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73"/>
  </p:notesMasterIdLst>
  <p:handoutMasterIdLst>
    <p:handoutMasterId r:id="rId74"/>
  </p:handoutMasterIdLst>
  <p:sldIdLst>
    <p:sldId id="256" r:id="rId2"/>
    <p:sldId id="273" r:id="rId3"/>
    <p:sldId id="386" r:id="rId4"/>
    <p:sldId id="387" r:id="rId5"/>
    <p:sldId id="295" r:id="rId6"/>
    <p:sldId id="412" r:id="rId7"/>
    <p:sldId id="388" r:id="rId8"/>
    <p:sldId id="411" r:id="rId9"/>
    <p:sldId id="390" r:id="rId10"/>
    <p:sldId id="391" r:id="rId11"/>
    <p:sldId id="392" r:id="rId12"/>
    <p:sldId id="393" r:id="rId13"/>
    <p:sldId id="394" r:id="rId14"/>
    <p:sldId id="396" r:id="rId15"/>
    <p:sldId id="403" r:id="rId16"/>
    <p:sldId id="405" r:id="rId17"/>
    <p:sldId id="406" r:id="rId18"/>
    <p:sldId id="407" r:id="rId19"/>
    <p:sldId id="496" r:id="rId20"/>
    <p:sldId id="448" r:id="rId21"/>
    <p:sldId id="449" r:id="rId22"/>
    <p:sldId id="450" r:id="rId23"/>
    <p:sldId id="451" r:id="rId24"/>
    <p:sldId id="506" r:id="rId25"/>
    <p:sldId id="452" r:id="rId26"/>
    <p:sldId id="507" r:id="rId27"/>
    <p:sldId id="453" r:id="rId28"/>
    <p:sldId id="454" r:id="rId29"/>
    <p:sldId id="455" r:id="rId30"/>
    <p:sldId id="508" r:id="rId31"/>
    <p:sldId id="509" r:id="rId32"/>
    <p:sldId id="510" r:id="rId33"/>
    <p:sldId id="456" r:id="rId34"/>
    <p:sldId id="458" r:id="rId35"/>
    <p:sldId id="459" r:id="rId36"/>
    <p:sldId id="460" r:id="rId37"/>
    <p:sldId id="512" r:id="rId38"/>
    <p:sldId id="513" r:id="rId39"/>
    <p:sldId id="514" r:id="rId40"/>
    <p:sldId id="515" r:id="rId41"/>
    <p:sldId id="517" r:id="rId42"/>
    <p:sldId id="516" r:id="rId43"/>
    <p:sldId id="462" r:id="rId44"/>
    <p:sldId id="463" r:id="rId45"/>
    <p:sldId id="489" r:id="rId46"/>
    <p:sldId id="519" r:id="rId47"/>
    <p:sldId id="257" r:id="rId48"/>
    <p:sldId id="521" r:id="rId49"/>
    <p:sldId id="522" r:id="rId50"/>
    <p:sldId id="523" r:id="rId51"/>
    <p:sldId id="524" r:id="rId52"/>
    <p:sldId id="525" r:id="rId53"/>
    <p:sldId id="526" r:id="rId54"/>
    <p:sldId id="527" r:id="rId55"/>
    <p:sldId id="529" r:id="rId56"/>
    <p:sldId id="531" r:id="rId57"/>
    <p:sldId id="532" r:id="rId58"/>
    <p:sldId id="533" r:id="rId59"/>
    <p:sldId id="534" r:id="rId60"/>
    <p:sldId id="535" r:id="rId61"/>
    <p:sldId id="536" r:id="rId62"/>
    <p:sldId id="537" r:id="rId63"/>
    <p:sldId id="551" r:id="rId64"/>
    <p:sldId id="552" r:id="rId65"/>
    <p:sldId id="539" r:id="rId66"/>
    <p:sldId id="540" r:id="rId67"/>
    <p:sldId id="541" r:id="rId68"/>
    <p:sldId id="542" r:id="rId69"/>
    <p:sldId id="543" r:id="rId70"/>
    <p:sldId id="544" r:id="rId71"/>
    <p:sldId id="553" r:id="rId72"/>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503" autoAdjust="0"/>
  </p:normalViewPr>
  <p:slideViewPr>
    <p:cSldViewPr>
      <p:cViewPr varScale="1">
        <p:scale>
          <a:sx n="85" d="100"/>
          <a:sy n="85" d="100"/>
        </p:scale>
        <p:origin x="30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pPr/>
              <a:t>27/11/2019</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pPr/>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404895-5E90-4585-8208-5CAF73C5200D}" type="slidenum">
              <a:rPr lang="en-US" altLang="en-US" sz="1200">
                <a:latin typeface="Tahoma" panose="020B0604030504040204" pitchFamily="34" charset="0"/>
              </a:rPr>
              <a:pPr eaLnBrk="1" hangingPunct="1"/>
              <a:t>3</a:t>
            </a:fld>
            <a:endParaRPr lang="en-US" altLang="en-US" sz="1200">
              <a:latin typeface="Tahoma" panose="020B060403050404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4049996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401AFB1-D33C-4B85-ACD4-C681C6D0B4A8}"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7965ADE-DAFE-4D14-AE97-FC2DCE9E7166}" type="slidenum">
              <a:rPr lang="en-US"/>
              <a:pPr/>
              <a:t>49</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GB" dirty="0">
                <a:latin typeface="Arial" pitchFamily="34" charset="0"/>
              </a:rPr>
              <a:t>It would be more appropriate to formally group the different variables together into a single object, and pass around only this object instead of the numerous primitives.</a:t>
            </a:r>
            <a:endParaRPr 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578016E-B74D-4D68-A4D5-D4EA470340AF}" type="slidenum">
              <a:rPr lang="en-US"/>
              <a:pPr/>
              <a:t>50</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3E7B6D63-F282-4B15-8AB0-23AE0DBD8753}" type="slidenum">
              <a:rPr lang="en-US"/>
              <a:pPr/>
              <a:t>51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4588389-69EB-497D-8A4C-439688FFC1AE}" type="slidenum">
              <a:rPr lang="en-US"/>
              <a:pPr/>
              <a:t>52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03A7E36-CB01-438B-8149-B1EFD39DA252}" type="slidenum">
              <a:rPr lang="en-US"/>
              <a:pPr/>
              <a:t>53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841C9D6-56FE-4CA6-8366-CE7736998111}" type="slidenum">
              <a:rPr lang="en-US"/>
              <a:pPr/>
              <a:t>54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1AE3EE1-CB6F-479E-9C32-968006B4518A}" type="slidenum">
              <a:rPr lang="en-US"/>
              <a:pPr/>
              <a:t>55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C9C285F-3D8B-4434-9E6A-3EF22FB91BA5}" type="slidenum">
              <a:rPr lang="en-US"/>
              <a:pPr/>
              <a:t>56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B2259B2-D748-43FC-8220-856BC1D991FB}" type="slidenum">
              <a:rPr lang="en-US"/>
              <a:pPr/>
              <a:t>57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2AAABA-FDE0-4C6A-B23B-8AB24067EDAC}" type="slidenum">
              <a:rPr lang="en-US" altLang="en-US" sz="1200">
                <a:latin typeface="Tahoma" panose="020B0604030504040204" pitchFamily="34" charset="0"/>
              </a:rPr>
              <a:pPr eaLnBrk="1" hangingPunct="1"/>
              <a:t>9</a:t>
            </a:fld>
            <a:endParaRPr lang="en-US" altLang="en-US" sz="1200">
              <a:latin typeface="Tahoma" panose="020B060403050404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3129630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E3FC851-EDC2-4B21-8638-AFF1083B795E}" type="slidenum">
              <a:rPr lang="en-US"/>
              <a:pPr/>
              <a:t>58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4CD7D57-3BBD-4BF0-B11C-2BD6E5CFC2BF}" type="slidenum">
              <a:rPr lang="en-US"/>
              <a:pPr/>
              <a:t>59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A809260-B1F8-44BE-8030-701574DF38E6}" type="slidenum">
              <a:rPr lang="en-US"/>
              <a:pPr/>
              <a:t>60</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12E7C84-748C-4197-9826-9560B1D5B685}" type="slidenum">
              <a:rPr lang="en-US"/>
              <a:pPr/>
              <a:t>61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2B2931A-F83C-4228-8107-B4745E9F80BD}" type="slidenum">
              <a:rPr lang="en-US"/>
              <a:pPr/>
              <a:t>62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A3C96A2-56BC-4680-A3F8-EA19A1CE9631}" type="slidenum">
              <a:rPr lang="en-US"/>
              <a:pPr/>
              <a:t>65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88E548F-A2BD-4FA4-830F-426E99E443E6}" type="slidenum">
              <a:rPr lang="en-US"/>
              <a:pPr/>
              <a:t>66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40A1091-997A-4DC5-895D-B3249CBD630D}" type="slidenum">
              <a:rPr lang="en-US"/>
              <a:pPr/>
              <a:t>67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9DDBF12-ED10-4EB5-83E1-47DB36869FFC}" type="slidenum">
              <a:rPr lang="en-US"/>
              <a:pPr/>
              <a:t>68</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DFE8219-ED94-47C4-93D3-1DA0C4077539}" type="slidenum">
              <a:rPr lang="en-US"/>
              <a:pPr/>
              <a:t>69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6D3D9A-DD5D-4FC5-87C3-AA488AFEF9B7}" type="slidenum">
              <a:rPr lang="en-US" altLang="en-US" sz="1200">
                <a:latin typeface="Tahoma" panose="020B0604030504040204" pitchFamily="34" charset="0"/>
              </a:rPr>
              <a:pPr eaLnBrk="1" hangingPunct="1"/>
              <a:t>10</a:t>
            </a:fld>
            <a:endParaRPr lang="en-US" altLang="en-US" sz="1200">
              <a:latin typeface="Tahoma" panose="020B060403050404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291740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6608FEC-8F6D-4823-92CB-3E3718EF596E}" type="slidenum">
              <a:rPr lang="en-US"/>
              <a:pPr/>
              <a:t>70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CA118C-C901-452F-97CD-B02050DCBDAE}" type="slidenum">
              <a:rPr lang="en-US" altLang="en-US" sz="1200">
                <a:latin typeface="Tahoma" panose="020B0604030504040204" pitchFamily="34" charset="0"/>
              </a:rPr>
              <a:pPr eaLnBrk="1" hangingPunct="1"/>
              <a:t>11</a:t>
            </a:fld>
            <a:endParaRPr lang="en-US" altLang="en-US" sz="1200">
              <a:latin typeface="Tahoma" panose="020B060403050404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21718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B7359A-4261-4CA6-9165-00AE32A0AEBA}" type="slidenum">
              <a:rPr lang="en-US" altLang="en-US" sz="1200">
                <a:latin typeface="Tahoma" panose="020B0604030504040204" pitchFamily="34" charset="0"/>
              </a:rPr>
              <a:pPr eaLnBrk="1" hangingPunct="1"/>
              <a:t>12</a:t>
            </a:fld>
            <a:endParaRPr lang="en-US" altLang="en-US" sz="1200">
              <a:latin typeface="Tahoma" panose="020B060403050404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17358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B15F6C-DD03-4E86-9183-8154704CBC90}" type="slidenum">
              <a:rPr lang="en-US" altLang="en-US" sz="1200">
                <a:latin typeface="Tahoma" panose="020B0604030504040204" pitchFamily="34" charset="0"/>
              </a:rPr>
              <a:pPr eaLnBrk="1" hangingPunct="1"/>
              <a:t>13</a:t>
            </a:fld>
            <a:endParaRPr lang="en-US" altLang="en-US" sz="1200">
              <a:latin typeface="Tahoma" panose="020B060403050404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02498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ED9B1E-47D8-4845-9107-D54ADDD67187}" type="slidenum">
              <a:rPr lang="en-US" altLang="en-US" sz="1200">
                <a:latin typeface="Tahoma" panose="020B0604030504040204" pitchFamily="34" charset="0"/>
              </a:rPr>
              <a:pPr eaLnBrk="1" hangingPunct="1"/>
              <a:t>14</a:t>
            </a:fld>
            <a:endParaRPr lang="en-US" altLang="en-US" sz="1200">
              <a:latin typeface="Tahoma" panose="020B060403050404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380737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18</a:t>
            </a:fld>
            <a:endParaRPr lang="en-GB" altLang="en-US"/>
          </a:p>
        </p:txBody>
      </p:sp>
    </p:spTree>
    <p:extLst>
      <p:ext uri="{BB962C8B-B14F-4D97-AF65-F5344CB8AC3E}">
        <p14:creationId xmlns:p14="http://schemas.microsoft.com/office/powerpoint/2010/main" val="2296907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Other methods:</a:t>
            </a:r>
          </a:p>
          <a:p>
            <a:r>
              <a:rPr lang="en-GB" sz="1200" b="1" i="0" kern="1200" dirty="0">
                <a:solidFill>
                  <a:schemeClr val="tx1"/>
                </a:solidFill>
                <a:latin typeface="Times New Roman" pitchFamily="18" charset="0"/>
                <a:ea typeface="+mn-ea"/>
                <a:cs typeface="+mn-cs"/>
              </a:rPr>
              <a:t>Method 1: Singleton With Public Static Final Field</a:t>
            </a:r>
          </a:p>
          <a:p>
            <a:r>
              <a:rPr lang="en-GB" sz="1200" b="0" i="0" kern="1200" dirty="0">
                <a:solidFill>
                  <a:schemeClr val="tx1"/>
                </a:solidFill>
                <a:latin typeface="Times New Roman" pitchFamily="18" charset="0"/>
                <a:ea typeface="+mn-ea"/>
                <a:cs typeface="+mn-cs"/>
              </a:rPr>
              <a:t>public class Singleton {</a:t>
            </a:r>
          </a:p>
          <a:p>
            <a:r>
              <a:rPr lang="en-GB" sz="1200" b="0" i="0" kern="1200" dirty="0">
                <a:solidFill>
                  <a:schemeClr val="tx1"/>
                </a:solidFill>
                <a:latin typeface="Times New Roman" pitchFamily="18" charset="0"/>
                <a:ea typeface="+mn-ea"/>
                <a:cs typeface="+mn-cs"/>
              </a:rPr>
              <a:t>public static final Singleton INSTANCE = new Singleton();</a:t>
            </a:r>
          </a:p>
          <a:p>
            <a:r>
              <a:rPr lang="en-GB" sz="1200" b="0" i="0" kern="1200" dirty="0">
                <a:solidFill>
                  <a:schemeClr val="tx1"/>
                </a:solidFill>
                <a:latin typeface="Times New Roman" pitchFamily="18" charset="0"/>
                <a:ea typeface="+mn-ea"/>
                <a:cs typeface="+mn-cs"/>
              </a:rPr>
              <a:t>private Singleton() {}</a:t>
            </a:r>
          </a:p>
          <a:p>
            <a:r>
              <a:rPr lang="en-GB" sz="1200" b="0" i="0" kern="1200" dirty="0">
                <a:solidFill>
                  <a:schemeClr val="tx1"/>
                </a:solidFill>
                <a:latin typeface="Times New Roman" pitchFamily="18" charset="0"/>
                <a:ea typeface="+mn-ea"/>
                <a:cs typeface="+mn-cs"/>
              </a:rPr>
              <a:t>}</a:t>
            </a:r>
          </a:p>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23</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pPr/>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pPr/>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pPr/>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pPr/>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pPr/>
              <a:t>27/11/2019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pPr/>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pPr/>
              <a:t>27/11/2019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pPr/>
              <a:t>27/11/2019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pPr/>
              <a:t>27/11/2019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pPr/>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pPr/>
              <a:t>27/11/2019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pPr/>
              <a:t>27/11/2019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8355" y="2348880"/>
            <a:ext cx="6858000" cy="1023493"/>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87624" y="3692514"/>
            <a:ext cx="6858000" cy="403026"/>
          </a:xfrm>
        </p:spPr>
        <p:txBody>
          <a:bodyPr>
            <a:normAutofit/>
          </a:bodyPr>
          <a:lstStyle/>
          <a:p>
            <a:pPr algn="l"/>
            <a:r>
              <a:rPr lang="en-GB" altLang="en-US" dirty="0"/>
              <a:t>Design Pattern (1), Refactoring</a:t>
            </a:r>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1</a:t>
            </a:fld>
            <a:endParaRPr lang="en-US" altLang="en-US"/>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ChangeArrowheads="1"/>
          </p:cNvSpPr>
          <p:nvPr/>
        </p:nvSpPr>
        <p:spPr bwMode="auto">
          <a:xfrm>
            <a:off x="304800" y="990600"/>
            <a:ext cx="8534400" cy="29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628650" indent="-3429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bg-BG" altLang="en-US" i="0" dirty="0"/>
              <a:t>The </a:t>
            </a:r>
            <a:r>
              <a:rPr lang="bg-BG" altLang="en-US" b="1" i="0" dirty="0"/>
              <a:t>pattern name</a:t>
            </a:r>
            <a:r>
              <a:rPr lang="bg-BG" altLang="en-US" i="0" dirty="0"/>
              <a:t> is a handle we can use to describe a design problem, its solutions, and consequences in a word or two. </a:t>
            </a:r>
            <a:endParaRPr lang="en-US" altLang="en-US"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Naming a pattern immediately increases </a:t>
            </a:r>
            <a:r>
              <a:rPr lang="en-US" altLang="en-US" sz="2200" i="0" dirty="0"/>
              <a:t>the</a:t>
            </a:r>
            <a:r>
              <a:rPr lang="bg-BG" altLang="en-US" sz="2200" i="0" dirty="0"/>
              <a:t> design vocabulary. It lets us design at a higher level of abstraction.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Having a vocabulary for patterns lets us talk about them.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It makes it easier to think about designs and to communicate them and their trade-offs to others. </a:t>
            </a:r>
            <a:endParaRPr lang="en-US" altLang="en-US" sz="2200" i="0" dirty="0"/>
          </a:p>
        </p:txBody>
      </p:sp>
      <p:sp>
        <p:nvSpPr>
          <p:cNvPr id="2" name="Rectangle 1"/>
          <p:cNvSpPr/>
          <p:nvPr/>
        </p:nvSpPr>
        <p:spPr>
          <a:xfrm>
            <a:off x="1043608" y="4077072"/>
            <a:ext cx="4572000" cy="1938992"/>
          </a:xfrm>
          <a:prstGeom prst="rect">
            <a:avLst/>
          </a:prstGeom>
        </p:spPr>
        <p:txBody>
          <a:bodyPr>
            <a:spAutoFit/>
          </a:bodyPr>
          <a:lstStyle/>
          <a:p>
            <a:r>
              <a:rPr lang="en-GB" sz="2000" i="0" dirty="0"/>
              <a:t>The Factory Pattern</a:t>
            </a:r>
          </a:p>
          <a:p>
            <a:r>
              <a:rPr lang="en-GB" sz="2000" i="0" dirty="0"/>
              <a:t>The Abstract Factory Pattern</a:t>
            </a:r>
          </a:p>
          <a:p>
            <a:r>
              <a:rPr lang="en-GB" sz="2000" i="0" dirty="0"/>
              <a:t>The Singleton Pattern</a:t>
            </a:r>
          </a:p>
          <a:p>
            <a:r>
              <a:rPr lang="en-GB" sz="2000" i="0" dirty="0"/>
              <a:t>The Builder Pattern </a:t>
            </a:r>
          </a:p>
          <a:p>
            <a:r>
              <a:rPr lang="en-GB" sz="2000" i="0" dirty="0"/>
              <a:t>The Prototype Pattern </a:t>
            </a:r>
          </a:p>
          <a:p>
            <a:r>
              <a:rPr lang="en-GB" sz="2000" i="0" dirty="0"/>
              <a:t>…</a:t>
            </a:r>
          </a:p>
        </p:txBody>
      </p:sp>
    </p:spTree>
    <p:extLst>
      <p:ext uri="{BB962C8B-B14F-4D97-AF65-F5344CB8AC3E}">
        <p14:creationId xmlns:p14="http://schemas.microsoft.com/office/powerpoint/2010/main" val="8170441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ChangeArrowheads="1"/>
          </p:cNvSpPr>
          <p:nvPr/>
        </p:nvSpPr>
        <p:spPr bwMode="auto">
          <a:xfrm>
            <a:off x="304800" y="990600"/>
            <a:ext cx="8534400" cy="265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628650" indent="-3429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bg-BG" altLang="en-US" i="0" dirty="0"/>
              <a:t>The </a:t>
            </a:r>
            <a:r>
              <a:rPr lang="bg-BG" altLang="en-US" b="1" i="0" dirty="0"/>
              <a:t>problem</a:t>
            </a:r>
            <a:r>
              <a:rPr lang="bg-BG" altLang="en-US" i="0" dirty="0"/>
              <a:t> describes when to apply the pattern. </a:t>
            </a:r>
            <a:endParaRPr lang="en-US" altLang="en-US"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It explains the problem and its context.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It might describe specific design problems such as how to represent algorithms as objects.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Sometimes the problem will include a list of conditions that must be met before it makes sense to apply the pattern. </a:t>
            </a:r>
          </a:p>
        </p:txBody>
      </p:sp>
    </p:spTree>
    <p:extLst>
      <p:ext uri="{BB962C8B-B14F-4D97-AF65-F5344CB8AC3E}">
        <p14:creationId xmlns:p14="http://schemas.microsoft.com/office/powerpoint/2010/main" val="3259527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ChangeArrowheads="1"/>
          </p:cNvSpPr>
          <p:nvPr/>
        </p:nvSpPr>
        <p:spPr bwMode="auto">
          <a:xfrm>
            <a:off x="304800" y="9906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628650" indent="-3429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bg-BG" altLang="en-US" i="0" dirty="0"/>
              <a:t>The </a:t>
            </a:r>
            <a:r>
              <a:rPr lang="bg-BG" altLang="en-US" b="1" i="0" dirty="0"/>
              <a:t>solution</a:t>
            </a:r>
            <a:r>
              <a:rPr lang="bg-BG" altLang="en-US" i="0" dirty="0"/>
              <a:t> describes the elements that make up the design, their relationships, responsibilities, and collaborations.</a:t>
            </a:r>
            <a:endParaRPr lang="en-US" altLang="en-US"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The solution </a:t>
            </a:r>
            <a:r>
              <a:rPr lang="bg-BG" altLang="en-US" sz="2200" b="1" i="0" dirty="0"/>
              <a:t>doesn't</a:t>
            </a:r>
            <a:r>
              <a:rPr lang="bg-BG" altLang="en-US" sz="2200" i="0" dirty="0"/>
              <a:t> describe a particular </a:t>
            </a:r>
            <a:r>
              <a:rPr lang="bg-BG" altLang="en-US" sz="2200" b="1" i="0" dirty="0"/>
              <a:t>concrete</a:t>
            </a:r>
            <a:r>
              <a:rPr lang="bg-BG" altLang="en-US" sz="2200" i="0" dirty="0"/>
              <a:t> design or implementation, because </a:t>
            </a:r>
            <a:r>
              <a:rPr lang="bg-BG" altLang="en-US" sz="2200" dirty="0"/>
              <a:t>a pattern is like a </a:t>
            </a:r>
            <a:r>
              <a:rPr lang="bg-BG" altLang="en-US" sz="2200" b="1" dirty="0"/>
              <a:t>template</a:t>
            </a:r>
            <a:r>
              <a:rPr lang="bg-BG" altLang="en-US" sz="2200" dirty="0"/>
              <a:t> that can be applied in many different situations</a:t>
            </a:r>
            <a:r>
              <a:rPr lang="bg-BG" altLang="en-US" sz="2200" i="0" dirty="0"/>
              <a:t>.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Instead, the pattern provides an </a:t>
            </a:r>
            <a:r>
              <a:rPr lang="bg-BG" altLang="en-US" sz="2200" b="1" i="0" dirty="0"/>
              <a:t>abstract description</a:t>
            </a:r>
            <a:r>
              <a:rPr lang="bg-BG" altLang="en-US" sz="2200" i="0" dirty="0"/>
              <a:t> of a design problem and how a </a:t>
            </a:r>
            <a:r>
              <a:rPr lang="bg-BG" altLang="en-US" sz="2200" b="1" i="0" dirty="0"/>
              <a:t>general arrangement of elements</a:t>
            </a:r>
            <a:r>
              <a:rPr lang="bg-BG" altLang="en-US" sz="2200" i="0" dirty="0"/>
              <a:t> (classes and objects in our case) solves it. </a:t>
            </a:r>
          </a:p>
        </p:txBody>
      </p:sp>
    </p:spTree>
    <p:extLst>
      <p:ext uri="{BB962C8B-B14F-4D97-AF65-F5344CB8AC3E}">
        <p14:creationId xmlns:p14="http://schemas.microsoft.com/office/powerpoint/2010/main" val="40704939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ChangeArrowheads="1"/>
          </p:cNvSpPr>
          <p:nvPr/>
        </p:nvSpPr>
        <p:spPr bwMode="auto">
          <a:xfrm>
            <a:off x="304800" y="990600"/>
            <a:ext cx="8534400" cy="387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628650" indent="-3429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bg-BG" altLang="en-US" i="0" dirty="0"/>
              <a:t>The </a:t>
            </a:r>
            <a:r>
              <a:rPr lang="bg-BG" altLang="en-US" b="1" i="0" dirty="0"/>
              <a:t>consequences</a:t>
            </a:r>
            <a:r>
              <a:rPr lang="bg-BG" altLang="en-US" i="0" dirty="0"/>
              <a:t> are the results and trade-offs of applying the pattern.</a:t>
            </a:r>
            <a:endParaRPr lang="en-US" altLang="en-US"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The consequences for software often concern space and time trade-offs.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They may address language and implementation issues as well.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Since reuse is often a factor in object-oriented design, the consequences of a pattern include its impact on a system's flexibility, extensibility, or portability. </a:t>
            </a:r>
            <a:endParaRPr lang="en-US" altLang="en-US" sz="2200" i="0" dirty="0"/>
          </a:p>
          <a:p>
            <a:pPr lvl="1" algn="just" eaLnBrk="1" hangingPunct="1">
              <a:spcBef>
                <a:spcPct val="20000"/>
              </a:spcBef>
              <a:buClr>
                <a:schemeClr val="bg2"/>
              </a:buClr>
              <a:buSzPct val="80000"/>
              <a:buFont typeface="Wingdings" panose="05000000000000000000" pitchFamily="2" charset="2"/>
              <a:buChar char="§"/>
            </a:pPr>
            <a:r>
              <a:rPr lang="bg-BG" altLang="en-US" sz="2200" i="0" dirty="0"/>
              <a:t>Listing these consequences explicitly helps you understand and evaluate them</a:t>
            </a:r>
            <a:endParaRPr lang="en-US" altLang="en-US" sz="2200" i="0" dirty="0"/>
          </a:p>
        </p:txBody>
      </p:sp>
    </p:spTree>
    <p:extLst>
      <p:ext uri="{BB962C8B-B14F-4D97-AF65-F5344CB8AC3E}">
        <p14:creationId xmlns:p14="http://schemas.microsoft.com/office/powerpoint/2010/main" val="18523222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ChangeArrowheads="1"/>
          </p:cNvSpPr>
          <p:nvPr/>
        </p:nvSpPr>
        <p:spPr bwMode="auto">
          <a:xfrm>
            <a:off x="320678" y="1484784"/>
            <a:ext cx="853440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4488" indent="-34448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bg-BG" altLang="en-US" i="0" dirty="0"/>
              <a:t>They have been proven.</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bg-BG" altLang="en-US" sz="2200" i="0" dirty="0"/>
              <a:t>Patterns reflect the experience, knowledge and insights of developers who have successfully used these patterns in their own work.</a:t>
            </a:r>
          </a:p>
          <a:p>
            <a:pPr algn="just" eaLnBrk="1" hangingPunct="1">
              <a:spcBef>
                <a:spcPct val="20000"/>
              </a:spcBef>
              <a:buClr>
                <a:schemeClr val="bg2"/>
              </a:buClr>
              <a:buSzPct val="75000"/>
              <a:buFont typeface="Wingdings" panose="05000000000000000000" pitchFamily="2" charset="2"/>
              <a:buChar char="§"/>
            </a:pPr>
            <a:r>
              <a:rPr lang="bg-BG" altLang="en-US" i="0" dirty="0"/>
              <a:t>They are reusable.</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bg-BG" altLang="en-US" sz="2200" i="0" dirty="0"/>
              <a:t>Patterns provide a ready-made solution that can be adapted to different problems as necessary.</a:t>
            </a:r>
          </a:p>
          <a:p>
            <a:pPr algn="just" eaLnBrk="1" hangingPunct="1">
              <a:spcBef>
                <a:spcPct val="20000"/>
              </a:spcBef>
              <a:buClr>
                <a:schemeClr val="bg2"/>
              </a:buClr>
              <a:buSzPct val="75000"/>
              <a:buFont typeface="Wingdings" panose="05000000000000000000" pitchFamily="2" charset="2"/>
              <a:buChar char="§"/>
            </a:pPr>
            <a:r>
              <a:rPr lang="bg-BG" altLang="en-US" i="0" dirty="0"/>
              <a:t>They are expressive.</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bg-BG" altLang="en-US" sz="2200" i="0" dirty="0"/>
              <a:t>Patterns provide a common vocabulary of solutions that can express large solutions succinctly</a:t>
            </a:r>
            <a:r>
              <a:rPr lang="en-US" altLang="en-US" sz="2200" i="0" dirty="0"/>
              <a:t> (briefly and clearly)</a:t>
            </a:r>
            <a:r>
              <a:rPr lang="bg-BG" altLang="en-US" sz="2200" i="0" dirty="0"/>
              <a:t>.</a:t>
            </a:r>
            <a:endParaRPr lang="bg-BG" altLang="en-US" sz="2200" i="0" dirty="0">
              <a:latin typeface="Arial" panose="020B0604020202020204" pitchFamily="34" charset="0"/>
            </a:endParaRPr>
          </a:p>
        </p:txBody>
      </p:sp>
      <p:sp>
        <p:nvSpPr>
          <p:cNvPr id="7" name="Rectangle 2"/>
          <p:cNvSpPr txBox="1">
            <a:spLocks noChangeArrowheads="1"/>
          </p:cNvSpPr>
          <p:nvPr/>
        </p:nvSpPr>
        <p:spPr>
          <a:xfrm>
            <a:off x="320678" y="980728"/>
            <a:ext cx="7886700" cy="57606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Why use Pattern for Java?</a:t>
            </a:r>
          </a:p>
        </p:txBody>
      </p:sp>
    </p:spTree>
    <p:extLst>
      <p:ext uri="{BB962C8B-B14F-4D97-AF65-F5344CB8AC3E}">
        <p14:creationId xmlns:p14="http://schemas.microsoft.com/office/powerpoint/2010/main" val="13803966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552" y="451431"/>
            <a:ext cx="7886700" cy="1325563"/>
          </a:xfrm>
        </p:spPr>
        <p:txBody>
          <a:bodyPr>
            <a:normAutofit/>
          </a:bodyPr>
          <a:lstStyle/>
          <a:p>
            <a:r>
              <a:rPr lang="en-US" altLang="en-US" sz="2800" dirty="0"/>
              <a:t>Creational Patterns</a:t>
            </a:r>
          </a:p>
        </p:txBody>
      </p:sp>
      <p:sp>
        <p:nvSpPr>
          <p:cNvPr id="35843" name="Rectangle 3"/>
          <p:cNvSpPr>
            <a:spLocks noGrp="1" noChangeArrowheads="1"/>
          </p:cNvSpPr>
          <p:nvPr>
            <p:ph type="body" idx="1"/>
          </p:nvPr>
        </p:nvSpPr>
        <p:spPr>
          <a:xfrm>
            <a:off x="457200" y="1719263"/>
            <a:ext cx="8458200" cy="3869977"/>
          </a:xfrm>
        </p:spPr>
        <p:txBody>
          <a:bodyPr/>
          <a:lstStyle/>
          <a:p>
            <a:pPr>
              <a:lnSpc>
                <a:spcPct val="90000"/>
              </a:lnSpc>
            </a:pPr>
            <a:r>
              <a:rPr lang="en-US" altLang="en-US" sz="2100" b="1" dirty="0"/>
              <a:t>Abstract Factory</a:t>
            </a:r>
            <a:r>
              <a:rPr lang="en-US" altLang="en-US" sz="2100" dirty="0"/>
              <a:t>:</a:t>
            </a:r>
          </a:p>
          <a:p>
            <a:pPr marL="742950" lvl="1" indent="-285750">
              <a:lnSpc>
                <a:spcPct val="90000"/>
              </a:lnSpc>
            </a:pPr>
            <a:r>
              <a:rPr lang="en-US" altLang="en-US" sz="2000" dirty="0"/>
              <a:t>Factory for building related objects</a:t>
            </a:r>
          </a:p>
          <a:p>
            <a:pPr>
              <a:lnSpc>
                <a:spcPct val="90000"/>
              </a:lnSpc>
            </a:pPr>
            <a:r>
              <a:rPr lang="en-US" altLang="en-US" sz="2100" b="1" dirty="0"/>
              <a:t>Builder</a:t>
            </a:r>
            <a:r>
              <a:rPr lang="en-US" altLang="en-US" sz="2100" dirty="0"/>
              <a:t>:</a:t>
            </a:r>
          </a:p>
          <a:p>
            <a:pPr marL="742950" lvl="1" indent="-285750">
              <a:lnSpc>
                <a:spcPct val="90000"/>
              </a:lnSpc>
            </a:pPr>
            <a:r>
              <a:rPr lang="en-US" altLang="en-US" sz="2000" dirty="0"/>
              <a:t>Factory for building complex objects incrementally</a:t>
            </a:r>
          </a:p>
          <a:p>
            <a:pPr>
              <a:lnSpc>
                <a:spcPct val="90000"/>
              </a:lnSpc>
            </a:pPr>
            <a:r>
              <a:rPr lang="en-US" altLang="en-US" sz="2100" b="1" dirty="0"/>
              <a:t>Factory</a:t>
            </a:r>
            <a:r>
              <a:rPr lang="en-US" altLang="en-US" sz="2100" dirty="0"/>
              <a:t>:</a:t>
            </a:r>
          </a:p>
          <a:p>
            <a:pPr marL="742950" lvl="1" indent="-285750">
              <a:lnSpc>
                <a:spcPct val="90000"/>
              </a:lnSpc>
            </a:pPr>
            <a:r>
              <a:rPr lang="en-US" altLang="en-US" sz="2000" dirty="0"/>
              <a:t>Method in a derived class creates associates</a:t>
            </a:r>
          </a:p>
          <a:p>
            <a:pPr>
              <a:lnSpc>
                <a:spcPct val="90000"/>
              </a:lnSpc>
            </a:pPr>
            <a:r>
              <a:rPr lang="en-US" altLang="en-US" sz="2100" b="1" dirty="0"/>
              <a:t>Prototype</a:t>
            </a:r>
            <a:r>
              <a:rPr lang="en-US" altLang="en-US" sz="2100" dirty="0"/>
              <a:t>:</a:t>
            </a:r>
          </a:p>
          <a:p>
            <a:pPr marL="742950" lvl="1" indent="-285750">
              <a:lnSpc>
                <a:spcPct val="90000"/>
              </a:lnSpc>
            </a:pPr>
            <a:r>
              <a:rPr lang="en-US" altLang="en-US" sz="2000" dirty="0"/>
              <a:t>Factory for cloning new instances from a prototype</a:t>
            </a:r>
          </a:p>
          <a:p>
            <a:pPr>
              <a:lnSpc>
                <a:spcPct val="90000"/>
              </a:lnSpc>
            </a:pPr>
            <a:r>
              <a:rPr lang="en-US" altLang="en-US" sz="2100" b="1" dirty="0"/>
              <a:t>Singleton</a:t>
            </a:r>
            <a:r>
              <a:rPr lang="en-US" altLang="en-US" sz="2100" dirty="0"/>
              <a:t>:</a:t>
            </a:r>
          </a:p>
          <a:p>
            <a:pPr marL="742950" lvl="1" indent="-285750">
              <a:lnSpc>
                <a:spcPct val="90000"/>
              </a:lnSpc>
            </a:pPr>
            <a:r>
              <a:rPr lang="en-US" altLang="en-US" sz="2000" dirty="0"/>
              <a:t>Factory for a singular (sole) instance</a:t>
            </a:r>
          </a:p>
        </p:txBody>
      </p:sp>
      <p:sp>
        <p:nvSpPr>
          <p:cNvPr id="2" name="TextBox 1"/>
          <p:cNvSpPr txBox="1"/>
          <p:nvPr/>
        </p:nvSpPr>
        <p:spPr>
          <a:xfrm>
            <a:off x="1115616" y="5733256"/>
            <a:ext cx="312906" cy="369332"/>
          </a:xfrm>
          <a:prstGeom prst="rect">
            <a:avLst/>
          </a:prstGeom>
          <a:noFill/>
        </p:spPr>
        <p:txBody>
          <a:bodyPr wrap="none" rtlCol="0">
            <a:spAutoFit/>
          </a:bodyPr>
          <a:lstStyle/>
          <a:p>
            <a:r>
              <a:rPr lang="en-US" dirty="0"/>
              <a:t>5</a:t>
            </a:r>
            <a:endParaRPr lang="en-GB" dirty="0"/>
          </a:p>
        </p:txBody>
      </p:sp>
    </p:spTree>
    <p:extLst>
      <p:ext uri="{BB962C8B-B14F-4D97-AF65-F5344CB8AC3E}">
        <p14:creationId xmlns:p14="http://schemas.microsoft.com/office/powerpoint/2010/main" val="331907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04664"/>
            <a:ext cx="7886700" cy="1325563"/>
          </a:xfrm>
        </p:spPr>
        <p:txBody>
          <a:bodyPr>
            <a:normAutofit/>
          </a:bodyPr>
          <a:lstStyle/>
          <a:p>
            <a:r>
              <a:rPr lang="en-US" altLang="en-US" sz="2800" dirty="0"/>
              <a:t>Structural Patterns</a:t>
            </a:r>
          </a:p>
        </p:txBody>
      </p:sp>
      <p:sp>
        <p:nvSpPr>
          <p:cNvPr id="39939" name="Rectangle 3"/>
          <p:cNvSpPr>
            <a:spLocks noGrp="1" noChangeArrowheads="1"/>
          </p:cNvSpPr>
          <p:nvPr>
            <p:ph type="body" idx="1"/>
          </p:nvPr>
        </p:nvSpPr>
        <p:spPr>
          <a:xfrm>
            <a:off x="457200" y="1628800"/>
            <a:ext cx="8229600" cy="4365848"/>
          </a:xfrm>
        </p:spPr>
        <p:txBody>
          <a:bodyPr>
            <a:normAutofit lnSpcReduction="10000"/>
          </a:bodyPr>
          <a:lstStyle/>
          <a:p>
            <a:pPr>
              <a:lnSpc>
                <a:spcPct val="80000"/>
              </a:lnSpc>
            </a:pPr>
            <a:r>
              <a:rPr lang="en-US" altLang="en-US" sz="2100" b="1" dirty="0"/>
              <a:t>Adapter:</a:t>
            </a:r>
          </a:p>
          <a:p>
            <a:pPr marL="742950" lvl="1" indent="-285750">
              <a:lnSpc>
                <a:spcPct val="80000"/>
              </a:lnSpc>
            </a:pPr>
            <a:r>
              <a:rPr lang="en-US" altLang="en-US" sz="2000" dirty="0"/>
              <a:t>Translator adapts a server interface for a client</a:t>
            </a:r>
          </a:p>
          <a:p>
            <a:pPr>
              <a:lnSpc>
                <a:spcPct val="80000"/>
              </a:lnSpc>
            </a:pPr>
            <a:r>
              <a:rPr lang="en-US" altLang="en-US" sz="2100" b="1" dirty="0"/>
              <a:t>Bridge</a:t>
            </a:r>
            <a:r>
              <a:rPr lang="en-US" altLang="en-US" sz="2100" dirty="0"/>
              <a:t>:</a:t>
            </a:r>
          </a:p>
          <a:p>
            <a:pPr marL="742950" lvl="1" indent="-285750">
              <a:lnSpc>
                <a:spcPct val="80000"/>
              </a:lnSpc>
            </a:pPr>
            <a:r>
              <a:rPr lang="en-US" altLang="en-US" sz="2000" dirty="0"/>
              <a:t>Abstraction for binding one of many implementations</a:t>
            </a:r>
          </a:p>
          <a:p>
            <a:pPr>
              <a:lnSpc>
                <a:spcPct val="80000"/>
              </a:lnSpc>
            </a:pPr>
            <a:r>
              <a:rPr lang="en-US" altLang="en-US" sz="2100" b="1" dirty="0"/>
              <a:t>Composite</a:t>
            </a:r>
            <a:r>
              <a:rPr lang="en-US" altLang="en-US" sz="2100" dirty="0"/>
              <a:t>:</a:t>
            </a:r>
          </a:p>
          <a:p>
            <a:pPr marL="742950" lvl="1" indent="-285750">
              <a:lnSpc>
                <a:spcPct val="80000"/>
              </a:lnSpc>
            </a:pPr>
            <a:r>
              <a:rPr lang="en-US" altLang="en-US" sz="2000" dirty="0"/>
              <a:t>Structure for building recursive aggregations</a:t>
            </a:r>
          </a:p>
          <a:p>
            <a:pPr>
              <a:lnSpc>
                <a:spcPct val="80000"/>
              </a:lnSpc>
            </a:pPr>
            <a:r>
              <a:rPr lang="en-US" altLang="en-US" sz="2100" b="1" dirty="0"/>
              <a:t>Decorator</a:t>
            </a:r>
            <a:r>
              <a:rPr lang="en-US" altLang="en-US" sz="2100" dirty="0"/>
              <a:t>:</a:t>
            </a:r>
          </a:p>
          <a:p>
            <a:pPr marL="742950" lvl="1" indent="-285750">
              <a:lnSpc>
                <a:spcPct val="80000"/>
              </a:lnSpc>
            </a:pPr>
            <a:r>
              <a:rPr lang="en-US" altLang="en-US" sz="2000" dirty="0"/>
              <a:t>Decorator extends an object transparently</a:t>
            </a:r>
          </a:p>
          <a:p>
            <a:pPr>
              <a:lnSpc>
                <a:spcPct val="80000"/>
              </a:lnSpc>
            </a:pPr>
            <a:r>
              <a:rPr lang="en-US" altLang="en-US" sz="2100" b="1" dirty="0"/>
              <a:t>Facade</a:t>
            </a:r>
            <a:r>
              <a:rPr lang="en-US" altLang="en-US" sz="2100" dirty="0"/>
              <a:t>:</a:t>
            </a:r>
          </a:p>
          <a:p>
            <a:pPr marL="742950" lvl="1" indent="-285750">
              <a:lnSpc>
                <a:spcPct val="80000"/>
              </a:lnSpc>
            </a:pPr>
            <a:r>
              <a:rPr lang="en-US" altLang="en-US" sz="2000" dirty="0"/>
              <a:t>Simplifies the interface for a subsystem</a:t>
            </a:r>
          </a:p>
          <a:p>
            <a:pPr>
              <a:lnSpc>
                <a:spcPct val="80000"/>
              </a:lnSpc>
            </a:pPr>
            <a:r>
              <a:rPr lang="en-US" altLang="en-US" sz="2100" b="1" dirty="0"/>
              <a:t>Flyweight</a:t>
            </a:r>
            <a:r>
              <a:rPr lang="en-US" altLang="en-US" sz="2100" dirty="0"/>
              <a:t>:</a:t>
            </a:r>
          </a:p>
          <a:p>
            <a:pPr marL="742950" lvl="1" indent="-285750">
              <a:lnSpc>
                <a:spcPct val="80000"/>
              </a:lnSpc>
            </a:pPr>
            <a:r>
              <a:rPr lang="en-US" altLang="en-US" sz="2000" dirty="0"/>
              <a:t>Many fine-grained objects shared efficiently.</a:t>
            </a:r>
          </a:p>
          <a:p>
            <a:pPr>
              <a:lnSpc>
                <a:spcPct val="80000"/>
              </a:lnSpc>
            </a:pPr>
            <a:r>
              <a:rPr lang="en-US" altLang="en-US" sz="2100" b="1" dirty="0"/>
              <a:t>Proxy</a:t>
            </a:r>
            <a:r>
              <a:rPr lang="en-US" altLang="en-US" sz="2100" dirty="0"/>
              <a:t>:</a:t>
            </a:r>
          </a:p>
          <a:p>
            <a:pPr marL="742950" lvl="1" indent="-285750">
              <a:lnSpc>
                <a:spcPct val="80000"/>
              </a:lnSpc>
            </a:pPr>
            <a:r>
              <a:rPr lang="en-US" altLang="en-US" sz="2000" dirty="0"/>
              <a:t>One object approximates another</a:t>
            </a:r>
          </a:p>
        </p:txBody>
      </p:sp>
      <p:sp>
        <p:nvSpPr>
          <p:cNvPr id="2" name="TextBox 1"/>
          <p:cNvSpPr txBox="1"/>
          <p:nvPr/>
        </p:nvSpPr>
        <p:spPr>
          <a:xfrm>
            <a:off x="1259632" y="6093296"/>
            <a:ext cx="312906" cy="369332"/>
          </a:xfrm>
          <a:prstGeom prst="rect">
            <a:avLst/>
          </a:prstGeom>
          <a:noFill/>
        </p:spPr>
        <p:txBody>
          <a:bodyPr wrap="none" rtlCol="0">
            <a:spAutoFit/>
          </a:bodyPr>
          <a:lstStyle/>
          <a:p>
            <a:r>
              <a:rPr lang="en-US" dirty="0"/>
              <a:t>7</a:t>
            </a:r>
            <a:endParaRPr lang="en-GB" dirty="0"/>
          </a:p>
        </p:txBody>
      </p:sp>
    </p:spTree>
    <p:extLst>
      <p:ext uri="{BB962C8B-B14F-4D97-AF65-F5344CB8AC3E}">
        <p14:creationId xmlns:p14="http://schemas.microsoft.com/office/powerpoint/2010/main" val="5753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04664"/>
            <a:ext cx="7886700" cy="1325563"/>
          </a:xfrm>
        </p:spPr>
        <p:txBody>
          <a:bodyPr>
            <a:normAutofit/>
          </a:bodyPr>
          <a:lstStyle/>
          <a:p>
            <a:r>
              <a:rPr lang="en-US" altLang="en-US" sz="2800" dirty="0"/>
              <a:t>Behavioral Patterns</a:t>
            </a:r>
          </a:p>
        </p:txBody>
      </p:sp>
      <p:sp>
        <p:nvSpPr>
          <p:cNvPr id="36867" name="Rectangle 3"/>
          <p:cNvSpPr>
            <a:spLocks noGrp="1" noChangeArrowheads="1"/>
          </p:cNvSpPr>
          <p:nvPr>
            <p:ph type="body" idx="1"/>
          </p:nvPr>
        </p:nvSpPr>
        <p:spPr>
          <a:xfrm>
            <a:off x="457200" y="1556792"/>
            <a:ext cx="8229600" cy="4525963"/>
          </a:xfrm>
        </p:spPr>
        <p:txBody>
          <a:bodyPr>
            <a:normAutofit/>
          </a:bodyPr>
          <a:lstStyle/>
          <a:p>
            <a:pPr>
              <a:lnSpc>
                <a:spcPct val="80000"/>
              </a:lnSpc>
            </a:pPr>
            <a:r>
              <a:rPr lang="en-US" altLang="en-US" sz="2100" b="1" dirty="0"/>
              <a:t>Chain of Responsibility</a:t>
            </a:r>
            <a:r>
              <a:rPr lang="en-US" altLang="en-US" sz="2100" dirty="0"/>
              <a:t>:</a:t>
            </a:r>
          </a:p>
          <a:p>
            <a:pPr marL="742950" lvl="1" indent="-285750">
              <a:lnSpc>
                <a:spcPct val="80000"/>
              </a:lnSpc>
            </a:pPr>
            <a:r>
              <a:rPr lang="en-US" altLang="en-US" sz="2000" dirty="0"/>
              <a:t>Request delegated to the responsible service provider</a:t>
            </a:r>
          </a:p>
          <a:p>
            <a:pPr>
              <a:lnSpc>
                <a:spcPct val="80000"/>
              </a:lnSpc>
            </a:pPr>
            <a:r>
              <a:rPr lang="en-US" altLang="en-US" sz="2100" b="1" dirty="0"/>
              <a:t>Command</a:t>
            </a:r>
            <a:r>
              <a:rPr lang="en-US" altLang="en-US" sz="2100" dirty="0"/>
              <a:t>:</a:t>
            </a:r>
          </a:p>
          <a:p>
            <a:pPr marL="742950" lvl="1" indent="-285750">
              <a:lnSpc>
                <a:spcPct val="80000"/>
              </a:lnSpc>
            </a:pPr>
            <a:r>
              <a:rPr lang="en-US" altLang="en-US" sz="2000" dirty="0"/>
              <a:t>Request or Action is first-class object, hence re-storable</a:t>
            </a:r>
          </a:p>
          <a:p>
            <a:pPr>
              <a:lnSpc>
                <a:spcPct val="80000"/>
              </a:lnSpc>
            </a:pPr>
            <a:r>
              <a:rPr lang="en-US" altLang="en-US" sz="2100" b="1" dirty="0"/>
              <a:t>Iterator</a:t>
            </a:r>
            <a:r>
              <a:rPr lang="en-US" altLang="en-US" sz="2100" dirty="0"/>
              <a:t>:</a:t>
            </a:r>
          </a:p>
          <a:p>
            <a:pPr marL="742950" lvl="1" indent="-285750">
              <a:lnSpc>
                <a:spcPct val="80000"/>
              </a:lnSpc>
            </a:pPr>
            <a:r>
              <a:rPr lang="en-US" altLang="en-US" sz="2000" dirty="0"/>
              <a:t>Aggregate and access elements sequentially</a:t>
            </a:r>
          </a:p>
          <a:p>
            <a:pPr>
              <a:lnSpc>
                <a:spcPct val="80000"/>
              </a:lnSpc>
            </a:pPr>
            <a:r>
              <a:rPr lang="en-US" altLang="en-US" sz="2100" b="1" dirty="0"/>
              <a:t>Interpreter</a:t>
            </a:r>
            <a:r>
              <a:rPr lang="en-US" altLang="en-US" sz="2100" dirty="0"/>
              <a:t>:</a:t>
            </a:r>
          </a:p>
          <a:p>
            <a:pPr marL="742950" lvl="1" indent="-285750">
              <a:lnSpc>
                <a:spcPct val="80000"/>
              </a:lnSpc>
            </a:pPr>
            <a:r>
              <a:rPr lang="en-US" altLang="en-US" sz="2000" dirty="0"/>
              <a:t>Language interpreter for a small grammar</a:t>
            </a:r>
          </a:p>
          <a:p>
            <a:pPr>
              <a:lnSpc>
                <a:spcPct val="80000"/>
              </a:lnSpc>
            </a:pPr>
            <a:r>
              <a:rPr lang="en-US" altLang="en-US" sz="2100" b="1" dirty="0"/>
              <a:t>Mediator</a:t>
            </a:r>
            <a:r>
              <a:rPr lang="en-US" altLang="en-US" sz="2100" dirty="0"/>
              <a:t>:</a:t>
            </a:r>
          </a:p>
          <a:p>
            <a:pPr marL="742950" lvl="1" indent="-285750">
              <a:lnSpc>
                <a:spcPct val="80000"/>
              </a:lnSpc>
            </a:pPr>
            <a:r>
              <a:rPr lang="en-US" altLang="en-US" sz="2000" dirty="0"/>
              <a:t>Coordinates interactions between its associates</a:t>
            </a:r>
          </a:p>
          <a:p>
            <a:pPr>
              <a:lnSpc>
                <a:spcPct val="80000"/>
              </a:lnSpc>
            </a:pPr>
            <a:r>
              <a:rPr lang="en-US" altLang="en-US" sz="2100" b="1" dirty="0"/>
              <a:t>Memento</a:t>
            </a:r>
            <a:r>
              <a:rPr lang="en-US" altLang="en-US" sz="2100" dirty="0"/>
              <a:t>:</a:t>
            </a:r>
          </a:p>
          <a:p>
            <a:pPr marL="742950" lvl="1" indent="-285750">
              <a:lnSpc>
                <a:spcPct val="80000"/>
              </a:lnSpc>
            </a:pPr>
            <a:r>
              <a:rPr lang="en-US" altLang="en-US" sz="2000" dirty="0"/>
              <a:t>Snapshot captures and restores object states privately</a:t>
            </a:r>
          </a:p>
        </p:txBody>
      </p:sp>
    </p:spTree>
    <p:extLst>
      <p:ext uri="{BB962C8B-B14F-4D97-AF65-F5344CB8AC3E}">
        <p14:creationId xmlns:p14="http://schemas.microsoft.com/office/powerpoint/2010/main" val="4015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8650" y="494733"/>
            <a:ext cx="7886700" cy="1325563"/>
          </a:xfrm>
        </p:spPr>
        <p:txBody>
          <a:bodyPr>
            <a:normAutofit/>
          </a:bodyPr>
          <a:lstStyle/>
          <a:p>
            <a:r>
              <a:rPr lang="en-US" altLang="en-US" sz="2800" dirty="0"/>
              <a:t>Behavioral Patterns (cont.)</a:t>
            </a:r>
          </a:p>
        </p:txBody>
      </p:sp>
      <p:sp>
        <p:nvSpPr>
          <p:cNvPr id="37891" name="Rectangle 3"/>
          <p:cNvSpPr>
            <a:spLocks noGrp="1" noChangeArrowheads="1"/>
          </p:cNvSpPr>
          <p:nvPr>
            <p:ph type="body" idx="1"/>
          </p:nvPr>
        </p:nvSpPr>
        <p:spPr>
          <a:xfrm>
            <a:off x="628650" y="1825625"/>
            <a:ext cx="7886700" cy="3691607"/>
          </a:xfrm>
        </p:spPr>
        <p:txBody>
          <a:bodyPr/>
          <a:lstStyle/>
          <a:p>
            <a:pPr>
              <a:lnSpc>
                <a:spcPct val="80000"/>
              </a:lnSpc>
            </a:pPr>
            <a:r>
              <a:rPr lang="en-US" altLang="en-US" sz="2100" b="1" dirty="0"/>
              <a:t>Observer</a:t>
            </a:r>
            <a:r>
              <a:rPr lang="en-US" altLang="en-US" sz="2100" dirty="0"/>
              <a:t>:</a:t>
            </a:r>
          </a:p>
          <a:p>
            <a:pPr marL="742950" lvl="1" indent="-285750">
              <a:lnSpc>
                <a:spcPct val="80000"/>
              </a:lnSpc>
            </a:pPr>
            <a:r>
              <a:rPr lang="en-US" altLang="en-US" sz="2000" dirty="0"/>
              <a:t>Dependents update automatically when subject changes</a:t>
            </a:r>
          </a:p>
          <a:p>
            <a:pPr>
              <a:lnSpc>
                <a:spcPct val="80000"/>
              </a:lnSpc>
            </a:pPr>
            <a:r>
              <a:rPr lang="en-US" altLang="en-US" sz="2100" b="1" dirty="0"/>
              <a:t>State</a:t>
            </a:r>
            <a:r>
              <a:rPr lang="en-US" altLang="en-US" sz="2100" dirty="0"/>
              <a:t>:</a:t>
            </a:r>
          </a:p>
          <a:p>
            <a:pPr marL="742950" lvl="1" indent="-285750">
              <a:lnSpc>
                <a:spcPct val="80000"/>
              </a:lnSpc>
            </a:pPr>
            <a:r>
              <a:rPr lang="en-US" altLang="en-US" sz="2000" dirty="0"/>
              <a:t>Object whose behavior depends on its state</a:t>
            </a:r>
          </a:p>
          <a:p>
            <a:pPr>
              <a:lnSpc>
                <a:spcPct val="80000"/>
              </a:lnSpc>
            </a:pPr>
            <a:r>
              <a:rPr lang="en-US" altLang="en-US" sz="2100" b="1" dirty="0"/>
              <a:t>Strategy</a:t>
            </a:r>
            <a:r>
              <a:rPr lang="en-US" altLang="en-US" sz="2100" dirty="0"/>
              <a:t>:</a:t>
            </a:r>
          </a:p>
          <a:p>
            <a:pPr marL="742950" lvl="1" indent="-285750">
              <a:lnSpc>
                <a:spcPct val="80000"/>
              </a:lnSpc>
            </a:pPr>
            <a:r>
              <a:rPr lang="en-US" altLang="en-US" sz="2000" dirty="0"/>
              <a:t>Abstraction for selecting one of many algorithms</a:t>
            </a:r>
          </a:p>
          <a:p>
            <a:pPr>
              <a:lnSpc>
                <a:spcPct val="80000"/>
              </a:lnSpc>
            </a:pPr>
            <a:r>
              <a:rPr lang="en-US" altLang="en-US" sz="2100" b="1" dirty="0"/>
              <a:t>Template Method</a:t>
            </a:r>
            <a:r>
              <a:rPr lang="en-US" altLang="en-US" sz="2100" dirty="0"/>
              <a:t>:</a:t>
            </a:r>
          </a:p>
          <a:p>
            <a:pPr marL="742950" lvl="1" indent="-285750">
              <a:lnSpc>
                <a:spcPct val="80000"/>
              </a:lnSpc>
            </a:pPr>
            <a:r>
              <a:rPr lang="en-US" altLang="en-US" sz="2000" dirty="0"/>
              <a:t>Algorithm with some steps supplied by a derived class</a:t>
            </a:r>
          </a:p>
          <a:p>
            <a:pPr>
              <a:lnSpc>
                <a:spcPct val="80000"/>
              </a:lnSpc>
            </a:pPr>
            <a:r>
              <a:rPr lang="en-US" altLang="en-US" sz="2100" b="1" dirty="0"/>
              <a:t>Visitor</a:t>
            </a:r>
            <a:r>
              <a:rPr lang="en-US" altLang="en-US" sz="2100" dirty="0"/>
              <a:t>:</a:t>
            </a:r>
          </a:p>
          <a:p>
            <a:pPr marL="742950" lvl="1" indent="-285750">
              <a:lnSpc>
                <a:spcPct val="80000"/>
              </a:lnSpc>
            </a:pPr>
            <a:r>
              <a:rPr lang="en-US" altLang="en-US" sz="2000" dirty="0"/>
              <a:t>Operations applied to elements of a heterogeneous object structure</a:t>
            </a:r>
          </a:p>
        </p:txBody>
      </p:sp>
      <p:sp>
        <p:nvSpPr>
          <p:cNvPr id="2" name="TextBox 1"/>
          <p:cNvSpPr txBox="1"/>
          <p:nvPr/>
        </p:nvSpPr>
        <p:spPr>
          <a:xfrm>
            <a:off x="1043608" y="5589240"/>
            <a:ext cx="424027" cy="369332"/>
          </a:xfrm>
          <a:prstGeom prst="rect">
            <a:avLst/>
          </a:prstGeom>
          <a:noFill/>
        </p:spPr>
        <p:txBody>
          <a:bodyPr wrap="none" rtlCol="0">
            <a:spAutoFit/>
          </a:bodyPr>
          <a:lstStyle/>
          <a:p>
            <a:r>
              <a:rPr lang="en-US" dirty="0"/>
              <a:t>11</a:t>
            </a:r>
            <a:endParaRPr lang="en-GB" dirty="0"/>
          </a:p>
        </p:txBody>
      </p:sp>
    </p:spTree>
    <p:extLst>
      <p:ext uri="{BB962C8B-B14F-4D97-AF65-F5344CB8AC3E}">
        <p14:creationId xmlns:p14="http://schemas.microsoft.com/office/powerpoint/2010/main" val="196176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3B2222-D3B5-47D4-838D-D4A85175C60E}" type="slidenum">
              <a:rPr lang="en-US" altLang="en-US"/>
              <a:pPr/>
              <a:t>19</a:t>
            </a:fld>
            <a:endParaRPr lang="en-US" altLang="en-US"/>
          </a:p>
        </p:txBody>
      </p:sp>
      <p:sp>
        <p:nvSpPr>
          <p:cNvPr id="32770" name="Rectangle 2"/>
          <p:cNvSpPr>
            <a:spLocks noGrp="1" noChangeArrowheads="1"/>
          </p:cNvSpPr>
          <p:nvPr>
            <p:ph type="title"/>
          </p:nvPr>
        </p:nvSpPr>
        <p:spPr>
          <a:xfrm>
            <a:off x="500034" y="571480"/>
            <a:ext cx="7886700" cy="1325563"/>
          </a:xfrm>
        </p:spPr>
        <p:txBody>
          <a:bodyPr>
            <a:normAutofit/>
          </a:bodyPr>
          <a:lstStyle/>
          <a:p>
            <a:r>
              <a:rPr lang="en-US" altLang="en-US" sz="2800" dirty="0"/>
              <a:t>Problem: Constructors create objects</a:t>
            </a:r>
          </a:p>
        </p:txBody>
      </p:sp>
      <p:sp>
        <p:nvSpPr>
          <p:cNvPr id="32771" name="Rectangle 3"/>
          <p:cNvSpPr>
            <a:spLocks noGrp="1" noChangeArrowheads="1"/>
          </p:cNvSpPr>
          <p:nvPr>
            <p:ph type="body" idx="1"/>
          </p:nvPr>
        </p:nvSpPr>
        <p:spPr>
          <a:xfrm>
            <a:off x="571472" y="1785926"/>
            <a:ext cx="7886700" cy="4351338"/>
          </a:xfrm>
        </p:spPr>
        <p:txBody>
          <a:bodyPr>
            <a:normAutofit/>
          </a:bodyPr>
          <a:lstStyle/>
          <a:p>
            <a:pPr>
              <a:lnSpc>
                <a:spcPct val="90000"/>
              </a:lnSpc>
            </a:pPr>
            <a:r>
              <a:rPr lang="en-US" altLang="en-US" sz="2400" dirty="0"/>
              <a:t>Constructors make objects. </a:t>
            </a:r>
            <a:r>
              <a:rPr lang="en-US" altLang="en-US" sz="2400" i="1" dirty="0"/>
              <a:t>Only</a:t>
            </a:r>
            <a:r>
              <a:rPr lang="en-US" altLang="en-US" sz="2400" dirty="0"/>
              <a:t> constructors can make objects. When you call a constructor of a class, you </a:t>
            </a:r>
            <a:r>
              <a:rPr lang="en-US" altLang="en-US" sz="2400" i="1" dirty="0"/>
              <a:t>will</a:t>
            </a:r>
            <a:r>
              <a:rPr lang="en-US" altLang="en-US" sz="2400" dirty="0"/>
              <a:t> get an instance of that class.</a:t>
            </a:r>
          </a:p>
          <a:p>
            <a:pPr>
              <a:lnSpc>
                <a:spcPct val="90000"/>
              </a:lnSpc>
            </a:pPr>
            <a:r>
              <a:rPr lang="en-US" altLang="en-US" sz="2400" dirty="0"/>
              <a:t>Sometimes you want more flexibility than that—</a:t>
            </a:r>
          </a:p>
          <a:p>
            <a:pPr lvl="1">
              <a:lnSpc>
                <a:spcPct val="90000"/>
              </a:lnSpc>
            </a:pPr>
            <a:r>
              <a:rPr lang="en-US" altLang="en-US" sz="2000" dirty="0"/>
              <a:t>You may want to guarantee that you can never have more than one object of a given class</a:t>
            </a:r>
          </a:p>
          <a:p>
            <a:pPr>
              <a:lnSpc>
                <a:spcPct val="90000"/>
              </a:lnSpc>
            </a:pPr>
            <a:r>
              <a:rPr lang="en-US" altLang="en-US" sz="2400" dirty="0"/>
              <a:t>The key insight is that, although only constructors make objects, you don’t have to call constructors </a:t>
            </a:r>
            <a:r>
              <a:rPr lang="en-US" altLang="en-US" sz="2400" i="1" dirty="0"/>
              <a:t>directly</a:t>
            </a:r>
            <a:r>
              <a:rPr lang="en-US" altLang="en-US" sz="2400" dirty="0"/>
              <a:t>—you can call a </a:t>
            </a:r>
            <a:r>
              <a:rPr lang="en-US" altLang="en-US" sz="2400" i="1" dirty="0"/>
              <a:t>method</a:t>
            </a:r>
            <a:r>
              <a:rPr lang="en-US" altLang="en-US" sz="2400" dirty="0"/>
              <a:t> that calls the constructor for you</a:t>
            </a:r>
          </a:p>
          <a:p>
            <a:pPr lvl="1">
              <a:lnSpc>
                <a:spcPct val="90000"/>
              </a:lnSpc>
            </a:pPr>
            <a:r>
              <a:rPr lang="en-US" altLang="en-US" sz="2000" dirty="0"/>
              <a:t>Several “creational” Design Patterns are based on this observation</a:t>
            </a:r>
            <a:endParaRPr lang="en-US" altLang="en-US" sz="2000" i="1" dirty="0"/>
          </a:p>
          <a:p>
            <a:pPr>
              <a:lnSpc>
                <a:spcPct val="90000"/>
              </a:lnSpc>
            </a:pPr>
            <a:endParaRPr lang="en-US" altLang="en-US" sz="2400" dirty="0"/>
          </a:p>
        </p:txBody>
      </p:sp>
    </p:spTree>
    <p:extLst>
      <p:ext uri="{BB962C8B-B14F-4D97-AF65-F5344CB8AC3E}">
        <p14:creationId xmlns:p14="http://schemas.microsoft.com/office/powerpoint/2010/main" val="179943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2</a:t>
            </a:fld>
            <a:endParaRPr lang="en-US" altLang="en-US"/>
          </a:p>
        </p:txBody>
      </p:sp>
      <p:sp>
        <p:nvSpPr>
          <p:cNvPr id="5" name="TextBox 4"/>
          <p:cNvSpPr txBox="1"/>
          <p:nvPr/>
        </p:nvSpPr>
        <p:spPr>
          <a:xfrm>
            <a:off x="2123728" y="2492896"/>
            <a:ext cx="4766048" cy="769441"/>
          </a:xfrm>
          <a:prstGeom prst="rect">
            <a:avLst/>
          </a:prstGeom>
          <a:noFill/>
        </p:spPr>
        <p:txBody>
          <a:bodyPr wrap="none" rtlCol="0">
            <a:spAutoFit/>
          </a:bodyPr>
          <a:lstStyle/>
          <a:p>
            <a:r>
              <a:rPr lang="en-US" sz="4400" i="0" dirty="0"/>
              <a:t>Design Pattern (1)</a:t>
            </a:r>
            <a:endParaRPr lang="en-GB" sz="4400" i="0" dirty="0"/>
          </a:p>
        </p:txBody>
      </p:sp>
    </p:spTree>
    <p:extLst>
      <p:ext uri="{BB962C8B-B14F-4D97-AF65-F5344CB8AC3E}">
        <p14:creationId xmlns:p14="http://schemas.microsoft.com/office/powerpoint/2010/main" val="38148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500062"/>
            <a:ext cx="7886700" cy="1325563"/>
          </a:xfrm>
        </p:spPr>
        <p:txBody>
          <a:bodyPr>
            <a:normAutofit/>
          </a:bodyPr>
          <a:lstStyle/>
          <a:p>
            <a:r>
              <a:rPr lang="en-US" altLang="en-US" sz="2800" dirty="0"/>
              <a:t>Pattern: Singleton (Creational)</a:t>
            </a:r>
          </a:p>
        </p:txBody>
      </p:sp>
      <p:sp>
        <p:nvSpPr>
          <p:cNvPr id="12291" name="Rectangle 3"/>
          <p:cNvSpPr>
            <a:spLocks noGrp="1" noChangeArrowheads="1"/>
          </p:cNvSpPr>
          <p:nvPr>
            <p:ph type="body" idx="1"/>
          </p:nvPr>
        </p:nvSpPr>
        <p:spPr>
          <a:xfrm>
            <a:off x="628650" y="1825625"/>
            <a:ext cx="8191822" cy="4351338"/>
          </a:xfrm>
        </p:spPr>
        <p:txBody>
          <a:bodyPr>
            <a:normAutofit/>
          </a:bodyPr>
          <a:lstStyle/>
          <a:p>
            <a:pPr>
              <a:buFontTx/>
              <a:buNone/>
            </a:pPr>
            <a:r>
              <a:rPr lang="en-US" altLang="en-US" sz="2400" b="1" dirty="0"/>
              <a:t>Name: </a:t>
            </a:r>
            <a:r>
              <a:rPr lang="en-US" altLang="en-US" sz="2400" dirty="0"/>
              <a:t>Singleton</a:t>
            </a:r>
          </a:p>
          <a:p>
            <a:pPr>
              <a:buFontTx/>
              <a:buNone/>
            </a:pPr>
            <a:r>
              <a:rPr lang="en-US" altLang="en-US" sz="2400" b="1" dirty="0"/>
              <a:t>Problem:</a:t>
            </a:r>
            <a:r>
              <a:rPr lang="en-US" altLang="en-US" sz="2400" dirty="0"/>
              <a:t> </a:t>
            </a:r>
          </a:p>
          <a:p>
            <a:pPr>
              <a:buFontTx/>
              <a:buNone/>
            </a:pPr>
            <a:r>
              <a:rPr lang="en-US" altLang="en-US" sz="2400" dirty="0"/>
              <a:t>How can we guarantee that one and only one instance of a class can be created?</a:t>
            </a:r>
          </a:p>
          <a:p>
            <a:pPr marL="171450" lvl="1">
              <a:spcBef>
                <a:spcPts val="750"/>
              </a:spcBef>
              <a:buNone/>
            </a:pPr>
            <a:r>
              <a:rPr lang="en-US" altLang="en-US" sz="2400" b="1" dirty="0"/>
              <a:t>Context:</a:t>
            </a:r>
            <a:r>
              <a:rPr lang="en-US" altLang="en-US" sz="2400" dirty="0"/>
              <a:t> In some applications it is important to have exactly one instance of a class, e.g. sales of one company, </a:t>
            </a:r>
          </a:p>
          <a:p>
            <a:pPr marL="171450" lvl="1">
              <a:spcBef>
                <a:spcPts val="750"/>
              </a:spcBef>
              <a:buNone/>
            </a:pPr>
            <a:r>
              <a:rPr lang="en-US" altLang="en-US" sz="2400" dirty="0"/>
              <a:t>	or you may want just one instance of a null object, which you use in many places</a:t>
            </a:r>
          </a:p>
          <a:p>
            <a:pPr>
              <a:buFontTx/>
              <a:buNone/>
            </a:pPr>
            <a:r>
              <a:rPr lang="en-US" altLang="en-US" sz="2400" dirty="0"/>
              <a:t>.</a:t>
            </a:r>
          </a:p>
        </p:txBody>
      </p:sp>
    </p:spTree>
    <p:extLst>
      <p:ext uri="{BB962C8B-B14F-4D97-AF65-F5344CB8AC3E}">
        <p14:creationId xmlns:p14="http://schemas.microsoft.com/office/powerpoint/2010/main" val="233954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395536" y="908720"/>
            <a:ext cx="8134672" cy="5328592"/>
          </a:xfrm>
        </p:spPr>
        <p:txBody>
          <a:bodyPr>
            <a:normAutofit/>
          </a:bodyPr>
          <a:lstStyle/>
          <a:p>
            <a:pPr>
              <a:lnSpc>
                <a:spcPct val="90000"/>
              </a:lnSpc>
              <a:buFontTx/>
              <a:buNone/>
            </a:pPr>
            <a:r>
              <a:rPr lang="en-US" altLang="en-US" sz="2400" b="1" dirty="0"/>
              <a:t>Solution:</a:t>
            </a:r>
          </a:p>
          <a:p>
            <a:pPr>
              <a:lnSpc>
                <a:spcPct val="90000"/>
              </a:lnSpc>
              <a:buFontTx/>
              <a:buNone/>
            </a:pPr>
            <a:r>
              <a:rPr lang="en-US" altLang="en-US" sz="2400" dirty="0"/>
              <a:t>Create a class with a class operation/method </a:t>
            </a:r>
            <a:r>
              <a:rPr lang="en-US" altLang="en-US" sz="2400" dirty="0" err="1"/>
              <a:t>getInstance</a:t>
            </a:r>
            <a:r>
              <a:rPr lang="en-US" altLang="en-US" sz="2400" dirty="0"/>
              <a:t>(). When class is first accessed, this creates relevant object instance and returns object identity to client.</a:t>
            </a:r>
          </a:p>
          <a:p>
            <a:pPr>
              <a:lnSpc>
                <a:spcPct val="90000"/>
              </a:lnSpc>
              <a:buFontTx/>
              <a:buNone/>
            </a:pPr>
            <a:r>
              <a:rPr lang="en-US" altLang="en-US" sz="2400" dirty="0"/>
              <a:t>On subsequent calls of </a:t>
            </a:r>
            <a:r>
              <a:rPr lang="en-US" altLang="en-US" sz="2400" dirty="0" err="1"/>
              <a:t>getInstance</a:t>
            </a:r>
            <a:r>
              <a:rPr lang="en-US" altLang="en-US" sz="2400" dirty="0"/>
              <a:t>(), no new instance is created, but identity of existing object is returned.</a:t>
            </a:r>
          </a:p>
          <a:p>
            <a:pPr>
              <a:lnSpc>
                <a:spcPct val="90000"/>
              </a:lnSpc>
              <a:buFontTx/>
              <a:buNone/>
            </a:pPr>
            <a:endParaRPr lang="en-US" altLang="en-US" sz="2400" dirty="0"/>
          </a:p>
          <a:p>
            <a:pPr>
              <a:buNone/>
            </a:pPr>
            <a:r>
              <a:rPr lang="en-GB" altLang="en-US" sz="2400" dirty="0"/>
              <a:t>The key idea in this pattern is to make the class itself responsible for controlling its instantiation (that it is instantiated only once).</a:t>
            </a:r>
          </a:p>
          <a:p>
            <a:pPr>
              <a:buNone/>
            </a:pPr>
            <a:r>
              <a:rPr lang="en-GB" altLang="en-US" sz="2400" dirty="0"/>
              <a:t>The hidden constructor (declared private) ensures that the class can never be instantiated from outside the class.</a:t>
            </a:r>
          </a:p>
          <a:p>
            <a:pPr>
              <a:buNone/>
            </a:pPr>
            <a:r>
              <a:rPr lang="en-GB" altLang="en-US" sz="2400" dirty="0"/>
              <a:t>The public static operation can be accessed easily by using the class name and operation name (</a:t>
            </a:r>
            <a:r>
              <a:rPr lang="en-GB" altLang="en-US" sz="2400" dirty="0" err="1"/>
              <a:t>Singleton.getInstance</a:t>
            </a:r>
            <a:r>
              <a:rPr lang="en-GB" altLang="en-US" sz="2400" dirty="0"/>
              <a:t>()).</a:t>
            </a:r>
            <a:endParaRPr lang="en-US" altLang="en-US" sz="2400" dirty="0"/>
          </a:p>
        </p:txBody>
      </p:sp>
    </p:spTree>
    <p:extLst>
      <p:ext uri="{BB962C8B-B14F-4D97-AF65-F5344CB8AC3E}">
        <p14:creationId xmlns:p14="http://schemas.microsoft.com/office/powerpoint/2010/main" val="392548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5720" y="285728"/>
            <a:ext cx="7772400" cy="1143000"/>
          </a:xfrm>
        </p:spPr>
        <p:txBody>
          <a:bodyPr>
            <a:normAutofit/>
          </a:bodyPr>
          <a:lstStyle/>
          <a:p>
            <a:r>
              <a:rPr lang="sv-SE" altLang="en-US" sz="2800" dirty="0"/>
              <a:t>Singleton Structure</a:t>
            </a:r>
            <a:endParaRPr lang="en-GB" altLang="en-US" sz="2800" dirty="0"/>
          </a:p>
        </p:txBody>
      </p:sp>
      <p:sp>
        <p:nvSpPr>
          <p:cNvPr id="14339" name="Rectangle 3"/>
          <p:cNvSpPr>
            <a:spLocks noChangeArrowheads="1"/>
          </p:cNvSpPr>
          <p:nvPr/>
        </p:nvSpPr>
        <p:spPr bwMode="auto">
          <a:xfrm>
            <a:off x="412750" y="1212850"/>
            <a:ext cx="3336925"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0" name="Text Box 4"/>
          <p:cNvSpPr txBox="1">
            <a:spLocks noChangeArrowheads="1"/>
          </p:cNvSpPr>
          <p:nvPr/>
        </p:nvSpPr>
        <p:spPr bwMode="auto">
          <a:xfrm>
            <a:off x="1174750" y="1289050"/>
            <a:ext cx="157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Singleton</a:t>
            </a:r>
          </a:p>
        </p:txBody>
      </p:sp>
      <p:sp>
        <p:nvSpPr>
          <p:cNvPr id="14341" name="Text Box 5"/>
          <p:cNvSpPr txBox="1">
            <a:spLocks noChangeArrowheads="1"/>
          </p:cNvSpPr>
          <p:nvPr/>
        </p:nvSpPr>
        <p:spPr bwMode="auto">
          <a:xfrm>
            <a:off x="396875" y="1938338"/>
            <a:ext cx="2519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t>
            </a:r>
            <a:r>
              <a:rPr lang="en-US" altLang="en-US" b="1" u="sng">
                <a:latin typeface="Arial" panose="020B0604020202020204" pitchFamily="34" charset="0"/>
              </a:rPr>
              <a:t>uniqueInstance</a:t>
            </a:r>
          </a:p>
          <a:p>
            <a:r>
              <a:rPr lang="en-US" altLang="en-US" b="1">
                <a:latin typeface="Arial" panose="020B0604020202020204" pitchFamily="34" charset="0"/>
              </a:rPr>
              <a:t>-singletonData</a:t>
            </a:r>
          </a:p>
        </p:txBody>
      </p:sp>
      <p:sp>
        <p:nvSpPr>
          <p:cNvPr id="14342" name="Text Box 6"/>
          <p:cNvSpPr txBox="1">
            <a:spLocks noChangeArrowheads="1"/>
          </p:cNvSpPr>
          <p:nvPr/>
        </p:nvSpPr>
        <p:spPr bwMode="auto">
          <a:xfrm>
            <a:off x="396875" y="2778125"/>
            <a:ext cx="34401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t>
            </a:r>
            <a:r>
              <a:rPr lang="en-US" altLang="en-US" b="1" u="sng">
                <a:latin typeface="Arial" panose="020B0604020202020204" pitchFamily="34" charset="0"/>
              </a:rPr>
              <a:t>getInstance( )</a:t>
            </a:r>
          </a:p>
          <a:p>
            <a:r>
              <a:rPr lang="en-US" altLang="en-US" b="1">
                <a:latin typeface="Arial" panose="020B0604020202020204" pitchFamily="34" charset="0"/>
              </a:rPr>
              <a:t>+getSingletonData( )</a:t>
            </a:r>
          </a:p>
          <a:p>
            <a:r>
              <a:rPr lang="en-US" altLang="en-US" b="1">
                <a:latin typeface="Arial" panose="020B0604020202020204" pitchFamily="34" charset="0"/>
              </a:rPr>
              <a:t>+singletonOperation( )</a:t>
            </a:r>
          </a:p>
          <a:p>
            <a:r>
              <a:rPr lang="en-US" altLang="en-US" b="1">
                <a:latin typeface="Arial" panose="020B0604020202020204" pitchFamily="34" charset="0"/>
              </a:rPr>
              <a:t>-Singleton( )</a:t>
            </a:r>
          </a:p>
        </p:txBody>
      </p:sp>
      <p:sp>
        <p:nvSpPr>
          <p:cNvPr id="14343" name="Line 7"/>
          <p:cNvSpPr>
            <a:spLocks noChangeShapeType="1"/>
          </p:cNvSpPr>
          <p:nvPr/>
        </p:nvSpPr>
        <p:spPr bwMode="auto">
          <a:xfrm>
            <a:off x="396875" y="2778125"/>
            <a:ext cx="327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4" name="Line 8"/>
          <p:cNvSpPr>
            <a:spLocks noChangeShapeType="1"/>
          </p:cNvSpPr>
          <p:nvPr/>
        </p:nvSpPr>
        <p:spPr bwMode="auto">
          <a:xfrm>
            <a:off x="396875" y="178752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5" name="Text Box 9"/>
          <p:cNvSpPr txBox="1">
            <a:spLocks noChangeArrowheads="1"/>
          </p:cNvSpPr>
          <p:nvPr/>
        </p:nvSpPr>
        <p:spPr bwMode="auto">
          <a:xfrm>
            <a:off x="4648200" y="1295400"/>
            <a:ext cx="381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Object identifier for singleton</a:t>
            </a:r>
          </a:p>
          <a:p>
            <a:r>
              <a:rPr lang="en-US" altLang="en-US"/>
              <a:t>instance, class scope or static</a:t>
            </a:r>
          </a:p>
        </p:txBody>
      </p:sp>
      <p:sp>
        <p:nvSpPr>
          <p:cNvPr id="14346" name="Text Box 10"/>
          <p:cNvSpPr txBox="1">
            <a:spLocks noChangeArrowheads="1"/>
          </p:cNvSpPr>
          <p:nvPr/>
        </p:nvSpPr>
        <p:spPr bwMode="auto">
          <a:xfrm>
            <a:off x="4876800" y="2286000"/>
            <a:ext cx="36496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Returns object identifier for </a:t>
            </a:r>
          </a:p>
          <a:p>
            <a:r>
              <a:rPr lang="en-US" altLang="en-US"/>
              <a:t>unique instance, class-scope</a:t>
            </a:r>
          </a:p>
          <a:p>
            <a:r>
              <a:rPr lang="en-US" altLang="en-US"/>
              <a:t>or static</a:t>
            </a:r>
          </a:p>
        </p:txBody>
      </p:sp>
      <p:sp>
        <p:nvSpPr>
          <p:cNvPr id="14347" name="Text Box 11"/>
          <p:cNvSpPr txBox="1">
            <a:spLocks noChangeArrowheads="1"/>
          </p:cNvSpPr>
          <p:nvPr/>
        </p:nvSpPr>
        <p:spPr bwMode="auto">
          <a:xfrm>
            <a:off x="4419600" y="3505200"/>
            <a:ext cx="441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Private constructor only accessible</a:t>
            </a:r>
          </a:p>
          <a:p>
            <a:r>
              <a:rPr lang="en-US" altLang="en-US"/>
              <a:t>via getInstance()</a:t>
            </a:r>
          </a:p>
        </p:txBody>
      </p:sp>
      <p:sp>
        <p:nvSpPr>
          <p:cNvPr id="14348" name="Text Box 12"/>
          <p:cNvSpPr txBox="1">
            <a:spLocks noChangeArrowheads="1"/>
          </p:cNvSpPr>
          <p:nvPr/>
        </p:nvSpPr>
        <p:spPr bwMode="auto">
          <a:xfrm>
            <a:off x="457200" y="4724400"/>
            <a:ext cx="64341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err="1">
                <a:latin typeface="Arial" panose="020B0604020202020204" pitchFamily="34" charset="0"/>
              </a:rPr>
              <a:t>getInstance</a:t>
            </a:r>
            <a:r>
              <a:rPr lang="en-US" altLang="en-US" b="1" dirty="0">
                <a:latin typeface="Arial" panose="020B0604020202020204" pitchFamily="34" charset="0"/>
              </a:rPr>
              <a:t>( ) {</a:t>
            </a:r>
          </a:p>
          <a:p>
            <a:r>
              <a:rPr lang="en-US" altLang="en-US" b="1" dirty="0">
                <a:latin typeface="Arial" panose="020B0604020202020204" pitchFamily="34" charset="0"/>
              </a:rPr>
              <a:t>	if ( </a:t>
            </a:r>
            <a:r>
              <a:rPr lang="en-US" altLang="en-US" b="1" dirty="0" err="1">
                <a:latin typeface="Arial" panose="020B0604020202020204" pitchFamily="34" charset="0"/>
              </a:rPr>
              <a:t>uniqueInstance</a:t>
            </a:r>
            <a:r>
              <a:rPr lang="en-US" altLang="en-US" b="1" dirty="0">
                <a:latin typeface="Arial" panose="020B0604020202020204" pitchFamily="34" charset="0"/>
              </a:rPr>
              <a:t> == null ) </a:t>
            </a:r>
          </a:p>
          <a:p>
            <a:r>
              <a:rPr lang="en-US" altLang="en-US" b="1" dirty="0">
                <a:latin typeface="Arial" panose="020B0604020202020204" pitchFamily="34" charset="0"/>
              </a:rPr>
              <a:t>	{ </a:t>
            </a:r>
            <a:r>
              <a:rPr lang="en-US" altLang="en-US" b="1" dirty="0" err="1">
                <a:latin typeface="Arial" panose="020B0604020202020204" pitchFamily="34" charset="0"/>
              </a:rPr>
              <a:t>uniqueInstance</a:t>
            </a:r>
            <a:r>
              <a:rPr lang="en-US" altLang="en-US" b="1" dirty="0">
                <a:latin typeface="Arial" panose="020B0604020202020204" pitchFamily="34" charset="0"/>
              </a:rPr>
              <a:t> = new Singleton( ) }</a:t>
            </a:r>
          </a:p>
          <a:p>
            <a:r>
              <a:rPr lang="en-US" altLang="en-US" b="1" dirty="0">
                <a:latin typeface="Arial" panose="020B0604020202020204" pitchFamily="34" charset="0"/>
              </a:rPr>
              <a:t>	return </a:t>
            </a:r>
            <a:r>
              <a:rPr lang="en-US" altLang="en-US" b="1" dirty="0" err="1">
                <a:latin typeface="Arial" panose="020B0604020202020204" pitchFamily="34" charset="0"/>
              </a:rPr>
              <a:t>uniqueInstance</a:t>
            </a:r>
            <a:endParaRPr lang="en-US" altLang="en-US" b="1" dirty="0">
              <a:latin typeface="Arial" panose="020B0604020202020204" pitchFamily="34" charset="0"/>
            </a:endParaRPr>
          </a:p>
          <a:p>
            <a:r>
              <a:rPr lang="en-US" altLang="en-US" b="1" dirty="0">
                <a:latin typeface="Arial" panose="020B0604020202020204" pitchFamily="34" charset="0"/>
              </a:rPr>
              <a:t>}</a:t>
            </a:r>
          </a:p>
        </p:txBody>
      </p:sp>
      <p:sp>
        <p:nvSpPr>
          <p:cNvPr id="14349" name="Line 13"/>
          <p:cNvSpPr>
            <a:spLocks noChangeShapeType="1"/>
          </p:cNvSpPr>
          <p:nvPr/>
        </p:nvSpPr>
        <p:spPr bwMode="auto">
          <a:xfrm flipH="1">
            <a:off x="3048000" y="1752600"/>
            <a:ext cx="1600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0" name="Line 14"/>
          <p:cNvSpPr>
            <a:spLocks noChangeShapeType="1"/>
          </p:cNvSpPr>
          <p:nvPr/>
        </p:nvSpPr>
        <p:spPr bwMode="auto">
          <a:xfrm flipH="1">
            <a:off x="2819400" y="2743200"/>
            <a:ext cx="2057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1" name="Line 15"/>
          <p:cNvSpPr>
            <a:spLocks noChangeShapeType="1"/>
          </p:cNvSpPr>
          <p:nvPr/>
        </p:nvSpPr>
        <p:spPr bwMode="auto">
          <a:xfrm flipH="1">
            <a:off x="2286000" y="3886200"/>
            <a:ext cx="2133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2" name="Rectangle 16"/>
          <p:cNvSpPr>
            <a:spLocks noChangeArrowheads="1"/>
          </p:cNvSpPr>
          <p:nvPr/>
        </p:nvSpPr>
        <p:spPr bwMode="auto">
          <a:xfrm>
            <a:off x="304800" y="4648200"/>
            <a:ext cx="7162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3" name="Line 17"/>
          <p:cNvSpPr>
            <a:spLocks noChangeShapeType="1"/>
          </p:cNvSpPr>
          <p:nvPr/>
        </p:nvSpPr>
        <p:spPr bwMode="auto">
          <a:xfrm flipH="1">
            <a:off x="304800" y="4648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4" name="Line 18"/>
          <p:cNvSpPr>
            <a:spLocks noChangeShapeType="1"/>
          </p:cNvSpPr>
          <p:nvPr/>
        </p:nvSpPr>
        <p:spPr bwMode="auto">
          <a:xfrm flipV="1">
            <a:off x="304800" y="2971800"/>
            <a:ext cx="0" cy="1676400"/>
          </a:xfrm>
          <a:prstGeom prst="line">
            <a:avLst/>
          </a:prstGeom>
          <a:noFill/>
          <a:ln w="9525">
            <a:solidFill>
              <a:schemeClr val="tx1"/>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94524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28650" y="1700808"/>
            <a:ext cx="7886700" cy="4351338"/>
          </a:xfrm>
        </p:spPr>
        <p:txBody>
          <a:bodyPr/>
          <a:lstStyle/>
          <a:p>
            <a:pPr>
              <a:lnSpc>
                <a:spcPct val="90000"/>
              </a:lnSpc>
              <a:buFontTx/>
              <a:buNone/>
            </a:pPr>
            <a:r>
              <a:rPr lang="en-US" altLang="en-US" sz="2400" b="1" dirty="0">
                <a:latin typeface="Arial" panose="020B0604020202020204" pitchFamily="34" charset="0"/>
              </a:rPr>
              <a:t>Class Singleton {</a:t>
            </a:r>
          </a:p>
          <a:p>
            <a:pPr>
              <a:lnSpc>
                <a:spcPct val="90000"/>
              </a:lnSpc>
              <a:buFontTx/>
              <a:buNone/>
            </a:pPr>
            <a:r>
              <a:rPr lang="en-US" altLang="en-US" sz="2400" b="1" dirty="0">
                <a:latin typeface="Arial" panose="020B0604020202020204" pitchFamily="34" charset="0"/>
              </a:rPr>
              <a:t>	private static Singleton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 = null;</a:t>
            </a:r>
          </a:p>
          <a:p>
            <a:pPr>
              <a:lnSpc>
                <a:spcPct val="90000"/>
              </a:lnSpc>
              <a:buFontTx/>
              <a:buNone/>
            </a:pPr>
            <a:r>
              <a:rPr lang="en-US" altLang="en-US" sz="2400" b="1" dirty="0">
                <a:latin typeface="Arial" panose="020B0604020202020204" pitchFamily="34" charset="0"/>
              </a:rPr>
              <a:t>	private Singleton( ) { .. } // private constructor</a:t>
            </a:r>
          </a:p>
          <a:p>
            <a:pPr>
              <a:lnSpc>
                <a:spcPct val="90000"/>
              </a:lnSpc>
              <a:buFontTx/>
              <a:buNone/>
            </a:pPr>
            <a:r>
              <a:rPr lang="en-US" altLang="en-US" sz="2400" b="1" dirty="0">
                <a:latin typeface="Arial" panose="020B0604020202020204" pitchFamily="34" charset="0"/>
              </a:rPr>
              <a:t>	public static Singleton </a:t>
            </a:r>
            <a:r>
              <a:rPr lang="en-US" altLang="en-US" sz="2400" b="1" dirty="0" err="1">
                <a:latin typeface="Arial" panose="020B0604020202020204" pitchFamily="34" charset="0"/>
              </a:rPr>
              <a:t>getInstance</a:t>
            </a:r>
            <a:r>
              <a:rPr lang="en-US" altLang="en-US" sz="2400" b="1" dirty="0">
                <a:latin typeface="Arial" panose="020B0604020202020204" pitchFamily="34" charset="0"/>
              </a:rPr>
              <a:t>( ) {</a:t>
            </a:r>
          </a:p>
          <a:p>
            <a:pPr>
              <a:lnSpc>
                <a:spcPct val="90000"/>
              </a:lnSpc>
              <a:buFontTx/>
              <a:buNone/>
            </a:pPr>
            <a:r>
              <a:rPr lang="en-US" altLang="en-US" sz="2400" b="1" dirty="0">
                <a:latin typeface="Arial" panose="020B0604020202020204" pitchFamily="34" charset="0"/>
              </a:rPr>
              <a:t>		if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 == null)</a:t>
            </a:r>
          </a:p>
          <a:p>
            <a:pPr>
              <a:lnSpc>
                <a:spcPct val="90000"/>
              </a:lnSpc>
              <a:buFontTx/>
              <a:buNone/>
            </a:pPr>
            <a:r>
              <a:rPr lang="en-US" altLang="en-US" sz="2400" b="1" dirty="0">
                <a:latin typeface="Arial" panose="020B0604020202020204" pitchFamily="34" charset="0"/>
              </a:rPr>
              <a:t>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 = new Singleton(); </a:t>
            </a:r>
          </a:p>
          <a:p>
            <a:pPr>
              <a:lnSpc>
                <a:spcPct val="90000"/>
              </a:lnSpc>
              <a:buFontTx/>
              <a:buNone/>
            </a:pPr>
            <a:r>
              <a:rPr lang="en-US" altLang="en-US" sz="2400" b="1" dirty="0">
                <a:latin typeface="Arial" panose="020B0604020202020204" pitchFamily="34" charset="0"/>
              </a:rPr>
              <a:t>			// call constructor</a:t>
            </a:r>
          </a:p>
          <a:p>
            <a:pPr>
              <a:lnSpc>
                <a:spcPct val="90000"/>
              </a:lnSpc>
              <a:buFontTx/>
              <a:buNone/>
            </a:pPr>
            <a:r>
              <a:rPr lang="en-US" altLang="en-US" sz="2400" b="1" dirty="0">
                <a:latin typeface="Arial" panose="020B0604020202020204" pitchFamily="34" charset="0"/>
              </a:rPr>
              <a:t>		return </a:t>
            </a:r>
            <a:r>
              <a:rPr lang="en-US" altLang="en-US" sz="2400" b="1" dirty="0" err="1">
                <a:latin typeface="Arial" panose="020B0604020202020204" pitchFamily="34" charset="0"/>
              </a:rPr>
              <a:t>uniqueInstance</a:t>
            </a:r>
            <a:r>
              <a:rPr lang="en-US" altLang="en-US" sz="2400" b="1" dirty="0">
                <a:latin typeface="Arial" panose="020B0604020202020204" pitchFamily="34" charset="0"/>
              </a:rPr>
              <a:t>;</a:t>
            </a:r>
          </a:p>
          <a:p>
            <a:pPr>
              <a:lnSpc>
                <a:spcPct val="90000"/>
              </a:lnSpc>
              <a:buFontTx/>
              <a:buNone/>
            </a:pPr>
            <a:r>
              <a:rPr lang="en-US" altLang="en-US" sz="2400" b="1" dirty="0">
                <a:latin typeface="Arial" panose="020B0604020202020204" pitchFamily="34" charset="0"/>
              </a:rPr>
              <a:t>	}</a:t>
            </a:r>
          </a:p>
          <a:p>
            <a:pPr>
              <a:lnSpc>
                <a:spcPct val="90000"/>
              </a:lnSpc>
              <a:buFontTx/>
              <a:buNone/>
            </a:pPr>
            <a:r>
              <a:rPr lang="en-US" altLang="en-US" sz="2400" b="1" dirty="0">
                <a:latin typeface="Arial" panose="020B0604020202020204" pitchFamily="34" charset="0"/>
              </a:rPr>
              <a:t>}</a:t>
            </a:r>
          </a:p>
        </p:txBody>
      </p:sp>
      <p:sp>
        <p:nvSpPr>
          <p:cNvPr id="15363" name="Text Box 3"/>
          <p:cNvSpPr txBox="1">
            <a:spLocks noChangeArrowheads="1"/>
          </p:cNvSpPr>
          <p:nvPr/>
        </p:nvSpPr>
        <p:spPr bwMode="auto">
          <a:xfrm>
            <a:off x="571472" y="928670"/>
            <a:ext cx="2643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dirty="0"/>
              <a:t>Example: Code</a:t>
            </a:r>
          </a:p>
        </p:txBody>
      </p:sp>
    </p:spTree>
    <p:extLst>
      <p:ext uri="{BB962C8B-B14F-4D97-AF65-F5344CB8AC3E}">
        <p14:creationId xmlns:p14="http://schemas.microsoft.com/office/powerpoint/2010/main" val="395485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8572560" cy="1063610"/>
          </a:xfrm>
        </p:spPr>
        <p:txBody>
          <a:bodyPr>
            <a:normAutofit/>
          </a:bodyPr>
          <a:lstStyle/>
          <a:p>
            <a:r>
              <a:rPr lang="en-GB" sz="2800" dirty="0"/>
              <a:t>Other ways to implement Singleton</a:t>
            </a:r>
          </a:p>
        </p:txBody>
      </p:sp>
      <p:sp>
        <p:nvSpPr>
          <p:cNvPr id="5" name="Rectangle 4"/>
          <p:cNvSpPr/>
          <p:nvPr/>
        </p:nvSpPr>
        <p:spPr>
          <a:xfrm>
            <a:off x="357158" y="1785926"/>
            <a:ext cx="8572560" cy="1569660"/>
          </a:xfrm>
          <a:prstGeom prst="rect">
            <a:avLst/>
          </a:prstGeom>
        </p:spPr>
        <p:txBody>
          <a:bodyPr wrap="square">
            <a:spAutoFit/>
          </a:bodyPr>
          <a:lstStyle/>
          <a:p>
            <a:r>
              <a:rPr lang="en-GB" sz="2400" i="0" dirty="0"/>
              <a:t>public class Singleton {</a:t>
            </a:r>
          </a:p>
          <a:p>
            <a:r>
              <a:rPr lang="en-GB" sz="2400" i="0" dirty="0"/>
              <a:t>    </a:t>
            </a:r>
            <a:r>
              <a:rPr lang="en-GB" sz="2400" b="1" i="0" dirty="0"/>
              <a:t>public</a:t>
            </a:r>
            <a:r>
              <a:rPr lang="en-GB" sz="2400" i="0" dirty="0"/>
              <a:t> static final Singleton INSTANCE = new Singleton();</a:t>
            </a:r>
          </a:p>
          <a:p>
            <a:r>
              <a:rPr lang="en-GB" sz="2400" i="0" dirty="0"/>
              <a:t>    private Singleton() {}</a:t>
            </a:r>
          </a:p>
          <a:p>
            <a:r>
              <a:rPr lang="en-GB" sz="2400" i="0" dirty="0"/>
              <a:t>}</a:t>
            </a:r>
          </a:p>
        </p:txBody>
      </p:sp>
      <p:sp>
        <p:nvSpPr>
          <p:cNvPr id="17" name="Rectangle 16"/>
          <p:cNvSpPr/>
          <p:nvPr/>
        </p:nvSpPr>
        <p:spPr>
          <a:xfrm>
            <a:off x="285720" y="3571876"/>
            <a:ext cx="8572560" cy="2677656"/>
          </a:xfrm>
          <a:prstGeom prst="rect">
            <a:avLst/>
          </a:prstGeom>
        </p:spPr>
        <p:txBody>
          <a:bodyPr wrap="square">
            <a:spAutoFit/>
          </a:bodyPr>
          <a:lstStyle/>
          <a:p>
            <a:r>
              <a:rPr lang="en-GB" sz="2400" i="0" dirty="0"/>
              <a:t>public class Singleton {</a:t>
            </a:r>
          </a:p>
          <a:p>
            <a:r>
              <a:rPr lang="en-GB" sz="2400" i="0" dirty="0"/>
              <a:t>    </a:t>
            </a:r>
            <a:r>
              <a:rPr lang="en-GB" sz="2400" b="1" i="0" dirty="0"/>
              <a:t>private</a:t>
            </a:r>
            <a:r>
              <a:rPr lang="en-GB" sz="2400" i="0" dirty="0"/>
              <a:t> static final Singleton INSTANCE = new Singleton();</a:t>
            </a:r>
          </a:p>
          <a:p>
            <a:r>
              <a:rPr lang="en-GB" sz="2400" i="0" dirty="0"/>
              <a:t>    private Singleton() {}</a:t>
            </a:r>
          </a:p>
          <a:p>
            <a:r>
              <a:rPr lang="en-GB" sz="2400" i="0" dirty="0"/>
              <a:t>    public static Singleton </a:t>
            </a:r>
            <a:r>
              <a:rPr lang="en-GB" sz="2400" i="0" dirty="0" err="1"/>
              <a:t>getInstance</a:t>
            </a:r>
            <a:r>
              <a:rPr lang="en-GB" sz="2400" i="0" dirty="0"/>
              <a:t>(){</a:t>
            </a:r>
          </a:p>
          <a:p>
            <a:r>
              <a:rPr lang="en-GB" sz="2400" i="0" dirty="0"/>
              <a:t>        return INSTANCE;</a:t>
            </a:r>
          </a:p>
          <a:p>
            <a:r>
              <a:rPr lang="en-GB" sz="2400" i="0" dirty="0"/>
              <a:t>    }</a:t>
            </a:r>
          </a:p>
          <a:p>
            <a:r>
              <a:rPr lang="en-GB" sz="2400" i="0" dirty="0"/>
              <a:t>}</a:t>
            </a:r>
          </a:p>
        </p:txBody>
      </p:sp>
      <p:sp>
        <p:nvSpPr>
          <p:cNvPr id="18" name="TextBox 17"/>
          <p:cNvSpPr txBox="1"/>
          <p:nvPr/>
        </p:nvSpPr>
        <p:spPr>
          <a:xfrm>
            <a:off x="2571736" y="6143644"/>
            <a:ext cx="3490058" cy="400110"/>
          </a:xfrm>
          <a:prstGeom prst="rect">
            <a:avLst/>
          </a:prstGeom>
          <a:noFill/>
        </p:spPr>
        <p:txBody>
          <a:bodyPr wrap="none" rtlCol="0">
            <a:spAutoFit/>
          </a:bodyPr>
          <a:lstStyle/>
          <a:p>
            <a:r>
              <a:rPr lang="en-GB" sz="2000" i="0" dirty="0"/>
              <a:t>Why one public, one private?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552" y="533400"/>
            <a:ext cx="7772400" cy="1143000"/>
          </a:xfrm>
        </p:spPr>
        <p:txBody>
          <a:bodyPr>
            <a:normAutofit/>
          </a:bodyPr>
          <a:lstStyle/>
          <a:p>
            <a:r>
              <a:rPr lang="en-US" altLang="en-US" sz="2800" dirty="0"/>
              <a:t>Comments</a:t>
            </a:r>
          </a:p>
        </p:txBody>
      </p:sp>
      <p:sp>
        <p:nvSpPr>
          <p:cNvPr id="16387" name="Rectangle 3"/>
          <p:cNvSpPr>
            <a:spLocks noGrp="1" noChangeArrowheads="1"/>
          </p:cNvSpPr>
          <p:nvPr>
            <p:ph type="body" idx="1"/>
          </p:nvPr>
        </p:nvSpPr>
        <p:spPr>
          <a:xfrm>
            <a:off x="539552" y="1676400"/>
            <a:ext cx="7772400" cy="3768824"/>
          </a:xfrm>
        </p:spPr>
        <p:txBody>
          <a:bodyPr>
            <a:normAutofit/>
          </a:bodyPr>
          <a:lstStyle/>
          <a:p>
            <a:r>
              <a:rPr lang="en-US" altLang="en-US" sz="2400" dirty="0"/>
              <a:t>To specify a class has only one instance, we make it inherit from </a:t>
            </a:r>
            <a:r>
              <a:rPr lang="en-US" altLang="en-US" sz="2400" dirty="0">
                <a:latin typeface="Arial" panose="020B0604020202020204" pitchFamily="34" charset="0"/>
              </a:rPr>
              <a:t>Singleton</a:t>
            </a:r>
            <a:r>
              <a:rPr lang="en-US" altLang="en-US" sz="2400" dirty="0"/>
              <a:t>.</a:t>
            </a:r>
          </a:p>
          <a:p>
            <a:pPr>
              <a:buFontTx/>
              <a:buNone/>
            </a:pPr>
            <a:r>
              <a:rPr lang="en-US" altLang="en-US" sz="2200" dirty="0"/>
              <a:t>+ controlled access to single object instance through </a:t>
            </a:r>
            <a:r>
              <a:rPr lang="en-US" altLang="en-US" sz="2200" dirty="0">
                <a:latin typeface="Arial" panose="020B0604020202020204" pitchFamily="34" charset="0"/>
              </a:rPr>
              <a:t>Singleton</a:t>
            </a:r>
            <a:r>
              <a:rPr lang="en-US" altLang="en-US" sz="2200" dirty="0"/>
              <a:t> encapsulation</a:t>
            </a:r>
          </a:p>
          <a:p>
            <a:pPr>
              <a:buFontTx/>
              <a:buNone/>
            </a:pPr>
            <a:r>
              <a:rPr lang="en-US" altLang="en-US" sz="2200" dirty="0"/>
              <a:t>+ Can tailor for any finite number of instances</a:t>
            </a:r>
          </a:p>
          <a:p>
            <a:pPr>
              <a:buFontTx/>
              <a:buNone/>
            </a:pPr>
            <a:r>
              <a:rPr lang="en-US" altLang="en-US" sz="2400" dirty="0"/>
              <a:t>- </a:t>
            </a:r>
            <a:r>
              <a:rPr lang="en-US" altLang="en-US" sz="2200" dirty="0"/>
              <a:t>Pattern limits flexibility, significant redesign if singleton class later gets many instances</a:t>
            </a:r>
          </a:p>
          <a:p>
            <a:pPr>
              <a:buFontTx/>
              <a:buNone/>
            </a:pPr>
            <a:endParaRPr lang="en-US" altLang="en-US" sz="2400" dirty="0"/>
          </a:p>
        </p:txBody>
      </p:sp>
    </p:spTree>
    <p:extLst>
      <p:ext uri="{BB962C8B-B14F-4D97-AF65-F5344CB8AC3E}">
        <p14:creationId xmlns:p14="http://schemas.microsoft.com/office/powerpoint/2010/main" val="51500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3C407F-C697-4787-95CC-0ECC3779E1D0}" type="slidenum">
              <a:rPr lang="en-US" altLang="en-US"/>
              <a:pPr/>
              <a:t>26</a:t>
            </a:fld>
            <a:endParaRPr lang="en-US" altLang="en-US"/>
          </a:p>
        </p:txBody>
      </p:sp>
      <p:sp>
        <p:nvSpPr>
          <p:cNvPr id="36866" name="Rectangle 2"/>
          <p:cNvSpPr>
            <a:spLocks noGrp="1" noChangeArrowheads="1"/>
          </p:cNvSpPr>
          <p:nvPr>
            <p:ph type="title"/>
          </p:nvPr>
        </p:nvSpPr>
        <p:spPr/>
        <p:txBody>
          <a:bodyPr>
            <a:normAutofit/>
          </a:bodyPr>
          <a:lstStyle/>
          <a:p>
            <a:r>
              <a:rPr lang="en-US" altLang="en-US" sz="2800" dirty="0"/>
              <a:t>Problem: Reducing interdependencies</a:t>
            </a:r>
          </a:p>
        </p:txBody>
      </p:sp>
      <p:sp>
        <p:nvSpPr>
          <p:cNvPr id="36867" name="Rectangle 3"/>
          <p:cNvSpPr>
            <a:spLocks noGrp="1" noChangeArrowheads="1"/>
          </p:cNvSpPr>
          <p:nvPr>
            <p:ph type="body" idx="1"/>
          </p:nvPr>
        </p:nvSpPr>
        <p:spPr>
          <a:xfrm>
            <a:off x="428596" y="1428736"/>
            <a:ext cx="8429684" cy="4786346"/>
          </a:xfrm>
        </p:spPr>
        <p:txBody>
          <a:bodyPr>
            <a:noAutofit/>
          </a:bodyPr>
          <a:lstStyle/>
          <a:p>
            <a:r>
              <a:rPr lang="en-US" altLang="en-US" sz="2400" dirty="0"/>
              <a:t>Suppose you have an application that provides multiple services</a:t>
            </a:r>
          </a:p>
          <a:p>
            <a:pPr lvl="1"/>
            <a:r>
              <a:rPr lang="en-US" altLang="en-US" sz="2200" dirty="0"/>
              <a:t>Suppose further that the application consists of a large number of classes</a:t>
            </a:r>
          </a:p>
          <a:p>
            <a:r>
              <a:rPr lang="en-US" altLang="en-US" sz="2400" dirty="0"/>
              <a:t>You want to provide access to those services, without requiring the user to know all the internal details</a:t>
            </a:r>
          </a:p>
        </p:txBody>
      </p:sp>
    </p:spTree>
    <p:extLst>
      <p:ext uri="{BB962C8B-B14F-4D97-AF65-F5344CB8AC3E}">
        <p14:creationId xmlns:p14="http://schemas.microsoft.com/office/powerpoint/2010/main" val="3582869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494733"/>
            <a:ext cx="7886700" cy="1325563"/>
          </a:xfrm>
        </p:spPr>
        <p:txBody>
          <a:bodyPr>
            <a:normAutofit/>
          </a:bodyPr>
          <a:lstStyle/>
          <a:p>
            <a:r>
              <a:rPr lang="en-US" altLang="en-US" sz="2800" dirty="0"/>
              <a:t>Pattern: Façade (Structural)</a:t>
            </a:r>
          </a:p>
        </p:txBody>
      </p:sp>
      <p:sp>
        <p:nvSpPr>
          <p:cNvPr id="17411" name="Rectangle 3"/>
          <p:cNvSpPr>
            <a:spLocks noGrp="1" noChangeArrowheads="1"/>
          </p:cNvSpPr>
          <p:nvPr>
            <p:ph type="body" idx="1"/>
          </p:nvPr>
        </p:nvSpPr>
        <p:spPr>
          <a:xfrm>
            <a:off x="628650" y="1825625"/>
            <a:ext cx="7886700" cy="3460763"/>
          </a:xfrm>
        </p:spPr>
        <p:txBody>
          <a:bodyPr>
            <a:normAutofit/>
          </a:bodyPr>
          <a:lstStyle/>
          <a:p>
            <a:pPr>
              <a:buFontTx/>
              <a:buNone/>
            </a:pPr>
            <a:r>
              <a:rPr lang="en-US" altLang="en-US" sz="2400" b="1" dirty="0"/>
              <a:t>Name: </a:t>
            </a:r>
            <a:r>
              <a:rPr lang="en-US" altLang="en-US" sz="2400" dirty="0"/>
              <a:t>Façade</a:t>
            </a:r>
          </a:p>
          <a:p>
            <a:pPr>
              <a:buFontTx/>
              <a:buNone/>
            </a:pPr>
            <a:r>
              <a:rPr lang="en-US" altLang="en-US" sz="2400" b="1" dirty="0"/>
              <a:t>Problem:</a:t>
            </a:r>
            <a:r>
              <a:rPr lang="en-US" altLang="en-US" sz="2400" dirty="0"/>
              <a:t> </a:t>
            </a:r>
          </a:p>
          <a:p>
            <a:pPr>
              <a:buFontTx/>
              <a:buNone/>
            </a:pPr>
            <a:r>
              <a:rPr lang="en-US" altLang="en-US" sz="2400" dirty="0"/>
              <a:t>How can we access a large number of classes with a complex internal interaction in a simple but safe way?</a:t>
            </a:r>
          </a:p>
          <a:p>
            <a:pPr>
              <a:buFontTx/>
              <a:buNone/>
            </a:pPr>
            <a:r>
              <a:rPr lang="en-US" altLang="en-US" sz="2400" b="1" dirty="0"/>
              <a:t>Solution: </a:t>
            </a:r>
            <a:r>
              <a:rPr lang="en-US" altLang="en-US" sz="2400" dirty="0"/>
              <a:t>Introduce a dedicated </a:t>
            </a:r>
            <a:r>
              <a:rPr lang="en-US" altLang="en-US" sz="2400" b="1" dirty="0"/>
              <a:t>interface class</a:t>
            </a:r>
            <a:r>
              <a:rPr lang="en-US" altLang="en-US" sz="2400" dirty="0"/>
              <a:t> that simplifies the view of the class collection. The interface</a:t>
            </a:r>
            <a:r>
              <a:rPr lang="en-GB" altLang="en-US" sz="2400" dirty="0"/>
              <a:t> class accepts many different kinds of requests, and “forwards” them to the appropriate internal class.</a:t>
            </a:r>
            <a:endParaRPr lang="en-US" altLang="en-US" sz="2400" dirty="0"/>
          </a:p>
        </p:txBody>
      </p:sp>
    </p:spTree>
    <p:extLst>
      <p:ext uri="{BB962C8B-B14F-4D97-AF65-F5344CB8AC3E}">
        <p14:creationId xmlns:p14="http://schemas.microsoft.com/office/powerpoint/2010/main" val="4098838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sv-SE" altLang="en-US" sz="2800" dirty="0"/>
              <a:t>Facade Structure</a:t>
            </a:r>
            <a:endParaRPr lang="en-GB" altLang="en-US" sz="2800" dirty="0"/>
          </a:p>
        </p:txBody>
      </p:sp>
      <p:sp>
        <p:nvSpPr>
          <p:cNvPr id="18435" name="Rectangle 3"/>
          <p:cNvSpPr>
            <a:spLocks noChangeArrowheads="1"/>
          </p:cNvSpPr>
          <p:nvPr/>
        </p:nvSpPr>
        <p:spPr bwMode="auto">
          <a:xfrm>
            <a:off x="3124200" y="20574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6" name="Text Box 4"/>
          <p:cNvSpPr txBox="1">
            <a:spLocks noChangeArrowheads="1"/>
          </p:cNvSpPr>
          <p:nvPr/>
        </p:nvSpPr>
        <p:spPr bwMode="auto">
          <a:xfrm>
            <a:off x="3184525" y="2097088"/>
            <a:ext cx="120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Facade</a:t>
            </a:r>
            <a:endParaRPr lang="en-GB" altLang="en-US">
              <a:latin typeface="Arial" panose="020B0604020202020204" pitchFamily="34" charset="0"/>
            </a:endParaRPr>
          </a:p>
        </p:txBody>
      </p:sp>
      <p:sp>
        <p:nvSpPr>
          <p:cNvPr id="18437" name="Rectangle 5"/>
          <p:cNvSpPr>
            <a:spLocks noChangeArrowheads="1"/>
          </p:cNvSpPr>
          <p:nvPr/>
        </p:nvSpPr>
        <p:spPr bwMode="auto">
          <a:xfrm>
            <a:off x="762000" y="3810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8" name="Rectangle 6"/>
          <p:cNvSpPr>
            <a:spLocks noChangeArrowheads="1"/>
          </p:cNvSpPr>
          <p:nvPr/>
        </p:nvSpPr>
        <p:spPr bwMode="auto">
          <a:xfrm>
            <a:off x="2743200" y="3810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39" name="Rectangle 7"/>
          <p:cNvSpPr>
            <a:spLocks noChangeArrowheads="1"/>
          </p:cNvSpPr>
          <p:nvPr/>
        </p:nvSpPr>
        <p:spPr bwMode="auto">
          <a:xfrm>
            <a:off x="2743200" y="48006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0" name="Rectangle 8"/>
          <p:cNvSpPr>
            <a:spLocks noChangeArrowheads="1"/>
          </p:cNvSpPr>
          <p:nvPr/>
        </p:nvSpPr>
        <p:spPr bwMode="auto">
          <a:xfrm>
            <a:off x="762000" y="52578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1" name="Rectangle 9"/>
          <p:cNvSpPr>
            <a:spLocks noChangeArrowheads="1"/>
          </p:cNvSpPr>
          <p:nvPr/>
        </p:nvSpPr>
        <p:spPr bwMode="auto">
          <a:xfrm>
            <a:off x="5791200" y="3810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2" name="Rectangle 10"/>
          <p:cNvSpPr>
            <a:spLocks noChangeArrowheads="1"/>
          </p:cNvSpPr>
          <p:nvPr/>
        </p:nvSpPr>
        <p:spPr bwMode="auto">
          <a:xfrm>
            <a:off x="4876800" y="5334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3" name="Rectangle 11"/>
          <p:cNvSpPr>
            <a:spLocks noChangeArrowheads="1"/>
          </p:cNvSpPr>
          <p:nvPr/>
        </p:nvSpPr>
        <p:spPr bwMode="auto">
          <a:xfrm>
            <a:off x="6781800" y="5334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4" name="AutoShape 12"/>
          <p:cNvSpPr>
            <a:spLocks noChangeArrowheads="1"/>
          </p:cNvSpPr>
          <p:nvPr/>
        </p:nvSpPr>
        <p:spPr bwMode="auto">
          <a:xfrm>
            <a:off x="6400800" y="4648200"/>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45" name="Line 13"/>
          <p:cNvSpPr>
            <a:spLocks noChangeShapeType="1"/>
          </p:cNvSpPr>
          <p:nvPr/>
        </p:nvSpPr>
        <p:spPr bwMode="auto">
          <a:xfrm>
            <a:off x="5715000" y="50292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6" name="Line 14"/>
          <p:cNvSpPr>
            <a:spLocks noChangeShapeType="1"/>
          </p:cNvSpPr>
          <p:nvPr/>
        </p:nvSpPr>
        <p:spPr bwMode="auto">
          <a:xfrm>
            <a:off x="5715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7" name="Line 15"/>
          <p:cNvSpPr>
            <a:spLocks noChangeShapeType="1"/>
          </p:cNvSpPr>
          <p:nvPr/>
        </p:nvSpPr>
        <p:spPr bwMode="auto">
          <a:xfrm>
            <a:off x="7620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8" name="Line 16"/>
          <p:cNvSpPr>
            <a:spLocks noChangeShapeType="1"/>
          </p:cNvSpPr>
          <p:nvPr/>
        </p:nvSpPr>
        <p:spPr bwMode="auto">
          <a:xfrm>
            <a:off x="6584796" y="4419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9" name="AutoShape 17"/>
          <p:cNvSpPr>
            <a:spLocks noChangeArrowheads="1"/>
          </p:cNvSpPr>
          <p:nvPr/>
        </p:nvSpPr>
        <p:spPr bwMode="auto">
          <a:xfrm>
            <a:off x="1371600" y="4648200"/>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50" name="Line 18"/>
          <p:cNvSpPr>
            <a:spLocks noChangeShapeType="1"/>
          </p:cNvSpPr>
          <p:nvPr/>
        </p:nvSpPr>
        <p:spPr bwMode="auto">
          <a:xfrm>
            <a:off x="1557453" y="4419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1" name="Line 19"/>
          <p:cNvSpPr>
            <a:spLocks noChangeShapeType="1"/>
          </p:cNvSpPr>
          <p:nvPr/>
        </p:nvSpPr>
        <p:spPr bwMode="auto">
          <a:xfrm>
            <a:off x="1524000" y="5029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2" name="Line 20"/>
          <p:cNvSpPr>
            <a:spLocks noChangeShapeType="1"/>
          </p:cNvSpPr>
          <p:nvPr/>
        </p:nvSpPr>
        <p:spPr bwMode="auto">
          <a:xfrm>
            <a:off x="2514600" y="4114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3" name="Line 21"/>
          <p:cNvSpPr>
            <a:spLocks noChangeShapeType="1"/>
          </p:cNvSpPr>
          <p:nvPr/>
        </p:nvSpPr>
        <p:spPr bwMode="auto">
          <a:xfrm>
            <a:off x="2514600" y="510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4" name="Line 22"/>
          <p:cNvSpPr>
            <a:spLocks noChangeShapeType="1"/>
          </p:cNvSpPr>
          <p:nvPr/>
        </p:nvSpPr>
        <p:spPr bwMode="auto">
          <a:xfrm flipH="1">
            <a:off x="2362200" y="4114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5" name="Line 23"/>
          <p:cNvSpPr>
            <a:spLocks noChangeShapeType="1"/>
          </p:cNvSpPr>
          <p:nvPr/>
        </p:nvSpPr>
        <p:spPr bwMode="auto">
          <a:xfrm flipH="1">
            <a:off x="1600200" y="2667000"/>
            <a:ext cx="2286000" cy="114300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6" name="Line 24"/>
          <p:cNvSpPr>
            <a:spLocks noChangeShapeType="1"/>
          </p:cNvSpPr>
          <p:nvPr/>
        </p:nvSpPr>
        <p:spPr bwMode="auto">
          <a:xfrm flipH="1">
            <a:off x="3581400" y="2667000"/>
            <a:ext cx="304800" cy="114300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7" name="Line 25"/>
          <p:cNvSpPr>
            <a:spLocks noChangeShapeType="1"/>
          </p:cNvSpPr>
          <p:nvPr/>
        </p:nvSpPr>
        <p:spPr bwMode="auto">
          <a:xfrm>
            <a:off x="3886200" y="2667000"/>
            <a:ext cx="1524000" cy="266700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8" name="Line 26"/>
          <p:cNvSpPr>
            <a:spLocks noChangeShapeType="1"/>
          </p:cNvSpPr>
          <p:nvPr/>
        </p:nvSpPr>
        <p:spPr bwMode="auto">
          <a:xfrm flipH="1">
            <a:off x="457200" y="23622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9" name="Line 27"/>
          <p:cNvSpPr>
            <a:spLocks noChangeShapeType="1"/>
          </p:cNvSpPr>
          <p:nvPr/>
        </p:nvSpPr>
        <p:spPr bwMode="auto">
          <a:xfrm>
            <a:off x="5334000" y="2362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0" name="Line 28"/>
          <p:cNvSpPr>
            <a:spLocks noChangeShapeType="1"/>
          </p:cNvSpPr>
          <p:nvPr/>
        </p:nvSpPr>
        <p:spPr bwMode="auto">
          <a:xfrm>
            <a:off x="457200" y="2362200"/>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1" name="Line 29"/>
          <p:cNvSpPr>
            <a:spLocks noChangeShapeType="1"/>
          </p:cNvSpPr>
          <p:nvPr/>
        </p:nvSpPr>
        <p:spPr bwMode="auto">
          <a:xfrm>
            <a:off x="8763000" y="2362200"/>
            <a:ext cx="0" cy="381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2" name="Line 30"/>
          <p:cNvSpPr>
            <a:spLocks noChangeShapeType="1"/>
          </p:cNvSpPr>
          <p:nvPr/>
        </p:nvSpPr>
        <p:spPr bwMode="auto">
          <a:xfrm>
            <a:off x="457200" y="6172200"/>
            <a:ext cx="830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3" name="Text Box 31"/>
          <p:cNvSpPr txBox="1">
            <a:spLocks noChangeArrowheads="1"/>
          </p:cNvSpPr>
          <p:nvPr/>
        </p:nvSpPr>
        <p:spPr bwMode="auto">
          <a:xfrm>
            <a:off x="5943600" y="23622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subsystem classes</a:t>
            </a:r>
            <a:endParaRPr lang="en-GB" altLang="en-US">
              <a:latin typeface="Arial" panose="020B0604020202020204" pitchFamily="34" charset="0"/>
            </a:endParaRPr>
          </a:p>
        </p:txBody>
      </p:sp>
    </p:spTree>
    <p:extLst>
      <p:ext uri="{BB962C8B-B14F-4D97-AF65-F5344CB8AC3E}">
        <p14:creationId xmlns:p14="http://schemas.microsoft.com/office/powerpoint/2010/main" val="74425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09800" y="717395"/>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59" name="Text Box 3"/>
          <p:cNvSpPr txBox="1">
            <a:spLocks noChangeArrowheads="1"/>
          </p:cNvSpPr>
          <p:nvPr/>
        </p:nvSpPr>
        <p:spPr bwMode="auto">
          <a:xfrm>
            <a:off x="2514600" y="715808"/>
            <a:ext cx="264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&lt;&lt;façade&gt;&gt;</a:t>
            </a:r>
          </a:p>
          <a:p>
            <a:r>
              <a:rPr lang="en-US" altLang="en-US" b="1">
                <a:latin typeface="Arial" panose="020B0604020202020204" pitchFamily="34" charset="0"/>
              </a:rPr>
              <a:t>SecurityManager</a:t>
            </a:r>
          </a:p>
        </p:txBody>
      </p:sp>
      <p:sp>
        <p:nvSpPr>
          <p:cNvPr id="19460" name="Rectangle 4"/>
          <p:cNvSpPr>
            <a:spLocks noChangeArrowheads="1"/>
          </p:cNvSpPr>
          <p:nvPr/>
        </p:nvSpPr>
        <p:spPr bwMode="auto">
          <a:xfrm>
            <a:off x="2133600" y="717395"/>
            <a:ext cx="33528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1" name="Text Box 5"/>
          <p:cNvSpPr txBox="1">
            <a:spLocks noChangeArrowheads="1"/>
          </p:cNvSpPr>
          <p:nvPr/>
        </p:nvSpPr>
        <p:spPr bwMode="auto">
          <a:xfrm>
            <a:off x="2117725" y="1596870"/>
            <a:ext cx="25384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+addAccessRight()</a:t>
            </a:r>
          </a:p>
          <a:p>
            <a:r>
              <a:rPr lang="en-US" altLang="en-US"/>
              <a:t>+addActor()</a:t>
            </a:r>
          </a:p>
          <a:p>
            <a:r>
              <a:rPr lang="en-US" altLang="en-US"/>
              <a:t>+addActorRole()</a:t>
            </a:r>
          </a:p>
          <a:p>
            <a:r>
              <a:rPr lang="en-US" altLang="en-US"/>
              <a:t>+removeActor()</a:t>
            </a:r>
          </a:p>
        </p:txBody>
      </p:sp>
      <p:sp>
        <p:nvSpPr>
          <p:cNvPr id="19462" name="Line 6"/>
          <p:cNvSpPr>
            <a:spLocks noChangeShapeType="1"/>
          </p:cNvSpPr>
          <p:nvPr/>
        </p:nvSpPr>
        <p:spPr bwMode="auto">
          <a:xfrm>
            <a:off x="2133600" y="147939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3" name="Line 7"/>
          <p:cNvSpPr>
            <a:spLocks noChangeShapeType="1"/>
          </p:cNvSpPr>
          <p:nvPr/>
        </p:nvSpPr>
        <p:spPr bwMode="auto">
          <a:xfrm>
            <a:off x="2133600" y="155559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4" name="Rectangle 8"/>
          <p:cNvSpPr>
            <a:spLocks noChangeArrowheads="1"/>
          </p:cNvSpPr>
          <p:nvPr/>
        </p:nvSpPr>
        <p:spPr bwMode="auto">
          <a:xfrm>
            <a:off x="457200" y="3048000"/>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65" name="Text Box 9"/>
          <p:cNvSpPr txBox="1">
            <a:spLocks noChangeArrowheads="1"/>
          </p:cNvSpPr>
          <p:nvPr/>
        </p:nvSpPr>
        <p:spPr bwMode="auto">
          <a:xfrm>
            <a:off x="762000" y="3275013"/>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AccessRight</a:t>
            </a:r>
          </a:p>
        </p:txBody>
      </p:sp>
      <p:sp>
        <p:nvSpPr>
          <p:cNvPr id="19466" name="Rectangle 10"/>
          <p:cNvSpPr>
            <a:spLocks noChangeArrowheads="1"/>
          </p:cNvSpPr>
          <p:nvPr/>
        </p:nvSpPr>
        <p:spPr bwMode="auto">
          <a:xfrm>
            <a:off x="381000" y="3198813"/>
            <a:ext cx="3352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7" name="Text Box 11"/>
          <p:cNvSpPr txBox="1">
            <a:spLocks noChangeArrowheads="1"/>
          </p:cNvSpPr>
          <p:nvPr/>
        </p:nvSpPr>
        <p:spPr bwMode="auto">
          <a:xfrm>
            <a:off x="365125" y="3927475"/>
            <a:ext cx="253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+addAccessRight()</a:t>
            </a:r>
          </a:p>
        </p:txBody>
      </p:sp>
      <p:sp>
        <p:nvSpPr>
          <p:cNvPr id="19468" name="Line 12"/>
          <p:cNvSpPr>
            <a:spLocks noChangeShapeType="1"/>
          </p:cNvSpPr>
          <p:nvPr/>
        </p:nvSpPr>
        <p:spPr bwMode="auto">
          <a:xfrm>
            <a:off x="381000" y="38100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9" name="Line 13"/>
          <p:cNvSpPr>
            <a:spLocks noChangeShapeType="1"/>
          </p:cNvSpPr>
          <p:nvPr/>
        </p:nvSpPr>
        <p:spPr bwMode="auto">
          <a:xfrm>
            <a:off x="381000" y="38862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0" name="Rectangle 14"/>
          <p:cNvSpPr>
            <a:spLocks noChangeArrowheads="1"/>
          </p:cNvSpPr>
          <p:nvPr/>
        </p:nvSpPr>
        <p:spPr bwMode="auto">
          <a:xfrm>
            <a:off x="457200" y="4724400"/>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71" name="Text Box 15"/>
          <p:cNvSpPr txBox="1">
            <a:spLocks noChangeArrowheads="1"/>
          </p:cNvSpPr>
          <p:nvPr/>
        </p:nvSpPr>
        <p:spPr bwMode="auto">
          <a:xfrm>
            <a:off x="762000" y="4951413"/>
            <a:ext cx="98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Actor</a:t>
            </a:r>
          </a:p>
        </p:txBody>
      </p:sp>
      <p:sp>
        <p:nvSpPr>
          <p:cNvPr id="19472" name="Rectangle 16"/>
          <p:cNvSpPr>
            <a:spLocks noChangeArrowheads="1"/>
          </p:cNvSpPr>
          <p:nvPr/>
        </p:nvSpPr>
        <p:spPr bwMode="auto">
          <a:xfrm>
            <a:off x="381000" y="4875213"/>
            <a:ext cx="3352800" cy="17541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3" name="Text Box 17"/>
          <p:cNvSpPr txBox="1">
            <a:spLocks noChangeArrowheads="1"/>
          </p:cNvSpPr>
          <p:nvPr/>
        </p:nvSpPr>
        <p:spPr bwMode="auto">
          <a:xfrm>
            <a:off x="381000" y="5410200"/>
            <a:ext cx="2198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+addActor()</a:t>
            </a:r>
          </a:p>
          <a:p>
            <a:r>
              <a:rPr lang="en-US" altLang="en-US"/>
              <a:t>+removeActor()</a:t>
            </a:r>
          </a:p>
          <a:p>
            <a:r>
              <a:rPr lang="en-US" altLang="en-US"/>
              <a:t>+changeSalary()</a:t>
            </a:r>
          </a:p>
        </p:txBody>
      </p:sp>
      <p:sp>
        <p:nvSpPr>
          <p:cNvPr id="19474" name="Line 18"/>
          <p:cNvSpPr>
            <a:spLocks noChangeShapeType="1"/>
          </p:cNvSpPr>
          <p:nvPr/>
        </p:nvSpPr>
        <p:spPr bwMode="auto">
          <a:xfrm>
            <a:off x="381000" y="54102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5" name="Line 19"/>
          <p:cNvSpPr>
            <a:spLocks noChangeShapeType="1"/>
          </p:cNvSpPr>
          <p:nvPr/>
        </p:nvSpPr>
        <p:spPr bwMode="auto">
          <a:xfrm>
            <a:off x="381000" y="54864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76" name="Rectangle 20"/>
          <p:cNvSpPr>
            <a:spLocks noChangeArrowheads="1"/>
          </p:cNvSpPr>
          <p:nvPr/>
        </p:nvSpPr>
        <p:spPr bwMode="auto">
          <a:xfrm>
            <a:off x="5029200" y="3200400"/>
            <a:ext cx="3276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9477" name="Text Box 21"/>
          <p:cNvSpPr txBox="1">
            <a:spLocks noChangeArrowheads="1"/>
          </p:cNvSpPr>
          <p:nvPr/>
        </p:nvSpPr>
        <p:spPr bwMode="auto">
          <a:xfrm>
            <a:off x="5334000" y="3427413"/>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panose="020B0604020202020204" pitchFamily="34" charset="0"/>
              </a:rPr>
              <a:t>ActorRole</a:t>
            </a:r>
          </a:p>
        </p:txBody>
      </p:sp>
      <p:sp>
        <p:nvSpPr>
          <p:cNvPr id="19478" name="Rectangle 22"/>
          <p:cNvSpPr>
            <a:spLocks noChangeArrowheads="1"/>
          </p:cNvSpPr>
          <p:nvPr/>
        </p:nvSpPr>
        <p:spPr bwMode="auto">
          <a:xfrm>
            <a:off x="4953000" y="3351213"/>
            <a:ext cx="3352800" cy="1449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79" name="Text Box 23"/>
          <p:cNvSpPr txBox="1">
            <a:spLocks noChangeArrowheads="1"/>
          </p:cNvSpPr>
          <p:nvPr/>
        </p:nvSpPr>
        <p:spPr bwMode="auto">
          <a:xfrm>
            <a:off x="4937125" y="4079875"/>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+addActorRole()</a:t>
            </a:r>
          </a:p>
        </p:txBody>
      </p:sp>
      <p:sp>
        <p:nvSpPr>
          <p:cNvPr id="19480" name="Line 24"/>
          <p:cNvSpPr>
            <a:spLocks noChangeShapeType="1"/>
          </p:cNvSpPr>
          <p:nvPr/>
        </p:nvSpPr>
        <p:spPr bwMode="auto">
          <a:xfrm>
            <a:off x="4953000" y="39624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1" name="Line 25"/>
          <p:cNvSpPr>
            <a:spLocks noChangeShapeType="1"/>
          </p:cNvSpPr>
          <p:nvPr/>
        </p:nvSpPr>
        <p:spPr bwMode="auto">
          <a:xfrm>
            <a:off x="4953000" y="40386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2" name="Text Box 26"/>
          <p:cNvSpPr txBox="1">
            <a:spLocks noChangeArrowheads="1"/>
          </p:cNvSpPr>
          <p:nvPr/>
        </p:nvSpPr>
        <p:spPr bwMode="auto">
          <a:xfrm>
            <a:off x="4632324" y="5781675"/>
            <a:ext cx="3673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a:t>Method not in Facade</a:t>
            </a:r>
          </a:p>
        </p:txBody>
      </p:sp>
      <p:sp>
        <p:nvSpPr>
          <p:cNvPr id="19483" name="Line 27"/>
          <p:cNvSpPr>
            <a:spLocks noChangeShapeType="1"/>
          </p:cNvSpPr>
          <p:nvPr/>
        </p:nvSpPr>
        <p:spPr bwMode="auto">
          <a:xfrm flipH="1">
            <a:off x="2514600" y="6096000"/>
            <a:ext cx="2133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4" name="Text Box 28"/>
          <p:cNvSpPr txBox="1">
            <a:spLocks noChangeArrowheads="1"/>
          </p:cNvSpPr>
          <p:nvPr/>
        </p:nvSpPr>
        <p:spPr bwMode="auto">
          <a:xfrm>
            <a:off x="6080125" y="555470"/>
            <a:ext cx="2169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Pattern Name </a:t>
            </a:r>
          </a:p>
        </p:txBody>
      </p:sp>
      <p:sp>
        <p:nvSpPr>
          <p:cNvPr id="19485" name="Line 29"/>
          <p:cNvSpPr>
            <a:spLocks noChangeShapeType="1"/>
          </p:cNvSpPr>
          <p:nvPr/>
        </p:nvSpPr>
        <p:spPr bwMode="auto">
          <a:xfrm flipH="1">
            <a:off x="4419600" y="793595"/>
            <a:ext cx="1752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8597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251520" y="1412776"/>
            <a:ext cx="8534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b="1" i="0" dirty="0"/>
              <a:t>“</a:t>
            </a:r>
            <a:r>
              <a:rPr lang="bg-BG" altLang="en-US" b="1" i="0"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US" altLang="en-US" b="1" i="0" dirty="0"/>
              <a:t>.” [1]</a:t>
            </a:r>
            <a:r>
              <a:rPr lang="bg-BG" altLang="en-US" i="0" dirty="0"/>
              <a:t> </a:t>
            </a:r>
            <a:endParaRPr lang="en-US" altLang="en-US" i="0" dirty="0"/>
          </a:p>
          <a:p>
            <a:pPr algn="just" eaLnBrk="1" hangingPunct="1">
              <a:spcBef>
                <a:spcPct val="20000"/>
              </a:spcBef>
              <a:buClr>
                <a:schemeClr val="bg2"/>
              </a:buClr>
              <a:buSzPct val="75000"/>
              <a:buFont typeface="Wingdings" panose="05000000000000000000" pitchFamily="2" charset="2"/>
              <a:buNone/>
            </a:pPr>
            <a:r>
              <a:rPr lang="en-US" altLang="en-US" i="0" dirty="0"/>
              <a:t>[</a:t>
            </a:r>
            <a:r>
              <a:rPr lang="bg-BG" altLang="en-US" sz="2000" i="0" dirty="0"/>
              <a:t>Christopher Alexander</a:t>
            </a:r>
            <a:r>
              <a:rPr lang="en-US" altLang="en-US" sz="2000" i="0" dirty="0"/>
              <a:t> (</a:t>
            </a:r>
            <a:r>
              <a:rPr lang="en-GB" altLang="en-US" sz="2000" i="0" dirty="0"/>
              <a:t>widely influential architect and design theorist, and currently emeritus professor at the University of California, Berkeley</a:t>
            </a:r>
            <a:r>
              <a:rPr lang="en-US" altLang="en-US" sz="2000" i="0" dirty="0"/>
              <a:t>)</a:t>
            </a:r>
            <a:r>
              <a:rPr lang="en-US" altLang="en-US" i="0" dirty="0"/>
              <a:t>]</a:t>
            </a:r>
          </a:p>
          <a:p>
            <a:pPr algn="just" eaLnBrk="1" hangingPunct="1">
              <a:spcBef>
                <a:spcPct val="20000"/>
              </a:spcBef>
              <a:buClr>
                <a:schemeClr val="bg2"/>
              </a:buClr>
              <a:buSzPct val="75000"/>
              <a:buFont typeface="Wingdings" panose="05000000000000000000" pitchFamily="2" charset="2"/>
              <a:buNone/>
            </a:pPr>
            <a:r>
              <a:rPr lang="bg-BG" altLang="en-US" b="1" i="0" dirty="0"/>
              <a:t>Design patterns are solutions to general software development problems.</a:t>
            </a:r>
            <a:r>
              <a:rPr lang="bg-BG" altLang="en-US" i="0" dirty="0"/>
              <a:t> </a:t>
            </a:r>
            <a:endParaRPr lang="en-GB" altLang="en-US" i="0" dirty="0"/>
          </a:p>
          <a:p>
            <a:pPr algn="just" eaLnBrk="1" hangingPunct="1">
              <a:spcBef>
                <a:spcPct val="20000"/>
              </a:spcBef>
              <a:buClr>
                <a:schemeClr val="bg2"/>
              </a:buClr>
              <a:buSzPct val="75000"/>
            </a:pPr>
            <a:r>
              <a:rPr lang="bg-BG" altLang="en-US" b="1" i="0" dirty="0"/>
              <a:t>Design patterns</a:t>
            </a:r>
            <a:r>
              <a:rPr lang="en-US" altLang="en-US" b="1" i="0" dirty="0"/>
              <a:t> </a:t>
            </a:r>
            <a:r>
              <a:rPr lang="bg-BG" altLang="en-US" b="1" i="0" dirty="0"/>
              <a:t>capture the best practices of experienced object-oriented software developers. </a:t>
            </a:r>
            <a:endParaRPr lang="en-US" altLang="en-US" b="1" i="0" dirty="0"/>
          </a:p>
        </p:txBody>
      </p:sp>
      <p:sp>
        <p:nvSpPr>
          <p:cNvPr id="2" name="TextBox 1"/>
          <p:cNvSpPr txBox="1"/>
          <p:nvPr/>
        </p:nvSpPr>
        <p:spPr>
          <a:xfrm>
            <a:off x="395536" y="692696"/>
            <a:ext cx="4360489" cy="523220"/>
          </a:xfrm>
          <a:prstGeom prst="rect">
            <a:avLst/>
          </a:prstGeom>
          <a:noFill/>
        </p:spPr>
        <p:txBody>
          <a:bodyPr wrap="none" rtlCol="0">
            <a:spAutoFit/>
          </a:bodyPr>
          <a:lstStyle/>
          <a:p>
            <a:r>
              <a:rPr lang="en-US" sz="2800" i="0" dirty="0"/>
              <a:t>What is a Design Pattern?</a:t>
            </a:r>
            <a:endParaRPr lang="en-GB" sz="2800" i="0" dirty="0"/>
          </a:p>
        </p:txBody>
      </p:sp>
    </p:spTree>
    <p:extLst>
      <p:ext uri="{BB962C8B-B14F-4D97-AF65-F5344CB8AC3E}">
        <p14:creationId xmlns:p14="http://schemas.microsoft.com/office/powerpoint/2010/main" val="45679034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184EAC-1FEF-48E7-906E-557A23FC13BA}" type="slidenum">
              <a:rPr lang="en-US" altLang="en-US" smtClean="0"/>
              <a:pPr/>
              <a:t>30</a:t>
            </a:fld>
            <a:endParaRPr lang="en-US" altLang="en-US"/>
          </a:p>
        </p:txBody>
      </p:sp>
      <p:sp>
        <p:nvSpPr>
          <p:cNvPr id="3" name="Rectangle 2"/>
          <p:cNvSpPr/>
          <p:nvPr/>
        </p:nvSpPr>
        <p:spPr>
          <a:xfrm>
            <a:off x="428596" y="1142984"/>
            <a:ext cx="8358246" cy="5447645"/>
          </a:xfrm>
          <a:prstGeom prst="rect">
            <a:avLst/>
          </a:prstGeom>
        </p:spPr>
        <p:txBody>
          <a:bodyPr wrap="square">
            <a:spAutoFit/>
          </a:bodyPr>
          <a:lstStyle/>
          <a:p>
            <a:r>
              <a:rPr lang="en-GB" sz="2400" i="0" dirty="0"/>
              <a:t>Let's take a travel agent site for example, that allows you to book hotels and flights. We have a </a:t>
            </a:r>
            <a:r>
              <a:rPr lang="en-GB" sz="2400" i="0" dirty="0" err="1"/>
              <a:t>HotelBooker</a:t>
            </a:r>
            <a:r>
              <a:rPr lang="en-GB" sz="2400" i="0" dirty="0"/>
              <a:t>:</a:t>
            </a:r>
          </a:p>
          <a:p>
            <a:endParaRPr lang="en-GB" sz="2400" i="0" dirty="0"/>
          </a:p>
          <a:p>
            <a:r>
              <a:rPr lang="en-GB" sz="2000" i="0" dirty="0"/>
              <a:t>public class </a:t>
            </a:r>
            <a:r>
              <a:rPr lang="en-GB" sz="2000" i="0" dirty="0" err="1"/>
              <a:t>HotelBooker</a:t>
            </a:r>
            <a:r>
              <a:rPr lang="en-GB" sz="2000" i="0" dirty="0"/>
              <a:t>{  </a:t>
            </a:r>
          </a:p>
          <a:p>
            <a:r>
              <a:rPr lang="en-GB" sz="2000" i="0" dirty="0"/>
              <a:t>public </a:t>
            </a:r>
            <a:r>
              <a:rPr lang="en-GB" sz="2000" i="0" dirty="0" err="1"/>
              <a:t>ArrayList</a:t>
            </a:r>
            <a:r>
              <a:rPr lang="en-GB" sz="2000" i="0" dirty="0"/>
              <a:t>&lt;Hotel&gt; </a:t>
            </a:r>
            <a:r>
              <a:rPr lang="en-GB" sz="2000" i="0" dirty="0" err="1"/>
              <a:t>getHotelNamesFor</a:t>
            </a:r>
            <a:r>
              <a:rPr lang="en-GB" sz="2000" i="0" dirty="0"/>
              <a:t>(Date from, Date to)   {      //returns hotels available in the particular date range  }</a:t>
            </a:r>
          </a:p>
          <a:p>
            <a:r>
              <a:rPr lang="en-GB" sz="2000" i="0" dirty="0"/>
              <a:t>}</a:t>
            </a:r>
          </a:p>
          <a:p>
            <a:r>
              <a:rPr lang="en-GB" sz="2400" i="0" dirty="0"/>
              <a:t>And a </a:t>
            </a:r>
            <a:r>
              <a:rPr lang="en-GB" sz="2400" i="0" dirty="0" err="1"/>
              <a:t>FlightBooker</a:t>
            </a:r>
            <a:r>
              <a:rPr lang="en-GB" sz="2400" i="0" dirty="0"/>
              <a:t>:</a:t>
            </a:r>
          </a:p>
          <a:p>
            <a:endParaRPr lang="en-GB" sz="2000" i="0" dirty="0"/>
          </a:p>
          <a:p>
            <a:r>
              <a:rPr lang="en-GB" sz="2000" i="0" dirty="0"/>
              <a:t>public class </a:t>
            </a:r>
            <a:r>
              <a:rPr lang="en-GB" sz="2000" i="0" dirty="0" err="1"/>
              <a:t>FlightBooker</a:t>
            </a:r>
            <a:r>
              <a:rPr lang="en-GB" sz="2000" i="0" dirty="0"/>
              <a:t>{  </a:t>
            </a:r>
          </a:p>
          <a:p>
            <a:r>
              <a:rPr lang="en-GB" sz="2000" i="0" dirty="0"/>
              <a:t>public </a:t>
            </a:r>
            <a:r>
              <a:rPr lang="en-GB" sz="2000" i="0" dirty="0" err="1"/>
              <a:t>ArrayList</a:t>
            </a:r>
            <a:r>
              <a:rPr lang="en-GB" sz="2000" i="0" dirty="0"/>
              <a:t>&lt;Flight&gt; </a:t>
            </a:r>
            <a:r>
              <a:rPr lang="en-GB" sz="2000" i="0" dirty="0" err="1"/>
              <a:t>getFlightsFor</a:t>
            </a:r>
            <a:r>
              <a:rPr lang="en-GB" sz="2000" i="0" dirty="0"/>
              <a:t>(Date from, Date to)   {      </a:t>
            </a:r>
          </a:p>
          <a:p>
            <a:r>
              <a:rPr lang="en-GB" sz="2000" i="0" dirty="0"/>
              <a:t>//returns flights available in the particular date range  }</a:t>
            </a:r>
          </a:p>
          <a:p>
            <a:r>
              <a:rPr lang="en-GB" sz="2000" i="0" dirty="0"/>
              <a:t>}</a:t>
            </a:r>
          </a:p>
          <a:p>
            <a:r>
              <a:rPr lang="en-GB" sz="2400" i="0" dirty="0"/>
              <a:t>Both of these have Hotel and Flight </a:t>
            </a:r>
            <a:r>
              <a:rPr lang="en-GB" sz="2400" i="0" dirty="0" err="1"/>
              <a:t>datatypes</a:t>
            </a:r>
            <a:r>
              <a:rPr lang="en-GB" sz="2400" i="0" dirty="0"/>
              <a:t>, which the client has knowledge about. They could be provided in the same package as the Facade for example.</a:t>
            </a:r>
          </a:p>
        </p:txBody>
      </p:sp>
      <p:sp>
        <p:nvSpPr>
          <p:cNvPr id="4" name="Rectangle 2"/>
          <p:cNvSpPr txBox="1">
            <a:spLocks noChangeArrowheads="1"/>
          </p:cNvSpPr>
          <p:nvPr/>
        </p:nvSpPr>
        <p:spPr>
          <a:xfrm>
            <a:off x="357158" y="642918"/>
            <a:ext cx="7886700" cy="777858"/>
          </a:xfrm>
          <a:prstGeom prst="rect">
            <a:avLst/>
          </a:prstGeom>
        </p:spPr>
        <p:txBody>
          <a:bodyPr>
            <a:normAutofit/>
          </a:bodyPr>
          <a:lstStyle/>
          <a:p>
            <a:pPr marL="0" marR="0" lvl="0" indent="0" algn="l" defTabSz="685800" rtl="0" eaLnBrk="1" fontAlgn="auto" latinLnBrk="0" hangingPunct="1">
              <a:lnSpc>
                <a:spcPct val="90000"/>
              </a:lnSpc>
              <a:spcBef>
                <a:spcPct val="0"/>
              </a:spcBef>
              <a:spcAft>
                <a:spcPts val="0"/>
              </a:spcAft>
              <a:buClrTx/>
              <a:buSzTx/>
              <a:buFontTx/>
              <a:buNone/>
              <a:tabLst/>
              <a:defRPr/>
            </a:pPr>
            <a:r>
              <a:rPr lang="sv-SE" altLang="en-US" sz="2800" i="0" dirty="0">
                <a:latin typeface="+mj-lt"/>
                <a:ea typeface="+mj-ea"/>
                <a:cs typeface="+mj-cs"/>
              </a:rPr>
              <a:t>Java Code Example</a:t>
            </a:r>
            <a:endParaRPr kumimoji="0" lang="en-GB" alt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184EAC-1FEF-48E7-906E-557A23FC13BA}" type="slidenum">
              <a:rPr lang="en-US" altLang="en-US" smtClean="0"/>
              <a:pPr/>
              <a:t>31</a:t>
            </a:fld>
            <a:endParaRPr lang="en-US" altLang="en-US"/>
          </a:p>
        </p:txBody>
      </p:sp>
      <p:sp>
        <p:nvSpPr>
          <p:cNvPr id="3" name="Rectangle 2"/>
          <p:cNvSpPr/>
          <p:nvPr/>
        </p:nvSpPr>
        <p:spPr>
          <a:xfrm>
            <a:off x="500034" y="1000108"/>
            <a:ext cx="8001056" cy="4462760"/>
          </a:xfrm>
          <a:prstGeom prst="rect">
            <a:avLst/>
          </a:prstGeom>
        </p:spPr>
        <p:txBody>
          <a:bodyPr wrap="square">
            <a:spAutoFit/>
          </a:bodyPr>
          <a:lstStyle/>
          <a:p>
            <a:r>
              <a:rPr lang="en-GB" sz="2200" i="0" dirty="0"/>
              <a:t>The </a:t>
            </a:r>
            <a:r>
              <a:rPr lang="en-GB" sz="2200" b="1" i="0" dirty="0" err="1"/>
              <a:t>TravelFacade</a:t>
            </a:r>
            <a:r>
              <a:rPr lang="en-GB" sz="2200" i="0" dirty="0"/>
              <a:t> class allows the user to get their Hotel and Flight information in one call:</a:t>
            </a:r>
          </a:p>
          <a:p>
            <a:endParaRPr lang="en-GB" sz="2000" i="0" dirty="0"/>
          </a:p>
          <a:p>
            <a:r>
              <a:rPr lang="en-GB" sz="2000" i="0" dirty="0"/>
              <a:t>public class </a:t>
            </a:r>
            <a:r>
              <a:rPr lang="en-GB" sz="2000" i="0" dirty="0" err="1"/>
              <a:t>TravelFacade</a:t>
            </a:r>
            <a:r>
              <a:rPr lang="en-GB" sz="2000" i="0" dirty="0"/>
              <a:t>{   </a:t>
            </a:r>
          </a:p>
          <a:p>
            <a:endParaRPr lang="en-GB" sz="2000" i="0" dirty="0"/>
          </a:p>
          <a:p>
            <a:r>
              <a:rPr lang="en-GB" sz="2000" i="0" dirty="0"/>
              <a:t>private </a:t>
            </a:r>
            <a:r>
              <a:rPr lang="en-GB" sz="2000" i="0" dirty="0" err="1"/>
              <a:t>HotelBooker</a:t>
            </a:r>
            <a:r>
              <a:rPr lang="en-GB" sz="2000" i="0" dirty="0"/>
              <a:t> </a:t>
            </a:r>
            <a:r>
              <a:rPr lang="en-GB" sz="2000" i="0" dirty="0" err="1"/>
              <a:t>hotelBooker</a:t>
            </a:r>
            <a:r>
              <a:rPr lang="en-GB" sz="2000" i="0" dirty="0"/>
              <a:t>;   </a:t>
            </a:r>
          </a:p>
          <a:p>
            <a:r>
              <a:rPr lang="en-GB" sz="2000" i="0" dirty="0"/>
              <a:t>private </a:t>
            </a:r>
            <a:r>
              <a:rPr lang="en-GB" sz="2000" i="0" dirty="0" err="1"/>
              <a:t>FlightBooker</a:t>
            </a:r>
            <a:r>
              <a:rPr lang="en-GB" sz="2000" i="0" dirty="0"/>
              <a:t> </a:t>
            </a:r>
            <a:r>
              <a:rPr lang="en-GB" sz="2000" i="0" dirty="0" err="1"/>
              <a:t>flightBooker</a:t>
            </a:r>
            <a:r>
              <a:rPr lang="en-GB" sz="2000" i="0" dirty="0"/>
              <a:t>;   </a:t>
            </a:r>
          </a:p>
          <a:p>
            <a:endParaRPr lang="en-GB" sz="2000" i="0" dirty="0"/>
          </a:p>
          <a:p>
            <a:r>
              <a:rPr lang="en-GB" sz="2000" i="0" dirty="0"/>
              <a:t>public void </a:t>
            </a:r>
            <a:r>
              <a:rPr lang="en-GB" sz="2000" i="0" dirty="0" err="1"/>
              <a:t>getFlightsAndHotels</a:t>
            </a:r>
            <a:r>
              <a:rPr lang="en-GB" sz="2000" i="0" dirty="0"/>
              <a:t>(Date from, Data to)  {         </a:t>
            </a:r>
            <a:r>
              <a:rPr lang="en-GB" sz="2000" i="0" dirty="0" err="1"/>
              <a:t>ArrayList</a:t>
            </a:r>
            <a:r>
              <a:rPr lang="en-GB" sz="2000" i="0" dirty="0"/>
              <a:t>&lt;Flight&gt; flights = </a:t>
            </a:r>
            <a:r>
              <a:rPr lang="en-GB" sz="2000" i="0" dirty="0" err="1"/>
              <a:t>flightBooker.getFlightsFor</a:t>
            </a:r>
            <a:r>
              <a:rPr lang="en-GB" sz="2000" i="0" dirty="0"/>
              <a:t>(from, to);         </a:t>
            </a:r>
            <a:r>
              <a:rPr lang="en-GB" sz="2000" i="0" dirty="0" err="1"/>
              <a:t>ArrayList</a:t>
            </a:r>
            <a:r>
              <a:rPr lang="en-GB" sz="2000" i="0" dirty="0"/>
              <a:t>&lt;Hotel&gt; hotels = </a:t>
            </a:r>
            <a:r>
              <a:rPr lang="en-GB" sz="2000" i="0" dirty="0" err="1"/>
              <a:t>hotelBooker.getHotelsFor</a:t>
            </a:r>
            <a:r>
              <a:rPr lang="en-GB" sz="2000" i="0" dirty="0"/>
              <a:t>(from, to);         //process and return   }</a:t>
            </a:r>
          </a:p>
          <a:p>
            <a:endParaRPr lang="en-GB" sz="2000" i="0" dirty="0"/>
          </a:p>
          <a:p>
            <a:r>
              <a:rPr lang="en-GB" sz="2000" i="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184EAC-1FEF-48E7-906E-557A23FC13BA}" type="slidenum">
              <a:rPr lang="en-US" altLang="en-US" smtClean="0"/>
              <a:pPr/>
              <a:t>32</a:t>
            </a:fld>
            <a:endParaRPr lang="en-US" altLang="en-US"/>
          </a:p>
        </p:txBody>
      </p:sp>
      <p:sp>
        <p:nvSpPr>
          <p:cNvPr id="3" name="Rectangle 2"/>
          <p:cNvSpPr/>
          <p:nvPr/>
        </p:nvSpPr>
        <p:spPr>
          <a:xfrm>
            <a:off x="357158" y="1357298"/>
            <a:ext cx="8429684" cy="2923877"/>
          </a:xfrm>
          <a:prstGeom prst="rect">
            <a:avLst/>
          </a:prstGeom>
        </p:spPr>
        <p:txBody>
          <a:bodyPr wrap="square">
            <a:spAutoFit/>
          </a:bodyPr>
          <a:lstStyle/>
          <a:p>
            <a:r>
              <a:rPr lang="en-GB" sz="2200" i="0" dirty="0"/>
              <a:t>All that the client needs to worry about is the Facade class: </a:t>
            </a:r>
          </a:p>
          <a:p>
            <a:endParaRPr lang="en-GB" sz="2000" i="0" dirty="0"/>
          </a:p>
          <a:p>
            <a:r>
              <a:rPr lang="en-GB" sz="2000" i="0" dirty="0"/>
              <a:t>public class Client{  </a:t>
            </a:r>
          </a:p>
          <a:p>
            <a:r>
              <a:rPr lang="en-GB" sz="2000" i="0" dirty="0"/>
              <a:t> public static void main(String[] </a:t>
            </a:r>
            <a:r>
              <a:rPr lang="en-GB" sz="2000" i="0" dirty="0" err="1"/>
              <a:t>args</a:t>
            </a:r>
            <a:r>
              <a:rPr lang="en-GB" sz="2000" i="0" dirty="0"/>
              <a:t>)   {        </a:t>
            </a:r>
          </a:p>
          <a:p>
            <a:r>
              <a:rPr lang="en-GB" sz="2000" i="0" dirty="0"/>
              <a:t>	</a:t>
            </a:r>
            <a:r>
              <a:rPr lang="en-GB" sz="2000" i="0" dirty="0" err="1"/>
              <a:t>TravelFacade</a:t>
            </a:r>
            <a:r>
              <a:rPr lang="en-GB" sz="2000" i="0" dirty="0"/>
              <a:t> facade = new </a:t>
            </a:r>
            <a:r>
              <a:rPr lang="en-GB" sz="2000" i="0" dirty="0" err="1"/>
              <a:t>TravelFacade</a:t>
            </a:r>
            <a:r>
              <a:rPr lang="en-GB" sz="2000" i="0" dirty="0"/>
              <a:t>();         	</a:t>
            </a:r>
            <a:r>
              <a:rPr lang="en-GB" sz="2000" i="0" dirty="0" err="1"/>
              <a:t>facade.getFlightsAndHotels</a:t>
            </a:r>
            <a:r>
              <a:rPr lang="en-GB" sz="2000" i="0" dirty="0"/>
              <a:t>(from, to);   }</a:t>
            </a:r>
          </a:p>
          <a:p>
            <a:r>
              <a:rPr lang="en-GB" sz="2000" i="0" dirty="0"/>
              <a:t>}</a:t>
            </a:r>
          </a:p>
          <a:p>
            <a:endParaRPr lang="en-GB" sz="2000" i="0" dirty="0"/>
          </a:p>
          <a:p>
            <a:r>
              <a:rPr lang="en-GB" sz="2200" i="0" dirty="0"/>
              <a:t>As you can see, it's just a simple approach to encapsulating data.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ltLang="en-US" sz="2800" dirty="0"/>
              <a:t>Comments</a:t>
            </a:r>
          </a:p>
        </p:txBody>
      </p:sp>
      <p:sp>
        <p:nvSpPr>
          <p:cNvPr id="20483" name="Rectangle 3"/>
          <p:cNvSpPr>
            <a:spLocks noGrp="1" noChangeArrowheads="1"/>
          </p:cNvSpPr>
          <p:nvPr>
            <p:ph type="body" idx="1"/>
          </p:nvPr>
        </p:nvSpPr>
        <p:spPr>
          <a:xfrm>
            <a:off x="628650" y="1825625"/>
            <a:ext cx="7886700" cy="3603639"/>
          </a:xfrm>
        </p:spPr>
        <p:txBody>
          <a:bodyPr>
            <a:normAutofit/>
          </a:bodyPr>
          <a:lstStyle/>
          <a:p>
            <a:pPr>
              <a:lnSpc>
                <a:spcPct val="90000"/>
              </a:lnSpc>
            </a:pPr>
            <a:r>
              <a:rPr lang="en-US" altLang="en-US" sz="2400" dirty="0"/>
              <a:t>Clients communicate with the subsystem by sending requests to </a:t>
            </a:r>
            <a:r>
              <a:rPr lang="en-US" altLang="en-US" sz="2400" dirty="0">
                <a:latin typeface="Arial" panose="020B0604020202020204" pitchFamily="34" charset="0"/>
              </a:rPr>
              <a:t>Façade</a:t>
            </a:r>
            <a:r>
              <a:rPr lang="en-US" altLang="en-US" sz="2400" dirty="0"/>
              <a:t> which forwards them to the appropriate subsystem object(s).</a:t>
            </a:r>
          </a:p>
          <a:p>
            <a:pPr>
              <a:lnSpc>
                <a:spcPct val="90000"/>
              </a:lnSpc>
            </a:pPr>
            <a:r>
              <a:rPr lang="en-US" altLang="en-US" sz="2400" dirty="0"/>
              <a:t>Although subsystem objects perform actual work, clients that use the </a:t>
            </a:r>
            <a:r>
              <a:rPr lang="en-US" altLang="en-US" sz="2400" dirty="0">
                <a:latin typeface="Arial" panose="020B0604020202020204" pitchFamily="34" charset="0"/>
              </a:rPr>
              <a:t>Façade</a:t>
            </a:r>
            <a:r>
              <a:rPr lang="en-US" altLang="en-US" sz="2400" dirty="0"/>
              <a:t> don’t have to access its subsystem objects directly.</a:t>
            </a:r>
          </a:p>
          <a:p>
            <a:r>
              <a:rPr lang="en-GB" altLang="en-US" sz="2400" dirty="0"/>
              <a:t>Usually only one Façade object is required. Thus a Façade object is often a singleton.</a:t>
            </a:r>
            <a:endParaRPr lang="en-US" altLang="en-US" sz="2400" dirty="0"/>
          </a:p>
        </p:txBody>
      </p:sp>
    </p:spTree>
    <p:extLst>
      <p:ext uri="{BB962C8B-B14F-4D97-AF65-F5344CB8AC3E}">
        <p14:creationId xmlns:p14="http://schemas.microsoft.com/office/powerpoint/2010/main" val="2784184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596" y="500042"/>
            <a:ext cx="7772400" cy="1143000"/>
          </a:xfrm>
        </p:spPr>
        <p:txBody>
          <a:bodyPr>
            <a:normAutofit/>
          </a:bodyPr>
          <a:lstStyle/>
          <a:p>
            <a:r>
              <a:rPr lang="en-US" altLang="en-US" sz="2800" dirty="0"/>
              <a:t>Pattern: Mediator (Behavioral)</a:t>
            </a:r>
          </a:p>
        </p:txBody>
      </p:sp>
      <p:sp>
        <p:nvSpPr>
          <p:cNvPr id="22531" name="Rectangle 3"/>
          <p:cNvSpPr>
            <a:spLocks noGrp="1" noChangeArrowheads="1"/>
          </p:cNvSpPr>
          <p:nvPr>
            <p:ph type="body" idx="1"/>
          </p:nvPr>
        </p:nvSpPr>
        <p:spPr>
          <a:xfrm>
            <a:off x="357158" y="1628800"/>
            <a:ext cx="8607330" cy="3456384"/>
          </a:xfrm>
        </p:spPr>
        <p:txBody>
          <a:bodyPr>
            <a:normAutofit/>
          </a:bodyPr>
          <a:lstStyle/>
          <a:p>
            <a:pPr>
              <a:buFontTx/>
              <a:buNone/>
            </a:pPr>
            <a:r>
              <a:rPr lang="en-US" altLang="en-US" sz="2400" b="1" dirty="0"/>
              <a:t>Problem:</a:t>
            </a:r>
          </a:p>
          <a:p>
            <a:pPr>
              <a:buFontTx/>
              <a:buNone/>
            </a:pPr>
            <a:r>
              <a:rPr lang="en-US" altLang="en-US" sz="2400" dirty="0"/>
              <a:t>How can we deal with two or more classes which sometimes interact, but can also be used separately?</a:t>
            </a:r>
          </a:p>
          <a:p>
            <a:pPr>
              <a:buFontTx/>
              <a:buNone/>
            </a:pPr>
            <a:r>
              <a:rPr lang="en-US" altLang="en-US" sz="2400" b="1" dirty="0"/>
              <a:t>Solution: </a:t>
            </a:r>
            <a:r>
              <a:rPr lang="en-US" altLang="en-US" sz="2400" dirty="0">
                <a:latin typeface="Arial" panose="020B0604020202020204" pitchFamily="34" charset="0"/>
              </a:rPr>
              <a:t>Mediator</a:t>
            </a:r>
            <a:r>
              <a:rPr lang="en-US" altLang="en-US" sz="2400" dirty="0"/>
              <a:t> promotes loose coupling by keeping objects from referring to one another explicitly. Put each interaction between objects in a separate (</a:t>
            </a:r>
            <a:r>
              <a:rPr lang="en-US" altLang="en-US" sz="2400" dirty="0">
                <a:latin typeface="Arial" panose="020B0604020202020204" pitchFamily="34" charset="0"/>
              </a:rPr>
              <a:t>Mediator</a:t>
            </a:r>
            <a:r>
              <a:rPr lang="en-US" altLang="en-US" sz="2400" dirty="0"/>
              <a:t>) class. This class should have references to the objects.</a:t>
            </a:r>
          </a:p>
        </p:txBody>
      </p:sp>
    </p:spTree>
    <p:extLst>
      <p:ext uri="{BB962C8B-B14F-4D97-AF65-F5344CB8AC3E}">
        <p14:creationId xmlns:p14="http://schemas.microsoft.com/office/powerpoint/2010/main" val="3242981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39552" y="1268760"/>
            <a:ext cx="7886700" cy="2946058"/>
          </a:xfrm>
        </p:spPr>
        <p:txBody>
          <a:bodyPr>
            <a:noAutofit/>
          </a:bodyPr>
          <a:lstStyle/>
          <a:p>
            <a:r>
              <a:rPr lang="en-GB" altLang="en-US" sz="2400" dirty="0">
                <a:latin typeface="Arial" panose="020B0604020202020204" pitchFamily="34" charset="0"/>
              </a:rPr>
              <a:t>An airport control tower is an excellent example of the mediator pattern. </a:t>
            </a:r>
          </a:p>
          <a:p>
            <a:r>
              <a:rPr lang="en-GB" altLang="en-US" sz="2400" dirty="0">
                <a:latin typeface="Arial" panose="020B0604020202020204" pitchFamily="34" charset="0"/>
              </a:rPr>
              <a:t>The tower looks after who can take off and land - all communications are done from the airplane to control tower, rather than having plane-to-plane communication. </a:t>
            </a:r>
          </a:p>
          <a:p>
            <a:r>
              <a:rPr lang="en-GB" altLang="en-US" sz="2400" dirty="0">
                <a:latin typeface="Arial" panose="020B0604020202020204" pitchFamily="34" charset="0"/>
              </a:rPr>
              <a:t>This idea of a central controller is one of the key aspects to the Mediator pattern.</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004771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sv-SE" altLang="en-US" sz="2800" dirty="0"/>
              <a:t>Mediator Structure</a:t>
            </a:r>
            <a:endParaRPr lang="en-GB" altLang="en-US" sz="2800" dirty="0"/>
          </a:p>
        </p:txBody>
      </p:sp>
      <p:sp>
        <p:nvSpPr>
          <p:cNvPr id="24579" name="Rectangle 3"/>
          <p:cNvSpPr>
            <a:spLocks noChangeArrowheads="1"/>
          </p:cNvSpPr>
          <p:nvPr/>
        </p:nvSpPr>
        <p:spPr bwMode="auto">
          <a:xfrm>
            <a:off x="5562600" y="1846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0" name="Rectangle 4"/>
          <p:cNvSpPr>
            <a:spLocks noChangeArrowheads="1"/>
          </p:cNvSpPr>
          <p:nvPr/>
        </p:nvSpPr>
        <p:spPr bwMode="auto">
          <a:xfrm>
            <a:off x="4648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1" name="Rectangle 5"/>
          <p:cNvSpPr>
            <a:spLocks noChangeArrowheads="1"/>
          </p:cNvSpPr>
          <p:nvPr/>
        </p:nvSpPr>
        <p:spPr bwMode="auto">
          <a:xfrm>
            <a:off x="6553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2" name="AutoShape 6"/>
          <p:cNvSpPr>
            <a:spLocks noChangeArrowheads="1"/>
          </p:cNvSpPr>
          <p:nvPr/>
        </p:nvSpPr>
        <p:spPr bwMode="auto">
          <a:xfrm>
            <a:off x="6172206" y="2428036"/>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3" name="Line 7"/>
          <p:cNvSpPr>
            <a:spLocks noChangeShapeType="1"/>
          </p:cNvSpPr>
          <p:nvPr/>
        </p:nvSpPr>
        <p:spPr bwMode="auto">
          <a:xfrm>
            <a:off x="5486400" y="3065512"/>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4" name="Line 8"/>
          <p:cNvSpPr>
            <a:spLocks noChangeShapeType="1"/>
          </p:cNvSpPr>
          <p:nvPr/>
        </p:nvSpPr>
        <p:spPr bwMode="auto">
          <a:xfrm>
            <a:off x="5486400" y="306551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5" name="Line 9"/>
          <p:cNvSpPr>
            <a:spLocks noChangeShapeType="1"/>
          </p:cNvSpPr>
          <p:nvPr/>
        </p:nvSpPr>
        <p:spPr bwMode="auto">
          <a:xfrm>
            <a:off x="7391400" y="306551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6" name="Line 10"/>
          <p:cNvSpPr>
            <a:spLocks noChangeShapeType="1"/>
          </p:cNvSpPr>
          <p:nvPr/>
        </p:nvSpPr>
        <p:spPr bwMode="auto">
          <a:xfrm>
            <a:off x="6372200" y="282389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7" name="Rectangle 11"/>
          <p:cNvSpPr>
            <a:spLocks noChangeArrowheads="1"/>
          </p:cNvSpPr>
          <p:nvPr/>
        </p:nvSpPr>
        <p:spPr bwMode="auto">
          <a:xfrm>
            <a:off x="762000" y="1846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dirty="0">
                <a:latin typeface="Arial" panose="020B0604020202020204" pitchFamily="34" charset="0"/>
              </a:rPr>
              <a:t>&lt;&lt;interface&gt;&gt;</a:t>
            </a:r>
          </a:p>
          <a:p>
            <a:pPr algn="ctr"/>
            <a:r>
              <a:rPr lang="sv-SE" altLang="en-US" dirty="0">
                <a:latin typeface="Arial" panose="020B0604020202020204" pitchFamily="34" charset="0"/>
              </a:rPr>
              <a:t>Mediator</a:t>
            </a:r>
            <a:endParaRPr lang="en-GB" altLang="en-US" dirty="0">
              <a:latin typeface="Arial" panose="020B0604020202020204" pitchFamily="34" charset="0"/>
            </a:endParaRPr>
          </a:p>
        </p:txBody>
      </p:sp>
      <p:sp>
        <p:nvSpPr>
          <p:cNvPr id="24588" name="Rectangle 12"/>
          <p:cNvSpPr>
            <a:spLocks noChangeArrowheads="1"/>
          </p:cNvSpPr>
          <p:nvPr/>
        </p:nvSpPr>
        <p:spPr bwMode="auto">
          <a:xfrm>
            <a:off x="152400" y="3294112"/>
            <a:ext cx="2667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9" name="AutoShape 13"/>
          <p:cNvSpPr>
            <a:spLocks noChangeArrowheads="1"/>
          </p:cNvSpPr>
          <p:nvPr/>
        </p:nvSpPr>
        <p:spPr bwMode="auto">
          <a:xfrm>
            <a:off x="1333500" y="2473429"/>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 name="Line 14"/>
          <p:cNvSpPr>
            <a:spLocks noChangeShapeType="1"/>
          </p:cNvSpPr>
          <p:nvPr/>
        </p:nvSpPr>
        <p:spPr bwMode="auto">
          <a:xfrm>
            <a:off x="1524000" y="3035774"/>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1" name="Line 15"/>
          <p:cNvSpPr>
            <a:spLocks noChangeShapeType="1"/>
          </p:cNvSpPr>
          <p:nvPr/>
        </p:nvSpPr>
        <p:spPr bwMode="auto">
          <a:xfrm>
            <a:off x="1524000" y="287594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2" name="Line 16"/>
          <p:cNvSpPr>
            <a:spLocks noChangeShapeType="1"/>
          </p:cNvSpPr>
          <p:nvPr/>
        </p:nvSpPr>
        <p:spPr bwMode="auto">
          <a:xfrm>
            <a:off x="2362200" y="2151112"/>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3" name="Line 17"/>
          <p:cNvSpPr>
            <a:spLocks noChangeShapeType="1"/>
          </p:cNvSpPr>
          <p:nvPr/>
        </p:nvSpPr>
        <p:spPr bwMode="auto">
          <a:xfrm>
            <a:off x="2819400" y="3598912"/>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4" name="Line 18"/>
          <p:cNvSpPr>
            <a:spLocks noChangeShapeType="1"/>
          </p:cNvSpPr>
          <p:nvPr/>
        </p:nvSpPr>
        <p:spPr bwMode="auto">
          <a:xfrm>
            <a:off x="7391400" y="39799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5" name="Line 19"/>
          <p:cNvSpPr>
            <a:spLocks noChangeShapeType="1"/>
          </p:cNvSpPr>
          <p:nvPr/>
        </p:nvSpPr>
        <p:spPr bwMode="auto">
          <a:xfrm flipH="1">
            <a:off x="2133600" y="4360912"/>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6" name="Line 20"/>
          <p:cNvSpPr>
            <a:spLocks noChangeShapeType="1"/>
          </p:cNvSpPr>
          <p:nvPr/>
        </p:nvSpPr>
        <p:spPr bwMode="auto">
          <a:xfrm>
            <a:off x="2133600" y="390371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7" name="Rectangle 21"/>
          <p:cNvSpPr>
            <a:spLocks noChangeArrowheads="1"/>
          </p:cNvSpPr>
          <p:nvPr/>
        </p:nvSpPr>
        <p:spPr bwMode="auto">
          <a:xfrm>
            <a:off x="609600" y="3294112"/>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ConcreteMediator</a:t>
            </a:r>
            <a:endParaRPr lang="en-GB" altLang="en-US">
              <a:latin typeface="Arial" panose="020B0604020202020204" pitchFamily="34" charset="0"/>
            </a:endParaRPr>
          </a:p>
        </p:txBody>
      </p:sp>
      <p:sp>
        <p:nvSpPr>
          <p:cNvPr id="24598" name="Rectangle 22"/>
          <p:cNvSpPr>
            <a:spLocks noChangeArrowheads="1"/>
          </p:cNvSpPr>
          <p:nvPr/>
        </p:nvSpPr>
        <p:spPr bwMode="auto">
          <a:xfrm>
            <a:off x="3962400" y="1541512"/>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sz="2000">
                <a:latin typeface="Arial" panose="020B0604020202020204" pitchFamily="34" charset="0"/>
              </a:rPr>
              <a:t>mediator</a:t>
            </a:r>
            <a:endParaRPr lang="en-GB" altLang="en-US" sz="2000">
              <a:latin typeface="Arial" panose="020B0604020202020204" pitchFamily="34" charset="0"/>
            </a:endParaRPr>
          </a:p>
        </p:txBody>
      </p:sp>
      <p:sp>
        <p:nvSpPr>
          <p:cNvPr id="24599" name="Text Box 23"/>
          <p:cNvSpPr txBox="1">
            <a:spLocks noChangeArrowheads="1"/>
          </p:cNvSpPr>
          <p:nvPr/>
        </p:nvSpPr>
        <p:spPr bwMode="auto">
          <a:xfrm>
            <a:off x="2422525" y="1581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1</a:t>
            </a:r>
            <a:endParaRPr lang="en-GB" altLang="en-US">
              <a:latin typeface="Arial" panose="020B0604020202020204" pitchFamily="34" charset="0"/>
            </a:endParaRPr>
          </a:p>
        </p:txBody>
      </p:sp>
      <p:sp>
        <p:nvSpPr>
          <p:cNvPr id="24600" name="Text Box 24"/>
          <p:cNvSpPr txBox="1">
            <a:spLocks noChangeArrowheads="1"/>
          </p:cNvSpPr>
          <p:nvPr/>
        </p:nvSpPr>
        <p:spPr bwMode="auto">
          <a:xfrm>
            <a:off x="4340795" y="333184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
        <p:nvSpPr>
          <p:cNvPr id="24601" name="Text Box 25"/>
          <p:cNvSpPr txBox="1">
            <a:spLocks noChangeArrowheads="1"/>
          </p:cNvSpPr>
          <p:nvPr/>
        </p:nvSpPr>
        <p:spPr bwMode="auto">
          <a:xfrm>
            <a:off x="7086600" y="3979912"/>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
        <p:nvSpPr>
          <p:cNvPr id="24602" name="Rectangle 26"/>
          <p:cNvSpPr>
            <a:spLocks noChangeArrowheads="1"/>
          </p:cNvSpPr>
          <p:nvPr/>
        </p:nvSpPr>
        <p:spPr bwMode="auto">
          <a:xfrm>
            <a:off x="5562600" y="1846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dirty="0">
                <a:latin typeface="Arial" panose="020B0604020202020204" pitchFamily="34" charset="0"/>
              </a:rPr>
              <a:t>&lt;&lt;&gt;interface&gt;</a:t>
            </a:r>
          </a:p>
          <a:p>
            <a:pPr algn="ctr"/>
            <a:r>
              <a:rPr lang="sv-SE" altLang="en-US" dirty="0">
                <a:latin typeface="Arial" panose="020B0604020202020204" pitchFamily="34" charset="0"/>
              </a:rPr>
              <a:t>Colleague</a:t>
            </a:r>
            <a:endParaRPr lang="en-GB" altLang="en-US" dirty="0">
              <a:latin typeface="Arial" panose="020B0604020202020204" pitchFamily="34" charset="0"/>
            </a:endParaRPr>
          </a:p>
        </p:txBody>
      </p:sp>
      <p:sp>
        <p:nvSpPr>
          <p:cNvPr id="24603" name="Rectangle 27"/>
          <p:cNvSpPr>
            <a:spLocks noChangeArrowheads="1"/>
          </p:cNvSpPr>
          <p:nvPr/>
        </p:nvSpPr>
        <p:spPr bwMode="auto">
          <a:xfrm>
            <a:off x="4648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Concrete</a:t>
            </a:r>
          </a:p>
          <a:p>
            <a:pPr algn="ctr"/>
            <a:r>
              <a:rPr lang="sv-SE" altLang="en-US">
                <a:latin typeface="Arial" panose="020B0604020202020204" pitchFamily="34" charset="0"/>
              </a:rPr>
              <a:t>Colleague1</a:t>
            </a:r>
            <a:endParaRPr lang="en-GB" altLang="en-US">
              <a:latin typeface="Arial" panose="020B0604020202020204" pitchFamily="34" charset="0"/>
            </a:endParaRPr>
          </a:p>
        </p:txBody>
      </p:sp>
      <p:sp>
        <p:nvSpPr>
          <p:cNvPr id="24604" name="Rectangle 28"/>
          <p:cNvSpPr>
            <a:spLocks noChangeArrowheads="1"/>
          </p:cNvSpPr>
          <p:nvPr/>
        </p:nvSpPr>
        <p:spPr bwMode="auto">
          <a:xfrm>
            <a:off x="6553200" y="337031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Concrete</a:t>
            </a:r>
          </a:p>
          <a:p>
            <a:pPr algn="ctr"/>
            <a:r>
              <a:rPr lang="sv-SE" altLang="en-US">
                <a:latin typeface="Arial" panose="020B0604020202020204" pitchFamily="34" charset="0"/>
              </a:rPr>
              <a:t>Colleague2</a:t>
            </a:r>
            <a:endParaRPr lang="en-GB" altLang="en-US">
              <a:latin typeface="Arial" panose="020B0604020202020204" pitchFamily="34" charset="0"/>
            </a:endParaRPr>
          </a:p>
        </p:txBody>
      </p:sp>
      <p:sp>
        <p:nvSpPr>
          <p:cNvPr id="30" name="Rectangle 29"/>
          <p:cNvSpPr/>
          <p:nvPr/>
        </p:nvSpPr>
        <p:spPr>
          <a:xfrm>
            <a:off x="214282" y="4572008"/>
            <a:ext cx="8643998" cy="1938992"/>
          </a:xfrm>
          <a:prstGeom prst="rect">
            <a:avLst/>
          </a:prstGeom>
        </p:spPr>
        <p:txBody>
          <a:bodyPr wrap="square">
            <a:spAutoFit/>
          </a:bodyPr>
          <a:lstStyle/>
          <a:p>
            <a:r>
              <a:rPr lang="en-GB" sz="2000" i="0" dirty="0"/>
              <a:t>The </a:t>
            </a:r>
            <a:r>
              <a:rPr lang="en-GB" sz="2000" b="1" i="0" dirty="0"/>
              <a:t>Mediator</a:t>
            </a:r>
            <a:r>
              <a:rPr lang="en-GB" sz="2000" i="0" dirty="0"/>
              <a:t> defines the interface for communication between Colleague objects. The </a:t>
            </a:r>
            <a:r>
              <a:rPr lang="en-GB" sz="2000" b="1" i="0" dirty="0" err="1"/>
              <a:t>ConcreteMediator</a:t>
            </a:r>
            <a:r>
              <a:rPr lang="en-GB" sz="2000" i="0" dirty="0"/>
              <a:t> implements the Mediator interface and coordinates communication between </a:t>
            </a:r>
            <a:r>
              <a:rPr lang="en-GB" sz="2000" b="1" i="0" dirty="0"/>
              <a:t>Colleague</a:t>
            </a:r>
            <a:r>
              <a:rPr lang="en-GB" sz="2000" i="0" dirty="0"/>
              <a:t> objects. It is aware of all the Colleagues and their purpose with regards to inter communication.</a:t>
            </a:r>
          </a:p>
          <a:p>
            <a:r>
              <a:rPr lang="en-GB" sz="2000" i="0" dirty="0"/>
              <a:t>The </a:t>
            </a:r>
            <a:r>
              <a:rPr lang="en-GB" sz="2000" i="0" dirty="0" err="1"/>
              <a:t>ConcreteColleague</a:t>
            </a:r>
            <a:r>
              <a:rPr lang="en-GB" sz="2000" i="0" dirty="0"/>
              <a:t> communicates with other colleagues through the mediator.</a:t>
            </a:r>
          </a:p>
        </p:txBody>
      </p:sp>
    </p:spTree>
    <p:extLst>
      <p:ext uri="{BB962C8B-B14F-4D97-AF65-F5344CB8AC3E}">
        <p14:creationId xmlns:p14="http://schemas.microsoft.com/office/powerpoint/2010/main" val="2228916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886700" cy="1325563"/>
          </a:xfrm>
        </p:spPr>
        <p:txBody>
          <a:bodyPr/>
          <a:lstStyle/>
          <a:p>
            <a:r>
              <a:rPr lang="en-GB" dirty="0"/>
              <a:t>Java Code Example</a:t>
            </a:r>
          </a:p>
        </p:txBody>
      </p:sp>
      <p:sp>
        <p:nvSpPr>
          <p:cNvPr id="5" name="Rectangle 4"/>
          <p:cNvSpPr/>
          <p:nvPr/>
        </p:nvSpPr>
        <p:spPr>
          <a:xfrm>
            <a:off x="428596" y="1928802"/>
            <a:ext cx="8286808" cy="2800767"/>
          </a:xfrm>
          <a:prstGeom prst="rect">
            <a:avLst/>
          </a:prstGeom>
        </p:spPr>
        <p:txBody>
          <a:bodyPr wrap="square">
            <a:spAutoFit/>
          </a:bodyPr>
          <a:lstStyle/>
          <a:p>
            <a:r>
              <a:rPr lang="en-GB" sz="2400" i="0" dirty="0"/>
              <a:t>Here use the Mediator pattern in the context of a </a:t>
            </a:r>
            <a:r>
              <a:rPr lang="en-GB" sz="2400" i="0" dirty="0" err="1"/>
              <a:t>chatroom</a:t>
            </a:r>
            <a:r>
              <a:rPr lang="en-GB" sz="2400" i="0" dirty="0"/>
              <a:t> application. First define an interface for our mediator</a:t>
            </a:r>
          </a:p>
          <a:p>
            <a:endParaRPr lang="en-GB" sz="2000" i="0" dirty="0"/>
          </a:p>
          <a:p>
            <a:r>
              <a:rPr lang="en-GB" sz="2200" i="0" dirty="0"/>
              <a:t>//Mediator interface</a:t>
            </a:r>
          </a:p>
          <a:p>
            <a:r>
              <a:rPr lang="en-GB" sz="2200" i="0" dirty="0"/>
              <a:t>public interface Mediator {</a:t>
            </a:r>
          </a:p>
          <a:p>
            <a:r>
              <a:rPr lang="en-GB" sz="2200" i="0" dirty="0"/>
              <a:t>  public void send(String message, Colleague </a:t>
            </a:r>
            <a:r>
              <a:rPr lang="en-GB" sz="2200" i="0" dirty="0" err="1"/>
              <a:t>colleague</a:t>
            </a:r>
            <a:r>
              <a:rPr lang="en-GB" sz="2200" i="0" dirty="0"/>
              <a:t>);</a:t>
            </a:r>
          </a:p>
          <a:p>
            <a:r>
              <a:rPr lang="en-GB" sz="2200" i="0" dirty="0"/>
              <a:t>}</a:t>
            </a:r>
          </a:p>
          <a:p>
            <a:endParaRPr lang="en-GB" sz="2000" i="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928670"/>
            <a:ext cx="7929618" cy="5324535"/>
          </a:xfrm>
          <a:prstGeom prst="rect">
            <a:avLst/>
          </a:prstGeom>
        </p:spPr>
        <p:txBody>
          <a:bodyPr wrap="square">
            <a:spAutoFit/>
          </a:bodyPr>
          <a:lstStyle/>
          <a:p>
            <a:r>
              <a:rPr lang="en-GB" sz="2000" i="0" dirty="0"/>
              <a:t>While the </a:t>
            </a:r>
            <a:r>
              <a:rPr lang="en-GB" sz="2000" b="1" i="0" dirty="0"/>
              <a:t>Colleague</a:t>
            </a:r>
            <a:r>
              <a:rPr lang="en-GB" sz="2000" i="0" dirty="0"/>
              <a:t> is described as an interface above, it's more useful to use an abstract class in this case:</a:t>
            </a:r>
          </a:p>
          <a:p>
            <a:endParaRPr lang="en-GB" sz="2000" i="0" dirty="0"/>
          </a:p>
          <a:p>
            <a:r>
              <a:rPr lang="en-GB" sz="2000" i="0" dirty="0"/>
              <a:t>//</a:t>
            </a:r>
            <a:r>
              <a:rPr lang="en-GB" sz="2000" i="0" dirty="0" err="1"/>
              <a:t>Colleage</a:t>
            </a:r>
            <a:r>
              <a:rPr lang="en-GB" sz="2000" i="0" dirty="0"/>
              <a:t> interface</a:t>
            </a:r>
          </a:p>
          <a:p>
            <a:r>
              <a:rPr lang="en-GB" sz="2000" i="0" dirty="0"/>
              <a:t>public abstract Colleague{</a:t>
            </a:r>
          </a:p>
          <a:p>
            <a:r>
              <a:rPr lang="en-GB" sz="2000" i="0" dirty="0"/>
              <a:t>  private Mediator </a:t>
            </a:r>
            <a:r>
              <a:rPr lang="en-GB" sz="2000" i="0" dirty="0" err="1"/>
              <a:t>mediator</a:t>
            </a:r>
            <a:r>
              <a:rPr lang="en-GB" sz="2000" i="0" dirty="0"/>
              <a:t>;</a:t>
            </a:r>
          </a:p>
          <a:p>
            <a:r>
              <a:rPr lang="en-GB" sz="2000" i="0" dirty="0"/>
              <a:t>  public Colleague(Mediator m) {</a:t>
            </a:r>
          </a:p>
          <a:p>
            <a:r>
              <a:rPr lang="en-GB" sz="2000" i="0" dirty="0"/>
              <a:t>    mediator = m;</a:t>
            </a:r>
          </a:p>
          <a:p>
            <a:r>
              <a:rPr lang="en-GB" sz="2000" i="0" dirty="0"/>
              <a:t>  }</a:t>
            </a:r>
          </a:p>
          <a:p>
            <a:r>
              <a:rPr lang="en-GB" sz="2000" i="0" dirty="0"/>
              <a:t>  //send a message via the mediator</a:t>
            </a:r>
          </a:p>
          <a:p>
            <a:r>
              <a:rPr lang="en-GB" sz="2000" i="0" dirty="0"/>
              <a:t>  public void send(String message) {</a:t>
            </a:r>
          </a:p>
          <a:p>
            <a:r>
              <a:rPr lang="en-GB" sz="2000" i="0" dirty="0"/>
              <a:t>    </a:t>
            </a:r>
            <a:r>
              <a:rPr lang="en-GB" sz="2000" i="0" dirty="0" err="1"/>
              <a:t>mediator.send</a:t>
            </a:r>
            <a:r>
              <a:rPr lang="en-GB" sz="2000" i="0" dirty="0"/>
              <a:t>(message, this);</a:t>
            </a:r>
          </a:p>
          <a:p>
            <a:r>
              <a:rPr lang="en-GB" sz="2000" i="0" dirty="0"/>
              <a:t>  }</a:t>
            </a:r>
          </a:p>
          <a:p>
            <a:r>
              <a:rPr lang="en-GB" sz="2000" i="0" dirty="0"/>
              <a:t>  //get access to the mediator</a:t>
            </a:r>
          </a:p>
          <a:p>
            <a:r>
              <a:rPr lang="en-GB" sz="2000" i="0" dirty="0"/>
              <a:t>  public Mediator </a:t>
            </a:r>
            <a:r>
              <a:rPr lang="en-GB" sz="2000" i="0" dirty="0" err="1"/>
              <a:t>getMediator</a:t>
            </a:r>
            <a:r>
              <a:rPr lang="en-GB" sz="2000" i="0" dirty="0"/>
              <a:t>() {return mediator;}</a:t>
            </a:r>
          </a:p>
          <a:p>
            <a:r>
              <a:rPr lang="en-GB" sz="2000" i="0" dirty="0"/>
              <a:t>  public abstract void receive(String message);</a:t>
            </a:r>
          </a:p>
          <a:p>
            <a:r>
              <a:rPr lang="en-GB" sz="2000" i="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610136"/>
            <a:ext cx="8358246" cy="5632311"/>
          </a:xfrm>
          <a:prstGeom prst="rect">
            <a:avLst/>
          </a:prstGeom>
        </p:spPr>
        <p:txBody>
          <a:bodyPr wrap="square">
            <a:spAutoFit/>
          </a:bodyPr>
          <a:lstStyle/>
          <a:p>
            <a:r>
              <a:rPr lang="en-GB" sz="2000" i="0" dirty="0"/>
              <a:t>public class </a:t>
            </a:r>
            <a:r>
              <a:rPr lang="en-GB" sz="2000" i="0" dirty="0" err="1"/>
              <a:t>ApplicationMediator</a:t>
            </a:r>
            <a:r>
              <a:rPr lang="en-GB" sz="2000" i="0" dirty="0"/>
              <a:t> implements Mediator {</a:t>
            </a:r>
          </a:p>
          <a:p>
            <a:r>
              <a:rPr lang="en-GB" sz="2000" i="0" dirty="0"/>
              <a:t>  private </a:t>
            </a:r>
            <a:r>
              <a:rPr lang="en-GB" sz="2000" i="0" dirty="0" err="1"/>
              <a:t>ArrayList</a:t>
            </a:r>
            <a:r>
              <a:rPr lang="en-GB" sz="2000" i="0" dirty="0"/>
              <a:t>&lt;Colleague&gt; colleagues;</a:t>
            </a:r>
          </a:p>
          <a:p>
            <a:r>
              <a:rPr lang="en-GB" sz="2000" i="0" dirty="0"/>
              <a:t>  public </a:t>
            </a:r>
            <a:r>
              <a:rPr lang="en-GB" sz="2000" i="0" dirty="0" err="1"/>
              <a:t>ApplicationMediator</a:t>
            </a:r>
            <a:r>
              <a:rPr lang="en-GB" sz="2000" i="0" dirty="0"/>
              <a:t>() {</a:t>
            </a:r>
          </a:p>
          <a:p>
            <a:r>
              <a:rPr lang="en-GB" sz="2000" i="0" dirty="0"/>
              <a:t>    colleagues = new </a:t>
            </a:r>
            <a:r>
              <a:rPr lang="en-GB" sz="2000" i="0" dirty="0" err="1"/>
              <a:t>ArrayList</a:t>
            </a:r>
            <a:r>
              <a:rPr lang="en-GB" sz="2000" i="0" dirty="0"/>
              <a:t>&lt;Colleague&gt;();</a:t>
            </a:r>
          </a:p>
          <a:p>
            <a:r>
              <a:rPr lang="en-GB" sz="2000" i="0" dirty="0"/>
              <a:t>  }</a:t>
            </a:r>
          </a:p>
          <a:p>
            <a:r>
              <a:rPr lang="en-GB" sz="2000" i="0" dirty="0"/>
              <a:t>  public void </a:t>
            </a:r>
            <a:r>
              <a:rPr lang="en-GB" sz="2000" i="0" dirty="0" err="1"/>
              <a:t>addColleague</a:t>
            </a:r>
            <a:r>
              <a:rPr lang="en-GB" sz="2000" i="0" dirty="0"/>
              <a:t>(Colleague </a:t>
            </a:r>
            <a:r>
              <a:rPr lang="en-GB" sz="2000" i="0" dirty="0" err="1"/>
              <a:t>colleague</a:t>
            </a:r>
            <a:r>
              <a:rPr lang="en-GB" sz="2000" i="0" dirty="0"/>
              <a:t>) {</a:t>
            </a:r>
          </a:p>
          <a:p>
            <a:r>
              <a:rPr lang="en-GB" sz="2000" i="0" dirty="0"/>
              <a:t>    </a:t>
            </a:r>
            <a:r>
              <a:rPr lang="en-GB" sz="2000" i="0" dirty="0" err="1"/>
              <a:t>colleagues.add</a:t>
            </a:r>
            <a:r>
              <a:rPr lang="en-GB" sz="2000" i="0" dirty="0"/>
              <a:t>(colleague);</a:t>
            </a:r>
          </a:p>
          <a:p>
            <a:r>
              <a:rPr lang="en-GB" sz="2000" i="0" dirty="0"/>
              <a:t>  }</a:t>
            </a:r>
          </a:p>
          <a:p>
            <a:r>
              <a:rPr lang="en-GB" sz="2000" i="0" dirty="0"/>
              <a:t>  public void send(String message, Colleague originator) {</a:t>
            </a:r>
          </a:p>
          <a:p>
            <a:r>
              <a:rPr lang="en-GB" sz="2000" i="0" dirty="0"/>
              <a:t>    //let all other screens know that this screen has changed</a:t>
            </a:r>
          </a:p>
          <a:p>
            <a:r>
              <a:rPr lang="en-GB" sz="2000" i="0" dirty="0"/>
              <a:t>    for(Colleague </a:t>
            </a:r>
            <a:r>
              <a:rPr lang="en-GB" sz="2000" i="0" dirty="0" err="1"/>
              <a:t>colleague</a:t>
            </a:r>
            <a:r>
              <a:rPr lang="en-GB" sz="2000" i="0" dirty="0"/>
              <a:t>: colleagues) {</a:t>
            </a:r>
          </a:p>
          <a:p>
            <a:r>
              <a:rPr lang="en-GB" sz="2000" i="0" dirty="0"/>
              <a:t>      //don't tell ourselves</a:t>
            </a:r>
          </a:p>
          <a:p>
            <a:r>
              <a:rPr lang="en-GB" sz="2000" i="0" dirty="0"/>
              <a:t>      if(colleague != originator) {</a:t>
            </a:r>
          </a:p>
          <a:p>
            <a:r>
              <a:rPr lang="en-GB" sz="2000" i="0" dirty="0"/>
              <a:t>        </a:t>
            </a:r>
            <a:r>
              <a:rPr lang="en-GB" sz="2000" i="0" dirty="0" err="1"/>
              <a:t>colleage.receive</a:t>
            </a:r>
            <a:r>
              <a:rPr lang="en-GB" sz="2000" i="0" dirty="0"/>
              <a:t>(message);</a:t>
            </a:r>
          </a:p>
          <a:p>
            <a:r>
              <a:rPr lang="en-GB" sz="2000" i="0" dirty="0"/>
              <a:t>      }</a:t>
            </a:r>
          </a:p>
          <a:p>
            <a:r>
              <a:rPr lang="en-GB" sz="2000" i="0" dirty="0"/>
              <a:t>    }</a:t>
            </a:r>
          </a:p>
          <a:p>
            <a:r>
              <a:rPr lang="en-GB" sz="2000" i="0" dirty="0"/>
              <a:t>  }</a:t>
            </a:r>
          </a:p>
          <a:p>
            <a:r>
              <a:rPr lang="en-GB" sz="2000" i="0" dirty="0"/>
              <a:t>}</a:t>
            </a:r>
          </a:p>
        </p:txBody>
      </p:sp>
      <p:sp>
        <p:nvSpPr>
          <p:cNvPr id="6" name="TextBox 5"/>
          <p:cNvSpPr txBox="1"/>
          <p:nvPr/>
        </p:nvSpPr>
        <p:spPr>
          <a:xfrm>
            <a:off x="4071934" y="5786454"/>
            <a:ext cx="4211409" cy="646331"/>
          </a:xfrm>
          <a:prstGeom prst="rect">
            <a:avLst/>
          </a:prstGeom>
          <a:noFill/>
        </p:spPr>
        <p:txBody>
          <a:bodyPr wrap="none" rtlCol="0">
            <a:spAutoFit/>
          </a:bodyPr>
          <a:lstStyle/>
          <a:p>
            <a:r>
              <a:rPr lang="en-GB" i="0" dirty="0"/>
              <a:t>our </a:t>
            </a:r>
            <a:r>
              <a:rPr lang="en-GB" b="1" i="0" dirty="0"/>
              <a:t>concrete mediator</a:t>
            </a:r>
            <a:r>
              <a:rPr lang="en-GB" i="0" dirty="0"/>
              <a:t> implementation</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7544" y="500062"/>
            <a:ext cx="7886700" cy="1325563"/>
          </a:xfrm>
        </p:spPr>
        <p:txBody>
          <a:bodyPr>
            <a:normAutofit/>
          </a:bodyPr>
          <a:lstStyle/>
          <a:p>
            <a:r>
              <a:rPr lang="en-US" altLang="en-US" sz="2800" dirty="0"/>
              <a:t>Design Patterns are NOT</a:t>
            </a:r>
          </a:p>
        </p:txBody>
      </p:sp>
      <p:sp>
        <p:nvSpPr>
          <p:cNvPr id="31747" name="Rectangle 3"/>
          <p:cNvSpPr>
            <a:spLocks noGrp="1" noChangeArrowheads="1"/>
          </p:cNvSpPr>
          <p:nvPr>
            <p:ph type="body" idx="1"/>
          </p:nvPr>
        </p:nvSpPr>
        <p:spPr>
          <a:xfrm>
            <a:off x="467544" y="1700808"/>
            <a:ext cx="8496944" cy="4351338"/>
          </a:xfrm>
        </p:spPr>
        <p:txBody>
          <a:bodyPr/>
          <a:lstStyle/>
          <a:p>
            <a:r>
              <a:rPr lang="en-US" altLang="en-US" sz="2400" dirty="0"/>
              <a:t>Data structures that can be encoded in classes and reused </a:t>
            </a:r>
            <a:r>
              <a:rPr lang="en-US" altLang="en-US" sz="2400" i="1" dirty="0"/>
              <a:t>as is</a:t>
            </a:r>
            <a:r>
              <a:rPr lang="en-US" altLang="en-US" sz="2400" dirty="0"/>
              <a:t> (i.e., linked lists, hash tables)</a:t>
            </a:r>
          </a:p>
          <a:p>
            <a:r>
              <a:rPr lang="en-US" altLang="en-US" sz="2400" dirty="0"/>
              <a:t>Complex domain-specific designs (for an entire application or subsystem)</a:t>
            </a:r>
          </a:p>
          <a:p>
            <a:r>
              <a:rPr lang="en-US" altLang="en-US" sz="2400" dirty="0"/>
              <a:t>If they are not familiar data structures or complex domain-specific subsystems, </a:t>
            </a:r>
            <a:r>
              <a:rPr lang="en-US" altLang="en-US" sz="2400" i="1" dirty="0"/>
              <a:t>what are they</a:t>
            </a:r>
            <a:r>
              <a:rPr lang="en-US" altLang="en-US" sz="2400" dirty="0"/>
              <a:t>?</a:t>
            </a:r>
          </a:p>
        </p:txBody>
      </p:sp>
    </p:spTree>
    <p:extLst>
      <p:ext uri="{BB962C8B-B14F-4D97-AF65-F5344CB8AC3E}">
        <p14:creationId xmlns:p14="http://schemas.microsoft.com/office/powerpoint/2010/main" val="2637597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fltVal val="0"/>
                                          </p:val>
                                        </p:tav>
                                        <p:tav tm="100000">
                                          <p:val>
                                            <p:strVal val="#ppt_w"/>
                                          </p:val>
                                        </p:tav>
                                      </p:tavLst>
                                    </p:anim>
                                    <p:anim calcmode="lin" valueType="num">
                                      <p:cBhvr>
                                        <p:cTn id="8" dur="500" fill="hold"/>
                                        <p:tgtEl>
                                          <p:spTgt spid="31746"/>
                                        </p:tgtEl>
                                        <p:attrNameLst>
                                          <p:attrName>ppt_h</p:attrName>
                                        </p:attrNameLst>
                                      </p:cBhvr>
                                      <p:tavLst>
                                        <p:tav tm="0">
                                          <p:val>
                                            <p:fltVal val="0"/>
                                          </p:val>
                                        </p:tav>
                                        <p:tav tm="100000">
                                          <p:val>
                                            <p:strVal val="#ppt_h"/>
                                          </p:val>
                                        </p:tav>
                                      </p:tavLst>
                                    </p:anim>
                                    <p:animEffect transition="in" filter="fade">
                                      <p:cBhvr>
                                        <p:cTn id="9" dur="500"/>
                                        <p:tgtEl>
                                          <p:spTgt spid="317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1747">
                                            <p:txEl>
                                              <p:pRg st="0" end="0"/>
                                            </p:txEl>
                                          </p:spTgt>
                                        </p:tgtEl>
                                        <p:attrNameLst>
                                          <p:attrName>style.visibility</p:attrName>
                                        </p:attrNameLst>
                                      </p:cBhvr>
                                      <p:to>
                                        <p:strVal val="visible"/>
                                      </p:to>
                                    </p:set>
                                    <p:animEffect transition="in" filter="fade">
                                      <p:cBhvr>
                                        <p:cTn id="14" dur="1000">
                                          <p:stCondLst>
                                            <p:cond delay="0"/>
                                          </p:stCondLst>
                                        </p:cTn>
                                        <p:tgtEl>
                                          <p:spTgt spid="3174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747">
                                            <p:txEl>
                                              <p:pRg st="1" end="1"/>
                                            </p:txEl>
                                          </p:spTgt>
                                        </p:tgtEl>
                                        <p:attrNameLst>
                                          <p:attrName>style.visibility</p:attrName>
                                        </p:attrNameLst>
                                      </p:cBhvr>
                                      <p:to>
                                        <p:strVal val="visible"/>
                                      </p:to>
                                    </p:set>
                                    <p:animEffect transition="in" filter="fade">
                                      <p:cBhvr>
                                        <p:cTn id="19" dur="1000">
                                          <p:stCondLst>
                                            <p:cond delay="0"/>
                                          </p:stCondLst>
                                        </p:cTn>
                                        <p:tgtEl>
                                          <p:spTgt spid="3174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747">
                                            <p:txEl>
                                              <p:pRg st="2" end="2"/>
                                            </p:txEl>
                                          </p:spTgt>
                                        </p:tgtEl>
                                        <p:attrNameLst>
                                          <p:attrName>style.visibility</p:attrName>
                                        </p:attrNameLst>
                                      </p:cBhvr>
                                      <p:to>
                                        <p:strVal val="visible"/>
                                      </p:to>
                                    </p:set>
                                    <p:animEffect transition="in" filter="fade">
                                      <p:cBhvr>
                                        <p:cTn id="24" dur="1000">
                                          <p:stCondLst>
                                            <p:cond delay="0"/>
                                          </p:stCondLst>
                                        </p:cTn>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Rectangle 4"/>
          <p:cNvSpPr/>
          <p:nvPr/>
        </p:nvSpPr>
        <p:spPr>
          <a:xfrm>
            <a:off x="571472" y="2071678"/>
            <a:ext cx="7929618" cy="3046988"/>
          </a:xfrm>
          <a:prstGeom prst="rect">
            <a:avLst/>
          </a:prstGeom>
        </p:spPr>
        <p:txBody>
          <a:bodyPr wrap="square">
            <a:spAutoFit/>
          </a:bodyPr>
          <a:lstStyle/>
          <a:p>
            <a:r>
              <a:rPr lang="en-GB" sz="2400" i="0" dirty="0"/>
              <a:t>Finally create one </a:t>
            </a:r>
            <a:r>
              <a:rPr lang="en-GB" sz="2400" b="1" i="0" dirty="0"/>
              <a:t>concrete colleague</a:t>
            </a:r>
            <a:r>
              <a:rPr lang="en-GB" sz="2400" i="0" dirty="0"/>
              <a:t>. </a:t>
            </a:r>
          </a:p>
          <a:p>
            <a:endParaRPr lang="en-GB" sz="2400" i="0" dirty="0"/>
          </a:p>
          <a:p>
            <a:r>
              <a:rPr lang="en-GB" sz="2400" i="0" dirty="0"/>
              <a:t>public class </a:t>
            </a:r>
            <a:r>
              <a:rPr lang="en-GB" sz="2400" i="0" dirty="0" err="1"/>
              <a:t>ConcreteColleague</a:t>
            </a:r>
            <a:r>
              <a:rPr lang="en-GB" sz="2400" i="0" dirty="0"/>
              <a:t> extends Colleague {</a:t>
            </a:r>
          </a:p>
          <a:p>
            <a:r>
              <a:rPr lang="en-GB" sz="2400" i="0" dirty="0"/>
              <a:t>  public void receive(String message) {</a:t>
            </a:r>
          </a:p>
          <a:p>
            <a:r>
              <a:rPr lang="en-GB" sz="2400" i="0" dirty="0"/>
              <a:t>    </a:t>
            </a:r>
            <a:r>
              <a:rPr lang="en-GB" sz="2400" i="0" dirty="0" err="1"/>
              <a:t>System.out.println</a:t>
            </a:r>
            <a:r>
              <a:rPr lang="en-GB" sz="2400" i="0" dirty="0"/>
              <a:t>("Colleague Received: " + message);</a:t>
            </a:r>
          </a:p>
          <a:p>
            <a:r>
              <a:rPr lang="en-GB" sz="2400" i="0" dirty="0"/>
              <a:t>  }</a:t>
            </a:r>
          </a:p>
          <a:p>
            <a:r>
              <a:rPr lang="en-GB" sz="2400" i="0"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Rectangle 4"/>
          <p:cNvSpPr/>
          <p:nvPr/>
        </p:nvSpPr>
        <p:spPr>
          <a:xfrm>
            <a:off x="500034" y="1714488"/>
            <a:ext cx="8358246" cy="3816429"/>
          </a:xfrm>
          <a:prstGeom prst="rect">
            <a:avLst/>
          </a:prstGeom>
        </p:spPr>
        <p:txBody>
          <a:bodyPr wrap="square">
            <a:spAutoFit/>
          </a:bodyPr>
          <a:lstStyle/>
          <a:p>
            <a:r>
              <a:rPr lang="en-GB" sz="2200" i="0" dirty="0"/>
              <a:t>Assume many different colleagues that react differently when a message is received, this pattern fits in well. For example, a </a:t>
            </a:r>
            <a:r>
              <a:rPr lang="en-GB" sz="2200" i="0" dirty="0" err="1"/>
              <a:t>mobileColleague</a:t>
            </a:r>
            <a:r>
              <a:rPr lang="en-GB" sz="2200" i="0" dirty="0"/>
              <a:t> that needs to display the message differently to the desktop colleague.</a:t>
            </a:r>
          </a:p>
          <a:p>
            <a:endParaRPr lang="en-GB" sz="2200" i="0" dirty="0"/>
          </a:p>
          <a:p>
            <a:r>
              <a:rPr lang="en-GB" sz="2200" i="0" dirty="0"/>
              <a:t>public class </a:t>
            </a:r>
            <a:r>
              <a:rPr lang="en-GB" sz="2200" i="0" dirty="0" err="1"/>
              <a:t>MobileColleague</a:t>
            </a:r>
            <a:r>
              <a:rPr lang="en-GB" sz="2200" i="0" dirty="0"/>
              <a:t> extends Colleague {</a:t>
            </a:r>
          </a:p>
          <a:p>
            <a:r>
              <a:rPr lang="en-GB" sz="2200" i="0" dirty="0"/>
              <a:t>  public void receive(String message) {</a:t>
            </a:r>
          </a:p>
          <a:p>
            <a:r>
              <a:rPr lang="en-GB" sz="2200" i="0" dirty="0"/>
              <a:t>    </a:t>
            </a:r>
            <a:r>
              <a:rPr lang="en-GB" sz="2200" i="0" dirty="0" err="1"/>
              <a:t>System.out.println</a:t>
            </a:r>
            <a:r>
              <a:rPr lang="en-GB" sz="2200" i="0" dirty="0"/>
              <a:t>("Mobile Received: " + message);</a:t>
            </a:r>
          </a:p>
          <a:p>
            <a:r>
              <a:rPr lang="en-GB" sz="2200" i="0" dirty="0"/>
              <a:t>  }</a:t>
            </a:r>
          </a:p>
          <a:p>
            <a:r>
              <a:rPr lang="en-GB" sz="2200" i="0" dirty="0"/>
              <a:t>}</a:t>
            </a:r>
          </a:p>
          <a:p>
            <a:r>
              <a:rPr lang="en-GB" sz="2200" i="0"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714" y="966036"/>
            <a:ext cx="8715436" cy="5509200"/>
          </a:xfrm>
          <a:prstGeom prst="rect">
            <a:avLst/>
          </a:prstGeom>
        </p:spPr>
        <p:txBody>
          <a:bodyPr wrap="square">
            <a:spAutoFit/>
          </a:bodyPr>
          <a:lstStyle/>
          <a:p>
            <a:r>
              <a:rPr lang="en-GB" sz="2200" i="0" dirty="0"/>
              <a:t>Here's a client that drives the entire application: </a:t>
            </a:r>
          </a:p>
          <a:p>
            <a:endParaRPr lang="en-GB" sz="2200" i="0" dirty="0"/>
          </a:p>
          <a:p>
            <a:r>
              <a:rPr lang="en-GB" sz="2200" i="0" dirty="0"/>
              <a:t>public class Client {</a:t>
            </a:r>
          </a:p>
          <a:p>
            <a:r>
              <a:rPr lang="en-GB" sz="2200" i="0" dirty="0"/>
              <a:t>  public static void main(String[] </a:t>
            </a:r>
            <a:r>
              <a:rPr lang="en-GB" sz="2200" i="0" dirty="0" err="1"/>
              <a:t>args</a:t>
            </a:r>
            <a:r>
              <a:rPr lang="en-GB" sz="2200" i="0" dirty="0"/>
              <a:t>) {</a:t>
            </a:r>
          </a:p>
          <a:p>
            <a:r>
              <a:rPr lang="en-GB" sz="2200" i="0" dirty="0"/>
              <a:t>    </a:t>
            </a:r>
            <a:r>
              <a:rPr lang="en-GB" sz="2200" i="0" dirty="0" err="1"/>
              <a:t>ApplicationMediator</a:t>
            </a:r>
            <a:r>
              <a:rPr lang="en-GB" sz="2200" i="0" dirty="0"/>
              <a:t> mediator = new </a:t>
            </a:r>
            <a:r>
              <a:rPr lang="en-GB" sz="2200" i="0" dirty="0" err="1"/>
              <a:t>ApplicationMediator</a:t>
            </a:r>
            <a:r>
              <a:rPr lang="en-GB" sz="2200" i="0" dirty="0"/>
              <a:t>();</a:t>
            </a:r>
          </a:p>
          <a:p>
            <a:r>
              <a:rPr lang="en-GB" sz="2200" i="0" dirty="0"/>
              <a:t>   </a:t>
            </a:r>
          </a:p>
          <a:p>
            <a:r>
              <a:rPr lang="en-GB" sz="2200" i="0" dirty="0"/>
              <a:t>    </a:t>
            </a:r>
            <a:r>
              <a:rPr lang="en-GB" sz="2200" i="0" dirty="0" err="1"/>
              <a:t>ConcreteColleague</a:t>
            </a:r>
            <a:r>
              <a:rPr lang="en-GB" sz="2200" i="0" dirty="0"/>
              <a:t> desktop = new </a:t>
            </a:r>
            <a:r>
              <a:rPr lang="en-GB" sz="2200" i="0" dirty="0" err="1"/>
              <a:t>ConcreteColleague</a:t>
            </a:r>
            <a:r>
              <a:rPr lang="en-GB" sz="2200" i="0" dirty="0"/>
              <a:t>(mediator);</a:t>
            </a:r>
          </a:p>
          <a:p>
            <a:r>
              <a:rPr lang="en-GB" sz="2200" i="0" dirty="0"/>
              <a:t>    </a:t>
            </a:r>
            <a:r>
              <a:rPr lang="en-GB" sz="2200" i="0" dirty="0" err="1"/>
              <a:t>MobileColleague</a:t>
            </a:r>
            <a:r>
              <a:rPr lang="en-GB" sz="2200" i="0" dirty="0"/>
              <a:t> mobile = new </a:t>
            </a:r>
            <a:r>
              <a:rPr lang="en-GB" sz="2200" i="0" dirty="0" err="1"/>
              <a:t>MobileColleague</a:t>
            </a:r>
            <a:r>
              <a:rPr lang="en-GB" sz="2200" i="0" dirty="0"/>
              <a:t>(mediator);</a:t>
            </a:r>
          </a:p>
          <a:p>
            <a:r>
              <a:rPr lang="en-GB" sz="2200" i="0" dirty="0"/>
              <a:t>    </a:t>
            </a:r>
          </a:p>
          <a:p>
            <a:r>
              <a:rPr lang="en-GB" sz="2200" i="0" dirty="0"/>
              <a:t>    </a:t>
            </a:r>
            <a:r>
              <a:rPr lang="en-GB" sz="2200" i="0" dirty="0" err="1"/>
              <a:t>mediator.addColleague</a:t>
            </a:r>
            <a:r>
              <a:rPr lang="en-GB" sz="2200" i="0" dirty="0"/>
              <a:t>(desktop);</a:t>
            </a:r>
          </a:p>
          <a:p>
            <a:r>
              <a:rPr lang="en-GB" sz="2200" i="0" dirty="0"/>
              <a:t>    </a:t>
            </a:r>
            <a:r>
              <a:rPr lang="en-GB" sz="2200" i="0" dirty="0" err="1"/>
              <a:t>mediator.addColleague</a:t>
            </a:r>
            <a:r>
              <a:rPr lang="en-GB" sz="2200" i="0" dirty="0"/>
              <a:t>(mobile);</a:t>
            </a:r>
          </a:p>
          <a:p>
            <a:r>
              <a:rPr lang="en-GB" sz="2200" i="0" dirty="0"/>
              <a:t>    </a:t>
            </a:r>
          </a:p>
          <a:p>
            <a:r>
              <a:rPr lang="en-GB" sz="2200" i="0" dirty="0"/>
              <a:t>    </a:t>
            </a:r>
            <a:r>
              <a:rPr lang="en-GB" sz="2200" i="0" dirty="0" err="1"/>
              <a:t>desktop.send</a:t>
            </a:r>
            <a:r>
              <a:rPr lang="en-GB" sz="2200" i="0" dirty="0"/>
              <a:t>("Hello World");</a:t>
            </a:r>
          </a:p>
          <a:p>
            <a:r>
              <a:rPr lang="en-GB" sz="2200" i="0" dirty="0"/>
              <a:t>    </a:t>
            </a:r>
            <a:r>
              <a:rPr lang="en-GB" sz="2200" i="0" dirty="0" err="1"/>
              <a:t>mobile.send</a:t>
            </a:r>
            <a:r>
              <a:rPr lang="en-GB" sz="2200" i="0" dirty="0"/>
              <a:t>("Hello");</a:t>
            </a:r>
          </a:p>
          <a:p>
            <a:r>
              <a:rPr lang="en-GB" sz="2200" i="0" dirty="0"/>
              <a:t>  }</a:t>
            </a:r>
          </a:p>
          <a:p>
            <a:r>
              <a:rPr lang="en-GB" sz="2200" i="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19422" y="442788"/>
            <a:ext cx="7886700" cy="1325563"/>
          </a:xfrm>
        </p:spPr>
        <p:txBody>
          <a:bodyPr>
            <a:normAutofit/>
          </a:bodyPr>
          <a:lstStyle/>
          <a:p>
            <a:r>
              <a:rPr lang="en-US" altLang="en-US" sz="2800" dirty="0"/>
              <a:t>Example: Top-Down Design</a:t>
            </a:r>
          </a:p>
        </p:txBody>
      </p:sp>
      <p:sp>
        <p:nvSpPr>
          <p:cNvPr id="26627" name="Rectangle 3"/>
          <p:cNvSpPr>
            <a:spLocks noChangeArrowheads="1"/>
          </p:cNvSpPr>
          <p:nvPr/>
        </p:nvSpPr>
        <p:spPr bwMode="auto">
          <a:xfrm>
            <a:off x="5620072" y="2012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28" name="Rectangle 4"/>
          <p:cNvSpPr>
            <a:spLocks noChangeArrowheads="1"/>
          </p:cNvSpPr>
          <p:nvPr/>
        </p:nvSpPr>
        <p:spPr bwMode="auto">
          <a:xfrm>
            <a:off x="5467672" y="3536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29" name="Rectangle 5"/>
          <p:cNvSpPr>
            <a:spLocks noChangeArrowheads="1"/>
          </p:cNvSpPr>
          <p:nvPr/>
        </p:nvSpPr>
        <p:spPr bwMode="auto">
          <a:xfrm>
            <a:off x="7220272" y="3536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0" name="AutoShape 6"/>
          <p:cNvSpPr>
            <a:spLocks noChangeArrowheads="1"/>
          </p:cNvSpPr>
          <p:nvPr/>
        </p:nvSpPr>
        <p:spPr bwMode="auto">
          <a:xfrm>
            <a:off x="6263532" y="2627209"/>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1" name="Line 7"/>
          <p:cNvSpPr>
            <a:spLocks noChangeShapeType="1"/>
          </p:cNvSpPr>
          <p:nvPr/>
        </p:nvSpPr>
        <p:spPr bwMode="auto">
          <a:xfrm>
            <a:off x="4477072" y="3231232"/>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2" name="Line 8"/>
          <p:cNvSpPr>
            <a:spLocks noChangeShapeType="1"/>
          </p:cNvSpPr>
          <p:nvPr/>
        </p:nvSpPr>
        <p:spPr bwMode="auto">
          <a:xfrm>
            <a:off x="6001072" y="32312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3" name="Line 9"/>
          <p:cNvSpPr>
            <a:spLocks noChangeShapeType="1"/>
          </p:cNvSpPr>
          <p:nvPr/>
        </p:nvSpPr>
        <p:spPr bwMode="auto">
          <a:xfrm>
            <a:off x="7448872" y="32312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4" name="Line 10"/>
          <p:cNvSpPr>
            <a:spLocks noChangeShapeType="1"/>
          </p:cNvSpPr>
          <p:nvPr/>
        </p:nvSpPr>
        <p:spPr bwMode="auto">
          <a:xfrm>
            <a:off x="6458272" y="3034229"/>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5" name="Rectangle 11"/>
          <p:cNvSpPr>
            <a:spLocks noChangeArrowheads="1"/>
          </p:cNvSpPr>
          <p:nvPr/>
        </p:nvSpPr>
        <p:spPr bwMode="auto">
          <a:xfrm>
            <a:off x="819472" y="2012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Mediator</a:t>
            </a:r>
            <a:endParaRPr lang="en-GB" altLang="en-US">
              <a:latin typeface="Arial" panose="020B0604020202020204" pitchFamily="34" charset="0"/>
            </a:endParaRPr>
          </a:p>
        </p:txBody>
      </p:sp>
      <p:sp>
        <p:nvSpPr>
          <p:cNvPr id="26636" name="Rectangle 12"/>
          <p:cNvSpPr>
            <a:spLocks noChangeArrowheads="1"/>
          </p:cNvSpPr>
          <p:nvPr/>
        </p:nvSpPr>
        <p:spPr bwMode="auto">
          <a:xfrm>
            <a:off x="209872" y="3459832"/>
            <a:ext cx="2667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7" name="AutoShape 13"/>
          <p:cNvSpPr>
            <a:spLocks noChangeArrowheads="1"/>
          </p:cNvSpPr>
          <p:nvPr/>
        </p:nvSpPr>
        <p:spPr bwMode="auto">
          <a:xfrm>
            <a:off x="1386325" y="2633877"/>
            <a:ext cx="381000" cy="381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8" name="Line 14"/>
          <p:cNvSpPr>
            <a:spLocks noChangeShapeType="1"/>
          </p:cNvSpPr>
          <p:nvPr/>
        </p:nvSpPr>
        <p:spPr bwMode="auto">
          <a:xfrm>
            <a:off x="1581472" y="3179194"/>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9" name="Line 15"/>
          <p:cNvSpPr>
            <a:spLocks noChangeShapeType="1"/>
          </p:cNvSpPr>
          <p:nvPr/>
        </p:nvSpPr>
        <p:spPr bwMode="auto">
          <a:xfrm>
            <a:off x="1581472" y="2974759"/>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0" name="Line 16"/>
          <p:cNvSpPr>
            <a:spLocks noChangeShapeType="1"/>
          </p:cNvSpPr>
          <p:nvPr/>
        </p:nvSpPr>
        <p:spPr bwMode="auto">
          <a:xfrm>
            <a:off x="2419672" y="2316832"/>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1" name="Line 17"/>
          <p:cNvSpPr>
            <a:spLocks noChangeShapeType="1"/>
          </p:cNvSpPr>
          <p:nvPr/>
        </p:nvSpPr>
        <p:spPr bwMode="auto">
          <a:xfrm>
            <a:off x="2876872" y="3764632"/>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2" name="Line 18"/>
          <p:cNvSpPr>
            <a:spLocks noChangeShapeType="1"/>
          </p:cNvSpPr>
          <p:nvPr/>
        </p:nvSpPr>
        <p:spPr bwMode="auto">
          <a:xfrm>
            <a:off x="7448872" y="414563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3" name="Line 19"/>
          <p:cNvSpPr>
            <a:spLocks noChangeShapeType="1"/>
          </p:cNvSpPr>
          <p:nvPr/>
        </p:nvSpPr>
        <p:spPr bwMode="auto">
          <a:xfrm flipH="1">
            <a:off x="2191072" y="4526632"/>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4" name="Line 20"/>
          <p:cNvSpPr>
            <a:spLocks noChangeShapeType="1"/>
          </p:cNvSpPr>
          <p:nvPr/>
        </p:nvSpPr>
        <p:spPr bwMode="auto">
          <a:xfrm>
            <a:off x="2191072" y="406943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5" name="Rectangle 21"/>
          <p:cNvSpPr>
            <a:spLocks noChangeArrowheads="1"/>
          </p:cNvSpPr>
          <p:nvPr/>
        </p:nvSpPr>
        <p:spPr bwMode="auto">
          <a:xfrm>
            <a:off x="667072" y="3459832"/>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File_Selector</a:t>
            </a:r>
            <a:endParaRPr lang="en-GB" altLang="en-US">
              <a:latin typeface="Arial" panose="020B0604020202020204" pitchFamily="34" charset="0"/>
            </a:endParaRPr>
          </a:p>
        </p:txBody>
      </p:sp>
      <p:sp>
        <p:nvSpPr>
          <p:cNvPr id="26646" name="Rectangle 22"/>
          <p:cNvSpPr>
            <a:spLocks noChangeArrowheads="1"/>
          </p:cNvSpPr>
          <p:nvPr/>
        </p:nvSpPr>
        <p:spPr bwMode="auto">
          <a:xfrm>
            <a:off x="4019872" y="1707232"/>
            <a:ext cx="160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sz="2000">
                <a:latin typeface="Arial" panose="020B0604020202020204" pitchFamily="34" charset="0"/>
              </a:rPr>
              <a:t>mediator</a:t>
            </a:r>
            <a:endParaRPr lang="en-GB" altLang="en-US" sz="2000">
              <a:latin typeface="Arial" panose="020B0604020202020204" pitchFamily="34" charset="0"/>
            </a:endParaRPr>
          </a:p>
        </p:txBody>
      </p:sp>
      <p:sp>
        <p:nvSpPr>
          <p:cNvPr id="26647" name="Text Box 23"/>
          <p:cNvSpPr txBox="1">
            <a:spLocks noChangeArrowheads="1"/>
          </p:cNvSpPr>
          <p:nvPr/>
        </p:nvSpPr>
        <p:spPr bwMode="auto">
          <a:xfrm>
            <a:off x="2479997" y="174692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1</a:t>
            </a:r>
            <a:endParaRPr lang="en-GB" altLang="en-US">
              <a:latin typeface="Arial" panose="020B0604020202020204" pitchFamily="34" charset="0"/>
            </a:endParaRPr>
          </a:p>
        </p:txBody>
      </p:sp>
      <p:sp>
        <p:nvSpPr>
          <p:cNvPr id="26648" name="Text Box 24"/>
          <p:cNvSpPr txBox="1">
            <a:spLocks noChangeArrowheads="1"/>
          </p:cNvSpPr>
          <p:nvPr/>
        </p:nvSpPr>
        <p:spPr bwMode="auto">
          <a:xfrm>
            <a:off x="3410272" y="3307432"/>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
        <p:nvSpPr>
          <p:cNvPr id="26649" name="Text Box 25"/>
          <p:cNvSpPr txBox="1">
            <a:spLocks noChangeArrowheads="1"/>
          </p:cNvSpPr>
          <p:nvPr/>
        </p:nvSpPr>
        <p:spPr bwMode="auto">
          <a:xfrm>
            <a:off x="7144072" y="4145632"/>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
        <p:nvSpPr>
          <p:cNvPr id="26650" name="Rectangle 26"/>
          <p:cNvSpPr>
            <a:spLocks noChangeArrowheads="1"/>
          </p:cNvSpPr>
          <p:nvPr/>
        </p:nvSpPr>
        <p:spPr bwMode="auto">
          <a:xfrm>
            <a:off x="5620072" y="2012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Colleague</a:t>
            </a:r>
            <a:endParaRPr lang="en-GB" altLang="en-US">
              <a:latin typeface="Arial" panose="020B0604020202020204" pitchFamily="34" charset="0"/>
            </a:endParaRPr>
          </a:p>
        </p:txBody>
      </p:sp>
      <p:sp>
        <p:nvSpPr>
          <p:cNvPr id="26651" name="Rectangle 27"/>
          <p:cNvSpPr>
            <a:spLocks noChangeArrowheads="1"/>
          </p:cNvSpPr>
          <p:nvPr/>
        </p:nvSpPr>
        <p:spPr bwMode="auto">
          <a:xfrm>
            <a:off x="3715072" y="3536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latin typeface="Arial" panose="020B0604020202020204" pitchFamily="34" charset="0"/>
              </a:rPr>
              <a:t>Browser</a:t>
            </a:r>
          </a:p>
        </p:txBody>
      </p:sp>
      <p:sp>
        <p:nvSpPr>
          <p:cNvPr id="26652" name="Rectangle 28"/>
          <p:cNvSpPr>
            <a:spLocks noChangeArrowheads="1"/>
          </p:cNvSpPr>
          <p:nvPr/>
        </p:nvSpPr>
        <p:spPr bwMode="auto">
          <a:xfrm>
            <a:off x="7220272" y="3536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latin typeface="Arial" panose="020B0604020202020204" pitchFamily="34" charset="0"/>
              </a:rPr>
              <a:t>Text_Field</a:t>
            </a:r>
          </a:p>
        </p:txBody>
      </p:sp>
      <p:sp>
        <p:nvSpPr>
          <p:cNvPr id="26653" name="Rectangle 29"/>
          <p:cNvSpPr>
            <a:spLocks noChangeArrowheads="1"/>
          </p:cNvSpPr>
          <p:nvPr/>
        </p:nvSpPr>
        <p:spPr bwMode="auto">
          <a:xfrm>
            <a:off x="286072" y="4907632"/>
            <a:ext cx="2667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4" name="Rectangle 30"/>
          <p:cNvSpPr>
            <a:spLocks noChangeArrowheads="1"/>
          </p:cNvSpPr>
          <p:nvPr/>
        </p:nvSpPr>
        <p:spPr bwMode="auto">
          <a:xfrm>
            <a:off x="743272" y="4907632"/>
            <a:ext cx="182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sv-SE" altLang="en-US">
                <a:latin typeface="Arial" panose="020B0604020202020204" pitchFamily="34" charset="0"/>
              </a:rPr>
              <a:t>My_Application</a:t>
            </a:r>
            <a:endParaRPr lang="en-GB" altLang="en-US">
              <a:latin typeface="Arial" panose="020B0604020202020204" pitchFamily="34" charset="0"/>
            </a:endParaRPr>
          </a:p>
        </p:txBody>
      </p:sp>
      <p:sp>
        <p:nvSpPr>
          <p:cNvPr id="26655" name="Line 31"/>
          <p:cNvSpPr>
            <a:spLocks noChangeShapeType="1"/>
          </p:cNvSpPr>
          <p:nvPr/>
        </p:nvSpPr>
        <p:spPr bwMode="auto">
          <a:xfrm>
            <a:off x="1581472" y="406943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56" name="AutoShape 32"/>
          <p:cNvSpPr>
            <a:spLocks noChangeArrowheads="1"/>
          </p:cNvSpPr>
          <p:nvPr/>
        </p:nvSpPr>
        <p:spPr bwMode="auto">
          <a:xfrm>
            <a:off x="1505272" y="4755232"/>
            <a:ext cx="152400" cy="1524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57" name="Line 33"/>
          <p:cNvSpPr>
            <a:spLocks noChangeShapeType="1"/>
          </p:cNvSpPr>
          <p:nvPr/>
        </p:nvSpPr>
        <p:spPr bwMode="auto">
          <a:xfrm>
            <a:off x="4477072" y="32312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58" name="Rectangle 34"/>
          <p:cNvSpPr>
            <a:spLocks noChangeArrowheads="1"/>
          </p:cNvSpPr>
          <p:nvPr/>
        </p:nvSpPr>
        <p:spPr bwMode="auto">
          <a:xfrm>
            <a:off x="5467672" y="3536032"/>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a:latin typeface="Arial" panose="020B0604020202020204" pitchFamily="34" charset="0"/>
              </a:rPr>
              <a:t>Button</a:t>
            </a:r>
          </a:p>
        </p:txBody>
      </p:sp>
      <p:sp>
        <p:nvSpPr>
          <p:cNvPr id="26659" name="Line 35"/>
          <p:cNvSpPr>
            <a:spLocks noChangeShapeType="1"/>
          </p:cNvSpPr>
          <p:nvPr/>
        </p:nvSpPr>
        <p:spPr bwMode="auto">
          <a:xfrm>
            <a:off x="2572072" y="40694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60" name="Line 36"/>
          <p:cNvSpPr>
            <a:spLocks noChangeShapeType="1"/>
          </p:cNvSpPr>
          <p:nvPr/>
        </p:nvSpPr>
        <p:spPr bwMode="auto">
          <a:xfrm>
            <a:off x="2572072" y="4374232"/>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61" name="Line 37"/>
          <p:cNvSpPr>
            <a:spLocks noChangeShapeType="1"/>
          </p:cNvSpPr>
          <p:nvPr/>
        </p:nvSpPr>
        <p:spPr bwMode="auto">
          <a:xfrm flipV="1">
            <a:off x="6153472" y="4145632"/>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62" name="Text Box 38"/>
          <p:cNvSpPr txBox="1">
            <a:spLocks noChangeArrowheads="1"/>
          </p:cNvSpPr>
          <p:nvPr/>
        </p:nvSpPr>
        <p:spPr bwMode="auto">
          <a:xfrm>
            <a:off x="6229672" y="4145632"/>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a:latin typeface="Arial" panose="020B0604020202020204" pitchFamily="34" charset="0"/>
              </a:rPr>
              <a:t>*</a:t>
            </a:r>
            <a:endParaRPr lang="en-GB" altLang="en-US">
              <a:latin typeface="Arial" panose="020B0604020202020204" pitchFamily="34" charset="0"/>
            </a:endParaRPr>
          </a:p>
        </p:txBody>
      </p:sp>
    </p:spTree>
    <p:extLst>
      <p:ext uri="{BB962C8B-B14F-4D97-AF65-F5344CB8AC3E}">
        <p14:creationId xmlns:p14="http://schemas.microsoft.com/office/powerpoint/2010/main" val="2506427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b="1"/>
              <a:t>Comments</a:t>
            </a:r>
          </a:p>
        </p:txBody>
      </p:sp>
      <p:sp>
        <p:nvSpPr>
          <p:cNvPr id="27651" name="Rectangle 3"/>
          <p:cNvSpPr>
            <a:spLocks noGrp="1" noChangeArrowheads="1"/>
          </p:cNvSpPr>
          <p:nvPr>
            <p:ph type="body" idx="1"/>
          </p:nvPr>
        </p:nvSpPr>
        <p:spPr>
          <a:xfrm>
            <a:off x="571472" y="1500174"/>
            <a:ext cx="7886700" cy="4351338"/>
          </a:xfrm>
        </p:spPr>
        <p:txBody>
          <a:bodyPr>
            <a:normAutofit/>
          </a:bodyPr>
          <a:lstStyle/>
          <a:p>
            <a:r>
              <a:rPr lang="en-US" altLang="en-US" sz="2400" dirty="0">
                <a:latin typeface="Arial" panose="020B0604020202020204" pitchFamily="34" charset="0"/>
              </a:rPr>
              <a:t>Mediator</a:t>
            </a:r>
            <a:r>
              <a:rPr lang="en-US" altLang="en-US" sz="2400" dirty="0"/>
              <a:t> enables cooperative </a:t>
            </a:r>
            <a:r>
              <a:rPr lang="en-US" altLang="en-US" sz="2400" dirty="0" err="1"/>
              <a:t>behaviour</a:t>
            </a:r>
            <a:r>
              <a:rPr lang="en-US" altLang="en-US" sz="2400" dirty="0"/>
              <a:t>, that colleagues don’t or can’t provide. </a:t>
            </a:r>
            <a:r>
              <a:rPr lang="en-US" altLang="en-US" sz="2400" b="1" u="sng" dirty="0"/>
              <a:t>Multidirectional</a:t>
            </a:r>
            <a:r>
              <a:rPr lang="en-US" altLang="en-US" sz="2400" dirty="0"/>
              <a:t>.</a:t>
            </a:r>
          </a:p>
          <a:p>
            <a:r>
              <a:rPr lang="en-US" altLang="en-US" sz="2400" dirty="0">
                <a:latin typeface="Arial" panose="020B0604020202020204" pitchFamily="34" charset="0"/>
              </a:rPr>
              <a:t>Façade</a:t>
            </a:r>
            <a:r>
              <a:rPr lang="en-US" altLang="en-US" sz="2400" dirty="0"/>
              <a:t>, unlike </a:t>
            </a:r>
            <a:r>
              <a:rPr lang="en-US" altLang="en-US" sz="2400" dirty="0">
                <a:latin typeface="Arial" panose="020B0604020202020204" pitchFamily="34" charset="0"/>
              </a:rPr>
              <a:t>Mediator</a:t>
            </a:r>
            <a:r>
              <a:rPr lang="en-US" altLang="en-US" sz="2400" dirty="0"/>
              <a:t>, abstracts a subsystem of objects to provide a convenient interface. </a:t>
            </a:r>
            <a:r>
              <a:rPr lang="en-US" altLang="en-US" sz="2400" b="1" u="sng" dirty="0"/>
              <a:t>Unidirectional</a:t>
            </a:r>
            <a:r>
              <a:rPr lang="en-US" altLang="en-US" sz="2400" dirty="0"/>
              <a:t>. </a:t>
            </a:r>
            <a:r>
              <a:rPr lang="en-US" altLang="en-US" sz="2400" dirty="0">
                <a:latin typeface="Arial" panose="020B0604020202020204" pitchFamily="34" charset="0"/>
              </a:rPr>
              <a:t>Façade</a:t>
            </a:r>
            <a:r>
              <a:rPr lang="en-US" altLang="en-US" sz="2400" dirty="0"/>
              <a:t> objects make requests of the subsystem, but not vice-versa.</a:t>
            </a:r>
          </a:p>
        </p:txBody>
      </p:sp>
    </p:spTree>
    <p:extLst>
      <p:ext uri="{BB962C8B-B14F-4D97-AF65-F5344CB8AC3E}">
        <p14:creationId xmlns:p14="http://schemas.microsoft.com/office/powerpoint/2010/main" val="3242034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TextBox 4"/>
          <p:cNvSpPr txBox="1"/>
          <p:nvPr/>
        </p:nvSpPr>
        <p:spPr>
          <a:xfrm>
            <a:off x="785786" y="2071678"/>
            <a:ext cx="7528023" cy="769441"/>
          </a:xfrm>
          <a:prstGeom prst="rect">
            <a:avLst/>
          </a:prstGeom>
          <a:noFill/>
        </p:spPr>
        <p:txBody>
          <a:bodyPr wrap="none" rtlCol="0">
            <a:spAutoFit/>
          </a:bodyPr>
          <a:lstStyle/>
          <a:p>
            <a:r>
              <a:rPr lang="en-GB" sz="4400" i="0" dirty="0"/>
              <a:t>Refactoring and Code Smells</a:t>
            </a:r>
          </a:p>
        </p:txBody>
      </p:sp>
      <p:sp>
        <p:nvSpPr>
          <p:cNvPr id="6" name="Rectangle 5"/>
          <p:cNvSpPr/>
          <p:nvPr/>
        </p:nvSpPr>
        <p:spPr>
          <a:xfrm>
            <a:off x="714348" y="2928934"/>
            <a:ext cx="8143932" cy="1200329"/>
          </a:xfrm>
          <a:prstGeom prst="rect">
            <a:avLst/>
          </a:prstGeom>
        </p:spPr>
        <p:txBody>
          <a:bodyPr wrap="square">
            <a:spAutoFit/>
          </a:bodyPr>
          <a:lstStyle/>
          <a:p>
            <a:r>
              <a:rPr lang="en-GB" altLang="en-US" sz="2400" i="0" dirty="0"/>
              <a:t>Code</a:t>
            </a:r>
            <a:r>
              <a:rPr lang="en-GB" altLang="en-US" sz="2400" i="0" dirty="0">
                <a:solidFill>
                  <a:schemeClr val="tx2"/>
                </a:solidFill>
              </a:rPr>
              <a:t> </a:t>
            </a:r>
            <a:r>
              <a:rPr lang="en-GB" altLang="en-US" sz="2400" i="0" dirty="0"/>
              <a:t>refactoring</a:t>
            </a:r>
            <a:r>
              <a:rPr lang="en-GB" altLang="en-US" sz="2400" i="0" dirty="0">
                <a:solidFill>
                  <a:schemeClr val="tx2"/>
                </a:solidFill>
              </a:rPr>
              <a:t> </a:t>
            </a:r>
            <a:r>
              <a:rPr lang="en-GB" altLang="en-US" sz="2400" i="0" dirty="0"/>
              <a:t>is the process of restructuring existing computer code—changing the factoring—without changing its external </a:t>
            </a:r>
            <a:r>
              <a:rPr lang="en-GB" altLang="en-US" sz="2400" i="0" dirty="0" err="1"/>
              <a:t>behavior</a:t>
            </a:r>
            <a:r>
              <a:rPr lang="en-GB" altLang="en-US" sz="2400" i="0" dirty="0"/>
              <a:t>.</a:t>
            </a:r>
            <a:endParaRPr lang="en-GB" altLang="en-US" sz="2400" i="0" dirty="0">
              <a:solidFill>
                <a:schemeClr val="tx2"/>
              </a:solidFill>
            </a:endParaRPr>
          </a:p>
        </p:txBody>
      </p:sp>
    </p:spTree>
    <p:extLst>
      <p:ext uri="{BB962C8B-B14F-4D97-AF65-F5344CB8AC3E}">
        <p14:creationId xmlns:p14="http://schemas.microsoft.com/office/powerpoint/2010/main" val="2170789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refactoring is important? </a:t>
            </a:r>
          </a:p>
        </p:txBody>
      </p:sp>
      <p:sp>
        <p:nvSpPr>
          <p:cNvPr id="3" name="Content Placeholder 2"/>
          <p:cNvSpPr>
            <a:spLocks noGrp="1"/>
          </p:cNvSpPr>
          <p:nvPr>
            <p:ph idx="1"/>
          </p:nvPr>
        </p:nvSpPr>
        <p:spPr>
          <a:xfrm>
            <a:off x="285720" y="1571612"/>
            <a:ext cx="7886700" cy="3286148"/>
          </a:xfrm>
        </p:spPr>
        <p:txBody>
          <a:bodyPr>
            <a:normAutofit/>
          </a:bodyPr>
          <a:lstStyle/>
          <a:p>
            <a:r>
              <a:rPr lang="en-GB" sz="2200" dirty="0"/>
              <a:t>To improve the design of software/application.</a:t>
            </a:r>
          </a:p>
          <a:p>
            <a:r>
              <a:rPr lang="en-GB" sz="2200" dirty="0"/>
              <a:t>To make software easier to understand.</a:t>
            </a:r>
          </a:p>
          <a:p>
            <a:r>
              <a:rPr lang="en-GB" sz="2200" dirty="0"/>
              <a:t>To find bugs</a:t>
            </a:r>
          </a:p>
          <a:p>
            <a:r>
              <a:rPr lang="en-GB" sz="2200" dirty="0"/>
              <a:t>To make program run faster.</a:t>
            </a:r>
          </a:p>
          <a:p>
            <a:r>
              <a:rPr lang="en-GB" sz="2200" dirty="0"/>
              <a:t>To fix existing legacy database</a:t>
            </a:r>
          </a:p>
          <a:p>
            <a:r>
              <a:rPr lang="en-GB" sz="2200" dirty="0"/>
              <a:t>To support revolutionary development</a:t>
            </a:r>
          </a:p>
          <a:p>
            <a:r>
              <a:rPr lang="en-GB" sz="2200" dirty="0"/>
              <a:t>To provide greater consistency for user.</a:t>
            </a:r>
          </a:p>
        </p:txBody>
      </p:sp>
      <p:pic>
        <p:nvPicPr>
          <p:cNvPr id="282626" name="Picture 2" descr="Spaghetti"/>
          <p:cNvPicPr>
            <a:picLocks noChangeAspect="1" noChangeArrowheads="1"/>
          </p:cNvPicPr>
          <p:nvPr/>
        </p:nvPicPr>
        <p:blipFill>
          <a:blip r:embed="rId2" cstate="print"/>
          <a:srcRect/>
          <a:stretch>
            <a:fillRect/>
          </a:stretch>
        </p:blipFill>
        <p:spPr bwMode="auto">
          <a:xfrm>
            <a:off x="5929322" y="3500438"/>
            <a:ext cx="2857520" cy="2143140"/>
          </a:xfrm>
          <a:prstGeom prst="rect">
            <a:avLst/>
          </a:prstGeom>
          <a:noFill/>
        </p:spPr>
      </p:pic>
      <p:sp>
        <p:nvSpPr>
          <p:cNvPr id="6" name="Rectangle 5"/>
          <p:cNvSpPr/>
          <p:nvPr/>
        </p:nvSpPr>
        <p:spPr>
          <a:xfrm>
            <a:off x="4714876" y="5929330"/>
            <a:ext cx="4108817" cy="369332"/>
          </a:xfrm>
          <a:prstGeom prst="rect">
            <a:avLst/>
          </a:prstGeom>
        </p:spPr>
        <p:txBody>
          <a:bodyPr wrap="none">
            <a:spAutoFit/>
          </a:bodyPr>
          <a:lstStyle/>
          <a:p>
            <a:r>
              <a:rPr lang="en-GB" i="0" dirty="0"/>
              <a:t>Spaghetti Is Good to Eat, Bad to Read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High Cohesion Low Coupling</a:t>
            </a:r>
          </a:p>
        </p:txBody>
      </p:sp>
      <p:sp>
        <p:nvSpPr>
          <p:cNvPr id="3" name="Content Placeholder 2"/>
          <p:cNvSpPr>
            <a:spLocks noGrp="1"/>
          </p:cNvSpPr>
          <p:nvPr>
            <p:ph idx="1"/>
          </p:nvPr>
        </p:nvSpPr>
        <p:spPr>
          <a:xfrm>
            <a:off x="428596" y="1928802"/>
            <a:ext cx="8358246" cy="4351338"/>
          </a:xfrm>
        </p:spPr>
        <p:txBody>
          <a:bodyPr>
            <a:normAutofit/>
          </a:bodyPr>
          <a:lstStyle/>
          <a:p>
            <a:r>
              <a:rPr lang="en-GB" sz="2400" b="1" dirty="0"/>
              <a:t>Cohesion</a:t>
            </a:r>
            <a:r>
              <a:rPr lang="en-GB" sz="2400" dirty="0"/>
              <a:t> refers to the degree to which the elements of a module/class belong together, it is suggested that the related code should be close to each other, so we should strive for high cohesion and bind all related code together as close as possible. It has to do with the elements within the module/class.</a:t>
            </a:r>
          </a:p>
          <a:p>
            <a:endParaRPr lang="en-GB" sz="2400" dirty="0"/>
          </a:p>
          <a:p>
            <a:r>
              <a:rPr lang="en-GB" sz="2400" b="1" dirty="0"/>
              <a:t>Coupling</a:t>
            </a:r>
            <a:r>
              <a:rPr lang="en-GB" sz="2400" dirty="0"/>
              <a:t> refers to the degree to which the different modules/classes depend on each other, it is suggested that all modules should be independent as far as possible, that's why low coupling. It has to do with the elements among different modules/classes.</a:t>
            </a:r>
          </a:p>
        </p:txBody>
      </p:sp>
      <p:sp>
        <p:nvSpPr>
          <p:cNvPr id="4" name="Slide Number Placeholder 3"/>
          <p:cNvSpPr>
            <a:spLocks noGrp="1"/>
          </p:cNvSpPr>
          <p:nvPr>
            <p:ph type="sldNum" sz="quarter" idx="12"/>
          </p:nvPr>
        </p:nvSpPr>
        <p:spPr/>
        <p:txBody>
          <a:bodyPr/>
          <a:lstStyle/>
          <a:p>
            <a:fld id="{AE24E79D-3132-4D8C-BB10-A25A32A157E2}" type="slidenum">
              <a:rPr lang="en-US" altLang="en-US" smtClean="0"/>
              <a:pPr/>
              <a:t>47</a:t>
            </a:fld>
            <a:endParaRPr lang="en-US" altLang="en-US"/>
          </a:p>
        </p:txBody>
      </p:sp>
    </p:spTree>
    <p:extLst>
      <p:ext uri="{BB962C8B-B14F-4D97-AF65-F5344CB8AC3E}">
        <p14:creationId xmlns:p14="http://schemas.microsoft.com/office/powerpoint/2010/main" val="27147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0034" y="428604"/>
            <a:ext cx="7886700" cy="1325563"/>
          </a:xfrm>
        </p:spPr>
        <p:txBody>
          <a:bodyPr>
            <a:normAutofit/>
          </a:bodyPr>
          <a:lstStyle/>
          <a:p>
            <a:pPr eaLnBrk="1" hangingPunct="1"/>
            <a:r>
              <a:rPr lang="en-US" sz="2800" dirty="0"/>
              <a:t>Refactoring Process</a:t>
            </a:r>
          </a:p>
        </p:txBody>
      </p:sp>
      <p:sp>
        <p:nvSpPr>
          <p:cNvPr id="16387" name="Rectangle 3"/>
          <p:cNvSpPr>
            <a:spLocks noGrp="1" noChangeArrowheads="1"/>
          </p:cNvSpPr>
          <p:nvPr>
            <p:ph type="body" idx="1"/>
          </p:nvPr>
        </p:nvSpPr>
        <p:spPr>
          <a:xfrm>
            <a:off x="500034" y="1785926"/>
            <a:ext cx="8072494" cy="4351338"/>
          </a:xfrm>
        </p:spPr>
        <p:txBody>
          <a:bodyPr>
            <a:normAutofit/>
          </a:bodyPr>
          <a:lstStyle/>
          <a:p>
            <a:pPr eaLnBrk="1" hangingPunct="1"/>
            <a:r>
              <a:rPr lang="en-US" sz="2400" dirty="0"/>
              <a:t>Make a small change</a:t>
            </a:r>
          </a:p>
          <a:p>
            <a:pPr lvl="1" eaLnBrk="1" hangingPunct="1"/>
            <a:r>
              <a:rPr lang="en-US" sz="2000" dirty="0"/>
              <a:t>a single refactoring</a:t>
            </a:r>
          </a:p>
          <a:p>
            <a:pPr eaLnBrk="1" hangingPunct="1"/>
            <a:r>
              <a:rPr lang="en-US" sz="2400" dirty="0"/>
              <a:t>Run all the tests to ensure everything still works</a:t>
            </a:r>
          </a:p>
          <a:p>
            <a:pPr eaLnBrk="1" hangingPunct="1"/>
            <a:r>
              <a:rPr lang="en-US" sz="2400" dirty="0"/>
              <a:t>If everything works, move on to the next refactoring</a:t>
            </a:r>
          </a:p>
          <a:p>
            <a:pPr eaLnBrk="1" hangingPunct="1"/>
            <a:r>
              <a:rPr lang="en-US" sz="2400" dirty="0"/>
              <a:t>If not, fix the problem, or undo the change, so you still have a working system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2800" dirty="0"/>
              <a:t>Code Smells</a:t>
            </a:r>
          </a:p>
        </p:txBody>
      </p:sp>
      <p:sp>
        <p:nvSpPr>
          <p:cNvPr id="18435" name="Rectangle 3"/>
          <p:cNvSpPr>
            <a:spLocks noGrp="1" noChangeArrowheads="1"/>
          </p:cNvSpPr>
          <p:nvPr>
            <p:ph type="body" idx="1"/>
          </p:nvPr>
        </p:nvSpPr>
        <p:spPr>
          <a:xfrm>
            <a:off x="457200" y="1600200"/>
            <a:ext cx="8382000" cy="4876800"/>
          </a:xfrm>
        </p:spPr>
        <p:txBody>
          <a:bodyPr>
            <a:normAutofit/>
          </a:bodyPr>
          <a:lstStyle/>
          <a:p>
            <a:pPr eaLnBrk="1" hangingPunct="1">
              <a:lnSpc>
                <a:spcPct val="80000"/>
              </a:lnSpc>
            </a:pPr>
            <a:r>
              <a:rPr lang="en-US" sz="2200" dirty="0"/>
              <a:t>If it stinks, change it</a:t>
            </a:r>
          </a:p>
          <a:p>
            <a:pPr lvl="1" eaLnBrk="1" hangingPunct="1">
              <a:lnSpc>
                <a:spcPct val="80000"/>
              </a:lnSpc>
            </a:pPr>
            <a:r>
              <a:rPr lang="en-US" sz="2000" dirty="0"/>
              <a:t>Code that can make the design harder to change</a:t>
            </a:r>
          </a:p>
          <a:p>
            <a:pPr eaLnBrk="1" hangingPunct="1">
              <a:lnSpc>
                <a:spcPct val="80000"/>
              </a:lnSpc>
            </a:pPr>
            <a:r>
              <a:rPr lang="en-US" sz="2200" dirty="0"/>
              <a:t>Examples:</a:t>
            </a:r>
          </a:p>
          <a:p>
            <a:pPr lvl="1" eaLnBrk="1" hangingPunct="1">
              <a:lnSpc>
                <a:spcPct val="80000"/>
              </a:lnSpc>
            </a:pPr>
            <a:r>
              <a:rPr lang="en-US" sz="2000" dirty="0"/>
              <a:t>Duplicate code</a:t>
            </a:r>
          </a:p>
          <a:p>
            <a:pPr lvl="1" eaLnBrk="1" hangingPunct="1">
              <a:lnSpc>
                <a:spcPct val="80000"/>
              </a:lnSpc>
            </a:pPr>
            <a:r>
              <a:rPr lang="en-US" sz="2000" dirty="0"/>
              <a:t>Long methods</a:t>
            </a:r>
          </a:p>
          <a:p>
            <a:pPr lvl="1" eaLnBrk="1" hangingPunct="1">
              <a:lnSpc>
                <a:spcPct val="80000"/>
              </a:lnSpc>
            </a:pPr>
            <a:r>
              <a:rPr lang="en-US" sz="2000" dirty="0"/>
              <a:t>Big classes</a:t>
            </a:r>
          </a:p>
          <a:p>
            <a:pPr lvl="1" eaLnBrk="1" hangingPunct="1">
              <a:lnSpc>
                <a:spcPct val="80000"/>
              </a:lnSpc>
            </a:pPr>
            <a:r>
              <a:rPr lang="en-US" sz="2000" dirty="0"/>
              <a:t>Big switch statements</a:t>
            </a:r>
          </a:p>
          <a:p>
            <a:pPr lvl="1" eaLnBrk="1" hangingPunct="1">
              <a:lnSpc>
                <a:spcPct val="80000"/>
              </a:lnSpc>
            </a:pPr>
            <a:r>
              <a:rPr lang="en-US" sz="2000" dirty="0"/>
              <a:t>Long navigations (e.g., </a:t>
            </a:r>
            <a:r>
              <a:rPr lang="en-US" sz="2000" dirty="0" err="1"/>
              <a:t>a.b</a:t>
            </a:r>
            <a:r>
              <a:rPr lang="en-US" sz="2000" dirty="0"/>
              <a:t>().c().d()) </a:t>
            </a:r>
          </a:p>
          <a:p>
            <a:pPr lvl="1" eaLnBrk="1" hangingPunct="1">
              <a:lnSpc>
                <a:spcPct val="80000"/>
              </a:lnSpc>
            </a:pPr>
            <a:r>
              <a:rPr lang="en-US" sz="2000" dirty="0"/>
              <a:t>Lots of checking for null objects</a:t>
            </a:r>
          </a:p>
          <a:p>
            <a:pPr lvl="1" eaLnBrk="1" hangingPunct="1">
              <a:lnSpc>
                <a:spcPct val="80000"/>
              </a:lnSpc>
            </a:pPr>
            <a:r>
              <a:rPr lang="en-US" sz="2000" dirty="0"/>
              <a:t>Data clumps (e.g., a Contact class that has fields for address, phone, email etc.)  </a:t>
            </a:r>
          </a:p>
          <a:p>
            <a:pPr lvl="1" eaLnBrk="1" hangingPunct="1">
              <a:lnSpc>
                <a:spcPct val="80000"/>
              </a:lnSpc>
            </a:pPr>
            <a:r>
              <a:rPr lang="en-US" sz="2000" dirty="0"/>
              <a:t>Data classes (classes that have mainly fields/properties and little or no methods) </a:t>
            </a:r>
          </a:p>
          <a:p>
            <a:pPr lvl="1" eaLnBrk="1" hangingPunct="1">
              <a:lnSpc>
                <a:spcPct val="80000"/>
              </a:lnSpc>
            </a:pPr>
            <a:r>
              <a:rPr lang="en-US" sz="2000" dirty="0"/>
              <a:t>Un-encapsulated fields (public member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628650" y="494733"/>
            <a:ext cx="7886700" cy="1325563"/>
          </a:xfrm>
        </p:spPr>
        <p:txBody>
          <a:bodyPr>
            <a:normAutofit/>
          </a:bodyPr>
          <a:lstStyle/>
          <a:p>
            <a:r>
              <a:rPr lang="en-US" altLang="en-US" sz="2800" dirty="0"/>
              <a:t>Design Patterns are </a:t>
            </a:r>
          </a:p>
        </p:txBody>
      </p:sp>
      <p:sp>
        <p:nvSpPr>
          <p:cNvPr id="1027" name="Rectangle 3"/>
          <p:cNvSpPr>
            <a:spLocks noGrp="1" noChangeArrowheads="1"/>
          </p:cNvSpPr>
          <p:nvPr>
            <p:ph type="body" idx="1"/>
          </p:nvPr>
        </p:nvSpPr>
        <p:spPr>
          <a:xfrm>
            <a:off x="467544" y="1628800"/>
            <a:ext cx="8424936" cy="4464496"/>
          </a:xfrm>
        </p:spPr>
        <p:txBody>
          <a:bodyPr>
            <a:normAutofit/>
          </a:bodyPr>
          <a:lstStyle/>
          <a:p>
            <a:r>
              <a:rPr lang="en-GB" altLang="en-US" sz="2400" dirty="0"/>
              <a:t>“Descriptions of communicating objects and classes that are customised to solve a general design problem in a particular context.”</a:t>
            </a:r>
            <a:endParaRPr lang="en-US" altLang="en-US" sz="2400" dirty="0"/>
          </a:p>
          <a:p>
            <a:r>
              <a:rPr lang="en-US" altLang="en-US" sz="2400" dirty="0"/>
              <a:t>Design Patterns describe the higher-level </a:t>
            </a:r>
            <a:r>
              <a:rPr lang="en-US" altLang="en-US" sz="2400" dirty="0" err="1"/>
              <a:t>organisation</a:t>
            </a:r>
            <a:r>
              <a:rPr lang="en-US" altLang="en-US" sz="2400" dirty="0"/>
              <a:t> of solutions to common problems</a:t>
            </a:r>
          </a:p>
          <a:p>
            <a:pPr lvl="1"/>
            <a:r>
              <a:rPr lang="en-US" altLang="en-US" sz="2200" dirty="0"/>
              <a:t>Design Patterns are a current hot topic in OO design</a:t>
            </a:r>
          </a:p>
          <a:p>
            <a:pPr lvl="1"/>
            <a:r>
              <a:rPr lang="en-US" altLang="en-US" sz="2200" dirty="0"/>
              <a:t>UML is always used for describing Design Patterns</a:t>
            </a:r>
          </a:p>
          <a:p>
            <a:pPr lvl="2"/>
            <a:endParaRPr lang="en-US" altLang="en-US" sz="1900" dirty="0"/>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3809253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57158" y="500042"/>
            <a:ext cx="7886700" cy="1325563"/>
          </a:xfrm>
        </p:spPr>
        <p:txBody>
          <a:bodyPr>
            <a:normAutofit/>
          </a:bodyPr>
          <a:lstStyle/>
          <a:p>
            <a:pPr eaLnBrk="1" hangingPunct="1"/>
            <a:r>
              <a:rPr lang="en-US" sz="2800" dirty="0"/>
              <a:t>Example 1: </a:t>
            </a:r>
            <a:r>
              <a:rPr lang="en-US" sz="2800" dirty="0">
                <a:solidFill>
                  <a:schemeClr val="tx1"/>
                </a:solidFill>
                <a:latin typeface="Trebuchet MS" pitchFamily="34" charset="0"/>
              </a:rPr>
              <a:t>switch</a:t>
            </a:r>
            <a:r>
              <a:rPr lang="en-US" sz="2800" dirty="0"/>
              <a:t> statements</a:t>
            </a:r>
          </a:p>
        </p:txBody>
      </p:sp>
      <p:sp>
        <p:nvSpPr>
          <p:cNvPr id="20483" name="Rectangle 3"/>
          <p:cNvSpPr>
            <a:spLocks noGrp="1" noChangeArrowheads="1"/>
          </p:cNvSpPr>
          <p:nvPr>
            <p:ph type="body" idx="1"/>
          </p:nvPr>
        </p:nvSpPr>
        <p:spPr>
          <a:xfrm>
            <a:off x="428596" y="1857364"/>
            <a:ext cx="7886700" cy="4351338"/>
          </a:xfrm>
        </p:spPr>
        <p:txBody>
          <a:bodyPr>
            <a:normAutofit/>
          </a:bodyPr>
          <a:lstStyle/>
          <a:p>
            <a:pPr eaLnBrk="1" hangingPunct="1"/>
            <a:r>
              <a:rPr lang="en-US" sz="2400" dirty="0">
                <a:solidFill>
                  <a:schemeClr val="accent2"/>
                </a:solidFill>
                <a:latin typeface="Trebuchet MS" pitchFamily="34" charset="0"/>
              </a:rPr>
              <a:t>switch</a:t>
            </a:r>
            <a:r>
              <a:rPr lang="en-US" sz="2400" dirty="0"/>
              <a:t> statements are very rare in properly designed object-oriented code</a:t>
            </a:r>
          </a:p>
          <a:p>
            <a:pPr lvl="1" eaLnBrk="1" hangingPunct="1"/>
            <a:r>
              <a:rPr lang="en-US" sz="2000" dirty="0"/>
              <a:t>Therefore, a </a:t>
            </a:r>
            <a:r>
              <a:rPr lang="en-US" sz="2000" dirty="0">
                <a:solidFill>
                  <a:schemeClr val="accent2"/>
                </a:solidFill>
                <a:latin typeface="Trebuchet MS" pitchFamily="34" charset="0"/>
              </a:rPr>
              <a:t>switch</a:t>
            </a:r>
            <a:r>
              <a:rPr lang="en-US" sz="2000" dirty="0"/>
              <a:t> statement is a simple and easily detected “bad smell”</a:t>
            </a:r>
          </a:p>
          <a:p>
            <a:pPr lvl="1" eaLnBrk="1" hangingPunct="1"/>
            <a:r>
              <a:rPr lang="en-US" sz="2000" dirty="0"/>
              <a:t>Of course, not all uses of </a:t>
            </a:r>
            <a:r>
              <a:rPr lang="en-US" sz="2000" dirty="0">
                <a:solidFill>
                  <a:schemeClr val="accent2"/>
                </a:solidFill>
                <a:latin typeface="Trebuchet MS" pitchFamily="34" charset="0"/>
              </a:rPr>
              <a:t>switch</a:t>
            </a:r>
            <a:r>
              <a:rPr lang="en-US" sz="2000" dirty="0"/>
              <a:t> are bad</a:t>
            </a:r>
          </a:p>
          <a:p>
            <a:pPr lvl="1" eaLnBrk="1" hangingPunct="1"/>
            <a:r>
              <a:rPr lang="en-US" sz="2000" dirty="0"/>
              <a:t>A switch statement should </a:t>
            </a:r>
            <a:r>
              <a:rPr lang="en-US" sz="2000" i="1" dirty="0"/>
              <a:t>not</a:t>
            </a:r>
            <a:r>
              <a:rPr lang="en-US" sz="2000" dirty="0"/>
              <a:t> be used to distinguish between various kinds of objects</a:t>
            </a:r>
          </a:p>
          <a:p>
            <a:pPr eaLnBrk="1" hangingPunct="1"/>
            <a:r>
              <a:rPr lang="en-US" sz="2400" dirty="0"/>
              <a:t>There are several well-defined </a:t>
            </a:r>
            <a:r>
              <a:rPr lang="en-US" sz="2400" dirty="0" err="1"/>
              <a:t>refactorings</a:t>
            </a:r>
            <a:r>
              <a:rPr lang="en-US" sz="2400" dirty="0"/>
              <a:t> for this case</a:t>
            </a:r>
          </a:p>
          <a:p>
            <a:pPr lvl="1"/>
            <a:r>
              <a:rPr lang="en-GB" sz="2000" dirty="0"/>
              <a:t>Move each leg of the conditional to an overriding method in a subclass. </a:t>
            </a: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596" y="500042"/>
            <a:ext cx="7886700" cy="1325563"/>
          </a:xfrm>
        </p:spPr>
        <p:txBody>
          <a:bodyPr>
            <a:normAutofit/>
          </a:bodyPr>
          <a:lstStyle/>
          <a:p>
            <a:pPr eaLnBrk="1" hangingPunct="1"/>
            <a:r>
              <a:rPr lang="en-US" sz="2800" dirty="0"/>
              <a:t>Example 1, continued</a:t>
            </a:r>
          </a:p>
        </p:txBody>
      </p:sp>
      <p:sp>
        <p:nvSpPr>
          <p:cNvPr id="22531" name="Rectangle 3"/>
          <p:cNvSpPr>
            <a:spLocks noGrp="1" noChangeArrowheads="1"/>
          </p:cNvSpPr>
          <p:nvPr>
            <p:ph type="body" idx="1"/>
          </p:nvPr>
        </p:nvSpPr>
        <p:spPr/>
        <p:txBody>
          <a:bodyPr>
            <a:normAutofit lnSpcReduction="10000"/>
          </a:bodyPr>
          <a:lstStyle/>
          <a:p>
            <a:pPr eaLnBrk="1" hangingPunct="1">
              <a:lnSpc>
                <a:spcPct val="90000"/>
              </a:lnSpc>
            </a:pPr>
            <a:r>
              <a:rPr lang="en-US" sz="2400">
                <a:latin typeface="Trebuchet MS" pitchFamily="34" charset="0"/>
              </a:rPr>
              <a:t>class Animal {</a:t>
            </a:r>
            <a:br>
              <a:rPr lang="en-US" sz="2400">
                <a:latin typeface="Trebuchet MS" pitchFamily="34" charset="0"/>
              </a:rPr>
            </a:br>
            <a:r>
              <a:rPr lang="en-US" sz="2400">
                <a:latin typeface="Trebuchet MS" pitchFamily="34" charset="0"/>
              </a:rPr>
              <a:t>   final int MAMMAL = 0, BIRD = 1, REPTILE = 2;</a:t>
            </a:r>
            <a:br>
              <a:rPr lang="en-US" sz="2400">
                <a:latin typeface="Trebuchet MS" pitchFamily="34" charset="0"/>
              </a:rPr>
            </a:br>
            <a:r>
              <a:rPr lang="en-US" sz="2400">
                <a:latin typeface="Trebuchet MS" pitchFamily="34" charset="0"/>
              </a:rPr>
              <a:t>   int myKind;  </a:t>
            </a:r>
            <a:r>
              <a:rPr lang="en-US" sz="2400">
                <a:solidFill>
                  <a:srgbClr val="006600"/>
                </a:solidFill>
                <a:latin typeface="Trebuchet MS" pitchFamily="34" charset="0"/>
              </a:rPr>
              <a:t>// set in constructor</a:t>
            </a:r>
            <a:br>
              <a:rPr lang="en-US" sz="2400">
                <a:solidFill>
                  <a:srgbClr val="006600"/>
                </a:solidFill>
                <a:latin typeface="Trebuchet MS" pitchFamily="34" charset="0"/>
              </a:rPr>
            </a:br>
            <a:r>
              <a:rPr lang="en-US" sz="2400">
                <a:latin typeface="Trebuchet MS" pitchFamily="34" charset="0"/>
              </a:rPr>
              <a:t>   ...</a:t>
            </a:r>
            <a:br>
              <a:rPr lang="en-US" sz="2400">
                <a:latin typeface="Trebuchet MS" pitchFamily="34" charset="0"/>
              </a:rPr>
            </a:br>
            <a:r>
              <a:rPr lang="en-US" sz="2400">
                <a:latin typeface="Trebuchet MS" pitchFamily="34" charset="0"/>
              </a:rPr>
              <a:t>   String getSkin() {</a:t>
            </a:r>
            <a:br>
              <a:rPr lang="en-US" sz="2400">
                <a:latin typeface="Trebuchet MS" pitchFamily="34" charset="0"/>
              </a:rPr>
            </a:br>
            <a:r>
              <a:rPr lang="en-US" sz="2400">
                <a:latin typeface="Trebuchet MS" pitchFamily="34" charset="0"/>
              </a:rPr>
              <a:t>      switch (myKind) {</a:t>
            </a:r>
            <a:br>
              <a:rPr lang="en-US" sz="2400">
                <a:latin typeface="Trebuchet MS" pitchFamily="34" charset="0"/>
              </a:rPr>
            </a:br>
            <a:r>
              <a:rPr lang="en-US" sz="2400">
                <a:latin typeface="Trebuchet MS" pitchFamily="34" charset="0"/>
              </a:rPr>
              <a:t>         case MAMMAL: return "hair";</a:t>
            </a:r>
            <a:br>
              <a:rPr lang="en-US" sz="2400">
                <a:latin typeface="Trebuchet MS" pitchFamily="34" charset="0"/>
              </a:rPr>
            </a:br>
            <a:r>
              <a:rPr lang="en-US" sz="2400">
                <a:latin typeface="Trebuchet MS" pitchFamily="34" charset="0"/>
              </a:rPr>
              <a:t>         case BIRD: return "feathers";</a:t>
            </a:r>
            <a:br>
              <a:rPr lang="en-US" sz="2400">
                <a:latin typeface="Trebuchet MS" pitchFamily="34" charset="0"/>
              </a:rPr>
            </a:br>
            <a:r>
              <a:rPr lang="en-US" sz="2400">
                <a:latin typeface="Trebuchet MS" pitchFamily="34" charset="0"/>
              </a:rPr>
              <a:t>         case REPTILE: return "scales";</a:t>
            </a:r>
            <a:br>
              <a:rPr lang="en-US" sz="2400">
                <a:latin typeface="Trebuchet MS" pitchFamily="34" charset="0"/>
              </a:rPr>
            </a:br>
            <a:r>
              <a:rPr lang="en-US" sz="2400">
                <a:latin typeface="Trebuchet MS" pitchFamily="34" charset="0"/>
              </a:rPr>
              <a:t>         default: return “skin";</a:t>
            </a:r>
            <a:br>
              <a:rPr lang="en-US" sz="2400">
                <a:latin typeface="Trebuchet MS" pitchFamily="34" charset="0"/>
              </a:rPr>
            </a:br>
            <a:r>
              <a:rPr lang="en-US" sz="2400">
                <a:latin typeface="Trebuchet MS" pitchFamily="34" charset="0"/>
              </a:rPr>
              <a:t>      }</a:t>
            </a:r>
            <a:br>
              <a:rPr lang="en-US" sz="2400">
                <a:latin typeface="Trebuchet MS" pitchFamily="34" charset="0"/>
              </a:rPr>
            </a:br>
            <a:r>
              <a:rPr lang="en-US" sz="2400">
                <a:latin typeface="Trebuchet MS" pitchFamily="34" charset="0"/>
              </a:rPr>
              <a:t>   }</a:t>
            </a:r>
            <a:br>
              <a:rPr lang="en-US" sz="2400">
                <a:latin typeface="Trebuchet MS" pitchFamily="34" charset="0"/>
              </a:rPr>
            </a:br>
            <a:r>
              <a:rPr lang="en-US" sz="2400">
                <a:latin typeface="Trebuchet MS" pitchFamily="34"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00034" y="428604"/>
            <a:ext cx="7886700" cy="1325563"/>
          </a:xfrm>
        </p:spPr>
        <p:txBody>
          <a:bodyPr>
            <a:normAutofit/>
          </a:bodyPr>
          <a:lstStyle/>
          <a:p>
            <a:pPr eaLnBrk="1" hangingPunct="1"/>
            <a:r>
              <a:rPr lang="en-US" sz="2800" dirty="0"/>
              <a:t>Example 1, improved</a:t>
            </a:r>
          </a:p>
        </p:txBody>
      </p:sp>
      <p:sp>
        <p:nvSpPr>
          <p:cNvPr id="24579" name="Rectangle 3"/>
          <p:cNvSpPr>
            <a:spLocks noGrp="1" noChangeArrowheads="1"/>
          </p:cNvSpPr>
          <p:nvPr>
            <p:ph type="body" idx="1"/>
          </p:nvPr>
        </p:nvSpPr>
        <p:spPr/>
        <p:txBody>
          <a:bodyPr>
            <a:normAutofit fontScale="92500" lnSpcReduction="10000"/>
          </a:bodyPr>
          <a:lstStyle/>
          <a:p>
            <a:pPr eaLnBrk="1" hangingPunct="1">
              <a:lnSpc>
                <a:spcPct val="90000"/>
              </a:lnSpc>
              <a:buFontTx/>
              <a:buNone/>
            </a:pPr>
            <a:r>
              <a:rPr lang="en-US" sz="2800">
                <a:latin typeface="Trebuchet MS" pitchFamily="34" charset="0"/>
              </a:rPr>
              <a:t>   class Animal {</a:t>
            </a:r>
            <a:br>
              <a:rPr lang="en-US" sz="2800">
                <a:latin typeface="Trebuchet MS" pitchFamily="34" charset="0"/>
              </a:rPr>
            </a:br>
            <a:r>
              <a:rPr lang="en-US" sz="2800">
                <a:latin typeface="Trebuchet MS" pitchFamily="34" charset="0"/>
              </a:rPr>
              <a:t>     String getSkin() { return “skin"; }</a:t>
            </a:r>
            <a:br>
              <a:rPr lang="en-US" sz="2800">
                <a:latin typeface="Trebuchet MS" pitchFamily="34" charset="0"/>
              </a:rPr>
            </a:br>
            <a:r>
              <a:rPr lang="en-US" sz="2800">
                <a:latin typeface="Trebuchet MS" pitchFamily="34" charset="0"/>
              </a:rPr>
              <a:t>}</a:t>
            </a:r>
            <a:br>
              <a:rPr lang="en-US" sz="2800">
                <a:latin typeface="Trebuchet MS" pitchFamily="34" charset="0"/>
              </a:rPr>
            </a:br>
            <a:r>
              <a:rPr lang="en-US" sz="2800">
                <a:latin typeface="Trebuchet MS" pitchFamily="34" charset="0"/>
              </a:rPr>
              <a:t>class Mammal extends Animal {</a:t>
            </a:r>
            <a:br>
              <a:rPr lang="en-US" sz="2800">
                <a:latin typeface="Trebuchet MS" pitchFamily="34" charset="0"/>
              </a:rPr>
            </a:br>
            <a:r>
              <a:rPr lang="en-US" sz="2800">
                <a:latin typeface="Trebuchet MS" pitchFamily="34" charset="0"/>
              </a:rPr>
              <a:t>     String getSkin() { return "hair"; }</a:t>
            </a:r>
            <a:br>
              <a:rPr lang="en-US" sz="2800">
                <a:latin typeface="Trebuchet MS" pitchFamily="34" charset="0"/>
              </a:rPr>
            </a:br>
            <a:r>
              <a:rPr lang="en-US" sz="2800">
                <a:latin typeface="Trebuchet MS" pitchFamily="34" charset="0"/>
              </a:rPr>
              <a:t>}</a:t>
            </a:r>
            <a:br>
              <a:rPr lang="en-US" sz="2800">
                <a:latin typeface="Trebuchet MS" pitchFamily="34" charset="0"/>
              </a:rPr>
            </a:br>
            <a:r>
              <a:rPr lang="en-US" sz="2800">
                <a:latin typeface="Trebuchet MS" pitchFamily="34" charset="0"/>
              </a:rPr>
              <a:t>class Bird extends Animal {</a:t>
            </a:r>
            <a:br>
              <a:rPr lang="en-US" sz="2800">
                <a:latin typeface="Trebuchet MS" pitchFamily="34" charset="0"/>
              </a:rPr>
            </a:br>
            <a:r>
              <a:rPr lang="en-US" sz="2800">
                <a:latin typeface="Trebuchet MS" pitchFamily="34" charset="0"/>
              </a:rPr>
              <a:t>     String getSkin() { return "feathers"; }</a:t>
            </a:r>
            <a:br>
              <a:rPr lang="en-US" sz="2800">
                <a:latin typeface="Trebuchet MS" pitchFamily="34" charset="0"/>
              </a:rPr>
            </a:br>
            <a:r>
              <a:rPr lang="en-US" sz="2800">
                <a:latin typeface="Trebuchet MS" pitchFamily="34" charset="0"/>
              </a:rPr>
              <a:t>}</a:t>
            </a:r>
            <a:br>
              <a:rPr lang="en-US" sz="2800">
                <a:latin typeface="Trebuchet MS" pitchFamily="34" charset="0"/>
              </a:rPr>
            </a:br>
            <a:r>
              <a:rPr lang="en-US" sz="2800">
                <a:latin typeface="Trebuchet MS" pitchFamily="34" charset="0"/>
              </a:rPr>
              <a:t>class Reptile extends Animal {</a:t>
            </a:r>
            <a:br>
              <a:rPr lang="en-US" sz="2800">
                <a:latin typeface="Trebuchet MS" pitchFamily="34" charset="0"/>
              </a:rPr>
            </a:br>
            <a:r>
              <a:rPr lang="en-US" sz="2800">
                <a:latin typeface="Trebuchet MS" pitchFamily="34" charset="0"/>
              </a:rPr>
              <a:t>     String getSkin() { return "scales"; }</a:t>
            </a:r>
            <a:br>
              <a:rPr lang="en-US" sz="2800">
                <a:latin typeface="Trebuchet MS" pitchFamily="34" charset="0"/>
              </a:rPr>
            </a:br>
            <a:r>
              <a:rPr lang="en-US" sz="2800">
                <a:latin typeface="Trebuchet MS" pitchFamily="34" charset="0"/>
              </a:rPr>
              <a:t>}</a:t>
            </a:r>
            <a:br>
              <a:rPr lang="en-US" sz="2800">
                <a:latin typeface="Trebuchet MS" pitchFamily="34" charset="0"/>
              </a:rPr>
            </a:br>
            <a:endParaRPr lang="en-US" sz="2800">
              <a:latin typeface="Trebuchet MS"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00034" y="500042"/>
            <a:ext cx="7886700" cy="1325563"/>
          </a:xfrm>
        </p:spPr>
        <p:txBody>
          <a:bodyPr>
            <a:normAutofit/>
          </a:bodyPr>
          <a:lstStyle/>
          <a:p>
            <a:pPr eaLnBrk="1" hangingPunct="1"/>
            <a:r>
              <a:rPr lang="en-US" sz="2800" dirty="0"/>
              <a:t>How is this an improvement?</a:t>
            </a:r>
          </a:p>
        </p:txBody>
      </p:sp>
      <p:sp>
        <p:nvSpPr>
          <p:cNvPr id="26627" name="Rectangle 3"/>
          <p:cNvSpPr>
            <a:spLocks noGrp="1" noChangeArrowheads="1"/>
          </p:cNvSpPr>
          <p:nvPr>
            <p:ph type="body" idx="1"/>
          </p:nvPr>
        </p:nvSpPr>
        <p:spPr>
          <a:xfrm>
            <a:off x="428596" y="1785926"/>
            <a:ext cx="7886700" cy="4351338"/>
          </a:xfrm>
        </p:spPr>
        <p:txBody>
          <a:bodyPr>
            <a:normAutofit/>
          </a:bodyPr>
          <a:lstStyle/>
          <a:p>
            <a:pPr eaLnBrk="1" hangingPunct="1"/>
            <a:r>
              <a:rPr lang="en-US" sz="2400" dirty="0"/>
              <a:t>Adding a new animal type, such as </a:t>
            </a:r>
            <a:r>
              <a:rPr lang="en-US" sz="2400" dirty="0">
                <a:solidFill>
                  <a:schemeClr val="accent2"/>
                </a:solidFill>
                <a:latin typeface="Trebuchet MS" pitchFamily="34" charset="0"/>
              </a:rPr>
              <a:t>Amphibian</a:t>
            </a:r>
            <a:r>
              <a:rPr lang="en-US" sz="2400" dirty="0"/>
              <a:t>, does not require revising and recompiling existing code</a:t>
            </a:r>
          </a:p>
          <a:p>
            <a:pPr eaLnBrk="1" hangingPunct="1"/>
            <a:r>
              <a:rPr lang="en-US" sz="2400" dirty="0"/>
              <a:t>Mammals, birds, and reptiles are likely to differ in other ways, and we’ve already separated them out (so we won’t need more </a:t>
            </a:r>
            <a:r>
              <a:rPr lang="en-US" sz="2400" dirty="0">
                <a:latin typeface="Trebuchet MS" pitchFamily="34" charset="0"/>
              </a:rPr>
              <a:t>switch</a:t>
            </a:r>
            <a:r>
              <a:rPr lang="en-US" sz="2400" dirty="0"/>
              <a:t> statements)</a:t>
            </a:r>
          </a:p>
          <a:p>
            <a:pPr eaLnBrk="1" hangingPunct="1"/>
            <a:r>
              <a:rPr lang="en-US" sz="2400" dirty="0"/>
              <a:t>We’ve gotten rid of the flags we needed to tell one kind of animal from another</a:t>
            </a:r>
          </a:p>
          <a:p>
            <a:pPr eaLnBrk="1" hangingPunct="1"/>
            <a:r>
              <a:rPr lang="en-US" sz="2400" dirty="0"/>
              <a:t>We’re now using Objects the way they were meant to be used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7158" y="428604"/>
            <a:ext cx="7886700" cy="1325563"/>
          </a:xfrm>
        </p:spPr>
        <p:txBody>
          <a:bodyPr>
            <a:normAutofit/>
          </a:bodyPr>
          <a:lstStyle/>
          <a:p>
            <a:pPr eaLnBrk="1" hangingPunct="1"/>
            <a:r>
              <a:rPr lang="en-US" sz="2800" dirty="0"/>
              <a:t>Example 2: Encapsulate Field</a:t>
            </a:r>
          </a:p>
        </p:txBody>
      </p:sp>
      <p:sp>
        <p:nvSpPr>
          <p:cNvPr id="28675" name="Rectangle 3"/>
          <p:cNvSpPr>
            <a:spLocks noGrp="1" noChangeArrowheads="1"/>
          </p:cNvSpPr>
          <p:nvPr>
            <p:ph type="body" idx="1"/>
          </p:nvPr>
        </p:nvSpPr>
        <p:spPr>
          <a:xfrm>
            <a:off x="500034" y="1714488"/>
            <a:ext cx="7886700" cy="1357322"/>
          </a:xfrm>
        </p:spPr>
        <p:txBody>
          <a:bodyPr/>
          <a:lstStyle/>
          <a:p>
            <a:pPr eaLnBrk="1" hangingPunct="1"/>
            <a:r>
              <a:rPr lang="en-US" sz="2400" dirty="0"/>
              <a:t>Un-encapsulated data is a no-no in OO application design. Use property get and set procedures to provide public access to private (encapsulated) member variables.</a:t>
            </a:r>
          </a:p>
        </p:txBody>
      </p:sp>
      <p:sp>
        <p:nvSpPr>
          <p:cNvPr id="28676" name="Rectangle 19"/>
          <p:cNvSpPr>
            <a:spLocks noChangeArrowheads="1"/>
          </p:cNvSpPr>
          <p:nvPr/>
        </p:nvSpPr>
        <p:spPr bwMode="auto">
          <a:xfrm>
            <a:off x="533400" y="3505200"/>
            <a:ext cx="3200400" cy="1447800"/>
          </a:xfrm>
          <a:prstGeom prst="rect">
            <a:avLst/>
          </a:prstGeom>
          <a:noFill/>
          <a:ln w="9525">
            <a:solidFill>
              <a:schemeClr val="tx1"/>
            </a:solidFill>
            <a:miter lim="800000"/>
            <a:headEnd/>
            <a:tailEnd/>
          </a:ln>
        </p:spPr>
        <p:txBody>
          <a:bodyPr wrap="none" anchor="ctr"/>
          <a:lstStyle/>
          <a:p>
            <a:r>
              <a:rPr lang="en-US" sz="1400"/>
              <a:t>public class Course </a:t>
            </a:r>
          </a:p>
          <a:p>
            <a:r>
              <a:rPr lang="en-US" sz="1400"/>
              <a:t>{</a:t>
            </a:r>
          </a:p>
          <a:p>
            <a:r>
              <a:rPr lang="en-US" sz="1400"/>
              <a:t> public List students; </a:t>
            </a:r>
          </a:p>
          <a:p>
            <a:endParaRPr lang="en-US" sz="1400"/>
          </a:p>
          <a:p>
            <a:r>
              <a:rPr lang="en-US" sz="1400"/>
              <a:t>}</a:t>
            </a:r>
          </a:p>
        </p:txBody>
      </p:sp>
      <p:sp>
        <p:nvSpPr>
          <p:cNvPr id="28677" name="Rectangle 25"/>
          <p:cNvSpPr>
            <a:spLocks noChangeArrowheads="1"/>
          </p:cNvSpPr>
          <p:nvPr/>
        </p:nvSpPr>
        <p:spPr bwMode="auto">
          <a:xfrm>
            <a:off x="533400" y="5105400"/>
            <a:ext cx="3200400" cy="609600"/>
          </a:xfrm>
          <a:prstGeom prst="rect">
            <a:avLst/>
          </a:prstGeom>
          <a:noFill/>
          <a:ln w="9525">
            <a:solidFill>
              <a:schemeClr val="tx1"/>
            </a:solidFill>
            <a:miter lim="800000"/>
            <a:headEnd/>
            <a:tailEnd/>
          </a:ln>
        </p:spPr>
        <p:txBody>
          <a:bodyPr wrap="none" anchor="ctr"/>
          <a:lstStyle/>
          <a:p>
            <a:r>
              <a:rPr lang="en-US" sz="1400"/>
              <a:t>int classSize = course.students.size();</a:t>
            </a:r>
          </a:p>
        </p:txBody>
      </p:sp>
      <p:sp>
        <p:nvSpPr>
          <p:cNvPr id="28678" name="AutoShape 26"/>
          <p:cNvSpPr>
            <a:spLocks noChangeArrowheads="1"/>
          </p:cNvSpPr>
          <p:nvPr/>
        </p:nvSpPr>
        <p:spPr bwMode="auto">
          <a:xfrm>
            <a:off x="3962400" y="44196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28679" name="Rectangle 27"/>
          <p:cNvSpPr>
            <a:spLocks noChangeArrowheads="1"/>
          </p:cNvSpPr>
          <p:nvPr/>
        </p:nvSpPr>
        <p:spPr bwMode="auto">
          <a:xfrm>
            <a:off x="5334000" y="3124200"/>
            <a:ext cx="3581400" cy="2667000"/>
          </a:xfrm>
          <a:prstGeom prst="rect">
            <a:avLst/>
          </a:prstGeom>
          <a:noFill/>
          <a:ln w="9525">
            <a:solidFill>
              <a:schemeClr val="tx1"/>
            </a:solidFill>
            <a:miter lim="800000"/>
            <a:headEnd/>
            <a:tailEnd/>
          </a:ln>
        </p:spPr>
        <p:txBody>
          <a:bodyPr wrap="none" anchor="ctr"/>
          <a:lstStyle/>
          <a:p>
            <a:r>
              <a:rPr lang="en-US" sz="1400"/>
              <a:t>public class Course </a:t>
            </a:r>
          </a:p>
          <a:p>
            <a:r>
              <a:rPr lang="en-US" sz="1400"/>
              <a:t>{</a:t>
            </a:r>
          </a:p>
          <a:p>
            <a:r>
              <a:rPr lang="en-US" sz="1400"/>
              <a:t> private List students; </a:t>
            </a:r>
          </a:p>
          <a:p>
            <a:r>
              <a:rPr lang="en-US" sz="1400"/>
              <a:t> public List getStudents()</a:t>
            </a:r>
          </a:p>
          <a:p>
            <a:r>
              <a:rPr lang="en-US" sz="1400"/>
              <a:t> {</a:t>
            </a:r>
          </a:p>
          <a:p>
            <a:r>
              <a:rPr lang="en-US" sz="1400"/>
              <a:t>    return students;</a:t>
            </a:r>
          </a:p>
          <a:p>
            <a:r>
              <a:rPr lang="en-US" sz="1400"/>
              <a:t> }</a:t>
            </a:r>
          </a:p>
          <a:p>
            <a:r>
              <a:rPr lang="en-US" sz="1400"/>
              <a:t> public void setStudents(List s) </a:t>
            </a:r>
          </a:p>
          <a:p>
            <a:r>
              <a:rPr lang="en-US" sz="1400"/>
              <a:t> {</a:t>
            </a:r>
          </a:p>
          <a:p>
            <a:r>
              <a:rPr lang="en-US" sz="1400"/>
              <a:t>     students = s;</a:t>
            </a:r>
          </a:p>
          <a:p>
            <a:r>
              <a:rPr lang="en-US" sz="1400"/>
              <a:t>  }</a:t>
            </a:r>
          </a:p>
          <a:p>
            <a:r>
              <a:rPr lang="en-US" sz="1400"/>
              <a:t>}</a:t>
            </a:r>
          </a:p>
        </p:txBody>
      </p:sp>
      <p:sp>
        <p:nvSpPr>
          <p:cNvPr id="28680" name="Rectangle 28"/>
          <p:cNvSpPr>
            <a:spLocks noChangeArrowheads="1"/>
          </p:cNvSpPr>
          <p:nvPr/>
        </p:nvSpPr>
        <p:spPr bwMode="auto">
          <a:xfrm>
            <a:off x="5334000" y="5943600"/>
            <a:ext cx="3581400" cy="609600"/>
          </a:xfrm>
          <a:prstGeom prst="rect">
            <a:avLst/>
          </a:prstGeom>
          <a:noFill/>
          <a:ln w="9525">
            <a:solidFill>
              <a:schemeClr val="tx1"/>
            </a:solidFill>
            <a:miter lim="800000"/>
            <a:headEnd/>
            <a:tailEnd/>
          </a:ln>
        </p:spPr>
        <p:txBody>
          <a:bodyPr wrap="none" anchor="ctr"/>
          <a:lstStyle/>
          <a:p>
            <a:r>
              <a:rPr lang="en-US" sz="1400"/>
              <a:t>int classSize = course.getStudents().size();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2800" dirty="0"/>
              <a:t>Example 3:  Extract Class</a:t>
            </a:r>
          </a:p>
        </p:txBody>
      </p:sp>
      <p:sp>
        <p:nvSpPr>
          <p:cNvPr id="32771" name="Rectangle 3"/>
          <p:cNvSpPr>
            <a:spLocks noGrp="1" noChangeArrowheads="1"/>
          </p:cNvSpPr>
          <p:nvPr>
            <p:ph type="body" idx="1"/>
          </p:nvPr>
        </p:nvSpPr>
        <p:spPr>
          <a:xfrm>
            <a:off x="428596" y="1571612"/>
            <a:ext cx="8286808" cy="1785950"/>
          </a:xfrm>
        </p:spPr>
        <p:txBody>
          <a:bodyPr>
            <a:noAutofit/>
          </a:bodyPr>
          <a:lstStyle/>
          <a:p>
            <a:pPr eaLnBrk="1" hangingPunct="1"/>
            <a:r>
              <a:rPr lang="en-US" sz="2400" dirty="0"/>
              <a:t>Break one class into two, e.g. having the phone details as part of the Customer class is not a realistic OO model, and also breaks the Single Responsibility design principle. We can </a:t>
            </a:r>
            <a:r>
              <a:rPr lang="en-US" sz="2400" dirty="0" err="1"/>
              <a:t>refactor</a:t>
            </a:r>
            <a:r>
              <a:rPr lang="en-US" sz="2400" dirty="0"/>
              <a:t> this into two separate classes, each with the appropriate responsibility.</a:t>
            </a:r>
          </a:p>
        </p:txBody>
      </p:sp>
      <p:sp>
        <p:nvSpPr>
          <p:cNvPr id="32772" name="Rectangle 4"/>
          <p:cNvSpPr>
            <a:spLocks noChangeArrowheads="1"/>
          </p:cNvSpPr>
          <p:nvPr/>
        </p:nvSpPr>
        <p:spPr bwMode="auto">
          <a:xfrm>
            <a:off x="533400" y="3505200"/>
            <a:ext cx="3538534" cy="1447800"/>
          </a:xfrm>
          <a:prstGeom prst="rect">
            <a:avLst/>
          </a:prstGeom>
          <a:noFill/>
          <a:ln w="9525">
            <a:solidFill>
              <a:schemeClr val="tx1"/>
            </a:solidFill>
            <a:miter lim="800000"/>
            <a:headEnd/>
            <a:tailEnd/>
          </a:ln>
        </p:spPr>
        <p:txBody>
          <a:bodyPr wrap="none" anchor="ctr"/>
          <a:lstStyle/>
          <a:p>
            <a:r>
              <a:rPr lang="en-US" sz="1600" dirty="0"/>
              <a:t>public class Customer</a:t>
            </a:r>
          </a:p>
          <a:p>
            <a:r>
              <a:rPr lang="en-US" sz="1600" dirty="0"/>
              <a:t>{</a:t>
            </a:r>
          </a:p>
          <a:p>
            <a:r>
              <a:rPr lang="en-US" sz="1600" dirty="0"/>
              <a:t> private String name; </a:t>
            </a:r>
          </a:p>
          <a:p>
            <a:r>
              <a:rPr lang="en-US" sz="1600" dirty="0"/>
              <a:t> private String </a:t>
            </a:r>
            <a:r>
              <a:rPr lang="en-US" sz="1600" dirty="0" err="1"/>
              <a:t>workPhoneAreaCode</a:t>
            </a:r>
            <a:r>
              <a:rPr lang="en-US" sz="1600" dirty="0"/>
              <a:t>; </a:t>
            </a:r>
          </a:p>
          <a:p>
            <a:r>
              <a:rPr lang="en-US" sz="1600" dirty="0"/>
              <a:t> private String </a:t>
            </a:r>
            <a:r>
              <a:rPr lang="en-US" sz="1600" dirty="0" err="1"/>
              <a:t>workPhoneNumber</a:t>
            </a:r>
            <a:r>
              <a:rPr lang="en-US" sz="1600" dirty="0"/>
              <a:t>; </a:t>
            </a:r>
          </a:p>
          <a:p>
            <a:r>
              <a:rPr lang="en-US" sz="1600" dirty="0"/>
              <a:t>}</a:t>
            </a:r>
          </a:p>
        </p:txBody>
      </p:sp>
      <p:sp>
        <p:nvSpPr>
          <p:cNvPr id="32773" name="AutoShape 5"/>
          <p:cNvSpPr>
            <a:spLocks noChangeArrowheads="1"/>
          </p:cNvSpPr>
          <p:nvPr/>
        </p:nvSpPr>
        <p:spPr bwMode="auto">
          <a:xfrm>
            <a:off x="4214810" y="4286256"/>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32774" name="Rectangle 6"/>
          <p:cNvSpPr>
            <a:spLocks noChangeArrowheads="1"/>
          </p:cNvSpPr>
          <p:nvPr/>
        </p:nvSpPr>
        <p:spPr bwMode="auto">
          <a:xfrm>
            <a:off x="5334000" y="3124200"/>
            <a:ext cx="3581400" cy="2876568"/>
          </a:xfrm>
          <a:prstGeom prst="rect">
            <a:avLst/>
          </a:prstGeom>
          <a:noFill/>
          <a:ln w="9525">
            <a:solidFill>
              <a:schemeClr val="tx1"/>
            </a:solidFill>
            <a:miter lim="800000"/>
            <a:headEnd/>
            <a:tailEnd/>
          </a:ln>
        </p:spPr>
        <p:txBody>
          <a:bodyPr wrap="none" anchor="ctr"/>
          <a:lstStyle/>
          <a:p>
            <a:r>
              <a:rPr lang="en-US" sz="1600"/>
              <a:t>public class Customer</a:t>
            </a:r>
          </a:p>
          <a:p>
            <a:r>
              <a:rPr lang="en-US" sz="1600"/>
              <a:t>{ </a:t>
            </a:r>
          </a:p>
          <a:p>
            <a:r>
              <a:rPr lang="en-US" sz="1600"/>
              <a:t>private String name; </a:t>
            </a:r>
          </a:p>
          <a:p>
            <a:r>
              <a:rPr lang="en-US" sz="1600"/>
              <a:t>private Phone workPhone; </a:t>
            </a:r>
          </a:p>
          <a:p>
            <a:r>
              <a:rPr lang="en-US" sz="1600"/>
              <a:t>} </a:t>
            </a:r>
          </a:p>
          <a:p>
            <a:endParaRPr lang="en-US" sz="1600"/>
          </a:p>
          <a:p>
            <a:r>
              <a:rPr lang="en-US" sz="1600"/>
              <a:t>public class Phone </a:t>
            </a:r>
          </a:p>
          <a:p>
            <a:r>
              <a:rPr lang="en-US" sz="1600"/>
              <a:t>{ </a:t>
            </a:r>
          </a:p>
          <a:p>
            <a:r>
              <a:rPr lang="en-US" sz="1600"/>
              <a:t>private String areaCode; </a:t>
            </a:r>
          </a:p>
          <a:p>
            <a:r>
              <a:rPr lang="en-US" sz="1600"/>
              <a:t>private String number; </a:t>
            </a:r>
          </a:p>
          <a:p>
            <a:r>
              <a:rPr lang="en-US" sz="160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en-US" sz="2800" dirty="0"/>
              <a:t>Example 4: Extract Method</a:t>
            </a:r>
          </a:p>
        </p:txBody>
      </p:sp>
      <p:sp>
        <p:nvSpPr>
          <p:cNvPr id="36867" name="Rectangle 3"/>
          <p:cNvSpPr>
            <a:spLocks noGrp="1" noChangeArrowheads="1"/>
          </p:cNvSpPr>
          <p:nvPr>
            <p:ph type="body" idx="1"/>
          </p:nvPr>
        </p:nvSpPr>
        <p:spPr>
          <a:xfrm>
            <a:off x="500034" y="1500174"/>
            <a:ext cx="8286808" cy="2000264"/>
          </a:xfrm>
        </p:spPr>
        <p:txBody>
          <a:bodyPr/>
          <a:lstStyle/>
          <a:p>
            <a:pPr eaLnBrk="1" hangingPunct="1"/>
            <a:r>
              <a:rPr lang="en-US" sz="2400" dirty="0"/>
              <a:t>Sometimes we have methods that do too much. The more code in a single method, the harder it is to understand and get right. It also means that logic embedded in that method cannot be reused elsewhere.  The Extract Method refactoring is one of the most useful for reducing the amount of duplication in code.</a:t>
            </a:r>
          </a:p>
        </p:txBody>
      </p:sp>
      <p:sp>
        <p:nvSpPr>
          <p:cNvPr id="36868" name="Rectangle 4"/>
          <p:cNvSpPr>
            <a:spLocks noChangeArrowheads="1"/>
          </p:cNvSpPr>
          <p:nvPr/>
        </p:nvSpPr>
        <p:spPr bwMode="auto">
          <a:xfrm>
            <a:off x="533400" y="3714752"/>
            <a:ext cx="3200400" cy="2500314"/>
          </a:xfrm>
          <a:prstGeom prst="rect">
            <a:avLst/>
          </a:prstGeom>
          <a:noFill/>
          <a:ln w="9525">
            <a:solidFill>
              <a:schemeClr val="tx1"/>
            </a:solidFill>
            <a:miter lim="800000"/>
            <a:headEnd/>
            <a:tailEnd/>
          </a:ln>
        </p:spPr>
        <p:txBody>
          <a:bodyPr wrap="none" anchor="ctr"/>
          <a:lstStyle/>
          <a:p>
            <a:r>
              <a:rPr lang="en-US" sz="1600" dirty="0"/>
              <a:t>public class Customer</a:t>
            </a:r>
          </a:p>
          <a:p>
            <a:r>
              <a:rPr lang="en-US" sz="1600" dirty="0"/>
              <a:t>{</a:t>
            </a:r>
          </a:p>
          <a:p>
            <a:r>
              <a:rPr lang="en-US" sz="1600" dirty="0"/>
              <a:t>  void </a:t>
            </a:r>
            <a:r>
              <a:rPr lang="en-US" sz="1600" dirty="0" err="1"/>
              <a:t>int</a:t>
            </a:r>
            <a:r>
              <a:rPr lang="en-US" sz="1600" dirty="0"/>
              <a:t> </a:t>
            </a:r>
            <a:r>
              <a:rPr lang="en-US" sz="1600" dirty="0" err="1"/>
              <a:t>foo</a:t>
            </a:r>
            <a:r>
              <a:rPr lang="en-US" sz="1600" dirty="0"/>
              <a:t>()</a:t>
            </a:r>
          </a:p>
          <a:p>
            <a:r>
              <a:rPr lang="en-US" sz="1600" dirty="0"/>
              <a:t>  {</a:t>
            </a:r>
          </a:p>
          <a:p>
            <a:r>
              <a:rPr lang="en-US" sz="1600" dirty="0"/>
              <a:t>     … </a:t>
            </a:r>
          </a:p>
          <a:p>
            <a:r>
              <a:rPr lang="en-US" sz="1600" dirty="0"/>
              <a:t>     // Compute score</a:t>
            </a:r>
          </a:p>
          <a:p>
            <a:r>
              <a:rPr lang="en-US" sz="1600" dirty="0"/>
              <a:t>    score = a*</a:t>
            </a:r>
            <a:r>
              <a:rPr lang="en-US" sz="1600" dirty="0" err="1"/>
              <a:t>b+c</a:t>
            </a:r>
            <a:r>
              <a:rPr lang="en-US" sz="1600" dirty="0"/>
              <a:t>;</a:t>
            </a:r>
          </a:p>
          <a:p>
            <a:r>
              <a:rPr lang="en-US" sz="1600" dirty="0"/>
              <a:t>    score *= </a:t>
            </a:r>
            <a:r>
              <a:rPr lang="en-US" sz="1600" dirty="0" err="1"/>
              <a:t>xfactor</a:t>
            </a:r>
            <a:r>
              <a:rPr lang="en-US" sz="1600" dirty="0"/>
              <a:t>;</a:t>
            </a:r>
          </a:p>
          <a:p>
            <a:r>
              <a:rPr lang="en-US" sz="1600" dirty="0"/>
              <a:t>  }</a:t>
            </a:r>
          </a:p>
          <a:p>
            <a:r>
              <a:rPr lang="en-US" sz="1600" dirty="0"/>
              <a:t>}</a:t>
            </a:r>
          </a:p>
        </p:txBody>
      </p:sp>
      <p:sp>
        <p:nvSpPr>
          <p:cNvPr id="36869" name="AutoShape 5"/>
          <p:cNvSpPr>
            <a:spLocks noChangeArrowheads="1"/>
          </p:cNvSpPr>
          <p:nvPr/>
        </p:nvSpPr>
        <p:spPr bwMode="auto">
          <a:xfrm>
            <a:off x="3962400" y="5257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36870" name="Rectangle 6"/>
          <p:cNvSpPr>
            <a:spLocks noChangeArrowheads="1"/>
          </p:cNvSpPr>
          <p:nvPr/>
        </p:nvSpPr>
        <p:spPr bwMode="auto">
          <a:xfrm>
            <a:off x="4929190" y="3214686"/>
            <a:ext cx="3929090" cy="3357586"/>
          </a:xfrm>
          <a:prstGeom prst="rect">
            <a:avLst/>
          </a:prstGeom>
          <a:noFill/>
          <a:ln w="9525">
            <a:solidFill>
              <a:schemeClr val="tx1"/>
            </a:solidFill>
            <a:miter lim="800000"/>
            <a:headEnd/>
            <a:tailEnd/>
          </a:ln>
        </p:spPr>
        <p:txBody>
          <a:bodyPr wrap="none" anchor="ctr"/>
          <a:lstStyle/>
          <a:p>
            <a:r>
              <a:rPr lang="en-US" sz="1600" dirty="0"/>
              <a:t>public class Customer</a:t>
            </a:r>
          </a:p>
          <a:p>
            <a:r>
              <a:rPr lang="en-US" sz="1600" dirty="0"/>
              <a:t>{</a:t>
            </a:r>
          </a:p>
          <a:p>
            <a:r>
              <a:rPr lang="en-US" sz="1600" dirty="0"/>
              <a:t>  void </a:t>
            </a:r>
            <a:r>
              <a:rPr lang="en-US" sz="1600" dirty="0" err="1"/>
              <a:t>int</a:t>
            </a:r>
            <a:r>
              <a:rPr lang="en-US" sz="1600" dirty="0"/>
              <a:t> </a:t>
            </a:r>
            <a:r>
              <a:rPr lang="en-US" sz="1600" dirty="0" err="1"/>
              <a:t>foo</a:t>
            </a:r>
            <a:r>
              <a:rPr lang="en-US" sz="1600" dirty="0"/>
              <a:t>()</a:t>
            </a:r>
          </a:p>
          <a:p>
            <a:r>
              <a:rPr lang="en-US" sz="1600" dirty="0"/>
              <a:t>  {</a:t>
            </a:r>
          </a:p>
          <a:p>
            <a:r>
              <a:rPr lang="en-US" sz="1600" dirty="0"/>
              <a:t>     … </a:t>
            </a:r>
          </a:p>
          <a:p>
            <a:r>
              <a:rPr lang="en-US" sz="1600" dirty="0"/>
              <a:t>    score = </a:t>
            </a:r>
            <a:r>
              <a:rPr lang="en-US" sz="1600" dirty="0" err="1"/>
              <a:t>ComputeScore</a:t>
            </a:r>
            <a:r>
              <a:rPr lang="en-US" sz="1600" dirty="0"/>
              <a:t>(</a:t>
            </a:r>
            <a:r>
              <a:rPr lang="en-US" sz="1600" dirty="0" err="1"/>
              <a:t>a,b,c,xfactor</a:t>
            </a:r>
            <a:r>
              <a:rPr lang="en-US" sz="1600" dirty="0"/>
              <a:t>);</a:t>
            </a:r>
          </a:p>
          <a:p>
            <a:r>
              <a:rPr lang="en-US" sz="1600" dirty="0"/>
              <a:t>   }</a:t>
            </a:r>
          </a:p>
          <a:p>
            <a:endParaRPr lang="en-US" sz="1600" dirty="0"/>
          </a:p>
          <a:p>
            <a:r>
              <a:rPr lang="en-US" sz="1600" dirty="0"/>
              <a:t>   </a:t>
            </a:r>
            <a:r>
              <a:rPr lang="en-US" sz="1600" dirty="0" err="1"/>
              <a:t>int</a:t>
            </a:r>
            <a:r>
              <a:rPr lang="en-US" sz="1600" dirty="0"/>
              <a:t> </a:t>
            </a:r>
            <a:r>
              <a:rPr lang="en-US" sz="1600" dirty="0" err="1"/>
              <a:t>ComputeScore</a:t>
            </a:r>
            <a:r>
              <a:rPr lang="en-US" sz="1600" dirty="0"/>
              <a:t>(</a:t>
            </a:r>
            <a:r>
              <a:rPr lang="en-US" sz="1600" dirty="0" err="1"/>
              <a:t>int</a:t>
            </a:r>
            <a:r>
              <a:rPr lang="en-US" sz="1600" dirty="0"/>
              <a:t> a, </a:t>
            </a:r>
            <a:r>
              <a:rPr lang="en-US" sz="1600" dirty="0" err="1"/>
              <a:t>int</a:t>
            </a:r>
            <a:r>
              <a:rPr lang="en-US" sz="1600" dirty="0"/>
              <a:t> b, </a:t>
            </a:r>
            <a:r>
              <a:rPr lang="en-US" sz="1600" dirty="0" err="1"/>
              <a:t>int</a:t>
            </a:r>
            <a:r>
              <a:rPr lang="en-US" sz="1600" dirty="0"/>
              <a:t> c, </a:t>
            </a:r>
            <a:r>
              <a:rPr lang="en-US" sz="1600" dirty="0" err="1"/>
              <a:t>int</a:t>
            </a:r>
            <a:r>
              <a:rPr lang="en-US" sz="1600" dirty="0"/>
              <a:t> x)</a:t>
            </a:r>
          </a:p>
          <a:p>
            <a:r>
              <a:rPr lang="en-US" sz="1600" dirty="0"/>
              <a:t>   {</a:t>
            </a:r>
          </a:p>
          <a:p>
            <a:r>
              <a:rPr lang="en-US" sz="1600" dirty="0"/>
              <a:t>      return (a*</a:t>
            </a:r>
            <a:r>
              <a:rPr lang="en-US" sz="1600" dirty="0" err="1"/>
              <a:t>b+c</a:t>
            </a:r>
            <a:r>
              <a:rPr lang="en-US" sz="1600" dirty="0"/>
              <a:t>)*x;</a:t>
            </a:r>
          </a:p>
          <a:p>
            <a:r>
              <a:rPr lang="en-US" sz="1600" dirty="0"/>
              <a:t>   }</a:t>
            </a:r>
          </a:p>
          <a:p>
            <a:r>
              <a:rPr lang="en-US" sz="1600"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sz="2800" dirty="0"/>
              <a:t>Example 5: Extract Subclass</a:t>
            </a:r>
          </a:p>
        </p:txBody>
      </p:sp>
      <p:sp>
        <p:nvSpPr>
          <p:cNvPr id="38915" name="Rectangle 3"/>
          <p:cNvSpPr>
            <a:spLocks noGrp="1" noChangeArrowheads="1"/>
          </p:cNvSpPr>
          <p:nvPr>
            <p:ph type="body" idx="1"/>
          </p:nvPr>
        </p:nvSpPr>
        <p:spPr>
          <a:xfrm>
            <a:off x="428596" y="1428736"/>
            <a:ext cx="8286808" cy="1857388"/>
          </a:xfrm>
        </p:spPr>
        <p:txBody>
          <a:bodyPr>
            <a:noAutofit/>
          </a:bodyPr>
          <a:lstStyle/>
          <a:p>
            <a:pPr eaLnBrk="1" hangingPunct="1"/>
            <a:r>
              <a:rPr lang="en-US" sz="2400" dirty="0"/>
              <a:t>When a class has features (attributes and methods) that would only be useful in specialized instances, we can create a specialization of that class and give it those features. This makes the original class less specialized (i.e., more abstract), and good design is about binding to abstractions wherever possible.</a:t>
            </a:r>
          </a:p>
        </p:txBody>
      </p:sp>
      <p:sp>
        <p:nvSpPr>
          <p:cNvPr id="38916" name="Rectangle 4"/>
          <p:cNvSpPr>
            <a:spLocks noChangeArrowheads="1"/>
          </p:cNvSpPr>
          <p:nvPr/>
        </p:nvSpPr>
        <p:spPr bwMode="auto">
          <a:xfrm>
            <a:off x="285720" y="3962400"/>
            <a:ext cx="3448080" cy="2286000"/>
          </a:xfrm>
          <a:prstGeom prst="rect">
            <a:avLst/>
          </a:prstGeom>
          <a:noFill/>
          <a:ln w="9525">
            <a:solidFill>
              <a:schemeClr val="tx1"/>
            </a:solidFill>
            <a:miter lim="800000"/>
            <a:headEnd/>
            <a:tailEnd/>
          </a:ln>
        </p:spPr>
        <p:txBody>
          <a:bodyPr wrap="none" anchor="ctr"/>
          <a:lstStyle/>
          <a:p>
            <a:r>
              <a:rPr lang="en-US" dirty="0"/>
              <a:t>public class Person </a:t>
            </a:r>
          </a:p>
          <a:p>
            <a:r>
              <a:rPr lang="en-US" dirty="0"/>
              <a:t>{ </a:t>
            </a:r>
          </a:p>
          <a:p>
            <a:r>
              <a:rPr lang="en-US" dirty="0"/>
              <a:t> private String name;</a:t>
            </a:r>
          </a:p>
          <a:p>
            <a:r>
              <a:rPr lang="en-US" dirty="0"/>
              <a:t> private String </a:t>
            </a:r>
            <a:r>
              <a:rPr lang="en-US" dirty="0" err="1"/>
              <a:t>jobTitle</a:t>
            </a:r>
            <a:r>
              <a:rPr lang="en-US" dirty="0"/>
              <a:t>; </a:t>
            </a:r>
          </a:p>
          <a:p>
            <a:r>
              <a:rPr lang="en-US" dirty="0"/>
              <a:t>}</a:t>
            </a:r>
          </a:p>
        </p:txBody>
      </p:sp>
      <p:sp>
        <p:nvSpPr>
          <p:cNvPr id="38917" name="AutoShape 5"/>
          <p:cNvSpPr>
            <a:spLocks noChangeArrowheads="1"/>
          </p:cNvSpPr>
          <p:nvPr/>
        </p:nvSpPr>
        <p:spPr bwMode="auto">
          <a:xfrm>
            <a:off x="3962400" y="4876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38918" name="Rectangle 6"/>
          <p:cNvSpPr>
            <a:spLocks noChangeArrowheads="1"/>
          </p:cNvSpPr>
          <p:nvPr/>
        </p:nvSpPr>
        <p:spPr bwMode="auto">
          <a:xfrm>
            <a:off x="4929190" y="3505200"/>
            <a:ext cx="4000528" cy="2895600"/>
          </a:xfrm>
          <a:prstGeom prst="rect">
            <a:avLst/>
          </a:prstGeom>
          <a:noFill/>
          <a:ln w="9525">
            <a:solidFill>
              <a:schemeClr val="tx1"/>
            </a:solidFill>
            <a:miter lim="800000"/>
            <a:headEnd/>
            <a:tailEnd/>
          </a:ln>
        </p:spPr>
        <p:txBody>
          <a:bodyPr wrap="none" anchor="ctr"/>
          <a:lstStyle/>
          <a:p>
            <a:r>
              <a:rPr lang="en-US" dirty="0"/>
              <a:t>public class Person </a:t>
            </a:r>
          </a:p>
          <a:p>
            <a:r>
              <a:rPr lang="en-US" dirty="0"/>
              <a:t>{ </a:t>
            </a:r>
          </a:p>
          <a:p>
            <a:r>
              <a:rPr lang="en-US" dirty="0"/>
              <a:t> protected String name; </a:t>
            </a:r>
          </a:p>
          <a:p>
            <a:r>
              <a:rPr lang="en-US" dirty="0"/>
              <a:t>} </a:t>
            </a:r>
          </a:p>
          <a:p>
            <a:endParaRPr lang="en-US" dirty="0"/>
          </a:p>
          <a:p>
            <a:r>
              <a:rPr lang="en-US" dirty="0"/>
              <a:t>public class Employee extends Person </a:t>
            </a:r>
          </a:p>
          <a:p>
            <a:r>
              <a:rPr lang="en-US" dirty="0"/>
              <a:t>{ </a:t>
            </a:r>
          </a:p>
          <a:p>
            <a:r>
              <a:rPr lang="en-US" dirty="0"/>
              <a:t> private String </a:t>
            </a:r>
            <a:r>
              <a:rPr lang="en-US" dirty="0" err="1"/>
              <a:t>jobTitle</a:t>
            </a:r>
            <a:r>
              <a:rPr lang="en-US" dirty="0"/>
              <a:t>; </a:t>
            </a:r>
          </a:p>
          <a:p>
            <a:r>
              <a:rPr lang="en-U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pPr eaLnBrk="1" hangingPunct="1"/>
            <a:r>
              <a:rPr lang="en-US" sz="2800" dirty="0"/>
              <a:t>Example 6: Extract Super Class</a:t>
            </a:r>
          </a:p>
        </p:txBody>
      </p:sp>
      <p:sp>
        <p:nvSpPr>
          <p:cNvPr id="40963" name="Rectangle 3"/>
          <p:cNvSpPr>
            <a:spLocks noGrp="1" noChangeArrowheads="1"/>
          </p:cNvSpPr>
          <p:nvPr>
            <p:ph type="body" idx="1"/>
          </p:nvPr>
        </p:nvSpPr>
        <p:spPr>
          <a:xfrm>
            <a:off x="571472" y="1500174"/>
            <a:ext cx="7886700" cy="1357322"/>
          </a:xfrm>
        </p:spPr>
        <p:txBody>
          <a:bodyPr>
            <a:normAutofit/>
          </a:bodyPr>
          <a:lstStyle/>
          <a:p>
            <a:pPr eaLnBrk="1" hangingPunct="1"/>
            <a:r>
              <a:rPr lang="en-US" sz="2200" dirty="0"/>
              <a:t>When you find two or more classes that share common features, consider abstracting those shared features into a super-class. Again, this makes it easier to bind clients to an abstraction, and removes duplicate code from the original classes.</a:t>
            </a:r>
          </a:p>
        </p:txBody>
      </p:sp>
      <p:sp>
        <p:nvSpPr>
          <p:cNvPr id="40964" name="Rectangle 4"/>
          <p:cNvSpPr>
            <a:spLocks noChangeArrowheads="1"/>
          </p:cNvSpPr>
          <p:nvPr/>
        </p:nvSpPr>
        <p:spPr bwMode="auto">
          <a:xfrm>
            <a:off x="533400" y="3429000"/>
            <a:ext cx="3200400" cy="2819400"/>
          </a:xfrm>
          <a:prstGeom prst="rect">
            <a:avLst/>
          </a:prstGeom>
          <a:noFill/>
          <a:ln w="9525">
            <a:solidFill>
              <a:schemeClr val="tx1"/>
            </a:solidFill>
            <a:miter lim="800000"/>
            <a:headEnd/>
            <a:tailEnd/>
          </a:ln>
        </p:spPr>
        <p:txBody>
          <a:bodyPr wrap="none" anchor="ctr"/>
          <a:lstStyle/>
          <a:p>
            <a:r>
              <a:rPr lang="en-US" sz="1600" dirty="0"/>
              <a:t>public class Employee </a:t>
            </a:r>
          </a:p>
          <a:p>
            <a:r>
              <a:rPr lang="en-US" sz="1600" dirty="0"/>
              <a:t>{ </a:t>
            </a:r>
          </a:p>
          <a:p>
            <a:r>
              <a:rPr lang="en-US" sz="1600" dirty="0"/>
              <a:t>  private String name; </a:t>
            </a:r>
          </a:p>
          <a:p>
            <a:r>
              <a:rPr lang="en-US" sz="1600" dirty="0"/>
              <a:t>  private String </a:t>
            </a:r>
            <a:r>
              <a:rPr lang="en-US" sz="1600" dirty="0" err="1"/>
              <a:t>jobTitle</a:t>
            </a:r>
            <a:r>
              <a:rPr lang="en-US" sz="1600" dirty="0"/>
              <a:t>; </a:t>
            </a:r>
          </a:p>
          <a:p>
            <a:r>
              <a:rPr lang="en-US" sz="1600" dirty="0"/>
              <a:t>} </a:t>
            </a:r>
          </a:p>
          <a:p>
            <a:endParaRPr lang="en-US" sz="1600" dirty="0"/>
          </a:p>
          <a:p>
            <a:r>
              <a:rPr lang="en-US" sz="1600" dirty="0"/>
              <a:t>public class Student </a:t>
            </a:r>
          </a:p>
          <a:p>
            <a:r>
              <a:rPr lang="en-US" sz="1600" dirty="0"/>
              <a:t>{ </a:t>
            </a:r>
          </a:p>
          <a:p>
            <a:r>
              <a:rPr lang="en-US" sz="1600" dirty="0"/>
              <a:t>  private String name; </a:t>
            </a:r>
          </a:p>
          <a:p>
            <a:r>
              <a:rPr lang="en-US" sz="1600" dirty="0"/>
              <a:t>  private Course </a:t>
            </a:r>
            <a:r>
              <a:rPr lang="en-US" sz="1600" dirty="0" err="1"/>
              <a:t>course</a:t>
            </a:r>
            <a:r>
              <a:rPr lang="en-US" sz="1600" dirty="0"/>
              <a:t>; </a:t>
            </a:r>
          </a:p>
          <a:p>
            <a:r>
              <a:rPr lang="en-US" sz="1600" dirty="0"/>
              <a:t>}</a:t>
            </a:r>
          </a:p>
        </p:txBody>
      </p:sp>
      <p:sp>
        <p:nvSpPr>
          <p:cNvPr id="40965" name="AutoShape 5"/>
          <p:cNvSpPr>
            <a:spLocks noChangeArrowheads="1"/>
          </p:cNvSpPr>
          <p:nvPr/>
        </p:nvSpPr>
        <p:spPr bwMode="auto">
          <a:xfrm>
            <a:off x="3962400" y="4876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40966" name="Rectangle 6"/>
          <p:cNvSpPr>
            <a:spLocks noChangeArrowheads="1"/>
          </p:cNvSpPr>
          <p:nvPr/>
        </p:nvSpPr>
        <p:spPr bwMode="auto">
          <a:xfrm>
            <a:off x="5143504" y="3000372"/>
            <a:ext cx="3771896" cy="3400428"/>
          </a:xfrm>
          <a:prstGeom prst="rect">
            <a:avLst/>
          </a:prstGeom>
          <a:noFill/>
          <a:ln w="9525">
            <a:solidFill>
              <a:schemeClr val="tx1"/>
            </a:solidFill>
            <a:miter lim="800000"/>
            <a:headEnd/>
            <a:tailEnd/>
          </a:ln>
        </p:spPr>
        <p:txBody>
          <a:bodyPr wrap="none" anchor="ctr"/>
          <a:lstStyle/>
          <a:p>
            <a:r>
              <a:rPr lang="en-US" sz="1600"/>
              <a:t>public abstract class Person </a:t>
            </a:r>
          </a:p>
          <a:p>
            <a:r>
              <a:rPr lang="en-US" sz="1600"/>
              <a:t>{ </a:t>
            </a:r>
          </a:p>
          <a:p>
            <a:r>
              <a:rPr lang="en-US" sz="1600"/>
              <a:t>  protected String name; </a:t>
            </a:r>
          </a:p>
          <a:p>
            <a:r>
              <a:rPr lang="en-US" sz="1600"/>
              <a:t>} </a:t>
            </a:r>
          </a:p>
          <a:p>
            <a:endParaRPr lang="en-US" sz="1600"/>
          </a:p>
          <a:p>
            <a:r>
              <a:rPr lang="en-US" sz="1600"/>
              <a:t>public class Employee extends Person </a:t>
            </a:r>
          </a:p>
          <a:p>
            <a:r>
              <a:rPr lang="en-US" sz="1600"/>
              <a:t>{ </a:t>
            </a:r>
          </a:p>
          <a:p>
            <a:r>
              <a:rPr lang="en-US" sz="1600"/>
              <a:t>  private String jobTitle; </a:t>
            </a:r>
          </a:p>
          <a:p>
            <a:r>
              <a:rPr lang="en-US" sz="1600"/>
              <a:t>} </a:t>
            </a:r>
          </a:p>
          <a:p>
            <a:endParaRPr lang="en-US" sz="1600"/>
          </a:p>
          <a:p>
            <a:r>
              <a:rPr lang="en-US" sz="1600"/>
              <a:t>public class Student extends Person </a:t>
            </a:r>
          </a:p>
          <a:p>
            <a:r>
              <a:rPr lang="en-US" sz="1600"/>
              <a:t>{ </a:t>
            </a:r>
          </a:p>
          <a:p>
            <a:r>
              <a:rPr lang="en-US" sz="1600"/>
              <a:t>  private Course course; </a:t>
            </a:r>
          </a:p>
          <a:p>
            <a:r>
              <a:rPr lang="en-US" sz="160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57158" y="365126"/>
            <a:ext cx="8429684" cy="1325563"/>
          </a:xfrm>
        </p:spPr>
        <p:txBody>
          <a:bodyPr>
            <a:normAutofit/>
          </a:bodyPr>
          <a:lstStyle/>
          <a:p>
            <a:pPr eaLnBrk="1" hangingPunct="1"/>
            <a:r>
              <a:rPr lang="en-US" sz="2800" dirty="0"/>
              <a:t>Example 7:  Form Template Method</a:t>
            </a:r>
          </a:p>
        </p:txBody>
      </p:sp>
      <p:sp>
        <p:nvSpPr>
          <p:cNvPr id="43011" name="Rectangle 3"/>
          <p:cNvSpPr>
            <a:spLocks noGrp="1" noChangeArrowheads="1"/>
          </p:cNvSpPr>
          <p:nvPr>
            <p:ph type="body" idx="1"/>
          </p:nvPr>
        </p:nvSpPr>
        <p:spPr>
          <a:xfrm>
            <a:off x="357158" y="1500174"/>
            <a:ext cx="7886700" cy="1143008"/>
          </a:xfrm>
        </p:spPr>
        <p:txBody>
          <a:bodyPr>
            <a:noAutofit/>
          </a:bodyPr>
          <a:lstStyle/>
          <a:p>
            <a:pPr eaLnBrk="1" hangingPunct="1"/>
            <a:r>
              <a:rPr lang="en-US" sz="2200" dirty="0"/>
              <a:t>When you find two methods in subclasses that perform the same steps, but do different things in each step, create methods for those steps with the same signature and move the original method into the base class</a:t>
            </a:r>
          </a:p>
        </p:txBody>
      </p:sp>
      <p:sp>
        <p:nvSpPr>
          <p:cNvPr id="43012" name="Rectangle 4"/>
          <p:cNvSpPr>
            <a:spLocks noChangeArrowheads="1"/>
          </p:cNvSpPr>
          <p:nvPr/>
        </p:nvSpPr>
        <p:spPr bwMode="auto">
          <a:xfrm>
            <a:off x="228600" y="2971800"/>
            <a:ext cx="8763000" cy="3581400"/>
          </a:xfrm>
          <a:prstGeom prst="rect">
            <a:avLst/>
          </a:prstGeom>
          <a:noFill/>
          <a:ln w="9525">
            <a:solidFill>
              <a:schemeClr val="tx1"/>
            </a:solidFill>
            <a:miter lim="800000"/>
            <a:headEnd/>
            <a:tailEnd/>
          </a:ln>
        </p:spPr>
        <p:txBody>
          <a:bodyPr wrap="none" anchor="ctr"/>
          <a:lstStyle/>
          <a:p>
            <a:r>
              <a:rPr lang="en-US" sz="1400"/>
              <a:t>public abstract class Party { } </a:t>
            </a:r>
          </a:p>
          <a:p>
            <a:endParaRPr lang="en-US" sz="1400"/>
          </a:p>
          <a:p>
            <a:endParaRPr lang="en-US" sz="1400"/>
          </a:p>
          <a:p>
            <a:endParaRPr lang="en-US" sz="1400"/>
          </a:p>
          <a:p>
            <a:r>
              <a:rPr lang="en-US" sz="1400"/>
              <a:t>public class Person extends Party </a:t>
            </a:r>
          </a:p>
          <a:p>
            <a:r>
              <a:rPr lang="en-US" sz="1400"/>
              <a:t>{ </a:t>
            </a:r>
          </a:p>
          <a:p>
            <a:r>
              <a:rPr lang="en-US" sz="1400"/>
              <a:t> private String firstName; </a:t>
            </a:r>
          </a:p>
          <a:p>
            <a:r>
              <a:rPr lang="en-US" sz="1400"/>
              <a:t> private String lastName; </a:t>
            </a:r>
          </a:p>
          <a:p>
            <a:r>
              <a:rPr lang="en-US" sz="1400"/>
              <a:t> private Date dob; </a:t>
            </a:r>
          </a:p>
          <a:p>
            <a:r>
              <a:rPr lang="en-US" sz="1400"/>
              <a:t> private String nationality; </a:t>
            </a:r>
          </a:p>
          <a:p>
            <a:r>
              <a:rPr lang="en-US" sz="1400"/>
              <a:t> public void printNameAndDetails() </a:t>
            </a:r>
          </a:p>
          <a:p>
            <a:r>
              <a:rPr lang="en-US" sz="1400"/>
              <a:t> { </a:t>
            </a:r>
          </a:p>
          <a:p>
            <a:r>
              <a:rPr lang="en-US" sz="1400"/>
              <a:t>   System.out.println("Name: " + firstName + " " + lastName); </a:t>
            </a:r>
          </a:p>
          <a:p>
            <a:r>
              <a:rPr lang="en-US" sz="1400"/>
              <a:t>   System.out.println("DOB: " + dob.toString() + ", Nationality: " + nationality); </a:t>
            </a:r>
          </a:p>
          <a:p>
            <a:r>
              <a:rPr lang="en-US" sz="1400"/>
              <a:t>  } </a:t>
            </a:r>
          </a:p>
          <a:p>
            <a:r>
              <a:rPr lang="en-US" sz="1400"/>
              <a:t>} </a:t>
            </a:r>
          </a:p>
        </p:txBody>
      </p:sp>
      <p:sp>
        <p:nvSpPr>
          <p:cNvPr id="43013" name="Rectangle 5"/>
          <p:cNvSpPr>
            <a:spLocks noChangeArrowheads="1"/>
          </p:cNvSpPr>
          <p:nvPr/>
        </p:nvSpPr>
        <p:spPr bwMode="auto">
          <a:xfrm>
            <a:off x="3886200" y="2765425"/>
            <a:ext cx="5257800" cy="2644775"/>
          </a:xfrm>
          <a:prstGeom prst="rect">
            <a:avLst/>
          </a:prstGeom>
          <a:noFill/>
          <a:ln w="9525">
            <a:noFill/>
            <a:miter lim="800000"/>
            <a:headEnd/>
            <a:tailEnd/>
          </a:ln>
        </p:spPr>
        <p:txBody>
          <a:bodyPr>
            <a:spAutoFit/>
          </a:bodyPr>
          <a:lstStyle/>
          <a:p>
            <a:endParaRPr lang="en-US" sz="1400"/>
          </a:p>
          <a:p>
            <a:r>
              <a:rPr lang="en-US" sz="1400"/>
              <a:t>public class Company extends Party </a:t>
            </a:r>
          </a:p>
          <a:p>
            <a:r>
              <a:rPr lang="en-US" sz="1400"/>
              <a:t>{ </a:t>
            </a:r>
          </a:p>
          <a:p>
            <a:r>
              <a:rPr lang="en-US" sz="1400"/>
              <a:t>  private String name; </a:t>
            </a:r>
          </a:p>
          <a:p>
            <a:r>
              <a:rPr lang="en-US" sz="1400"/>
              <a:t>  private String companyType; </a:t>
            </a:r>
          </a:p>
          <a:p>
            <a:r>
              <a:rPr lang="en-US" sz="1400"/>
              <a:t>  private Date incorporated; </a:t>
            </a:r>
          </a:p>
          <a:p>
            <a:r>
              <a:rPr lang="en-US" sz="1400"/>
              <a:t>  public void PrintNameAndDetails() </a:t>
            </a:r>
          </a:p>
          <a:p>
            <a:r>
              <a:rPr lang="en-US" sz="1400"/>
              <a:t>  { </a:t>
            </a:r>
          </a:p>
          <a:p>
            <a:r>
              <a:rPr lang="en-US" sz="1400"/>
              <a:t>   System.out.println("Name: " + name + " " + companyType); </a:t>
            </a:r>
          </a:p>
          <a:p>
            <a:r>
              <a:rPr lang="en-US" sz="1400"/>
              <a:t>   System.out.println("Incorporated: " + incorporated.toString()); </a:t>
            </a:r>
          </a:p>
          <a:p>
            <a:r>
              <a:rPr lang="en-US" sz="1400"/>
              <a:t>  } </a:t>
            </a:r>
          </a:p>
          <a:p>
            <a:r>
              <a:rPr lang="en-US" sz="14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5682A6-6259-48E0-8779-3F90C739C41F}" type="slidenum">
              <a:rPr lang="en-US" altLang="en-US"/>
              <a:pPr/>
              <a:t>6</a:t>
            </a:fld>
            <a:endParaRPr lang="en-US" altLang="en-US"/>
          </a:p>
        </p:txBody>
      </p:sp>
      <p:sp>
        <p:nvSpPr>
          <p:cNvPr id="49154" name="Rectangle 2"/>
          <p:cNvSpPr>
            <a:spLocks noGrp="1" noChangeArrowheads="1"/>
          </p:cNvSpPr>
          <p:nvPr>
            <p:ph type="title"/>
          </p:nvPr>
        </p:nvSpPr>
        <p:spPr/>
        <p:txBody>
          <a:bodyPr>
            <a:normAutofit/>
          </a:bodyPr>
          <a:lstStyle/>
          <a:p>
            <a:r>
              <a:rPr lang="en-US" altLang="en-US" sz="2800" dirty="0"/>
              <a:t>Design vs. Coding</a:t>
            </a:r>
          </a:p>
        </p:txBody>
      </p:sp>
      <p:sp>
        <p:nvSpPr>
          <p:cNvPr id="49155" name="Rectangle 3"/>
          <p:cNvSpPr>
            <a:spLocks noGrp="1" noChangeArrowheads="1"/>
          </p:cNvSpPr>
          <p:nvPr>
            <p:ph type="body" idx="1"/>
          </p:nvPr>
        </p:nvSpPr>
        <p:spPr>
          <a:xfrm>
            <a:off x="628650" y="1847851"/>
            <a:ext cx="8335838" cy="2877293"/>
          </a:xfrm>
        </p:spPr>
        <p:txBody>
          <a:bodyPr>
            <a:normAutofit/>
          </a:bodyPr>
          <a:lstStyle/>
          <a:p>
            <a:r>
              <a:rPr lang="en-US" altLang="en-US" sz="2400" dirty="0"/>
              <a:t>“Design” is the process of determining, in detail, what the finished product will be and how it will be put together</a:t>
            </a:r>
          </a:p>
          <a:p>
            <a:r>
              <a:rPr lang="en-US" altLang="en-US" sz="2400" dirty="0"/>
              <a:t>“Coding” is following the plan</a:t>
            </a:r>
          </a:p>
          <a:p>
            <a:r>
              <a:rPr lang="en-US" altLang="en-US" sz="2400" dirty="0"/>
              <a:t>In traditional engineering (building bridges), design is perhaps 15% of the total effort</a:t>
            </a:r>
          </a:p>
          <a:p>
            <a:r>
              <a:rPr lang="en-US" altLang="en-US" sz="2400" dirty="0"/>
              <a:t>In software engineering, design is 85-90% of the total effort</a:t>
            </a:r>
          </a:p>
          <a:p>
            <a:pPr lvl="1"/>
            <a:r>
              <a:rPr lang="en-US" altLang="en-US" sz="2200" dirty="0"/>
              <a:t>By comparison, coding is cheap</a:t>
            </a:r>
          </a:p>
        </p:txBody>
      </p:sp>
    </p:spTree>
    <p:extLst>
      <p:ext uri="{BB962C8B-B14F-4D97-AF65-F5344CB8AC3E}">
        <p14:creationId xmlns:p14="http://schemas.microsoft.com/office/powerpoint/2010/main" val="772465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28596" y="214298"/>
            <a:ext cx="8229600" cy="1143000"/>
          </a:xfrm>
        </p:spPr>
        <p:txBody>
          <a:bodyPr>
            <a:normAutofit/>
          </a:bodyPr>
          <a:lstStyle/>
          <a:p>
            <a:pPr eaLnBrk="1" hangingPunct="1"/>
            <a:r>
              <a:rPr lang="en-US" sz="2800" dirty="0"/>
              <a:t>Form Template Method - </a:t>
            </a:r>
            <a:r>
              <a:rPr lang="en-US" sz="2800" dirty="0" err="1"/>
              <a:t>Refactored</a:t>
            </a:r>
            <a:endParaRPr lang="en-US" sz="2800" dirty="0"/>
          </a:p>
        </p:txBody>
      </p:sp>
      <p:sp>
        <p:nvSpPr>
          <p:cNvPr id="45059" name="Rectangle 59"/>
          <p:cNvSpPr>
            <a:spLocks noChangeArrowheads="1"/>
          </p:cNvSpPr>
          <p:nvPr/>
        </p:nvSpPr>
        <p:spPr bwMode="auto">
          <a:xfrm>
            <a:off x="304800" y="990600"/>
            <a:ext cx="6256338" cy="5622925"/>
          </a:xfrm>
          <a:prstGeom prst="rect">
            <a:avLst/>
          </a:prstGeom>
          <a:noFill/>
          <a:ln w="9525">
            <a:noFill/>
            <a:miter lim="800000"/>
            <a:headEnd/>
            <a:tailEnd/>
          </a:ln>
        </p:spPr>
        <p:txBody>
          <a:bodyPr wrap="none">
            <a:spAutoFit/>
          </a:bodyPr>
          <a:lstStyle/>
          <a:p>
            <a:r>
              <a:rPr lang="en-US" sz="1400"/>
              <a:t>public abstract class Party </a:t>
            </a:r>
          </a:p>
          <a:p>
            <a:r>
              <a:rPr lang="en-US" sz="1400"/>
              <a:t>{ </a:t>
            </a:r>
          </a:p>
          <a:p>
            <a:r>
              <a:rPr lang="en-US" sz="1400"/>
              <a:t> public void PrintNameAndDetails() </a:t>
            </a:r>
          </a:p>
          <a:p>
            <a:r>
              <a:rPr lang="en-US" sz="1400"/>
              <a:t> { </a:t>
            </a:r>
          </a:p>
          <a:p>
            <a:r>
              <a:rPr lang="en-US" sz="1400"/>
              <a:t>   printName(); </a:t>
            </a:r>
          </a:p>
          <a:p>
            <a:r>
              <a:rPr lang="en-US" sz="1400"/>
              <a:t>   printDetails(); </a:t>
            </a:r>
          </a:p>
          <a:p>
            <a:r>
              <a:rPr lang="en-US" sz="1400"/>
              <a:t> } </a:t>
            </a:r>
          </a:p>
          <a:p>
            <a:r>
              <a:rPr lang="en-US" sz="1400"/>
              <a:t> public abstract void printName(); </a:t>
            </a:r>
          </a:p>
          <a:p>
            <a:r>
              <a:rPr lang="en-US" sz="1400"/>
              <a:t> public abstract void printDetails(); </a:t>
            </a:r>
          </a:p>
          <a:p>
            <a:r>
              <a:rPr lang="en-US" sz="1400"/>
              <a:t>} </a:t>
            </a:r>
          </a:p>
          <a:p>
            <a:endParaRPr lang="en-US" sz="1400"/>
          </a:p>
          <a:p>
            <a:r>
              <a:rPr lang="en-US" sz="1400"/>
              <a:t>public class Person extends Party </a:t>
            </a:r>
          </a:p>
          <a:p>
            <a:r>
              <a:rPr lang="en-US" sz="1400"/>
              <a:t>{ </a:t>
            </a:r>
          </a:p>
          <a:p>
            <a:r>
              <a:rPr lang="en-US" sz="1400"/>
              <a:t>  private String firstName; </a:t>
            </a:r>
          </a:p>
          <a:p>
            <a:r>
              <a:rPr lang="en-US" sz="1400"/>
              <a:t>  private String lastName; </a:t>
            </a:r>
          </a:p>
          <a:p>
            <a:r>
              <a:rPr lang="en-US" sz="1400"/>
              <a:t>  private Date dob; </a:t>
            </a:r>
          </a:p>
          <a:p>
            <a:r>
              <a:rPr lang="en-US" sz="1400"/>
              <a:t>  private String nationality; </a:t>
            </a:r>
          </a:p>
          <a:p>
            <a:r>
              <a:rPr lang="en-US" sz="1400"/>
              <a:t>  public void printDetails() </a:t>
            </a:r>
          </a:p>
          <a:p>
            <a:r>
              <a:rPr lang="en-US" sz="1400"/>
              <a:t>  { </a:t>
            </a:r>
          </a:p>
          <a:p>
            <a:r>
              <a:rPr lang="en-US" sz="1400"/>
              <a:t>    System.out.println("DOB: " + dob.toString() + ", Nationality: " + nationality); </a:t>
            </a:r>
          </a:p>
          <a:p>
            <a:r>
              <a:rPr lang="en-US" sz="1400"/>
              <a:t>  } </a:t>
            </a:r>
          </a:p>
          <a:p>
            <a:r>
              <a:rPr lang="en-US" sz="1400"/>
              <a:t>  public void printName() </a:t>
            </a:r>
          </a:p>
          <a:p>
            <a:r>
              <a:rPr lang="en-US" sz="1400"/>
              <a:t>  { </a:t>
            </a:r>
          </a:p>
          <a:p>
            <a:r>
              <a:rPr lang="en-US" sz="1400"/>
              <a:t>    System.out.println("Name: " + firstName + " " + lastName); </a:t>
            </a:r>
          </a:p>
          <a:p>
            <a:r>
              <a:rPr lang="en-US" sz="1400"/>
              <a:t>  } </a:t>
            </a:r>
          </a:p>
          <a:p>
            <a:r>
              <a:rPr lang="en-US" sz="1400"/>
              <a:t>} </a:t>
            </a:r>
          </a:p>
        </p:txBody>
      </p:sp>
      <p:sp>
        <p:nvSpPr>
          <p:cNvPr id="45060" name="Rectangle 60"/>
          <p:cNvSpPr>
            <a:spLocks noChangeArrowheads="1"/>
          </p:cNvSpPr>
          <p:nvPr/>
        </p:nvSpPr>
        <p:spPr bwMode="auto">
          <a:xfrm>
            <a:off x="3886200" y="1295400"/>
            <a:ext cx="5257800" cy="3132138"/>
          </a:xfrm>
          <a:prstGeom prst="rect">
            <a:avLst/>
          </a:prstGeom>
          <a:noFill/>
          <a:ln w="9525">
            <a:noFill/>
            <a:miter lim="800000"/>
            <a:headEnd/>
            <a:tailEnd/>
          </a:ln>
        </p:spPr>
        <p:txBody>
          <a:bodyPr>
            <a:spAutoFit/>
          </a:bodyPr>
          <a:lstStyle/>
          <a:p>
            <a:r>
              <a:rPr lang="en-US" sz="1400"/>
              <a:t>public class Company extends Party </a:t>
            </a:r>
          </a:p>
          <a:p>
            <a:r>
              <a:rPr lang="en-US" sz="1400"/>
              <a:t>{ </a:t>
            </a:r>
          </a:p>
          <a:p>
            <a:r>
              <a:rPr lang="en-US" sz="1400"/>
              <a:t>  private String name; </a:t>
            </a:r>
          </a:p>
          <a:p>
            <a:r>
              <a:rPr lang="en-US" sz="1400"/>
              <a:t>  private String companyType; </a:t>
            </a:r>
          </a:p>
          <a:p>
            <a:r>
              <a:rPr lang="en-US" sz="1400"/>
              <a:t>  private Date incorporated; </a:t>
            </a:r>
          </a:p>
          <a:p>
            <a:r>
              <a:rPr lang="en-US" sz="1400"/>
              <a:t>  public void printDetails() </a:t>
            </a:r>
          </a:p>
          <a:p>
            <a:r>
              <a:rPr lang="en-US" sz="1400"/>
              <a:t>  { </a:t>
            </a:r>
          </a:p>
          <a:p>
            <a:r>
              <a:rPr lang="en-US" sz="1400"/>
              <a:t>     System.out.println("Incorporated: " + incorporated.toString()); </a:t>
            </a:r>
          </a:p>
          <a:p>
            <a:r>
              <a:rPr lang="en-US" sz="1400"/>
              <a:t>  } </a:t>
            </a:r>
          </a:p>
          <a:p>
            <a:r>
              <a:rPr lang="en-US" sz="1400"/>
              <a:t>  public void printName()</a:t>
            </a:r>
          </a:p>
          <a:p>
            <a:r>
              <a:rPr lang="en-US" sz="1400"/>
              <a:t>  {</a:t>
            </a:r>
          </a:p>
          <a:p>
            <a:r>
              <a:rPr lang="en-US" sz="1400"/>
              <a:t>     System.out.println("Name: " + name + " " + companyType);</a:t>
            </a:r>
            <a:r>
              <a:rPr lang="en-US"/>
              <a:t> </a:t>
            </a:r>
          </a:p>
          <a:p>
            <a:r>
              <a:rPr lang="en-US" sz="1400"/>
              <a:t>  }</a:t>
            </a:r>
          </a:p>
          <a:p>
            <a:r>
              <a:rPr lang="en-US" sz="1400"/>
              <a:t>}</a:t>
            </a:r>
          </a:p>
        </p:txBody>
      </p:sp>
      <p:sp>
        <p:nvSpPr>
          <p:cNvPr id="45061" name="Rectangle 61"/>
          <p:cNvSpPr>
            <a:spLocks noChangeArrowheads="1"/>
          </p:cNvSpPr>
          <p:nvPr/>
        </p:nvSpPr>
        <p:spPr bwMode="auto">
          <a:xfrm>
            <a:off x="76200" y="990600"/>
            <a:ext cx="8991600" cy="571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sz="2800" dirty="0"/>
              <a:t>Example 8: Move Method</a:t>
            </a:r>
          </a:p>
        </p:txBody>
      </p:sp>
      <p:sp>
        <p:nvSpPr>
          <p:cNvPr id="47107" name="Rectangle 3"/>
          <p:cNvSpPr>
            <a:spLocks noGrp="1" noChangeArrowheads="1"/>
          </p:cNvSpPr>
          <p:nvPr>
            <p:ph type="body" idx="1"/>
          </p:nvPr>
        </p:nvSpPr>
        <p:spPr>
          <a:xfrm>
            <a:off x="642910" y="1500174"/>
            <a:ext cx="7886700" cy="857256"/>
          </a:xfrm>
        </p:spPr>
        <p:txBody>
          <a:bodyPr>
            <a:normAutofit/>
          </a:bodyPr>
          <a:lstStyle/>
          <a:p>
            <a:pPr eaLnBrk="1" hangingPunct="1"/>
            <a:r>
              <a:rPr lang="en-US" sz="2200" dirty="0"/>
              <a:t>If a method on one class uses (or is used by) another class more than the class on which its defined, move it to the other class</a:t>
            </a:r>
          </a:p>
        </p:txBody>
      </p:sp>
      <p:sp>
        <p:nvSpPr>
          <p:cNvPr id="47108" name="Rectangle 4"/>
          <p:cNvSpPr>
            <a:spLocks noChangeArrowheads="1"/>
          </p:cNvSpPr>
          <p:nvPr/>
        </p:nvSpPr>
        <p:spPr bwMode="auto">
          <a:xfrm>
            <a:off x="762000" y="2357430"/>
            <a:ext cx="7239000" cy="4043370"/>
          </a:xfrm>
          <a:prstGeom prst="rect">
            <a:avLst/>
          </a:prstGeom>
          <a:noFill/>
          <a:ln w="9525">
            <a:solidFill>
              <a:schemeClr val="tx1"/>
            </a:solidFill>
            <a:miter lim="800000"/>
            <a:headEnd/>
            <a:tailEnd/>
          </a:ln>
        </p:spPr>
        <p:txBody>
          <a:bodyPr wrap="none" anchor="ctr"/>
          <a:lstStyle/>
          <a:p>
            <a:r>
              <a:rPr lang="en-US" sz="1600" dirty="0"/>
              <a:t>public class Student </a:t>
            </a:r>
          </a:p>
          <a:p>
            <a:r>
              <a:rPr lang="en-US" sz="1600" dirty="0"/>
              <a:t>{ </a:t>
            </a:r>
          </a:p>
          <a:p>
            <a:r>
              <a:rPr lang="en-US" sz="1600" dirty="0"/>
              <a:t>  public </a:t>
            </a:r>
            <a:r>
              <a:rPr lang="en-US" sz="1600" dirty="0" err="1"/>
              <a:t>boolean</a:t>
            </a:r>
            <a:r>
              <a:rPr lang="en-US" sz="1600" dirty="0"/>
              <a:t> </a:t>
            </a:r>
            <a:r>
              <a:rPr lang="en-US" sz="1600" dirty="0" err="1"/>
              <a:t>isTaking</a:t>
            </a:r>
            <a:r>
              <a:rPr lang="en-US" sz="1600" dirty="0"/>
              <a:t>(Course </a:t>
            </a:r>
            <a:r>
              <a:rPr lang="en-US" sz="1600" dirty="0" err="1"/>
              <a:t>course</a:t>
            </a:r>
            <a:r>
              <a:rPr lang="en-US" sz="1600" dirty="0"/>
              <a:t>) </a:t>
            </a:r>
          </a:p>
          <a:p>
            <a:r>
              <a:rPr lang="en-US" sz="1600" dirty="0"/>
              <a:t>  { </a:t>
            </a:r>
          </a:p>
          <a:p>
            <a:r>
              <a:rPr lang="en-US" sz="1600" dirty="0"/>
              <a:t>     return (</a:t>
            </a:r>
            <a:r>
              <a:rPr lang="en-US" sz="1600" dirty="0" err="1"/>
              <a:t>course.getStudents</a:t>
            </a:r>
            <a:r>
              <a:rPr lang="en-US" sz="1600" dirty="0"/>
              <a:t>().contains(this)); </a:t>
            </a:r>
          </a:p>
          <a:p>
            <a:r>
              <a:rPr lang="en-US" sz="1600" dirty="0"/>
              <a:t>   } </a:t>
            </a:r>
          </a:p>
          <a:p>
            <a:r>
              <a:rPr lang="en-US" sz="1600" dirty="0"/>
              <a:t>} </a:t>
            </a:r>
          </a:p>
          <a:p>
            <a:endParaRPr lang="en-US" sz="1600" dirty="0"/>
          </a:p>
          <a:p>
            <a:r>
              <a:rPr lang="en-US" sz="1600" dirty="0"/>
              <a:t>public class Course </a:t>
            </a:r>
          </a:p>
          <a:p>
            <a:r>
              <a:rPr lang="en-US" sz="1600" dirty="0"/>
              <a:t>{ </a:t>
            </a:r>
          </a:p>
          <a:p>
            <a:r>
              <a:rPr lang="en-US" sz="1600" dirty="0"/>
              <a:t>  private List students; </a:t>
            </a:r>
          </a:p>
          <a:p>
            <a:r>
              <a:rPr lang="en-US" sz="1600" dirty="0"/>
              <a:t>  public List </a:t>
            </a:r>
            <a:r>
              <a:rPr lang="en-US" sz="1600" dirty="0" err="1"/>
              <a:t>getStudents</a:t>
            </a:r>
            <a:r>
              <a:rPr lang="en-US" sz="1600" dirty="0"/>
              <a:t>() </a:t>
            </a:r>
          </a:p>
          <a:p>
            <a:r>
              <a:rPr lang="en-US" sz="1600" dirty="0"/>
              <a:t>  { </a:t>
            </a:r>
          </a:p>
          <a:p>
            <a:r>
              <a:rPr lang="en-US" sz="1600" dirty="0"/>
              <a:t>    return students; </a:t>
            </a:r>
          </a:p>
          <a:p>
            <a:r>
              <a:rPr lang="en-US" sz="1600" dirty="0"/>
              <a:t>  } </a:t>
            </a:r>
          </a:p>
          <a:p>
            <a:r>
              <a:rPr lang="en-US" sz="1600"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r>
              <a:rPr lang="en-US" sz="2800" dirty="0"/>
              <a:t>Move Method - </a:t>
            </a:r>
            <a:r>
              <a:rPr lang="en-US" sz="2800" dirty="0" err="1"/>
              <a:t>Refactored</a:t>
            </a:r>
            <a:endParaRPr lang="en-US" sz="2800" dirty="0"/>
          </a:p>
        </p:txBody>
      </p:sp>
      <p:sp>
        <p:nvSpPr>
          <p:cNvPr id="49155" name="Rectangle 3"/>
          <p:cNvSpPr>
            <a:spLocks noGrp="1" noChangeArrowheads="1"/>
          </p:cNvSpPr>
          <p:nvPr>
            <p:ph type="body" idx="1"/>
          </p:nvPr>
        </p:nvSpPr>
        <p:spPr>
          <a:xfrm>
            <a:off x="500034" y="1428736"/>
            <a:ext cx="7886700" cy="1428760"/>
          </a:xfrm>
        </p:spPr>
        <p:txBody>
          <a:bodyPr>
            <a:normAutofit/>
          </a:bodyPr>
          <a:lstStyle/>
          <a:p>
            <a:pPr eaLnBrk="1" hangingPunct="1"/>
            <a:r>
              <a:rPr lang="en-US" sz="2200" dirty="0"/>
              <a:t>The student class now no longer needs to know about the Course interface, and the </a:t>
            </a:r>
            <a:r>
              <a:rPr lang="en-US" sz="2200" dirty="0" err="1"/>
              <a:t>isTaking</a:t>
            </a:r>
            <a:r>
              <a:rPr lang="en-US" sz="2200" dirty="0"/>
              <a:t>() method is closer to the data on which it relies - making the design of Course more cohesive and the overall design more loosely coupled</a:t>
            </a:r>
          </a:p>
        </p:txBody>
      </p:sp>
      <p:sp>
        <p:nvSpPr>
          <p:cNvPr id="49156" name="Rectangle 4"/>
          <p:cNvSpPr>
            <a:spLocks noChangeArrowheads="1"/>
          </p:cNvSpPr>
          <p:nvPr/>
        </p:nvSpPr>
        <p:spPr bwMode="auto">
          <a:xfrm>
            <a:off x="914400" y="3048000"/>
            <a:ext cx="7239000" cy="3581400"/>
          </a:xfrm>
          <a:prstGeom prst="rect">
            <a:avLst/>
          </a:prstGeom>
          <a:noFill/>
          <a:ln w="9525">
            <a:solidFill>
              <a:schemeClr val="tx1"/>
            </a:solidFill>
            <a:miter lim="800000"/>
            <a:headEnd/>
            <a:tailEnd/>
          </a:ln>
        </p:spPr>
        <p:txBody>
          <a:bodyPr wrap="none" anchor="ctr"/>
          <a:lstStyle/>
          <a:p>
            <a:r>
              <a:rPr lang="en-US" sz="1600" dirty="0"/>
              <a:t>public class Student </a:t>
            </a:r>
          </a:p>
          <a:p>
            <a:r>
              <a:rPr lang="en-US" sz="1600" dirty="0"/>
              <a:t>{ </a:t>
            </a:r>
          </a:p>
          <a:p>
            <a:r>
              <a:rPr lang="en-US" sz="1600" dirty="0"/>
              <a:t>} </a:t>
            </a:r>
          </a:p>
          <a:p>
            <a:endParaRPr lang="en-US" sz="1600" dirty="0"/>
          </a:p>
          <a:p>
            <a:r>
              <a:rPr lang="en-US" sz="1600" dirty="0"/>
              <a:t>public class Course </a:t>
            </a:r>
          </a:p>
          <a:p>
            <a:r>
              <a:rPr lang="en-US" sz="1600" dirty="0"/>
              <a:t>{ </a:t>
            </a:r>
          </a:p>
          <a:p>
            <a:r>
              <a:rPr lang="en-US" sz="1600" dirty="0"/>
              <a:t>  private List students; </a:t>
            </a:r>
          </a:p>
          <a:p>
            <a:r>
              <a:rPr lang="en-US" sz="1600" dirty="0"/>
              <a:t>  public </a:t>
            </a:r>
            <a:r>
              <a:rPr lang="en-US" sz="1600" dirty="0" err="1"/>
              <a:t>boolean</a:t>
            </a:r>
            <a:r>
              <a:rPr lang="en-US" sz="1600" dirty="0"/>
              <a:t> </a:t>
            </a:r>
            <a:r>
              <a:rPr lang="en-US" sz="1600" dirty="0" err="1"/>
              <a:t>isTaking</a:t>
            </a:r>
            <a:r>
              <a:rPr lang="en-US" sz="1600" dirty="0"/>
              <a:t>(Student </a:t>
            </a:r>
            <a:r>
              <a:rPr lang="en-US" sz="1600" dirty="0" err="1"/>
              <a:t>student</a:t>
            </a:r>
            <a:r>
              <a:rPr lang="en-US" sz="1600" dirty="0"/>
              <a:t>) </a:t>
            </a:r>
          </a:p>
          <a:p>
            <a:r>
              <a:rPr lang="en-US" sz="1600" dirty="0"/>
              <a:t>  { </a:t>
            </a:r>
          </a:p>
          <a:p>
            <a:r>
              <a:rPr lang="en-US" sz="1600" dirty="0"/>
              <a:t>     return </a:t>
            </a:r>
            <a:r>
              <a:rPr lang="en-US" sz="1600" dirty="0" err="1"/>
              <a:t>students.contains</a:t>
            </a:r>
            <a:r>
              <a:rPr lang="en-US" sz="1600" dirty="0"/>
              <a:t>(student); </a:t>
            </a:r>
          </a:p>
          <a:p>
            <a:r>
              <a:rPr lang="en-US" sz="1600" dirty="0"/>
              <a:t>  } </a:t>
            </a:r>
          </a:p>
          <a:p>
            <a:r>
              <a:rPr lang="en-US" sz="1600"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357158" y="1643050"/>
            <a:ext cx="8042275" cy="1000132"/>
          </a:xfrm>
        </p:spPr>
        <p:txBody>
          <a:bodyPr>
            <a:normAutofit/>
          </a:bodyPr>
          <a:lstStyle/>
          <a:p>
            <a:pPr eaLnBrk="1" hangingPunct="1">
              <a:buFont typeface="Wingdings 2" pitchFamily="18" charset="2"/>
              <a:buNone/>
            </a:pPr>
            <a:r>
              <a:rPr lang="en-US" sz="2200" i="1" dirty="0"/>
              <a:t>Motivation</a:t>
            </a:r>
            <a:r>
              <a:rPr lang="en-US" sz="2200" dirty="0"/>
              <a:t>: You have many checks for null</a:t>
            </a:r>
          </a:p>
          <a:p>
            <a:pPr eaLnBrk="1" hangingPunct="1">
              <a:buFont typeface="Wingdings 2" pitchFamily="18" charset="2"/>
              <a:buNone/>
            </a:pPr>
            <a:r>
              <a:rPr lang="en-US" sz="2200" i="1" dirty="0"/>
              <a:t>Technique</a:t>
            </a:r>
            <a:r>
              <a:rPr lang="en-US" sz="2200" dirty="0"/>
              <a:t>: Replace the null value with a null object.</a:t>
            </a:r>
          </a:p>
        </p:txBody>
      </p:sp>
      <p:sp>
        <p:nvSpPr>
          <p:cNvPr id="24581" name="Rectangle 4"/>
          <p:cNvSpPr>
            <a:spLocks noChangeArrowheads="1"/>
          </p:cNvSpPr>
          <p:nvPr/>
        </p:nvSpPr>
        <p:spPr bwMode="auto">
          <a:xfrm>
            <a:off x="1000100" y="2857496"/>
            <a:ext cx="6143668" cy="3170099"/>
          </a:xfrm>
          <a:prstGeom prst="rect">
            <a:avLst/>
          </a:prstGeom>
          <a:noFill/>
          <a:ln w="9525">
            <a:noFill/>
            <a:miter lim="800000"/>
            <a:headEnd/>
            <a:tailEnd/>
          </a:ln>
        </p:spPr>
        <p:txBody>
          <a:bodyPr wrap="square">
            <a:spAutoFit/>
          </a:bodyPr>
          <a:lstStyle/>
          <a:p>
            <a:r>
              <a:rPr lang="en-US" sz="2000" i="0" dirty="0">
                <a:latin typeface="News Gothic MT" pitchFamily="33" charset="0"/>
              </a:rPr>
              <a:t>Customer </a:t>
            </a:r>
            <a:r>
              <a:rPr lang="en-US" sz="2000" i="0" dirty="0" err="1">
                <a:latin typeface="News Gothic MT" pitchFamily="33" charset="0"/>
              </a:rPr>
              <a:t>customer</a:t>
            </a:r>
            <a:r>
              <a:rPr lang="en-US" sz="2000" i="0" dirty="0">
                <a:latin typeface="News Gothic MT" pitchFamily="33" charset="0"/>
              </a:rPr>
              <a:t> = </a:t>
            </a:r>
            <a:r>
              <a:rPr lang="en-US" sz="2000" i="0" dirty="0" err="1">
                <a:latin typeface="News Gothic MT" pitchFamily="33" charset="0"/>
              </a:rPr>
              <a:t>findCustomer</a:t>
            </a:r>
            <a:r>
              <a:rPr lang="en-US" sz="2000" i="0" dirty="0">
                <a:latin typeface="News Gothic MT" pitchFamily="33" charset="0"/>
              </a:rPr>
              <a:t>(...); </a:t>
            </a:r>
          </a:p>
          <a:p>
            <a:r>
              <a:rPr lang="en-US" sz="2000" i="0" dirty="0">
                <a:latin typeface="News Gothic MT" pitchFamily="33" charset="0"/>
              </a:rPr>
              <a:t>... </a:t>
            </a:r>
          </a:p>
          <a:p>
            <a:r>
              <a:rPr lang="en-US" sz="2000" i="0" dirty="0">
                <a:latin typeface="News Gothic MT" pitchFamily="33" charset="0"/>
              </a:rPr>
              <a:t>   if (customer == null) { </a:t>
            </a:r>
          </a:p>
          <a:p>
            <a:r>
              <a:rPr lang="en-US" sz="2000" i="0" dirty="0">
                <a:latin typeface="News Gothic MT" pitchFamily="33" charset="0"/>
              </a:rPr>
              <a:t>	name = “occupant”  </a:t>
            </a:r>
          </a:p>
          <a:p>
            <a:r>
              <a:rPr lang="en-US" sz="2000" i="0" dirty="0">
                <a:latin typeface="News Gothic MT" pitchFamily="33" charset="0"/>
              </a:rPr>
              <a:t>   } else { </a:t>
            </a:r>
          </a:p>
          <a:p>
            <a:r>
              <a:rPr lang="en-US" sz="2000" i="0" dirty="0">
                <a:latin typeface="News Gothic MT" pitchFamily="33" charset="0"/>
              </a:rPr>
              <a:t>	name = </a:t>
            </a:r>
            <a:r>
              <a:rPr lang="en-US" sz="2000" i="0" dirty="0" err="1">
                <a:latin typeface="News Gothic MT" pitchFamily="33" charset="0"/>
              </a:rPr>
              <a:t>customer.getName</a:t>
            </a:r>
            <a:r>
              <a:rPr lang="en-US" sz="2000" i="0" dirty="0">
                <a:latin typeface="News Gothic MT" pitchFamily="33" charset="0"/>
              </a:rPr>
              <a:t>()</a:t>
            </a:r>
          </a:p>
          <a:p>
            <a:r>
              <a:rPr lang="en-US" sz="2000" i="0" dirty="0">
                <a:latin typeface="News Gothic MT" pitchFamily="33" charset="0"/>
              </a:rPr>
              <a:t>   }  </a:t>
            </a:r>
          </a:p>
          <a:p>
            <a:endParaRPr lang="en-US" sz="2000" i="0" dirty="0">
              <a:latin typeface="News Gothic MT" pitchFamily="33" charset="0"/>
            </a:endParaRPr>
          </a:p>
          <a:p>
            <a:r>
              <a:rPr lang="en-US" sz="2000" i="0" dirty="0">
                <a:latin typeface="News Gothic MT" pitchFamily="33" charset="0"/>
              </a:rPr>
              <a:t>if (customer == null) { </a:t>
            </a:r>
          </a:p>
          <a:p>
            <a:r>
              <a:rPr lang="en-US" sz="2000" i="0" dirty="0">
                <a:latin typeface="News Gothic MT" pitchFamily="33" charset="0"/>
              </a:rPr>
              <a:t>…</a:t>
            </a:r>
          </a:p>
        </p:txBody>
      </p:sp>
      <p:sp>
        <p:nvSpPr>
          <p:cNvPr id="7" name="Rectangle 2"/>
          <p:cNvSpPr>
            <a:spLocks noGrp="1" noChangeArrowheads="1"/>
          </p:cNvSpPr>
          <p:nvPr>
            <p:ph type="title"/>
          </p:nvPr>
        </p:nvSpPr>
        <p:spPr>
          <a:xfrm>
            <a:off x="214282" y="500042"/>
            <a:ext cx="7886700" cy="1325563"/>
          </a:xfrm>
        </p:spPr>
        <p:txBody>
          <a:bodyPr>
            <a:normAutofit/>
          </a:bodyPr>
          <a:lstStyle/>
          <a:p>
            <a:pPr eaLnBrk="1" hangingPunct="1"/>
            <a:r>
              <a:rPr lang="en-US" sz="2800" dirty="0"/>
              <a:t>Example 9:  Introduce Null Object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500034" y="5143512"/>
            <a:ext cx="8234392" cy="1047768"/>
          </a:xfrm>
        </p:spPr>
        <p:txBody>
          <a:bodyPr>
            <a:normAutofit/>
          </a:bodyPr>
          <a:lstStyle/>
          <a:p>
            <a:pPr marL="0" indent="0" eaLnBrk="1" hangingPunct="1">
              <a:buFont typeface="Wingdings 2" pitchFamily="18" charset="2"/>
              <a:buNone/>
            </a:pPr>
            <a:r>
              <a:rPr lang="en-US" sz="2400" dirty="0"/>
              <a:t>Completely eliminated the if statement by replacing checks for null with a null object that does the right thing for “null” values.</a:t>
            </a:r>
          </a:p>
        </p:txBody>
      </p:sp>
      <p:sp>
        <p:nvSpPr>
          <p:cNvPr id="25605" name="Rectangle 4"/>
          <p:cNvSpPr>
            <a:spLocks noChangeArrowheads="1"/>
          </p:cNvSpPr>
          <p:nvPr/>
        </p:nvSpPr>
        <p:spPr bwMode="auto">
          <a:xfrm>
            <a:off x="500034" y="1571612"/>
            <a:ext cx="5867400" cy="3170099"/>
          </a:xfrm>
          <a:prstGeom prst="rect">
            <a:avLst/>
          </a:prstGeom>
          <a:noFill/>
          <a:ln w="9525">
            <a:noFill/>
            <a:miter lim="800000"/>
            <a:headEnd/>
            <a:tailEnd/>
          </a:ln>
        </p:spPr>
        <p:txBody>
          <a:bodyPr>
            <a:spAutoFit/>
          </a:bodyPr>
          <a:lstStyle/>
          <a:p>
            <a:r>
              <a:rPr lang="en-US" sz="2000" i="0" dirty="0">
                <a:latin typeface="News Gothic MT" pitchFamily="33" charset="0"/>
              </a:rPr>
              <a:t>public class </a:t>
            </a:r>
            <a:r>
              <a:rPr lang="en-US" sz="2000" i="0" dirty="0" err="1">
                <a:latin typeface="News Gothic MT" pitchFamily="33" charset="0"/>
              </a:rPr>
              <a:t>NullCustomer</a:t>
            </a:r>
            <a:r>
              <a:rPr lang="en-US" sz="2000" i="0" dirty="0">
                <a:latin typeface="News Gothic MT" pitchFamily="33" charset="0"/>
              </a:rPr>
              <a:t> extends Customer {</a:t>
            </a:r>
          </a:p>
          <a:p>
            <a:endParaRPr lang="en-US" sz="2000" i="0" dirty="0">
              <a:latin typeface="News Gothic MT" pitchFamily="33" charset="0"/>
            </a:endParaRPr>
          </a:p>
          <a:p>
            <a:r>
              <a:rPr lang="en-US" sz="2000" i="0" dirty="0">
                <a:latin typeface="News Gothic MT" pitchFamily="33" charset="0"/>
              </a:rPr>
              <a:t>   public String </a:t>
            </a:r>
            <a:r>
              <a:rPr lang="en-US" sz="2000" i="0" dirty="0" err="1">
                <a:latin typeface="News Gothic MT" pitchFamily="33" charset="0"/>
              </a:rPr>
              <a:t>getName</a:t>
            </a:r>
            <a:r>
              <a:rPr lang="en-US" sz="2000" i="0" dirty="0">
                <a:latin typeface="News Gothic MT" pitchFamily="33" charset="0"/>
              </a:rPr>
              <a:t>() {</a:t>
            </a:r>
          </a:p>
          <a:p>
            <a:r>
              <a:rPr lang="en-US" sz="2000" i="0" dirty="0">
                <a:latin typeface="News Gothic MT" pitchFamily="33" charset="0"/>
              </a:rPr>
              <a:t>	return “occupant”</a:t>
            </a:r>
          </a:p>
          <a:p>
            <a:r>
              <a:rPr lang="en-US" sz="2000" i="0" dirty="0">
                <a:latin typeface="News Gothic MT" pitchFamily="33" charset="0"/>
              </a:rPr>
              <a:t>}</a:t>
            </a:r>
          </a:p>
          <a:p>
            <a:endParaRPr lang="en-US" sz="2000" i="0" dirty="0">
              <a:latin typeface="News Gothic MT" pitchFamily="33" charset="0"/>
            </a:endParaRPr>
          </a:p>
          <a:p>
            <a:r>
              <a:rPr lang="en-US" sz="2000" i="0" dirty="0">
                <a:latin typeface="News Gothic MT" pitchFamily="33" charset="0"/>
              </a:rPr>
              <a:t>------------------------------------------------------------</a:t>
            </a:r>
          </a:p>
          <a:p>
            <a:endParaRPr lang="en-US" sz="2000" i="0" dirty="0">
              <a:latin typeface="News Gothic MT" pitchFamily="33" charset="0"/>
            </a:endParaRPr>
          </a:p>
          <a:p>
            <a:r>
              <a:rPr lang="en-US" sz="2000" i="0" dirty="0">
                <a:latin typeface="News Gothic MT" pitchFamily="33" charset="0"/>
              </a:rPr>
              <a:t>Customer </a:t>
            </a:r>
            <a:r>
              <a:rPr lang="en-US" sz="2000" i="0" dirty="0" err="1">
                <a:latin typeface="News Gothic MT" pitchFamily="33" charset="0"/>
              </a:rPr>
              <a:t>customer</a:t>
            </a:r>
            <a:r>
              <a:rPr lang="en-US" sz="2000" i="0" dirty="0">
                <a:latin typeface="News Gothic MT" pitchFamily="33" charset="0"/>
              </a:rPr>
              <a:t> = </a:t>
            </a:r>
            <a:r>
              <a:rPr lang="en-US" sz="2000" i="0" dirty="0" err="1">
                <a:latin typeface="News Gothic MT" pitchFamily="33" charset="0"/>
              </a:rPr>
              <a:t>findCustomer</a:t>
            </a:r>
            <a:r>
              <a:rPr lang="en-US" sz="2000" i="0" dirty="0">
                <a:latin typeface="News Gothic MT" pitchFamily="33" charset="0"/>
              </a:rPr>
              <a:t>()</a:t>
            </a:r>
            <a:br>
              <a:rPr lang="en-US" sz="2000" i="0" dirty="0">
                <a:latin typeface="News Gothic MT" pitchFamily="33" charset="0"/>
              </a:rPr>
            </a:br>
            <a:r>
              <a:rPr lang="en-US" sz="2000" i="0" dirty="0">
                <a:latin typeface="News Gothic MT" pitchFamily="33" charset="0"/>
              </a:rPr>
              <a:t>name = </a:t>
            </a:r>
            <a:r>
              <a:rPr lang="en-US" sz="2000" i="0" dirty="0" err="1">
                <a:latin typeface="News Gothic MT" pitchFamily="33" charset="0"/>
              </a:rPr>
              <a:t>customer.getName</a:t>
            </a:r>
            <a:r>
              <a:rPr lang="en-US" sz="2000" i="0" dirty="0">
                <a:latin typeface="News Gothic MT" pitchFamily="33" charset="0"/>
              </a:rPr>
              <a:t>()</a:t>
            </a:r>
          </a:p>
        </p:txBody>
      </p:sp>
      <p:pic>
        <p:nvPicPr>
          <p:cNvPr id="25606" name="Picture 6"/>
          <p:cNvPicPr>
            <a:picLocks noChangeAspect="1"/>
          </p:cNvPicPr>
          <p:nvPr/>
        </p:nvPicPr>
        <p:blipFill>
          <a:blip r:embed="rId2" cstate="print"/>
          <a:srcRect/>
          <a:stretch>
            <a:fillRect/>
          </a:stretch>
        </p:blipFill>
        <p:spPr bwMode="auto">
          <a:xfrm>
            <a:off x="7124700" y="1676400"/>
            <a:ext cx="1905000" cy="2994025"/>
          </a:xfrm>
          <a:prstGeom prst="rect">
            <a:avLst/>
          </a:prstGeom>
          <a:noFill/>
          <a:ln w="9525">
            <a:noFill/>
            <a:miter lim="800000"/>
            <a:headEnd/>
            <a:tailEnd/>
          </a:ln>
        </p:spPr>
      </p:pic>
      <p:sp>
        <p:nvSpPr>
          <p:cNvPr id="8" name="Rectangle 2"/>
          <p:cNvSpPr>
            <a:spLocks noGrp="1" noChangeArrowheads="1"/>
          </p:cNvSpPr>
          <p:nvPr>
            <p:ph type="title"/>
          </p:nvPr>
        </p:nvSpPr>
        <p:spPr>
          <a:xfrm>
            <a:off x="214282" y="500042"/>
            <a:ext cx="7886700" cy="1325563"/>
          </a:xfrm>
        </p:spPr>
        <p:txBody>
          <a:bodyPr>
            <a:normAutofit/>
          </a:bodyPr>
          <a:lstStyle/>
          <a:p>
            <a:pPr eaLnBrk="1" hangingPunct="1"/>
            <a:r>
              <a:rPr lang="en-US" sz="2800" dirty="0"/>
              <a:t>Introduce Null Object - </a:t>
            </a:r>
            <a:r>
              <a:rPr lang="en-US" sz="2800" dirty="0" err="1"/>
              <a:t>Refactored</a:t>
            </a: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85720" y="365126"/>
            <a:ext cx="8501122" cy="1325563"/>
          </a:xfrm>
        </p:spPr>
        <p:txBody>
          <a:bodyPr>
            <a:normAutofit/>
          </a:bodyPr>
          <a:lstStyle/>
          <a:p>
            <a:pPr eaLnBrk="1" hangingPunct="1"/>
            <a:r>
              <a:rPr lang="en-US" sz="2800" dirty="0"/>
              <a:t>Example 10:  Replace Error Code with Exception</a:t>
            </a:r>
          </a:p>
        </p:txBody>
      </p:sp>
      <p:sp>
        <p:nvSpPr>
          <p:cNvPr id="53251" name="Rectangle 3"/>
          <p:cNvSpPr>
            <a:spLocks noGrp="1" noChangeArrowheads="1"/>
          </p:cNvSpPr>
          <p:nvPr>
            <p:ph type="body" idx="1"/>
          </p:nvPr>
        </p:nvSpPr>
        <p:spPr>
          <a:xfrm>
            <a:off x="500034" y="1500174"/>
            <a:ext cx="7886700" cy="1000132"/>
          </a:xfrm>
        </p:spPr>
        <p:txBody>
          <a:bodyPr/>
          <a:lstStyle/>
          <a:p>
            <a:pPr eaLnBrk="1" hangingPunct="1"/>
            <a:r>
              <a:rPr lang="en-US" sz="2400" dirty="0"/>
              <a:t>A method returns a special code to indicate an error is better accomplished with an Exception.</a:t>
            </a:r>
          </a:p>
          <a:p>
            <a:pPr eaLnBrk="1" hangingPunct="1"/>
            <a:endParaRPr lang="en-US" sz="2400" dirty="0"/>
          </a:p>
        </p:txBody>
      </p:sp>
      <p:sp>
        <p:nvSpPr>
          <p:cNvPr id="53252" name="Rectangle 4"/>
          <p:cNvSpPr>
            <a:spLocks noChangeArrowheads="1"/>
          </p:cNvSpPr>
          <p:nvPr/>
        </p:nvSpPr>
        <p:spPr bwMode="auto">
          <a:xfrm>
            <a:off x="533400" y="2743200"/>
            <a:ext cx="3200400" cy="2209800"/>
          </a:xfrm>
          <a:prstGeom prst="rect">
            <a:avLst/>
          </a:prstGeom>
          <a:noFill/>
          <a:ln w="9525">
            <a:solidFill>
              <a:schemeClr val="tx1"/>
            </a:solidFill>
            <a:miter lim="800000"/>
            <a:headEnd/>
            <a:tailEnd/>
          </a:ln>
        </p:spPr>
        <p:txBody>
          <a:bodyPr wrap="none" anchor="ctr"/>
          <a:lstStyle/>
          <a:p>
            <a:r>
              <a:rPr lang="en-US" sz="1600" dirty="0" err="1"/>
              <a:t>int</a:t>
            </a:r>
            <a:r>
              <a:rPr lang="en-US" sz="1600" dirty="0"/>
              <a:t> withdraw(</a:t>
            </a:r>
            <a:r>
              <a:rPr lang="en-US" sz="1600" dirty="0" err="1"/>
              <a:t>int</a:t>
            </a:r>
            <a:r>
              <a:rPr lang="en-US" sz="1600" dirty="0"/>
              <a:t> amount) </a:t>
            </a:r>
          </a:p>
          <a:p>
            <a:r>
              <a:rPr lang="en-US" sz="1600" dirty="0"/>
              <a:t>{</a:t>
            </a:r>
          </a:p>
          <a:p>
            <a:r>
              <a:rPr lang="en-US" sz="1600" dirty="0"/>
              <a:t>  if (amount &gt; balance)</a:t>
            </a:r>
          </a:p>
          <a:p>
            <a:r>
              <a:rPr lang="en-US" sz="1600" dirty="0"/>
              <a:t>	return -1;</a:t>
            </a:r>
          </a:p>
          <a:p>
            <a:r>
              <a:rPr lang="en-US" sz="1600" dirty="0"/>
              <a:t>  else {</a:t>
            </a:r>
          </a:p>
          <a:p>
            <a:r>
              <a:rPr lang="en-US" sz="1600" dirty="0"/>
              <a:t>	balance -= amount;</a:t>
            </a:r>
          </a:p>
          <a:p>
            <a:r>
              <a:rPr lang="en-US" sz="1600" dirty="0"/>
              <a:t>	return 0;</a:t>
            </a:r>
          </a:p>
          <a:p>
            <a:r>
              <a:rPr lang="en-US" sz="1600" dirty="0"/>
              <a:t>         }</a:t>
            </a:r>
          </a:p>
          <a:p>
            <a:r>
              <a:rPr lang="en-US" sz="1600" dirty="0"/>
              <a:t>}</a:t>
            </a:r>
          </a:p>
        </p:txBody>
      </p:sp>
      <p:sp>
        <p:nvSpPr>
          <p:cNvPr id="53253" name="AutoShape 5"/>
          <p:cNvSpPr>
            <a:spLocks noChangeArrowheads="1"/>
          </p:cNvSpPr>
          <p:nvPr/>
        </p:nvSpPr>
        <p:spPr bwMode="auto">
          <a:xfrm>
            <a:off x="3962400" y="39624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53254" name="Rectangle 6"/>
          <p:cNvSpPr>
            <a:spLocks noChangeArrowheads="1"/>
          </p:cNvSpPr>
          <p:nvPr/>
        </p:nvSpPr>
        <p:spPr bwMode="auto">
          <a:xfrm>
            <a:off x="4876800" y="2590800"/>
            <a:ext cx="4052918" cy="2362200"/>
          </a:xfrm>
          <a:prstGeom prst="rect">
            <a:avLst/>
          </a:prstGeom>
          <a:noFill/>
          <a:ln w="9525">
            <a:solidFill>
              <a:schemeClr val="tx1"/>
            </a:solidFill>
            <a:miter lim="800000"/>
            <a:headEnd/>
            <a:tailEnd/>
          </a:ln>
        </p:spPr>
        <p:txBody>
          <a:bodyPr wrap="none" anchor="ctr"/>
          <a:lstStyle/>
          <a:p>
            <a:r>
              <a:rPr lang="en-US" sz="1600" dirty="0"/>
              <a:t>void withdraw(</a:t>
            </a:r>
            <a:r>
              <a:rPr lang="en-US" sz="1600" dirty="0" err="1"/>
              <a:t>int</a:t>
            </a:r>
            <a:r>
              <a:rPr lang="en-US" sz="1600" dirty="0"/>
              <a:t> amount) </a:t>
            </a:r>
          </a:p>
          <a:p>
            <a:r>
              <a:rPr lang="en-US" sz="1600" dirty="0"/>
              <a:t>   throws </a:t>
            </a:r>
            <a:r>
              <a:rPr lang="en-US" sz="1600" dirty="0" err="1"/>
              <a:t>BalanceException</a:t>
            </a:r>
            <a:endParaRPr lang="en-US" sz="1600" dirty="0"/>
          </a:p>
          <a:p>
            <a:r>
              <a:rPr lang="en-US" sz="1600" dirty="0"/>
              <a:t>{</a:t>
            </a:r>
          </a:p>
          <a:p>
            <a:r>
              <a:rPr lang="en-US" sz="1600" dirty="0"/>
              <a:t>  if (amount &gt; balance) </a:t>
            </a:r>
          </a:p>
          <a:p>
            <a:r>
              <a:rPr lang="en-US" sz="1600" dirty="0"/>
              <a:t>  {</a:t>
            </a:r>
          </a:p>
          <a:p>
            <a:r>
              <a:rPr lang="en-US" sz="1600" dirty="0"/>
              <a:t> 	throw new </a:t>
            </a:r>
            <a:r>
              <a:rPr lang="en-US" sz="1600" dirty="0" err="1"/>
              <a:t>BalanceException</a:t>
            </a:r>
            <a:r>
              <a:rPr lang="en-US" sz="1600" dirty="0"/>
              <a:t>();</a:t>
            </a:r>
          </a:p>
          <a:p>
            <a:r>
              <a:rPr lang="en-US" sz="1600" dirty="0"/>
              <a:t>   }</a:t>
            </a:r>
          </a:p>
          <a:p>
            <a:r>
              <a:rPr lang="en-US" sz="1600" dirty="0"/>
              <a:t>  balance -= amount;</a:t>
            </a:r>
          </a:p>
          <a:p>
            <a:r>
              <a:rPr lang="en-US" sz="16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eaLnBrk="1" hangingPunct="1"/>
            <a:r>
              <a:rPr lang="en-US" sz="2800" dirty="0"/>
              <a:t>Example 11:  Replace Exception with Test</a:t>
            </a:r>
          </a:p>
        </p:txBody>
      </p:sp>
      <p:sp>
        <p:nvSpPr>
          <p:cNvPr id="55299" name="Rectangle 3"/>
          <p:cNvSpPr>
            <a:spLocks noGrp="1" noChangeArrowheads="1"/>
          </p:cNvSpPr>
          <p:nvPr>
            <p:ph type="body" idx="1"/>
          </p:nvPr>
        </p:nvSpPr>
        <p:spPr>
          <a:xfrm>
            <a:off x="500034" y="1500174"/>
            <a:ext cx="7886700" cy="1000132"/>
          </a:xfrm>
        </p:spPr>
        <p:txBody>
          <a:bodyPr/>
          <a:lstStyle/>
          <a:p>
            <a:pPr eaLnBrk="1" hangingPunct="1"/>
            <a:r>
              <a:rPr lang="en-US" sz="2400" dirty="0"/>
              <a:t>Conversely, if you are catching an exception that could be handled by an if-statement, use that instead.</a:t>
            </a:r>
          </a:p>
        </p:txBody>
      </p:sp>
      <p:sp>
        <p:nvSpPr>
          <p:cNvPr id="55300" name="Rectangle 4"/>
          <p:cNvSpPr>
            <a:spLocks noChangeArrowheads="1"/>
          </p:cNvSpPr>
          <p:nvPr/>
        </p:nvSpPr>
        <p:spPr bwMode="auto">
          <a:xfrm>
            <a:off x="152400" y="2743200"/>
            <a:ext cx="3886200" cy="2514600"/>
          </a:xfrm>
          <a:prstGeom prst="rect">
            <a:avLst/>
          </a:prstGeom>
          <a:noFill/>
          <a:ln w="9525">
            <a:solidFill>
              <a:schemeClr val="tx1"/>
            </a:solidFill>
            <a:miter lim="800000"/>
            <a:headEnd/>
            <a:tailEnd/>
          </a:ln>
        </p:spPr>
        <p:txBody>
          <a:bodyPr wrap="none" anchor="ctr"/>
          <a:lstStyle/>
          <a:p>
            <a:r>
              <a:rPr lang="en-US" sz="1400"/>
              <a:t>double getValueForPeriod (int periodNumber)</a:t>
            </a:r>
          </a:p>
          <a:p>
            <a:r>
              <a:rPr lang="en-US" sz="1400"/>
              <a:t> {</a:t>
            </a:r>
          </a:p>
          <a:p>
            <a:r>
              <a:rPr lang="en-US" sz="1400"/>
              <a:t>  try </a:t>
            </a:r>
          </a:p>
          <a:p>
            <a:r>
              <a:rPr lang="en-US" sz="1400"/>
              <a:t>  {</a:t>
            </a:r>
          </a:p>
          <a:p>
            <a:r>
              <a:rPr lang="en-US" sz="1400"/>
              <a:t>     return values[periodNumber];</a:t>
            </a:r>
          </a:p>
          <a:p>
            <a:r>
              <a:rPr lang="en-US" sz="1400"/>
              <a:t>  } </a:t>
            </a:r>
          </a:p>
          <a:p>
            <a:r>
              <a:rPr lang="en-US" sz="1400"/>
              <a:t>  catch (ArrayIndexOutOfBoundsException e)</a:t>
            </a:r>
          </a:p>
          <a:p>
            <a:r>
              <a:rPr lang="en-US" sz="1400"/>
              <a:t>  {</a:t>
            </a:r>
          </a:p>
          <a:p>
            <a:r>
              <a:rPr lang="en-US" sz="1400"/>
              <a:t>    return 0;</a:t>
            </a:r>
          </a:p>
          <a:p>
            <a:r>
              <a:rPr lang="en-US" sz="1400"/>
              <a:t>  }</a:t>
            </a:r>
          </a:p>
          <a:p>
            <a:r>
              <a:rPr lang="en-US" sz="1400"/>
              <a:t>}</a:t>
            </a:r>
          </a:p>
        </p:txBody>
      </p:sp>
      <p:sp>
        <p:nvSpPr>
          <p:cNvPr id="55301" name="AutoShape 5"/>
          <p:cNvSpPr>
            <a:spLocks noChangeArrowheads="1"/>
          </p:cNvSpPr>
          <p:nvPr/>
        </p:nvSpPr>
        <p:spPr bwMode="auto">
          <a:xfrm rot="1657896">
            <a:off x="4114800" y="34290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55302" name="Rectangle 6"/>
          <p:cNvSpPr>
            <a:spLocks noChangeArrowheads="1"/>
          </p:cNvSpPr>
          <p:nvPr/>
        </p:nvSpPr>
        <p:spPr bwMode="auto">
          <a:xfrm>
            <a:off x="4343400" y="4267200"/>
            <a:ext cx="4572000" cy="2362200"/>
          </a:xfrm>
          <a:prstGeom prst="rect">
            <a:avLst/>
          </a:prstGeom>
          <a:noFill/>
          <a:ln w="9525">
            <a:solidFill>
              <a:schemeClr val="tx1"/>
            </a:solidFill>
            <a:miter lim="800000"/>
            <a:headEnd/>
            <a:tailEnd/>
          </a:ln>
        </p:spPr>
        <p:txBody>
          <a:bodyPr wrap="none" anchor="ctr"/>
          <a:lstStyle/>
          <a:p>
            <a:r>
              <a:rPr lang="en-US" sz="1400"/>
              <a:t>double getValueForPeriod (int periodNumber)</a:t>
            </a:r>
          </a:p>
          <a:p>
            <a:r>
              <a:rPr lang="en-US" sz="1400"/>
              <a:t> {</a:t>
            </a:r>
          </a:p>
          <a:p>
            <a:r>
              <a:rPr lang="en-US" sz="1400"/>
              <a:t>   if (periodNumber &gt;= values.length) return 0;</a:t>
            </a:r>
          </a:p>
          <a:p>
            <a:r>
              <a:rPr lang="en-US" sz="1400"/>
              <a:t>   return values[periodNumber];</a:t>
            </a:r>
          </a:p>
          <a:p>
            <a:r>
              <a:rPr lang="en-US" sz="140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57158" y="214290"/>
            <a:ext cx="8229600" cy="1143000"/>
          </a:xfrm>
        </p:spPr>
        <p:txBody>
          <a:bodyPr>
            <a:normAutofit/>
          </a:bodyPr>
          <a:lstStyle/>
          <a:p>
            <a:pPr eaLnBrk="1" hangingPunct="1"/>
            <a:r>
              <a:rPr lang="en-US" sz="2800" dirty="0"/>
              <a:t>Example 12:  Nested Conditional with Guard</a:t>
            </a:r>
          </a:p>
        </p:txBody>
      </p:sp>
      <p:sp>
        <p:nvSpPr>
          <p:cNvPr id="57347" name="Rectangle 3"/>
          <p:cNvSpPr>
            <a:spLocks noGrp="1" noChangeArrowheads="1"/>
          </p:cNvSpPr>
          <p:nvPr>
            <p:ph type="body" idx="1"/>
          </p:nvPr>
        </p:nvSpPr>
        <p:spPr>
          <a:xfrm>
            <a:off x="457200" y="1020763"/>
            <a:ext cx="8229600" cy="836601"/>
          </a:xfrm>
        </p:spPr>
        <p:txBody>
          <a:bodyPr>
            <a:noAutofit/>
          </a:bodyPr>
          <a:lstStyle/>
          <a:p>
            <a:pPr eaLnBrk="1" hangingPunct="1"/>
            <a:r>
              <a:rPr lang="en-US" sz="2200" dirty="0"/>
              <a:t>A method has conditional behavior that does not make clear what the normal path of execution is.  Use Guard Clauses for all the special cases.</a:t>
            </a:r>
          </a:p>
          <a:p>
            <a:pPr eaLnBrk="1" hangingPunct="1"/>
            <a:endParaRPr lang="en-US" sz="2200" dirty="0"/>
          </a:p>
        </p:txBody>
      </p:sp>
      <p:sp>
        <p:nvSpPr>
          <p:cNvPr id="57348" name="Rectangle 4"/>
          <p:cNvSpPr>
            <a:spLocks noChangeArrowheads="1"/>
          </p:cNvSpPr>
          <p:nvPr/>
        </p:nvSpPr>
        <p:spPr bwMode="auto">
          <a:xfrm>
            <a:off x="762000" y="2057400"/>
            <a:ext cx="7620000" cy="2819400"/>
          </a:xfrm>
          <a:prstGeom prst="rect">
            <a:avLst/>
          </a:prstGeom>
          <a:noFill/>
          <a:ln w="9525">
            <a:solidFill>
              <a:schemeClr val="tx1"/>
            </a:solidFill>
            <a:miter lim="800000"/>
            <a:headEnd/>
            <a:tailEnd/>
          </a:ln>
        </p:spPr>
        <p:txBody>
          <a:bodyPr wrap="none" anchor="ctr"/>
          <a:lstStyle/>
          <a:p>
            <a:r>
              <a:rPr lang="en-US" sz="1400"/>
              <a:t>double getPayAmount() {</a:t>
            </a:r>
          </a:p>
          <a:p>
            <a:r>
              <a:rPr lang="en-US" sz="1400"/>
              <a:t>  double result;</a:t>
            </a:r>
          </a:p>
          <a:p>
            <a:r>
              <a:rPr lang="en-US" sz="1400"/>
              <a:t>  if (isDead) result = deadAmount();</a:t>
            </a:r>
          </a:p>
          <a:p>
            <a:r>
              <a:rPr lang="en-US" sz="1400"/>
              <a:t>  else {</a:t>
            </a:r>
          </a:p>
          <a:p>
            <a:r>
              <a:rPr lang="en-US" sz="1400"/>
              <a:t>	if (isSeparated) result = separatedAmount();</a:t>
            </a:r>
          </a:p>
          <a:p>
            <a:r>
              <a:rPr lang="en-US" sz="1400"/>
              <a:t>	else {</a:t>
            </a:r>
          </a:p>
          <a:p>
            <a:r>
              <a:rPr lang="en-US" sz="1400"/>
              <a:t>		if (isRetired) result = retiredAmount();</a:t>
            </a:r>
          </a:p>
          <a:p>
            <a:r>
              <a:rPr lang="en-US" sz="1400"/>
              <a:t>		else result = normalPayAmount();</a:t>
            </a:r>
          </a:p>
          <a:p>
            <a:r>
              <a:rPr lang="en-US" sz="1400"/>
              <a:t>	}</a:t>
            </a:r>
          </a:p>
          <a:p>
            <a:r>
              <a:rPr lang="en-US" sz="1400"/>
              <a:t>  }</a:t>
            </a:r>
          </a:p>
          <a:p>
            <a:r>
              <a:rPr lang="en-US" sz="1400"/>
              <a:t>  return result;</a:t>
            </a:r>
          </a:p>
          <a:p>
            <a:r>
              <a:rPr lang="en-US" sz="1400"/>
              <a:t>}</a:t>
            </a:r>
          </a:p>
        </p:txBody>
      </p:sp>
      <p:sp>
        <p:nvSpPr>
          <p:cNvPr id="57349" name="Rectangle 7"/>
          <p:cNvSpPr>
            <a:spLocks noChangeArrowheads="1"/>
          </p:cNvSpPr>
          <p:nvPr/>
        </p:nvSpPr>
        <p:spPr bwMode="auto">
          <a:xfrm>
            <a:off x="762000" y="5105400"/>
            <a:ext cx="7620000" cy="1524000"/>
          </a:xfrm>
          <a:prstGeom prst="rect">
            <a:avLst/>
          </a:prstGeom>
          <a:noFill/>
          <a:ln w="9525">
            <a:solidFill>
              <a:schemeClr val="tx1"/>
            </a:solidFill>
            <a:miter lim="800000"/>
            <a:headEnd/>
            <a:tailEnd/>
          </a:ln>
        </p:spPr>
        <p:txBody>
          <a:bodyPr wrap="none" anchor="ctr"/>
          <a:lstStyle/>
          <a:p>
            <a:r>
              <a:rPr lang="en-US" sz="1400"/>
              <a:t>double getPayAmount() {</a:t>
            </a:r>
          </a:p>
          <a:p>
            <a:r>
              <a:rPr lang="en-US" sz="1400"/>
              <a:t>	if (isDead) return deadAmount();</a:t>
            </a:r>
          </a:p>
          <a:p>
            <a:r>
              <a:rPr lang="en-US" sz="1400"/>
              <a:t>	if (isSeparated) return separatedAmount();</a:t>
            </a:r>
          </a:p>
          <a:p>
            <a:r>
              <a:rPr lang="en-US" sz="1400"/>
              <a:t>	if (isRetired) return retiredAmount();</a:t>
            </a:r>
          </a:p>
          <a:p>
            <a:r>
              <a:rPr lang="en-US" sz="1400"/>
              <a:t>	return normalPayAmount();</a:t>
            </a:r>
          </a:p>
          <a:p>
            <a:r>
              <a:rPr lang="en-US" sz="1400"/>
              <a:t>};</a:t>
            </a:r>
          </a:p>
        </p:txBody>
      </p:sp>
      <p:sp>
        <p:nvSpPr>
          <p:cNvPr id="57350" name="AutoShape 8"/>
          <p:cNvSpPr>
            <a:spLocks noChangeArrowheads="1"/>
          </p:cNvSpPr>
          <p:nvPr/>
        </p:nvSpPr>
        <p:spPr bwMode="auto">
          <a:xfrm>
            <a:off x="8534400" y="4572000"/>
            <a:ext cx="304800" cy="914400"/>
          </a:xfrm>
          <a:prstGeom prst="curvedLef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4282" y="365126"/>
            <a:ext cx="8572560" cy="1325563"/>
          </a:xfrm>
        </p:spPr>
        <p:txBody>
          <a:bodyPr>
            <a:normAutofit/>
          </a:bodyPr>
          <a:lstStyle/>
          <a:p>
            <a:pPr eaLnBrk="1" hangingPunct="1"/>
            <a:r>
              <a:rPr lang="en-US" sz="2800" dirty="0"/>
              <a:t>Example 13:  Replace Parameter with Explicit Method</a:t>
            </a:r>
          </a:p>
        </p:txBody>
      </p:sp>
      <p:sp>
        <p:nvSpPr>
          <p:cNvPr id="59395" name="Rectangle 3"/>
          <p:cNvSpPr>
            <a:spLocks noGrp="1" noChangeArrowheads="1"/>
          </p:cNvSpPr>
          <p:nvPr>
            <p:ph type="body" idx="1"/>
          </p:nvPr>
        </p:nvSpPr>
        <p:spPr>
          <a:xfrm>
            <a:off x="357158" y="1500174"/>
            <a:ext cx="8358246" cy="1071570"/>
          </a:xfrm>
        </p:spPr>
        <p:txBody>
          <a:bodyPr>
            <a:normAutofit/>
          </a:bodyPr>
          <a:lstStyle/>
          <a:p>
            <a:pPr eaLnBrk="1" hangingPunct="1"/>
            <a:r>
              <a:rPr lang="en-US" sz="2200" dirty="0"/>
              <a:t>You have a method that runs different code depending on the values of an enumerated parameter.  Create a separate method for each value of the parameter.</a:t>
            </a:r>
          </a:p>
          <a:p>
            <a:pPr eaLnBrk="1" hangingPunct="1"/>
            <a:endParaRPr lang="en-US" sz="2200" dirty="0"/>
          </a:p>
        </p:txBody>
      </p:sp>
      <p:sp>
        <p:nvSpPr>
          <p:cNvPr id="59396" name="Rectangle 4"/>
          <p:cNvSpPr>
            <a:spLocks noChangeArrowheads="1"/>
          </p:cNvSpPr>
          <p:nvPr/>
        </p:nvSpPr>
        <p:spPr bwMode="auto">
          <a:xfrm>
            <a:off x="304800" y="2743200"/>
            <a:ext cx="3429000" cy="2743200"/>
          </a:xfrm>
          <a:prstGeom prst="rect">
            <a:avLst/>
          </a:prstGeom>
          <a:noFill/>
          <a:ln w="9525">
            <a:solidFill>
              <a:schemeClr val="tx1"/>
            </a:solidFill>
            <a:miter lim="800000"/>
            <a:headEnd/>
            <a:tailEnd/>
          </a:ln>
        </p:spPr>
        <p:txBody>
          <a:bodyPr wrap="none" anchor="ctr"/>
          <a:lstStyle/>
          <a:p>
            <a:r>
              <a:rPr lang="en-US" sz="1400" dirty="0"/>
              <a:t>void </a:t>
            </a:r>
            <a:r>
              <a:rPr lang="en-US" sz="1400" dirty="0" err="1"/>
              <a:t>setValue</a:t>
            </a:r>
            <a:r>
              <a:rPr lang="en-US" sz="1400" dirty="0"/>
              <a:t> (String name, </a:t>
            </a:r>
            <a:r>
              <a:rPr lang="en-US" sz="1400" dirty="0" err="1"/>
              <a:t>int</a:t>
            </a:r>
            <a:r>
              <a:rPr lang="en-US" sz="1400" dirty="0"/>
              <a:t> value) {</a:t>
            </a:r>
          </a:p>
          <a:p>
            <a:r>
              <a:rPr lang="en-US" sz="1400" dirty="0"/>
              <a:t>  if (</a:t>
            </a:r>
            <a:r>
              <a:rPr lang="en-US" sz="1400" dirty="0" err="1"/>
              <a:t>name.equals</a:t>
            </a:r>
            <a:r>
              <a:rPr lang="en-US" sz="1400" dirty="0"/>
              <a:t>("height")) {</a:t>
            </a:r>
          </a:p>
          <a:p>
            <a:r>
              <a:rPr lang="en-US" sz="1400" dirty="0"/>
              <a:t>   height = value;</a:t>
            </a:r>
          </a:p>
          <a:p>
            <a:r>
              <a:rPr lang="en-US" sz="1400" dirty="0"/>
              <a:t>   return;</a:t>
            </a:r>
          </a:p>
          <a:p>
            <a:r>
              <a:rPr lang="en-US" sz="1400" dirty="0"/>
              <a:t>  }</a:t>
            </a:r>
          </a:p>
          <a:p>
            <a:r>
              <a:rPr lang="en-US" sz="1400" dirty="0"/>
              <a:t>  if (</a:t>
            </a:r>
            <a:r>
              <a:rPr lang="en-US" sz="1400" dirty="0" err="1"/>
              <a:t>name.equals</a:t>
            </a:r>
            <a:r>
              <a:rPr lang="en-US" sz="1400" dirty="0"/>
              <a:t>("width")) {</a:t>
            </a:r>
          </a:p>
          <a:p>
            <a:r>
              <a:rPr lang="en-US" sz="1400" dirty="0"/>
              <a:t>    width = value;</a:t>
            </a:r>
          </a:p>
          <a:p>
            <a:r>
              <a:rPr lang="en-US" sz="1400" dirty="0"/>
              <a:t>    return;</a:t>
            </a:r>
          </a:p>
          <a:p>
            <a:r>
              <a:rPr lang="en-US" sz="1400" dirty="0"/>
              <a:t>  }  </a:t>
            </a:r>
          </a:p>
          <a:p>
            <a:r>
              <a:rPr lang="en-US" sz="1400" dirty="0"/>
              <a:t>}</a:t>
            </a:r>
          </a:p>
        </p:txBody>
      </p:sp>
      <p:sp>
        <p:nvSpPr>
          <p:cNvPr id="59397" name="AutoShape 5"/>
          <p:cNvSpPr>
            <a:spLocks noChangeArrowheads="1"/>
          </p:cNvSpPr>
          <p:nvPr/>
        </p:nvSpPr>
        <p:spPr bwMode="auto">
          <a:xfrm>
            <a:off x="3962400" y="39624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59398" name="Rectangle 6"/>
          <p:cNvSpPr>
            <a:spLocks noChangeArrowheads="1"/>
          </p:cNvSpPr>
          <p:nvPr/>
        </p:nvSpPr>
        <p:spPr bwMode="auto">
          <a:xfrm>
            <a:off x="4876800" y="3048000"/>
            <a:ext cx="3581400" cy="2362200"/>
          </a:xfrm>
          <a:prstGeom prst="rect">
            <a:avLst/>
          </a:prstGeom>
          <a:noFill/>
          <a:ln w="9525">
            <a:solidFill>
              <a:schemeClr val="tx1"/>
            </a:solidFill>
            <a:miter lim="800000"/>
            <a:headEnd/>
            <a:tailEnd/>
          </a:ln>
        </p:spPr>
        <p:txBody>
          <a:bodyPr wrap="none" anchor="ctr"/>
          <a:lstStyle/>
          <a:p>
            <a:r>
              <a:rPr lang="en-US" sz="1400"/>
              <a:t>void setHeight(int arg) </a:t>
            </a:r>
          </a:p>
          <a:p>
            <a:r>
              <a:rPr lang="en-US" sz="1400"/>
              <a:t>{</a:t>
            </a:r>
          </a:p>
          <a:p>
            <a:r>
              <a:rPr lang="en-US" sz="1400"/>
              <a:t>    height = arg;</a:t>
            </a:r>
          </a:p>
          <a:p>
            <a:r>
              <a:rPr lang="en-US" sz="1400"/>
              <a:t>}</a:t>
            </a:r>
          </a:p>
          <a:p>
            <a:endParaRPr lang="en-US" sz="1400"/>
          </a:p>
          <a:p>
            <a:r>
              <a:rPr lang="en-US" sz="1400"/>
              <a:t>void setWidth (int arg) </a:t>
            </a:r>
          </a:p>
          <a:p>
            <a:r>
              <a:rPr lang="en-US" sz="1400"/>
              <a:t>{</a:t>
            </a:r>
          </a:p>
          <a:p>
            <a:r>
              <a:rPr lang="en-US" sz="1400"/>
              <a:t>    width = arg;</a:t>
            </a:r>
          </a:p>
          <a:p>
            <a:r>
              <a:rPr lang="en-US" sz="140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eaLnBrk="1" hangingPunct="1"/>
            <a:r>
              <a:rPr lang="en-US" sz="2800" dirty="0"/>
              <a:t>Example 14:  Replace Temp with Query</a:t>
            </a:r>
          </a:p>
        </p:txBody>
      </p:sp>
      <p:sp>
        <p:nvSpPr>
          <p:cNvPr id="61443" name="Rectangle 3"/>
          <p:cNvSpPr>
            <a:spLocks noGrp="1" noChangeArrowheads="1"/>
          </p:cNvSpPr>
          <p:nvPr>
            <p:ph type="body" idx="1"/>
          </p:nvPr>
        </p:nvSpPr>
        <p:spPr>
          <a:xfrm>
            <a:off x="500034" y="1500174"/>
            <a:ext cx="7886700" cy="1357322"/>
          </a:xfrm>
        </p:spPr>
        <p:txBody>
          <a:bodyPr>
            <a:normAutofit/>
          </a:bodyPr>
          <a:lstStyle/>
          <a:p>
            <a:pPr eaLnBrk="1" hangingPunct="1"/>
            <a:r>
              <a:rPr lang="en-US" sz="2200" dirty="0"/>
              <a:t>You are using a temporary variable to hold the result of an expression.  Extract the expression into a method. Replace all references to the temp with the expression. The new method can then be used in other methods and allows for other </a:t>
            </a:r>
            <a:r>
              <a:rPr lang="en-US" sz="2200" dirty="0" err="1"/>
              <a:t>refactorings</a:t>
            </a:r>
            <a:r>
              <a:rPr lang="en-US" sz="2200" dirty="0"/>
              <a:t>.</a:t>
            </a:r>
          </a:p>
          <a:p>
            <a:pPr eaLnBrk="1" hangingPunct="1"/>
            <a:endParaRPr lang="en-US" sz="2200" dirty="0"/>
          </a:p>
        </p:txBody>
      </p:sp>
      <p:sp>
        <p:nvSpPr>
          <p:cNvPr id="61444" name="Rectangle 7"/>
          <p:cNvSpPr>
            <a:spLocks noChangeArrowheads="1"/>
          </p:cNvSpPr>
          <p:nvPr/>
        </p:nvSpPr>
        <p:spPr bwMode="auto">
          <a:xfrm>
            <a:off x="762000" y="2971800"/>
            <a:ext cx="7620000" cy="1447800"/>
          </a:xfrm>
          <a:prstGeom prst="rect">
            <a:avLst/>
          </a:prstGeom>
          <a:noFill/>
          <a:ln w="9525">
            <a:solidFill>
              <a:schemeClr val="tx1"/>
            </a:solidFill>
            <a:miter lim="800000"/>
            <a:headEnd/>
            <a:tailEnd/>
          </a:ln>
        </p:spPr>
        <p:txBody>
          <a:bodyPr wrap="none" anchor="ctr"/>
          <a:lstStyle/>
          <a:p>
            <a:r>
              <a:rPr lang="en-US" sz="1400"/>
              <a:t>		double basePrice = quantity * itemPrice;</a:t>
            </a:r>
          </a:p>
          <a:p>
            <a:r>
              <a:rPr lang="en-US" sz="1400"/>
              <a:t>		if (basePrice &gt; 1000)</a:t>
            </a:r>
          </a:p>
          <a:p>
            <a:r>
              <a:rPr lang="en-US" sz="1400"/>
              <a:t>			return basePrice * 0.95;</a:t>
            </a:r>
          </a:p>
          <a:p>
            <a:r>
              <a:rPr lang="en-US" sz="1400"/>
              <a:t>		else</a:t>
            </a:r>
          </a:p>
          <a:p>
            <a:r>
              <a:rPr lang="en-US" sz="1400"/>
              <a:t>			return basePrice * 0.98;</a:t>
            </a:r>
          </a:p>
        </p:txBody>
      </p:sp>
      <p:sp>
        <p:nvSpPr>
          <p:cNvPr id="61445" name="Rectangle 8"/>
          <p:cNvSpPr>
            <a:spLocks noChangeArrowheads="1"/>
          </p:cNvSpPr>
          <p:nvPr/>
        </p:nvSpPr>
        <p:spPr bwMode="auto">
          <a:xfrm>
            <a:off x="762000" y="4648200"/>
            <a:ext cx="7620000" cy="1981200"/>
          </a:xfrm>
          <a:prstGeom prst="rect">
            <a:avLst/>
          </a:prstGeom>
          <a:noFill/>
          <a:ln w="9525">
            <a:solidFill>
              <a:schemeClr val="tx1"/>
            </a:solidFill>
            <a:miter lim="800000"/>
            <a:headEnd/>
            <a:tailEnd/>
          </a:ln>
        </p:spPr>
        <p:txBody>
          <a:bodyPr wrap="none" anchor="ctr"/>
          <a:lstStyle/>
          <a:p>
            <a:r>
              <a:rPr lang="en-US" sz="1400" dirty="0"/>
              <a:t>		if (</a:t>
            </a:r>
            <a:r>
              <a:rPr lang="en-US" sz="1400" dirty="0" err="1"/>
              <a:t>basePrice</a:t>
            </a:r>
            <a:r>
              <a:rPr lang="en-US" sz="1400" dirty="0"/>
              <a:t>() &gt; 1000)</a:t>
            </a:r>
          </a:p>
          <a:p>
            <a:r>
              <a:rPr lang="en-US" sz="1400" dirty="0"/>
              <a:t>			return </a:t>
            </a:r>
            <a:r>
              <a:rPr lang="en-US" sz="1400" dirty="0" err="1"/>
              <a:t>basePrice</a:t>
            </a:r>
            <a:r>
              <a:rPr lang="en-US" sz="1400" dirty="0"/>
              <a:t>() * 0.95;</a:t>
            </a:r>
          </a:p>
          <a:p>
            <a:r>
              <a:rPr lang="en-US" sz="1400" dirty="0"/>
              <a:t>		else</a:t>
            </a:r>
          </a:p>
          <a:p>
            <a:r>
              <a:rPr lang="en-US" sz="1400" dirty="0"/>
              <a:t>			return </a:t>
            </a:r>
            <a:r>
              <a:rPr lang="en-US" sz="1400" dirty="0" err="1"/>
              <a:t>basePrice</a:t>
            </a:r>
            <a:r>
              <a:rPr lang="en-US" sz="1400" dirty="0"/>
              <a:t>() * 0.98;</a:t>
            </a:r>
          </a:p>
          <a:p>
            <a:r>
              <a:rPr lang="en-US" sz="1400" dirty="0"/>
              <a:t>...</a:t>
            </a:r>
          </a:p>
          <a:p>
            <a:r>
              <a:rPr lang="en-US" sz="1400" dirty="0"/>
              <a:t>		double </a:t>
            </a:r>
            <a:r>
              <a:rPr lang="en-US" sz="1400" dirty="0" err="1"/>
              <a:t>basePrice</a:t>
            </a:r>
            <a:r>
              <a:rPr lang="en-US" sz="1400" dirty="0"/>
              <a:t>() {</a:t>
            </a:r>
          </a:p>
          <a:p>
            <a:r>
              <a:rPr lang="en-US" sz="1400" dirty="0"/>
              <a:t>			return quantity * </a:t>
            </a:r>
            <a:r>
              <a:rPr lang="en-US" sz="1400" dirty="0" err="1"/>
              <a:t>itemPrice</a:t>
            </a:r>
            <a:r>
              <a:rPr lang="en-US" sz="1400" dirty="0"/>
              <a:t>;</a:t>
            </a:r>
          </a:p>
          <a:p>
            <a:r>
              <a:rPr lang="en-US" sz="1400" dirty="0"/>
              <a:t>		}</a:t>
            </a:r>
          </a:p>
          <a:p>
            <a:r>
              <a:rPr lang="en-US" sz="1400" dirty="0"/>
              <a:t>	</a:t>
            </a:r>
          </a:p>
        </p:txBody>
      </p:sp>
      <p:sp>
        <p:nvSpPr>
          <p:cNvPr id="61446" name="AutoShape 9"/>
          <p:cNvSpPr>
            <a:spLocks noChangeArrowheads="1"/>
          </p:cNvSpPr>
          <p:nvPr/>
        </p:nvSpPr>
        <p:spPr bwMode="auto">
          <a:xfrm>
            <a:off x="8534400" y="4114800"/>
            <a:ext cx="304800" cy="914400"/>
          </a:xfrm>
          <a:prstGeom prst="curvedLef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28650" y="404664"/>
            <a:ext cx="7886700" cy="1325563"/>
          </a:xfrm>
        </p:spPr>
        <p:txBody>
          <a:bodyPr>
            <a:normAutofit/>
          </a:bodyPr>
          <a:lstStyle/>
          <a:p>
            <a:r>
              <a:rPr lang="en-US" altLang="en-US" sz="2800" dirty="0"/>
              <a:t>Design Patterns</a:t>
            </a:r>
          </a:p>
        </p:txBody>
      </p:sp>
      <p:sp>
        <p:nvSpPr>
          <p:cNvPr id="2051" name="Rectangle 3"/>
          <p:cNvSpPr>
            <a:spLocks noGrp="1" noChangeArrowheads="1"/>
          </p:cNvSpPr>
          <p:nvPr>
            <p:ph type="body" idx="1"/>
          </p:nvPr>
        </p:nvSpPr>
        <p:spPr>
          <a:xfrm>
            <a:off x="628650" y="1556792"/>
            <a:ext cx="8191822" cy="4536504"/>
          </a:xfrm>
        </p:spPr>
        <p:txBody>
          <a:bodyPr>
            <a:normAutofit/>
          </a:bodyPr>
          <a:lstStyle/>
          <a:p>
            <a:pPr>
              <a:lnSpc>
                <a:spcPct val="90000"/>
              </a:lnSpc>
            </a:pPr>
            <a:r>
              <a:rPr lang="en-US" altLang="en-US" sz="2400" b="1" i="1" dirty="0"/>
              <a:t>Gang of Four</a:t>
            </a:r>
            <a:r>
              <a:rPr lang="en-US" altLang="en-US" sz="2400" dirty="0"/>
              <a:t> (</a:t>
            </a:r>
            <a:r>
              <a:rPr lang="en-US" altLang="en-US" sz="2400" dirty="0" err="1"/>
              <a:t>GoF</a:t>
            </a:r>
            <a:r>
              <a:rPr lang="en-US" altLang="en-US" sz="2400" dirty="0"/>
              <a:t>) Gamma, Helm, Johnson, </a:t>
            </a:r>
            <a:r>
              <a:rPr lang="en-US" altLang="en-US" sz="2400" dirty="0" err="1"/>
              <a:t>Vlissides</a:t>
            </a:r>
            <a:r>
              <a:rPr lang="en-US" altLang="en-US" sz="2400" dirty="0"/>
              <a:t>, - founders of movement.</a:t>
            </a:r>
          </a:p>
          <a:p>
            <a:pPr>
              <a:lnSpc>
                <a:spcPct val="90000"/>
              </a:lnSpc>
            </a:pPr>
            <a:r>
              <a:rPr lang="en-US" altLang="en-US" sz="2400" dirty="0"/>
              <a:t>Gamma et al, </a:t>
            </a:r>
            <a:r>
              <a:rPr lang="en-US" altLang="en-US" sz="2400" b="1" i="1" dirty="0"/>
              <a:t>Design Patterns: Elements of Reusable Object-Oriented Software</a:t>
            </a:r>
            <a:r>
              <a:rPr lang="en-US" altLang="en-US" sz="2400" dirty="0"/>
              <a:t>, Addison Wesley, 1995.</a:t>
            </a:r>
          </a:p>
          <a:p>
            <a:pPr>
              <a:lnSpc>
                <a:spcPct val="90000"/>
              </a:lnSpc>
            </a:pPr>
            <a:r>
              <a:rPr lang="en-US" altLang="en-US" sz="2400" dirty="0"/>
              <a:t>They defined 23 design patterns </a:t>
            </a:r>
            <a:r>
              <a:rPr lang="bg-BG" altLang="en-US" sz="2400" dirty="0"/>
              <a:t>divided into three types</a:t>
            </a:r>
            <a:r>
              <a:rPr lang="en-US" altLang="en-US" sz="2400" dirty="0"/>
              <a:t>: </a:t>
            </a:r>
            <a:endParaRPr lang="bg-BG" altLang="en-US" sz="2400" dirty="0"/>
          </a:p>
          <a:p>
            <a:pPr lvl="1" algn="just">
              <a:spcBef>
                <a:spcPct val="20000"/>
              </a:spcBef>
              <a:buClr>
                <a:schemeClr val="bg2"/>
              </a:buClr>
              <a:buSzPct val="80000"/>
            </a:pPr>
            <a:r>
              <a:rPr lang="bg-BG" altLang="en-US" b="1" i="1" dirty="0"/>
              <a:t>Creational patterns</a:t>
            </a:r>
            <a:r>
              <a:rPr lang="en-GB" altLang="en-US" dirty="0"/>
              <a:t>.</a:t>
            </a:r>
            <a:endParaRPr lang="en-US" altLang="en-US" dirty="0"/>
          </a:p>
          <a:p>
            <a:pPr lvl="1" algn="just">
              <a:spcBef>
                <a:spcPct val="20000"/>
              </a:spcBef>
              <a:buClr>
                <a:schemeClr val="bg2"/>
              </a:buClr>
              <a:buSzPct val="80000"/>
            </a:pPr>
            <a:r>
              <a:rPr lang="bg-BG" altLang="en-US" b="1" i="1" dirty="0"/>
              <a:t>Structural patterns</a:t>
            </a:r>
            <a:r>
              <a:rPr lang="bg-BG" altLang="en-US" i="1" dirty="0"/>
              <a:t> </a:t>
            </a:r>
            <a:endParaRPr lang="en-GB" altLang="en-US" i="1" dirty="0"/>
          </a:p>
          <a:p>
            <a:pPr lvl="1" algn="just">
              <a:spcBef>
                <a:spcPct val="20000"/>
              </a:spcBef>
              <a:buClr>
                <a:schemeClr val="bg2"/>
              </a:buClr>
              <a:buSzPct val="80000"/>
            </a:pPr>
            <a:r>
              <a:rPr lang="bg-BG" altLang="en-US" b="1" i="1" dirty="0"/>
              <a:t>Behavioral patterns</a:t>
            </a:r>
            <a:endParaRPr lang="en-US" altLang="en-US" sz="2400" dirty="0"/>
          </a:p>
        </p:txBody>
      </p:sp>
    </p:spTree>
    <p:extLst>
      <p:ext uri="{BB962C8B-B14F-4D97-AF65-F5344CB8AC3E}">
        <p14:creationId xmlns:p14="http://schemas.microsoft.com/office/powerpoint/2010/main" val="36484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eaLnBrk="1" hangingPunct="1"/>
            <a:r>
              <a:rPr lang="en-US" sz="2800" dirty="0"/>
              <a:t>Example 15: Rename Variable or Method</a:t>
            </a:r>
          </a:p>
        </p:txBody>
      </p:sp>
      <p:sp>
        <p:nvSpPr>
          <p:cNvPr id="63491" name="Rectangle 3"/>
          <p:cNvSpPr>
            <a:spLocks noGrp="1" noChangeArrowheads="1"/>
          </p:cNvSpPr>
          <p:nvPr>
            <p:ph type="body" idx="1"/>
          </p:nvPr>
        </p:nvSpPr>
        <p:spPr>
          <a:xfrm>
            <a:off x="500034" y="1571612"/>
            <a:ext cx="7886700" cy="1500198"/>
          </a:xfrm>
        </p:spPr>
        <p:txBody>
          <a:bodyPr/>
          <a:lstStyle/>
          <a:p>
            <a:pPr eaLnBrk="1" hangingPunct="1"/>
            <a:r>
              <a:rPr lang="en-US" sz="2400" dirty="0"/>
              <a:t>Perhaps one of the simplest, but one of the most useful that bears repeating: If the name of a method or variable does not reveal its purpose then change the name of the method or variable.</a:t>
            </a:r>
          </a:p>
        </p:txBody>
      </p:sp>
      <p:sp>
        <p:nvSpPr>
          <p:cNvPr id="63492" name="Rectangle 4"/>
          <p:cNvSpPr>
            <a:spLocks noChangeArrowheads="1"/>
          </p:cNvSpPr>
          <p:nvPr/>
        </p:nvSpPr>
        <p:spPr bwMode="auto">
          <a:xfrm>
            <a:off x="533400" y="3581400"/>
            <a:ext cx="3200400" cy="2286000"/>
          </a:xfrm>
          <a:prstGeom prst="rect">
            <a:avLst/>
          </a:prstGeom>
          <a:noFill/>
          <a:ln w="9525">
            <a:solidFill>
              <a:schemeClr val="tx1"/>
            </a:solidFill>
            <a:miter lim="800000"/>
            <a:headEnd/>
            <a:tailEnd/>
          </a:ln>
        </p:spPr>
        <p:txBody>
          <a:bodyPr wrap="none" anchor="ctr"/>
          <a:lstStyle/>
          <a:p>
            <a:r>
              <a:rPr lang="en-US" sz="1600"/>
              <a:t>public class Customer</a:t>
            </a:r>
          </a:p>
          <a:p>
            <a:r>
              <a:rPr lang="en-US" sz="1600"/>
              <a:t>{</a:t>
            </a:r>
          </a:p>
          <a:p>
            <a:r>
              <a:rPr lang="en-US" sz="1600"/>
              <a:t>   public double getinvcdtlmt();</a:t>
            </a:r>
          </a:p>
          <a:p>
            <a:r>
              <a:rPr lang="en-US" sz="1600"/>
              <a:t>}</a:t>
            </a:r>
          </a:p>
        </p:txBody>
      </p:sp>
      <p:sp>
        <p:nvSpPr>
          <p:cNvPr id="63493" name="AutoShape 5"/>
          <p:cNvSpPr>
            <a:spLocks noChangeArrowheads="1"/>
          </p:cNvSpPr>
          <p:nvPr/>
        </p:nvSpPr>
        <p:spPr bwMode="auto">
          <a:xfrm>
            <a:off x="3962400" y="4495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p>
            <a:endParaRPr lang="en-US"/>
          </a:p>
        </p:txBody>
      </p:sp>
      <p:sp>
        <p:nvSpPr>
          <p:cNvPr id="63494" name="Rectangle 7"/>
          <p:cNvSpPr>
            <a:spLocks noChangeArrowheads="1"/>
          </p:cNvSpPr>
          <p:nvPr/>
        </p:nvSpPr>
        <p:spPr bwMode="auto">
          <a:xfrm>
            <a:off x="4953000" y="3581400"/>
            <a:ext cx="3976718" cy="2286000"/>
          </a:xfrm>
          <a:prstGeom prst="rect">
            <a:avLst/>
          </a:prstGeom>
          <a:noFill/>
          <a:ln w="9525">
            <a:solidFill>
              <a:schemeClr val="tx1"/>
            </a:solidFill>
            <a:miter lim="800000"/>
            <a:headEnd/>
            <a:tailEnd/>
          </a:ln>
        </p:spPr>
        <p:txBody>
          <a:bodyPr wrap="none" anchor="ctr"/>
          <a:lstStyle/>
          <a:p>
            <a:r>
              <a:rPr lang="en-US" sz="1600"/>
              <a:t>public class Customer</a:t>
            </a:r>
          </a:p>
          <a:p>
            <a:r>
              <a:rPr lang="en-US" sz="1600"/>
              <a:t>{</a:t>
            </a:r>
          </a:p>
          <a:p>
            <a:r>
              <a:rPr lang="en-US" sz="1600"/>
              <a:t>   public double getInvoiceCreditLimit();</a:t>
            </a:r>
          </a:p>
          <a:p>
            <a:r>
              <a:rPr lang="en-US" sz="160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Refactoring benefits your software</a:t>
            </a:r>
          </a:p>
        </p:txBody>
      </p:sp>
      <p:sp>
        <p:nvSpPr>
          <p:cNvPr id="3" name="Content Placeholder 2"/>
          <p:cNvSpPr>
            <a:spLocks noGrp="1"/>
          </p:cNvSpPr>
          <p:nvPr>
            <p:ph idx="1"/>
          </p:nvPr>
        </p:nvSpPr>
        <p:spPr>
          <a:xfrm>
            <a:off x="642910" y="1571612"/>
            <a:ext cx="7886700" cy="4351338"/>
          </a:xfrm>
        </p:spPr>
        <p:txBody>
          <a:bodyPr>
            <a:normAutofit/>
          </a:bodyPr>
          <a:lstStyle/>
          <a:p>
            <a:r>
              <a:rPr lang="en-GB" sz="2200" dirty="0"/>
              <a:t>Makes code more readable.</a:t>
            </a:r>
          </a:p>
          <a:p>
            <a:r>
              <a:rPr lang="en-GB" sz="2200" dirty="0"/>
              <a:t>Cleanup code and makes it tidier.</a:t>
            </a:r>
          </a:p>
          <a:p>
            <a:r>
              <a:rPr lang="en-GB" sz="2200" dirty="0"/>
              <a:t>Removes redundant, unused code and comments.</a:t>
            </a:r>
          </a:p>
          <a:p>
            <a:r>
              <a:rPr lang="en-GB" sz="2200" dirty="0"/>
              <a:t>Improves performance.</a:t>
            </a:r>
          </a:p>
          <a:p>
            <a:r>
              <a:rPr lang="en-GB" sz="2200" dirty="0"/>
              <a:t>Makes some things more generic.</a:t>
            </a:r>
          </a:p>
          <a:p>
            <a:r>
              <a:rPr lang="en-GB" sz="2200" dirty="0"/>
              <a:t>Keeps code DRY ( Don’t Repeat Yourself)</a:t>
            </a:r>
          </a:p>
          <a:p>
            <a:r>
              <a:rPr lang="en-GB" sz="2200" dirty="0"/>
              <a:t>Combines and dispose “Like” or “Similar” code.</a:t>
            </a:r>
          </a:p>
          <a:p>
            <a:r>
              <a:rPr lang="en-GB" sz="2200" dirty="0"/>
              <a:t>Splitting out long functions into more </a:t>
            </a:r>
            <a:r>
              <a:rPr lang="en-GB" sz="2200"/>
              <a:t>manageable units</a:t>
            </a:r>
            <a:r>
              <a:rPr lang="en-GB" sz="2200" dirty="0"/>
              <a:t>.</a:t>
            </a:r>
          </a:p>
          <a:p>
            <a:r>
              <a:rPr lang="en-GB" sz="2200" dirty="0"/>
              <a:t>Create re-usable code.</a:t>
            </a:r>
          </a:p>
          <a:p>
            <a:r>
              <a:rPr lang="en-GB" sz="2200" dirty="0"/>
              <a:t>Better class and function cohesion.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altLang="en-US" sz="2800" dirty="0"/>
              <a:t>Three Types of Patterns</a:t>
            </a:r>
          </a:p>
        </p:txBody>
      </p:sp>
      <p:sp>
        <p:nvSpPr>
          <p:cNvPr id="34819" name="Rectangle 3"/>
          <p:cNvSpPr>
            <a:spLocks noGrp="1" noChangeArrowheads="1"/>
          </p:cNvSpPr>
          <p:nvPr>
            <p:ph type="body" idx="1"/>
          </p:nvPr>
        </p:nvSpPr>
        <p:spPr>
          <a:xfrm>
            <a:off x="628650" y="1556792"/>
            <a:ext cx="7886700" cy="4680520"/>
          </a:xfrm>
        </p:spPr>
        <p:txBody>
          <a:bodyPr>
            <a:normAutofit lnSpcReduction="10000"/>
          </a:bodyPr>
          <a:lstStyle/>
          <a:p>
            <a:pPr>
              <a:lnSpc>
                <a:spcPct val="90000"/>
              </a:lnSpc>
            </a:pPr>
            <a:r>
              <a:rPr lang="en-US" altLang="en-US" sz="2600" b="1" dirty="0"/>
              <a:t>Creational patterns:</a:t>
            </a:r>
          </a:p>
          <a:p>
            <a:pPr marL="742950" lvl="1" indent="-285750">
              <a:lnSpc>
                <a:spcPct val="90000"/>
              </a:lnSpc>
            </a:pPr>
            <a:r>
              <a:rPr lang="en-US" altLang="en-US" sz="2200" dirty="0"/>
              <a:t>Deal with </a:t>
            </a:r>
            <a:r>
              <a:rPr lang="en-US" altLang="en-US" sz="2200" dirty="0" err="1"/>
              <a:t>initialising</a:t>
            </a:r>
            <a:r>
              <a:rPr lang="en-US" altLang="en-US" sz="2200" dirty="0"/>
              <a:t> and configuring classes and objects</a:t>
            </a:r>
          </a:p>
          <a:p>
            <a:pPr marL="742950" lvl="1" indent="-285750"/>
            <a:r>
              <a:rPr lang="en-GB" altLang="en-US" sz="2200" dirty="0"/>
              <a:t>Address problems of creating an object in a flexible way. Separate creation, from operation/use</a:t>
            </a:r>
            <a:endParaRPr lang="en-US" altLang="en-US" sz="2200" dirty="0"/>
          </a:p>
          <a:p>
            <a:pPr>
              <a:lnSpc>
                <a:spcPct val="90000"/>
              </a:lnSpc>
            </a:pPr>
            <a:r>
              <a:rPr lang="en-US" altLang="en-US" sz="2600" b="1" dirty="0"/>
              <a:t>Structural patterns</a:t>
            </a:r>
            <a:r>
              <a:rPr lang="en-US" altLang="en-US" sz="2600" dirty="0"/>
              <a:t>:</a:t>
            </a:r>
          </a:p>
          <a:p>
            <a:pPr marL="742950" lvl="1" indent="-285750">
              <a:lnSpc>
                <a:spcPct val="90000"/>
              </a:lnSpc>
            </a:pPr>
            <a:r>
              <a:rPr lang="en-US" altLang="en-US" sz="2200" dirty="0"/>
              <a:t>Deal with decoupling interface and implementation of classes and objects</a:t>
            </a:r>
          </a:p>
          <a:p>
            <a:pPr marL="742950" lvl="1" indent="-285750"/>
            <a:r>
              <a:rPr lang="en-GB" altLang="en-US" sz="2200" dirty="0"/>
              <a:t>Address problems of using O-O constructs like inheritance to organise classes and objects</a:t>
            </a:r>
            <a:endParaRPr lang="en-US" altLang="en-US" sz="2200" dirty="0"/>
          </a:p>
          <a:p>
            <a:pPr>
              <a:lnSpc>
                <a:spcPct val="90000"/>
              </a:lnSpc>
            </a:pPr>
            <a:r>
              <a:rPr lang="en-US" altLang="en-US" sz="2600" b="1" dirty="0"/>
              <a:t>Behavioral patterns</a:t>
            </a:r>
            <a:r>
              <a:rPr lang="en-US" altLang="en-US" sz="2600" dirty="0"/>
              <a:t>:</a:t>
            </a:r>
          </a:p>
          <a:p>
            <a:pPr marL="742950" lvl="1" indent="-285750">
              <a:lnSpc>
                <a:spcPct val="90000"/>
              </a:lnSpc>
            </a:pPr>
            <a:r>
              <a:rPr lang="en-US" altLang="en-US" sz="2200" dirty="0"/>
              <a:t>Deal with dynamic interactions among societies of classes and objects</a:t>
            </a:r>
          </a:p>
          <a:p>
            <a:pPr marL="742950" lvl="1" indent="-285750"/>
            <a:r>
              <a:rPr lang="en-GB" altLang="en-US" sz="2200" dirty="0"/>
              <a:t>help you define the communication between objects in your system and how the flow is controlled in a complex program.</a:t>
            </a:r>
            <a:endParaRPr lang="en-US" altLang="en-US" sz="2200" dirty="0"/>
          </a:p>
        </p:txBody>
      </p:sp>
    </p:spTree>
    <p:extLst>
      <p:ext uri="{BB962C8B-B14F-4D97-AF65-F5344CB8AC3E}">
        <p14:creationId xmlns:p14="http://schemas.microsoft.com/office/powerpoint/2010/main" val="296315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fltVal val="0"/>
                                          </p:val>
                                        </p:tav>
                                        <p:tav tm="100000">
                                          <p:val>
                                            <p:strVal val="#ppt_h"/>
                                          </p:val>
                                        </p:tav>
                                      </p:tavLst>
                                    </p:anim>
                                    <p:animEffect transition="in" filter="fade">
                                      <p:cBhvr>
                                        <p:cTn id="9" dur="500"/>
                                        <p:tgtEl>
                                          <p:spTgt spid="3481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fade">
                                      <p:cBhvr>
                                        <p:cTn id="14" dur="1000">
                                          <p:stCondLst>
                                            <p:cond delay="0"/>
                                          </p:stCondLst>
                                        </p:cTn>
                                        <p:tgtEl>
                                          <p:spTgt spid="3481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Effect transition="in" filter="fade">
                                      <p:cBhvr>
                                        <p:cTn id="17" dur="1000">
                                          <p:stCondLst>
                                            <p:cond delay="0"/>
                                          </p:stCondLst>
                                        </p:cTn>
                                        <p:tgtEl>
                                          <p:spTgt spid="3481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19">
                                            <p:txEl>
                                              <p:pRg st="2" end="2"/>
                                            </p:txEl>
                                          </p:spTgt>
                                        </p:tgtEl>
                                        <p:attrNameLst>
                                          <p:attrName>style.visibility</p:attrName>
                                        </p:attrNameLst>
                                      </p:cBhvr>
                                      <p:to>
                                        <p:strVal val="visible"/>
                                      </p:to>
                                    </p:set>
                                    <p:animEffect transition="in" filter="fade">
                                      <p:cBhvr>
                                        <p:cTn id="20" dur="1000">
                                          <p:stCondLst>
                                            <p:cond delay="0"/>
                                          </p:stCondLst>
                                        </p:cTn>
                                        <p:tgtEl>
                                          <p:spTgt spid="3481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Effect transition="in" filter="fade">
                                      <p:cBhvr>
                                        <p:cTn id="25" dur="1000">
                                          <p:stCondLst>
                                            <p:cond delay="0"/>
                                          </p:stCondLst>
                                        </p:cTn>
                                        <p:tgtEl>
                                          <p:spTgt spid="34819">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19">
                                            <p:txEl>
                                              <p:pRg st="4" end="4"/>
                                            </p:txEl>
                                          </p:spTgt>
                                        </p:tgtEl>
                                        <p:attrNameLst>
                                          <p:attrName>style.visibility</p:attrName>
                                        </p:attrNameLst>
                                      </p:cBhvr>
                                      <p:to>
                                        <p:strVal val="visible"/>
                                      </p:to>
                                    </p:set>
                                    <p:animEffect transition="in" filter="fade">
                                      <p:cBhvr>
                                        <p:cTn id="28" dur="1000">
                                          <p:stCondLst>
                                            <p:cond delay="0"/>
                                          </p:stCondLst>
                                        </p:cTn>
                                        <p:tgtEl>
                                          <p:spTgt spid="34819">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819">
                                            <p:txEl>
                                              <p:pRg st="5" end="5"/>
                                            </p:txEl>
                                          </p:spTgt>
                                        </p:tgtEl>
                                        <p:attrNameLst>
                                          <p:attrName>style.visibility</p:attrName>
                                        </p:attrNameLst>
                                      </p:cBhvr>
                                      <p:to>
                                        <p:strVal val="visible"/>
                                      </p:to>
                                    </p:set>
                                    <p:animEffect transition="in" filter="fade">
                                      <p:cBhvr>
                                        <p:cTn id="31" dur="1000">
                                          <p:stCondLst>
                                            <p:cond delay="0"/>
                                          </p:stCondLst>
                                        </p:cTn>
                                        <p:tgtEl>
                                          <p:spTgt spid="3481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819">
                                            <p:txEl>
                                              <p:pRg st="6" end="6"/>
                                            </p:txEl>
                                          </p:spTgt>
                                        </p:tgtEl>
                                        <p:attrNameLst>
                                          <p:attrName>style.visibility</p:attrName>
                                        </p:attrNameLst>
                                      </p:cBhvr>
                                      <p:to>
                                        <p:strVal val="visible"/>
                                      </p:to>
                                    </p:set>
                                    <p:animEffect transition="in" filter="fade">
                                      <p:cBhvr>
                                        <p:cTn id="36" dur="1000">
                                          <p:stCondLst>
                                            <p:cond delay="0"/>
                                          </p:stCondLst>
                                        </p:cTn>
                                        <p:tgtEl>
                                          <p:spTgt spid="34819">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819">
                                            <p:txEl>
                                              <p:pRg st="7" end="7"/>
                                            </p:txEl>
                                          </p:spTgt>
                                        </p:tgtEl>
                                        <p:attrNameLst>
                                          <p:attrName>style.visibility</p:attrName>
                                        </p:attrNameLst>
                                      </p:cBhvr>
                                      <p:to>
                                        <p:strVal val="visible"/>
                                      </p:to>
                                    </p:set>
                                    <p:animEffect transition="in" filter="fade">
                                      <p:cBhvr>
                                        <p:cTn id="39" dur="1000">
                                          <p:stCondLst>
                                            <p:cond delay="0"/>
                                          </p:stCondLst>
                                        </p:cTn>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323528" y="2132856"/>
            <a:ext cx="8534400"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69913" indent="-569913"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bg-BG" altLang="en-US" i="0" dirty="0"/>
              <a:t>In general, a pattern has four essential elements</a:t>
            </a:r>
            <a:r>
              <a:rPr lang="en-US" altLang="en-US" i="0" dirty="0"/>
              <a:t>.</a:t>
            </a:r>
          </a:p>
          <a:p>
            <a:pPr lvl="1"/>
            <a:r>
              <a:rPr lang="en-US" altLang="en-US" dirty="0"/>
              <a:t>Pattern name</a:t>
            </a:r>
            <a:r>
              <a:rPr lang="en-US" altLang="en-US" i="0" dirty="0"/>
              <a:t>: increases vocabulary of designers</a:t>
            </a:r>
          </a:p>
          <a:p>
            <a:pPr lvl="1"/>
            <a:r>
              <a:rPr lang="en-US" altLang="en-US" dirty="0"/>
              <a:t>Problem</a:t>
            </a:r>
            <a:r>
              <a:rPr lang="en-US" altLang="en-US" i="0" dirty="0"/>
              <a:t>: intent, context, when to apply </a:t>
            </a:r>
          </a:p>
          <a:p>
            <a:pPr lvl="1"/>
            <a:r>
              <a:rPr lang="en-US" altLang="en-US" dirty="0"/>
              <a:t>Solution</a:t>
            </a:r>
            <a:r>
              <a:rPr lang="en-US" altLang="en-US" i="0" dirty="0"/>
              <a:t>: UML-like structure, abstract code</a:t>
            </a:r>
          </a:p>
          <a:p>
            <a:pPr lvl="1"/>
            <a:r>
              <a:rPr lang="en-US" altLang="en-US" dirty="0"/>
              <a:t>Consequences</a:t>
            </a:r>
            <a:r>
              <a:rPr lang="en-US" altLang="en-US" i="0" dirty="0"/>
              <a:t>: results and tradeoffs</a:t>
            </a:r>
          </a:p>
        </p:txBody>
      </p:sp>
      <p:sp>
        <p:nvSpPr>
          <p:cNvPr id="7" name="Rectangle 2"/>
          <p:cNvSpPr txBox="1">
            <a:spLocks noChangeArrowheads="1"/>
          </p:cNvSpPr>
          <p:nvPr/>
        </p:nvSpPr>
        <p:spPr>
          <a:xfrm>
            <a:off x="320678" y="980728"/>
            <a:ext cx="7886700" cy="57606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Pattern Elements</a:t>
            </a:r>
          </a:p>
        </p:txBody>
      </p:sp>
    </p:spTree>
    <p:extLst>
      <p:ext uri="{BB962C8B-B14F-4D97-AF65-F5344CB8AC3E}">
        <p14:creationId xmlns:p14="http://schemas.microsoft.com/office/powerpoint/2010/main" val="381094090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67594</TotalTime>
  <Words>5011</Words>
  <Application>Microsoft Office PowerPoint</Application>
  <PresentationFormat>On-screen Show (4:3)</PresentationFormat>
  <Paragraphs>822</Paragraphs>
  <Slides>71</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Calibri Light</vt:lpstr>
      <vt:lpstr>News Gothic MT</vt:lpstr>
      <vt:lpstr>Tahoma</vt:lpstr>
      <vt:lpstr>Times New Roman</vt:lpstr>
      <vt:lpstr>Trebuchet MS</vt:lpstr>
      <vt:lpstr>Wingdings</vt:lpstr>
      <vt:lpstr>Wingdings 2</vt:lpstr>
      <vt:lpstr>Office Theme</vt:lpstr>
      <vt:lpstr>7COM1025 Programming for Software Engineers</vt:lpstr>
      <vt:lpstr>PowerPoint Presentation</vt:lpstr>
      <vt:lpstr>PowerPoint Presentation</vt:lpstr>
      <vt:lpstr>Design Patterns are NOT</vt:lpstr>
      <vt:lpstr>Design Patterns are </vt:lpstr>
      <vt:lpstr>Design vs. Coding</vt:lpstr>
      <vt:lpstr>Design Patterns</vt:lpstr>
      <vt:lpstr>Three Types of Patterns</vt:lpstr>
      <vt:lpstr>PowerPoint Presentation</vt:lpstr>
      <vt:lpstr>PowerPoint Presentation</vt:lpstr>
      <vt:lpstr>PowerPoint Presentation</vt:lpstr>
      <vt:lpstr>PowerPoint Presentation</vt:lpstr>
      <vt:lpstr>PowerPoint Presentation</vt:lpstr>
      <vt:lpstr>PowerPoint Presentation</vt:lpstr>
      <vt:lpstr>Creational Patterns</vt:lpstr>
      <vt:lpstr>Structural Patterns</vt:lpstr>
      <vt:lpstr>Behavioral Patterns</vt:lpstr>
      <vt:lpstr>Behavioral Patterns (cont.)</vt:lpstr>
      <vt:lpstr>Problem: Constructors create objects</vt:lpstr>
      <vt:lpstr>Pattern: Singleton (Creational)</vt:lpstr>
      <vt:lpstr>PowerPoint Presentation</vt:lpstr>
      <vt:lpstr>Singleton Structure</vt:lpstr>
      <vt:lpstr>PowerPoint Presentation</vt:lpstr>
      <vt:lpstr>Other ways to implement Singleton</vt:lpstr>
      <vt:lpstr>Comments</vt:lpstr>
      <vt:lpstr>Problem: Reducing interdependencies</vt:lpstr>
      <vt:lpstr>Pattern: Façade (Structural)</vt:lpstr>
      <vt:lpstr>Facade Structure</vt:lpstr>
      <vt:lpstr>PowerPoint Presentation</vt:lpstr>
      <vt:lpstr>PowerPoint Presentation</vt:lpstr>
      <vt:lpstr>PowerPoint Presentation</vt:lpstr>
      <vt:lpstr>PowerPoint Presentation</vt:lpstr>
      <vt:lpstr>Comments</vt:lpstr>
      <vt:lpstr>Pattern: Mediator (Behavioral)</vt:lpstr>
      <vt:lpstr>PowerPoint Presentation</vt:lpstr>
      <vt:lpstr>Mediator Structure</vt:lpstr>
      <vt:lpstr>Java Code Example</vt:lpstr>
      <vt:lpstr>PowerPoint Presentation</vt:lpstr>
      <vt:lpstr>PowerPoint Presentation</vt:lpstr>
      <vt:lpstr>PowerPoint Presentation</vt:lpstr>
      <vt:lpstr>PowerPoint Presentation</vt:lpstr>
      <vt:lpstr>PowerPoint Presentation</vt:lpstr>
      <vt:lpstr>Example: Top-Down Design</vt:lpstr>
      <vt:lpstr>Comments</vt:lpstr>
      <vt:lpstr>PowerPoint Presentation</vt:lpstr>
      <vt:lpstr>Why refactoring is important? </vt:lpstr>
      <vt:lpstr>High Cohesion Low Coupling</vt:lpstr>
      <vt:lpstr>Refactoring Process</vt:lpstr>
      <vt:lpstr>Code Smells</vt:lpstr>
      <vt:lpstr>Example 1: switch statements</vt:lpstr>
      <vt:lpstr>Example 1, continued</vt:lpstr>
      <vt:lpstr>Example 1, improved</vt:lpstr>
      <vt:lpstr>How is this an improvement?</vt:lpstr>
      <vt:lpstr>Example 2: Encapsulate Field</vt:lpstr>
      <vt:lpstr>Example 3:  Extract Class</vt:lpstr>
      <vt:lpstr>Example 4: Extract Method</vt:lpstr>
      <vt:lpstr>Example 5: Extract Subclass</vt:lpstr>
      <vt:lpstr>Example 6: Extract Super Class</vt:lpstr>
      <vt:lpstr>Example 7:  Form Template Method</vt:lpstr>
      <vt:lpstr>Form Template Method - Refactored</vt:lpstr>
      <vt:lpstr>Example 8: Move Method</vt:lpstr>
      <vt:lpstr>Move Method - Refactored</vt:lpstr>
      <vt:lpstr>Example 9:  Introduce Null Object</vt:lpstr>
      <vt:lpstr>Introduce Null Object - Refactored</vt:lpstr>
      <vt:lpstr>Example 10:  Replace Error Code with Exception</vt:lpstr>
      <vt:lpstr>Example 11:  Replace Exception with Test</vt:lpstr>
      <vt:lpstr>Example 12:  Nested Conditional with Guard</vt:lpstr>
      <vt:lpstr>Example 13:  Replace Parameter with Explicit Method</vt:lpstr>
      <vt:lpstr>Example 14:  Replace Temp with Query</vt:lpstr>
      <vt:lpstr>Example 15: Rename Variable or Method</vt:lpstr>
      <vt:lpstr>Refactoring benefits your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495</cp:revision>
  <cp:lastPrinted>2005-10-13T14:06:28Z</cp:lastPrinted>
  <dcterms:created xsi:type="dcterms:W3CDTF">2004-04-14T09:29:50Z</dcterms:created>
  <dcterms:modified xsi:type="dcterms:W3CDTF">2019-11-27T14:58:36Z</dcterms:modified>
</cp:coreProperties>
</file>