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9" r:id="rId5"/>
    <p:sldId id="274" r:id="rId6"/>
    <p:sldId id="266" r:id="rId7"/>
    <p:sldId id="275" r:id="rId8"/>
    <p:sldId id="277" r:id="rId9"/>
    <p:sldId id="265" r:id="rId10"/>
    <p:sldId id="276" r:id="rId11"/>
    <p:sldId id="263" r:id="rId12"/>
    <p:sldId id="262" r:id="rId13"/>
    <p:sldId id="261" r:id="rId14"/>
    <p:sldId id="260" r:id="rId15"/>
    <p:sldId id="259" r:id="rId16"/>
    <p:sldId id="258" r:id="rId17"/>
    <p:sldId id="273" r:id="rId18"/>
    <p:sldId id="272" r:id="rId1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25198"/>
    <a:srgbClr val="000099"/>
    <a:srgbClr val="1C1C1C"/>
    <a:srgbClr val="660066"/>
    <a:srgbClr val="000058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5" autoAdjust="0"/>
    <p:restoredTop sz="94652" autoAdjust="0"/>
  </p:normalViewPr>
  <p:slideViewPr>
    <p:cSldViewPr>
      <p:cViewPr varScale="1">
        <p:scale>
          <a:sx n="82" d="100"/>
          <a:sy n="82" d="100"/>
        </p:scale>
        <p:origin x="53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4EC73-9991-4E7A-98B9-8B1D7EEE7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8B2C9-4FB9-41C6-A53E-97D42C340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5C56E-2A1F-4C8B-AB08-CE5CB5FC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A50BC-6656-4F5A-A1E7-3A463D88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4BCA1-B928-447E-8BB3-97783CB6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688B9-AD81-4728-9CA1-D3EB68CA0E30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8541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A8B2-35D4-4991-BB37-DC58E0AE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6D126-DA45-4556-A649-5007039B3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11298-061B-4AE5-A9F6-86505574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B2584-F460-44F1-830A-E4139A75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67438-51C7-44F5-9B3B-BF9BB72C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514F5B-632C-4551-868F-792A1208F31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8190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8E4E9-D167-4DB8-9301-ABDB2CE8C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75EDD-CFE1-476F-9561-5278DDB90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2E8A8-5DC5-4A9C-B60D-59834EE38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C0CFE-B540-4B6B-A320-107C7109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FD216-DAAC-480A-91B9-5F7C8890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6CEEE-CC55-48C1-86AC-4CBD5FD05660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134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34B2-CB71-45AC-BB2C-8742654F8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3BB03-92CF-4787-AD1E-43C13AD11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F1841-70CE-42FB-9E91-E1E216DB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4155A-536F-4AD4-B61A-C0B92760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DA2CF-8B7C-40A9-9BFE-D39E2D6C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6BE948-0D46-42B8-8FF6-B00B8C84BD78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3001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F7C4-4FDD-4A57-9934-B03CC688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FDACE-8404-4400-B944-621BAF4ED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37EB8-53C5-476C-ACCA-19474D1E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ACFBC-914A-47F3-8488-AF6C3CD1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A5178-7102-4B4E-AE09-6305680D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86B28-04D6-46A6-B6D9-B3C9E3A9AAE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76642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C687-DEE9-4F29-87C3-CE6E7D9C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C78A8-B205-42DB-BFA5-ECCA90F7D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3A38E-B0DE-48D7-AFAF-E1B68F9AA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F1A55-1619-4995-ADBC-804B6DECF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45018-6096-45ED-ABCC-0898CEA1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3A81F-5F00-4CE1-B636-5901F078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185A1-CEEB-455D-9B07-086BDC112CE5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6807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D7B1-D2E2-45D6-818F-4B27AF38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229FD-E313-4505-95CD-EBC717FF9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81198-8CBC-4D1B-A958-330CD0EBE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3653F0-94C6-4AFA-86A6-8FE108969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1010E6-4895-448D-BA4E-627FD9A57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C5952-0EA8-4619-ACE2-4B50999C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151FD-2BFB-4014-A833-DE2EAC81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54215-8DA0-4853-B8EB-75ADFA05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572039-8D7F-4A87-9127-D3AD35CF1A3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4601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6236-1B99-4660-B7F0-EC8D7618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9D7A5F-B90B-4593-9769-1716DE7E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7A859-304A-4CFD-8546-36B29396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4A11C-B147-4257-AE0A-BDEE76B7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45A544-B241-4E92-BF61-6B1CD4FEA07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06631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BACA27-C738-4203-A6A2-7177533E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EEEDA8-A91A-4E5D-B9F3-D7E84F18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EF5A6-ED7E-449C-A346-53275323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F510A1-BE7E-4630-AC4C-2812334C3A18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3150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9610-18B9-4B18-B95D-7BE74FCC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70F87-E29C-43FD-BDE3-703A90011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C026D-7D55-49E7-8C5C-653C47120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DACDA-3135-40E1-AEE8-391FC7FB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9AD18-0974-421D-AB07-71E8C273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EACF4-30C3-41E4-8C48-1EEC2ACA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98AC6C-596D-4420-8ECC-8E0603D786B8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4537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A83DD-28AB-435A-816C-4491AB3B7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F5045-8F46-435D-A6A6-0B31D4B90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7171E-224B-4F98-B338-86F28E73D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5F16-318E-4A09-BC81-8B40FF11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015C3-EA76-49C0-8827-7A45E233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71C04-24DA-43D6-80C4-18BDA4FF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F94187-8D75-4323-BD55-7B201BF664C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0922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E7B5732-ECB6-4BA0-967C-4D05999D0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9E907E7-AEDB-4D98-93BE-A0DE30624E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36E1E29-5ED6-4978-B54B-C7878329258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7435CEF-B551-4D8B-80C6-F364A929ED4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B7A528B-2AA8-4ACD-A04B-FD106276A17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7F4DAF5-2791-426E-B0CA-2F7F8690E3B2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>
            <a:extLst>
              <a:ext uri="{FF2B5EF4-FFF2-40B4-BE49-F238E27FC236}">
                <a16:creationId xmlns:a16="http://schemas.microsoft.com/office/drawing/2014/main" id="{9D5F02BD-94BE-4999-AFA6-9C66C872CF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836613"/>
            <a:ext cx="8064698" cy="831850"/>
          </a:xfrm>
          <a:noFill/>
          <a:ln/>
        </p:spPr>
        <p:txBody>
          <a:bodyPr anchor="ctr"/>
          <a:lstStyle/>
          <a:p>
            <a:pPr algn="l"/>
            <a:r>
              <a:rPr lang="es-UY" altLang="en-US" sz="3600" b="1" dirty="0" err="1">
                <a:solidFill>
                  <a:schemeClr val="bg1"/>
                </a:solidFill>
              </a:rPr>
              <a:t>Generative</a:t>
            </a:r>
            <a:r>
              <a:rPr lang="es-UY" altLang="en-US" sz="3600" b="1" dirty="0">
                <a:solidFill>
                  <a:schemeClr val="bg1"/>
                </a:solidFill>
              </a:rPr>
              <a:t> Adversarial Networks</a:t>
            </a:r>
            <a:endParaRPr lang="es-ES" altLang="en-US" sz="3600" b="1" dirty="0">
              <a:solidFill>
                <a:schemeClr val="bg1"/>
              </a:solidFill>
            </a:endParaRPr>
          </a:p>
        </p:txBody>
      </p:sp>
      <p:sp>
        <p:nvSpPr>
          <p:cNvPr id="2170" name="Rectangle 122">
            <a:extLst>
              <a:ext uri="{FF2B5EF4-FFF2-40B4-BE49-F238E27FC236}">
                <a16:creationId xmlns:a16="http://schemas.microsoft.com/office/drawing/2014/main" id="{CE8BCAA3-6C9E-409A-B6D7-EA6903D6D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628775"/>
            <a:ext cx="7416626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s-UY" altLang="en-US" sz="1800" b="1" dirty="0" err="1">
                <a:solidFill>
                  <a:schemeClr val="bg1"/>
                </a:solidFill>
              </a:rPr>
              <a:t>Presented</a:t>
            </a:r>
            <a:r>
              <a:rPr lang="es-UY" altLang="en-US" sz="1800" b="1" dirty="0">
                <a:solidFill>
                  <a:schemeClr val="bg1"/>
                </a:solidFill>
              </a:rPr>
              <a:t> </a:t>
            </a:r>
            <a:r>
              <a:rPr lang="es-UY" altLang="en-US" sz="1800" b="1" dirty="0" err="1">
                <a:solidFill>
                  <a:schemeClr val="bg1"/>
                </a:solidFill>
              </a:rPr>
              <a:t>by</a:t>
            </a:r>
            <a:r>
              <a:rPr lang="es-UY" altLang="en-US" sz="1800" b="1" dirty="0">
                <a:solidFill>
                  <a:schemeClr val="bg1"/>
                </a:solidFill>
              </a:rPr>
              <a:t> Steven </a:t>
            </a:r>
            <a:r>
              <a:rPr lang="es-UY" altLang="en-US" sz="1800" b="1" dirty="0" err="1">
                <a:solidFill>
                  <a:schemeClr val="bg1"/>
                </a:solidFill>
              </a:rPr>
              <a:t>Kundert</a:t>
            </a:r>
            <a:r>
              <a:rPr lang="es-UY" altLang="en-US" sz="1800" b="1" dirty="0">
                <a:solidFill>
                  <a:schemeClr val="bg1"/>
                </a:solidFill>
              </a:rPr>
              <a:t> and </a:t>
            </a:r>
            <a:r>
              <a:rPr lang="es-UY" altLang="en-US" sz="1800" b="1" dirty="0" err="1">
                <a:solidFill>
                  <a:schemeClr val="bg1"/>
                </a:solidFill>
              </a:rPr>
              <a:t>Shenglin</a:t>
            </a:r>
            <a:r>
              <a:rPr lang="es-UY" altLang="en-US" sz="1800" b="1" dirty="0">
                <a:solidFill>
                  <a:schemeClr val="bg1"/>
                </a:solidFill>
              </a:rPr>
              <a:t> </a:t>
            </a:r>
            <a:r>
              <a:rPr lang="es-UY" altLang="en-US" sz="1800" b="1" dirty="0" err="1">
                <a:solidFill>
                  <a:schemeClr val="bg1"/>
                </a:solidFill>
              </a:rPr>
              <a:t>Sun</a:t>
            </a:r>
            <a:endParaRPr lang="es-ES" altLang="en-US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811F704-9387-466A-AF02-32E94B0A8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9654AD3-0782-475A-ADE0-9884E7482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9126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811F704-9387-466A-AF02-32E94B0A8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Theoretical Results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9654AD3-0782-475A-ADE0-9884E7482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5200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811F704-9387-466A-AF02-32E94B0A8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9654AD3-0782-475A-ADE0-9884E7482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788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811F704-9387-466A-AF02-32E94B0A8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Experiment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9654AD3-0782-475A-ADE0-9884E7482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5908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811F704-9387-466A-AF02-32E94B0A8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9654AD3-0782-475A-ADE0-9884E7482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8598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811F704-9387-466A-AF02-32E94B0A8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Advantages and Disadvantages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9654AD3-0782-475A-ADE0-9884E7482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75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811F704-9387-466A-AF02-32E94B0A8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9654AD3-0782-475A-ADE0-9884E7482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9197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811F704-9387-466A-AF02-32E94B0A8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Conclusions and Future Work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9654AD3-0782-475A-ADE0-9884E7482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809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811F704-9387-466A-AF02-32E94B0A8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9654AD3-0782-475A-ADE0-9884E7482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321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811F704-9387-466A-AF02-32E94B0A8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9654AD3-0782-475A-ADE0-9884E7482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229600" cy="4680942"/>
          </a:xfrm>
        </p:spPr>
        <p:txBody>
          <a:bodyPr/>
          <a:lstStyle/>
          <a:p>
            <a:r>
              <a:rPr lang="en-US" altLang="en-US" dirty="0"/>
              <a:t>Introduction</a:t>
            </a:r>
          </a:p>
          <a:p>
            <a:r>
              <a:rPr lang="en-US" altLang="en-US" dirty="0"/>
              <a:t>Related Work</a:t>
            </a:r>
          </a:p>
          <a:p>
            <a:r>
              <a:rPr lang="en-US" altLang="en-US" dirty="0"/>
              <a:t>Adversarial Nets</a:t>
            </a:r>
          </a:p>
          <a:p>
            <a:r>
              <a:rPr lang="en-US" altLang="en-US" dirty="0"/>
              <a:t>Theoretical Results</a:t>
            </a:r>
          </a:p>
          <a:p>
            <a:r>
              <a:rPr lang="en-US" altLang="en-US" dirty="0"/>
              <a:t>Experiments</a:t>
            </a:r>
          </a:p>
          <a:p>
            <a:r>
              <a:rPr lang="en-US" altLang="en-US" dirty="0"/>
              <a:t>Advantages and Disadvantages</a:t>
            </a:r>
          </a:p>
          <a:p>
            <a:r>
              <a:rPr lang="en-US" altLang="en-US" dirty="0"/>
              <a:t>Conclusions and Future 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811F704-9387-466A-AF02-32E94B0A8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9654AD3-0782-475A-ADE0-9884E7482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r>
              <a:rPr lang="en-US" altLang="en-US" dirty="0"/>
              <a:t>Deep learning has been used to model artificial intelligence</a:t>
            </a:r>
          </a:p>
          <a:p>
            <a:r>
              <a:rPr lang="en-US" altLang="en-US" dirty="0"/>
              <a:t>Most successful deep learning involves discriminative models that map input into class labels</a:t>
            </a:r>
          </a:p>
          <a:p>
            <a:pPr lvl="1"/>
            <a:r>
              <a:rPr lang="en-US" altLang="en-US" dirty="0"/>
              <a:t>Based on back-propagation and dropout algorithms using weight and bias vectors </a:t>
            </a:r>
            <a:br>
              <a:rPr lang="en-US" altLang="en-US" dirty="0"/>
            </a:br>
            <a:r>
              <a:rPr lang="en-US" altLang="en-US" dirty="0"/>
              <a:t>with well-behaved gradients</a:t>
            </a:r>
          </a:p>
        </p:txBody>
      </p:sp>
    </p:spTree>
    <p:extLst>
      <p:ext uri="{BB962C8B-B14F-4D97-AF65-F5344CB8AC3E}">
        <p14:creationId xmlns:p14="http://schemas.microsoft.com/office/powerpoint/2010/main" val="78091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811F704-9387-466A-AF02-32E94B0A8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Introduction (cont’d)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9654AD3-0782-475A-ADE0-9884E7482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r>
              <a:rPr lang="en-US" altLang="en-US" dirty="0"/>
              <a:t>Deep generative models have had less success</a:t>
            </a:r>
          </a:p>
          <a:p>
            <a:pPr lvl="1"/>
            <a:r>
              <a:rPr lang="en-US" altLang="en-US" dirty="0"/>
              <a:t>Difficult to leverage usefulness of weight and bias vectors</a:t>
            </a:r>
          </a:p>
          <a:p>
            <a:r>
              <a:rPr lang="en-US" altLang="en-US" dirty="0"/>
              <a:t>In an adversarial net, a generative model is pitted against an discriminative model that learns to tell whether a sample is</a:t>
            </a:r>
            <a:br>
              <a:rPr lang="en-US" altLang="en-US" dirty="0"/>
            </a:br>
            <a:r>
              <a:rPr lang="en-US" altLang="en-US" dirty="0"/>
              <a:t>real or fake</a:t>
            </a:r>
          </a:p>
        </p:txBody>
      </p:sp>
    </p:spTree>
    <p:extLst>
      <p:ext uri="{BB962C8B-B14F-4D97-AF65-F5344CB8AC3E}">
        <p14:creationId xmlns:p14="http://schemas.microsoft.com/office/powerpoint/2010/main" val="297706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A3EF-F376-4542-80AD-CDF0510D0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228998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What happens when random data is input into the discriminative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D9EBD-630E-45B5-BD9C-8EDAF48CC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8A5DE-A736-4F14-935E-88522C63F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752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A0CA8B-34F0-4A2B-B2BB-AFCCBE794315}"/>
              </a:ext>
            </a:extLst>
          </p:cNvPr>
          <p:cNvSpPr txBox="1"/>
          <p:nvPr/>
        </p:nvSpPr>
        <p:spPr>
          <a:xfrm>
            <a:off x="1475656" y="6124059"/>
            <a:ext cx="694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model thinks that the random data fits into the class ‘5’</a:t>
            </a:r>
          </a:p>
        </p:txBody>
      </p:sp>
    </p:spTree>
    <p:extLst>
      <p:ext uri="{BB962C8B-B14F-4D97-AF65-F5344CB8AC3E}">
        <p14:creationId xmlns:p14="http://schemas.microsoft.com/office/powerpoint/2010/main" val="128043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811F704-9387-466A-AF02-32E94B0A8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Intro (cont’d)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9654AD3-0782-475A-ADE0-9884E7482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56792"/>
            <a:ext cx="8229600" cy="4824958"/>
          </a:xfrm>
        </p:spPr>
        <p:txBody>
          <a:bodyPr/>
          <a:lstStyle/>
          <a:p>
            <a:r>
              <a:rPr lang="en-US" altLang="en-US" dirty="0"/>
              <a:t>Consider a trained CNN that works well on ImageNet data</a:t>
            </a:r>
          </a:p>
          <a:p>
            <a:pPr lvl="1"/>
            <a:r>
              <a:rPr lang="en-US" altLang="en-US" dirty="0"/>
              <a:t>Take a sample image and manipulate it so that the prediction error is maximized</a:t>
            </a:r>
          </a:p>
          <a:p>
            <a:pPr lvl="1"/>
            <a:r>
              <a:rPr lang="en-US" altLang="en-US" dirty="0"/>
              <a:t>The predicted classification of the image will change, while the image looks similar to the original</a:t>
            </a:r>
          </a:p>
          <a:p>
            <a:pPr lvl="1"/>
            <a:r>
              <a:rPr lang="en-US" altLang="en-US" dirty="0"/>
              <a:t>An adversarial image is one that will</a:t>
            </a:r>
            <a:br>
              <a:rPr lang="en-US" altLang="en-US" dirty="0"/>
            </a:br>
            <a:r>
              <a:rPr lang="en-US" altLang="en-US" dirty="0"/>
              <a:t>fool a CNN</a:t>
            </a:r>
          </a:p>
        </p:txBody>
      </p:sp>
    </p:spTree>
    <p:extLst>
      <p:ext uri="{BB962C8B-B14F-4D97-AF65-F5344CB8AC3E}">
        <p14:creationId xmlns:p14="http://schemas.microsoft.com/office/powerpoint/2010/main" val="3287457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3FD6C4-6C12-4183-8CBD-2FE9067B4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8" y="908720"/>
            <a:ext cx="9066123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44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811F704-9387-466A-AF02-32E94B0A8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sz="4000" dirty="0">
                <a:solidFill>
                  <a:schemeClr val="tx1"/>
                </a:solidFill>
              </a:rPr>
              <a:t>Generative Adversarial Networks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B9654AD3-0782-475A-ADE0-9884E7482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5040982"/>
          </a:xfrm>
        </p:spPr>
        <p:txBody>
          <a:bodyPr/>
          <a:lstStyle/>
          <a:p>
            <a:r>
              <a:rPr lang="en-US" altLang="en-US" sz="2800" dirty="0"/>
              <a:t>Create a generative model that generates samples by passing random noise through a multilayer perceptron</a:t>
            </a:r>
          </a:p>
          <a:p>
            <a:r>
              <a:rPr lang="en-US" altLang="en-US" sz="2800" dirty="0"/>
              <a:t>Create a discriminative model that is also a multilayer perceptron</a:t>
            </a:r>
          </a:p>
          <a:p>
            <a:r>
              <a:rPr lang="en-US" altLang="en-US" sz="2800" dirty="0"/>
              <a:t>Train both models using back-propagation and dropout algorithms</a:t>
            </a:r>
          </a:p>
          <a:p>
            <a:r>
              <a:rPr lang="en-US" altLang="en-US" sz="2800" dirty="0"/>
              <a:t>Sample from the generative model using forward propagation</a:t>
            </a:r>
          </a:p>
        </p:txBody>
      </p:sp>
    </p:spTree>
    <p:extLst>
      <p:ext uri="{BB962C8B-B14F-4D97-AF65-F5344CB8AC3E}">
        <p14:creationId xmlns:p14="http://schemas.microsoft.com/office/powerpoint/2010/main" val="2503475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811F704-9387-466A-AF02-32E94B0A8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AD8F1C-5D9A-40C9-BC84-15BC81D75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133" y="4922471"/>
            <a:ext cx="1627287" cy="6960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83EC1C-3E58-43A3-BA24-ED5E591FF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3" y="4922471"/>
            <a:ext cx="1603295" cy="696097"/>
          </a:xfrm>
          <a:prstGeom prst="rect">
            <a:avLst/>
          </a:prstGeom>
        </p:spPr>
      </p:pic>
      <p:sp>
        <p:nvSpPr>
          <p:cNvPr id="106499" name="Rectangle 3">
            <a:extLst>
              <a:ext uri="{FF2B5EF4-FFF2-40B4-BE49-F238E27FC236}">
                <a16:creationId xmlns:a16="http://schemas.microsoft.com/office/drawing/2014/main" id="{B9654AD3-0782-475A-ADE0-9884E7482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5257006"/>
          </a:xfrm>
        </p:spPr>
        <p:txBody>
          <a:bodyPr/>
          <a:lstStyle/>
          <a:p>
            <a:r>
              <a:rPr lang="en-US" altLang="en-US" dirty="0"/>
              <a:t>Generative model acts like a currency counterfeiter</a:t>
            </a:r>
          </a:p>
          <a:p>
            <a:r>
              <a:rPr lang="en-US" altLang="en-US" dirty="0"/>
              <a:t>Discriminative model acts like police trying to catch counterfeits</a:t>
            </a:r>
          </a:p>
          <a:p>
            <a:r>
              <a:rPr lang="en-US" altLang="en-US" dirty="0"/>
              <a:t>Competition drives both to improve their methods until counterfeit is identical to real thing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AECF15-E504-4A27-A5C1-5A57312AB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4797152"/>
            <a:ext cx="1505744" cy="946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4B12EF-DD62-4955-8DEB-972A353B27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0708" y="5039996"/>
            <a:ext cx="461045" cy="4610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9DD6A4-08DB-45E3-AB38-2EE58F33F7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1739" y="5039995"/>
            <a:ext cx="461045" cy="46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78486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7658</TotalTime>
  <Words>265</Words>
  <Application>Microsoft Office PowerPoint</Application>
  <PresentationFormat>On-screen Show (4:3)</PresentationFormat>
  <Paragraphs>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Diseño predeterminado</vt:lpstr>
      <vt:lpstr>Generative Adversarial Networks</vt:lpstr>
      <vt:lpstr>Outline</vt:lpstr>
      <vt:lpstr>Introduction</vt:lpstr>
      <vt:lpstr>Introduction (cont’d)</vt:lpstr>
      <vt:lpstr>What happens when random data is input into the discriminative model?</vt:lpstr>
      <vt:lpstr>Intro (cont’d)</vt:lpstr>
      <vt:lpstr>PowerPoint Presentation</vt:lpstr>
      <vt:lpstr>Generative Adversarial Networks</vt:lpstr>
      <vt:lpstr>Example</vt:lpstr>
      <vt:lpstr>PowerPoint Presentation</vt:lpstr>
      <vt:lpstr>Theoretical Results</vt:lpstr>
      <vt:lpstr>PowerPoint Presentation</vt:lpstr>
      <vt:lpstr>Experiment</vt:lpstr>
      <vt:lpstr>PowerPoint Presentation</vt:lpstr>
      <vt:lpstr>Advantages and Disadvantages</vt:lpstr>
      <vt:lpstr>PowerPoint Presentation</vt:lpstr>
      <vt:lpstr>Conclusions and Future Work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Steven Kundert</cp:lastModifiedBy>
  <cp:revision>691</cp:revision>
  <dcterms:created xsi:type="dcterms:W3CDTF">2010-05-23T14:28:12Z</dcterms:created>
  <dcterms:modified xsi:type="dcterms:W3CDTF">2017-11-05T01:17:06Z</dcterms:modified>
</cp:coreProperties>
</file>