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25"/>
  </p:notesMasterIdLst>
  <p:handoutMasterIdLst>
    <p:handoutMasterId r:id="rId26"/>
  </p:handoutMasterIdLst>
  <p:sldIdLst>
    <p:sldId id="256" r:id="rId2"/>
    <p:sldId id="260" r:id="rId3"/>
    <p:sldId id="261" r:id="rId4"/>
    <p:sldId id="332" r:id="rId5"/>
    <p:sldId id="333" r:id="rId6"/>
    <p:sldId id="334" r:id="rId7"/>
    <p:sldId id="335" r:id="rId8"/>
    <p:sldId id="336" r:id="rId9"/>
    <p:sldId id="337" r:id="rId10"/>
    <p:sldId id="338" r:id="rId11"/>
    <p:sldId id="339" r:id="rId12"/>
    <p:sldId id="340" r:id="rId13"/>
    <p:sldId id="341" r:id="rId14"/>
    <p:sldId id="342" r:id="rId15"/>
    <p:sldId id="343" r:id="rId16"/>
    <p:sldId id="344" r:id="rId17"/>
    <p:sldId id="347" r:id="rId18"/>
    <p:sldId id="348" r:id="rId19"/>
    <p:sldId id="346" r:id="rId20"/>
    <p:sldId id="349" r:id="rId21"/>
    <p:sldId id="350" r:id="rId22"/>
    <p:sldId id="351" r:id="rId23"/>
    <p:sldId id="352" r:id="rId24"/>
  </p:sldIdLst>
  <p:sldSz cx="9144000" cy="5143500" type="screen16x9"/>
  <p:notesSz cx="6858000" cy="9144000"/>
  <p:embeddedFontLst>
    <p:embeddedFont>
      <p:font typeface="Ubuntu" panose="020B0604020202020204" charset="0"/>
      <p:regular r:id="rId27"/>
      <p:bold r:id="rId28"/>
      <p:italic r:id="rId29"/>
      <p:boldItalic r:id="rId30"/>
    </p:embeddedFont>
    <p:embeddedFont>
      <p:font typeface="Hammersmith One"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CDF"/>
    <a:srgbClr val="40474B"/>
    <a:srgbClr val="555B5F"/>
    <a:srgbClr val="393F42"/>
    <a:srgbClr val="9597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D8BFCD-42F7-4ED1-B95F-5982F2213264}">
  <a:tblStyle styleId="{51D8BFCD-42F7-4ED1-B95F-5982F22132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28E159E-C7B5-43FE-A4C0-140529A06CF2}"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937959A1-1462-4B0E-9F1F-E0D65ACFDFAA}"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4C4CFE8D-9796-42C4-B958-D69107112646}"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58293ABD-D43C-4ACF-B91D-68E2FF77F4E5}"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3998C367-21E1-4FB5-96E7-D7C31C01EC9E}"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94660"/>
  </p:normalViewPr>
  <p:slideViewPr>
    <p:cSldViewPr snapToGrid="0">
      <p:cViewPr>
        <p:scale>
          <a:sx n="90" d="100"/>
          <a:sy n="90" d="100"/>
        </p:scale>
        <p:origin x="2052" y="1338"/>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0D80F9-23EB-4957-A470-7DE27DFBB834}" type="datetimeFigureOut">
              <a:rPr lang="fr-FR" smtClean="0"/>
              <a:t>09/07/2021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62A6E9-1640-490B-8E81-23F5F6CF25EF}" type="slidenum">
              <a:rPr lang="fr-FR" smtClean="0"/>
              <a:t>‹N°›</a:t>
            </a:fld>
            <a:endParaRPr lang="fr-FR"/>
          </a:p>
        </p:txBody>
      </p:sp>
    </p:spTree>
    <p:extLst>
      <p:ext uri="{BB962C8B-B14F-4D97-AF65-F5344CB8AC3E}">
        <p14:creationId xmlns:p14="http://schemas.microsoft.com/office/powerpoint/2010/main" val="525228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5"/>
        <p:cNvGrpSpPr/>
        <p:nvPr/>
      </p:nvGrpSpPr>
      <p:grpSpPr>
        <a:xfrm>
          <a:off x="0" y="0"/>
          <a:ext cx="0" cy="0"/>
          <a:chOff x="0" y="0"/>
          <a:chExt cx="0" cy="0"/>
        </a:xfrm>
      </p:grpSpPr>
      <p:sp>
        <p:nvSpPr>
          <p:cNvPr id="2136" name="Google Shape;2136;gc6a01074ef_0_21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7" name="Google Shape;2137;gc6a01074ef_0_21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489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5"/>
        <p:cNvGrpSpPr/>
        <p:nvPr/>
      </p:nvGrpSpPr>
      <p:grpSpPr>
        <a:xfrm>
          <a:off x="0" y="0"/>
          <a:ext cx="0" cy="0"/>
          <a:chOff x="0" y="0"/>
          <a:chExt cx="0" cy="0"/>
        </a:xfrm>
      </p:grpSpPr>
      <p:sp>
        <p:nvSpPr>
          <p:cNvPr id="2136" name="Google Shape;2136;gc6a01074ef_0_21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7" name="Google Shape;2137;gc6a01074ef_0_21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Cette segmentation manuelle ne permet pas d’avoir des résultats</a:t>
            </a:r>
            <a:r>
              <a:rPr lang="fr-FR" baseline="0" dirty="0" smtClean="0"/>
              <a:t> pertinents, trop grande différence de cardinalité entre clusters</a:t>
            </a:r>
          </a:p>
          <a:p>
            <a:pPr marL="0" lvl="0" indent="0" algn="l" rtl="0">
              <a:spcBef>
                <a:spcPts val="0"/>
              </a:spcBef>
              <a:spcAft>
                <a:spcPts val="0"/>
              </a:spcAft>
              <a:buNone/>
            </a:pPr>
            <a:r>
              <a:rPr lang="fr-FR" baseline="0" dirty="0" smtClean="0">
                <a:sym typeface="Wingdings" panose="05000000000000000000" pitchFamily="2" charset="2"/>
              </a:rPr>
              <a:t> </a:t>
            </a:r>
            <a:r>
              <a:rPr lang="fr-FR" baseline="0" dirty="0" err="1" smtClean="0">
                <a:sym typeface="Wingdings" panose="05000000000000000000" pitchFamily="2" charset="2"/>
              </a:rPr>
              <a:t>Clustering</a:t>
            </a:r>
            <a:r>
              <a:rPr lang="fr-FR" baseline="0" dirty="0" smtClean="0">
                <a:sym typeface="Wingdings" panose="05000000000000000000" pitchFamily="2" charset="2"/>
              </a:rPr>
              <a:t> automatique</a:t>
            </a:r>
            <a:endParaRPr dirty="0"/>
          </a:p>
        </p:txBody>
      </p:sp>
    </p:spTree>
    <p:extLst>
      <p:ext uri="{BB962C8B-B14F-4D97-AF65-F5344CB8AC3E}">
        <p14:creationId xmlns:p14="http://schemas.microsoft.com/office/powerpoint/2010/main" val="605640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9"/>
        <p:cNvGrpSpPr/>
        <p:nvPr/>
      </p:nvGrpSpPr>
      <p:grpSpPr>
        <a:xfrm>
          <a:off x="0" y="0"/>
          <a:ext cx="0" cy="0"/>
          <a:chOff x="0" y="0"/>
          <a:chExt cx="0" cy="0"/>
        </a:xfrm>
      </p:grpSpPr>
      <p:sp>
        <p:nvSpPr>
          <p:cNvPr id="2360" name="Google Shape;2360;gc6a01074ef_0_20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1" name="Google Shape;2361;gc6a01074ef_0_20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Variable</a:t>
            </a:r>
            <a:r>
              <a:rPr lang="fr-FR" baseline="0" dirty="0" smtClean="0"/>
              <a:t> F : </a:t>
            </a:r>
            <a:r>
              <a:rPr lang="fr-FR" dirty="0" smtClean="0"/>
              <a:t>Presque uniquement des acheteurs uniques, Variable non discriminante</a:t>
            </a:r>
            <a:r>
              <a:rPr lang="fr-FR" baseline="0" dirty="0" smtClean="0"/>
              <a:t> pour notre </a:t>
            </a:r>
            <a:r>
              <a:rPr lang="fr-FR" baseline="0" dirty="0" err="1" smtClean="0"/>
              <a:t>clustering</a:t>
            </a:r>
            <a:r>
              <a:rPr lang="fr-FR" baseline="0" dirty="0" smtClean="0"/>
              <a:t> </a:t>
            </a:r>
            <a:r>
              <a:rPr lang="fr-FR" baseline="0" dirty="0" smtClean="0">
                <a:sym typeface="Wingdings" panose="05000000000000000000" pitchFamily="2" charset="2"/>
              </a:rPr>
              <a:t> on ne la garde pas</a:t>
            </a:r>
            <a:endParaRPr dirty="0"/>
          </a:p>
        </p:txBody>
      </p:sp>
    </p:spTree>
    <p:extLst>
      <p:ext uri="{BB962C8B-B14F-4D97-AF65-F5344CB8AC3E}">
        <p14:creationId xmlns:p14="http://schemas.microsoft.com/office/powerpoint/2010/main" val="3556339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9"/>
        <p:cNvGrpSpPr/>
        <p:nvPr/>
      </p:nvGrpSpPr>
      <p:grpSpPr>
        <a:xfrm>
          <a:off x="0" y="0"/>
          <a:ext cx="0" cy="0"/>
          <a:chOff x="0" y="0"/>
          <a:chExt cx="0" cy="0"/>
        </a:xfrm>
      </p:grpSpPr>
      <p:sp>
        <p:nvSpPr>
          <p:cNvPr id="2360" name="Google Shape;2360;gc6a01074ef_0_20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1" name="Google Shape;2361;gc6a01074ef_0_20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Dernier</a:t>
            </a:r>
            <a:r>
              <a:rPr lang="fr-FR" baseline="0" dirty="0" smtClean="0"/>
              <a:t> input = distribution similaire à F donc test si c’est utile</a:t>
            </a:r>
            <a:endParaRPr dirty="0"/>
          </a:p>
        </p:txBody>
      </p:sp>
    </p:spTree>
    <p:extLst>
      <p:ext uri="{BB962C8B-B14F-4D97-AF65-F5344CB8AC3E}">
        <p14:creationId xmlns:p14="http://schemas.microsoft.com/office/powerpoint/2010/main" val="3682027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9"/>
        <p:cNvGrpSpPr/>
        <p:nvPr/>
      </p:nvGrpSpPr>
      <p:grpSpPr>
        <a:xfrm>
          <a:off x="0" y="0"/>
          <a:ext cx="0" cy="0"/>
          <a:chOff x="0" y="0"/>
          <a:chExt cx="0" cy="0"/>
        </a:xfrm>
      </p:grpSpPr>
      <p:sp>
        <p:nvSpPr>
          <p:cNvPr id="2360" name="Google Shape;2360;gc6a01074ef_0_20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1" name="Google Shape;2361;gc6a01074ef_0_20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On ne</a:t>
            </a:r>
            <a:r>
              <a:rPr lang="fr-FR" baseline="0" dirty="0" smtClean="0"/>
              <a:t> garde pas la variable. Meilleur score silhouette pour un nombre de cluster = 5</a:t>
            </a:r>
            <a:endParaRPr dirty="0"/>
          </a:p>
        </p:txBody>
      </p:sp>
    </p:spTree>
    <p:extLst>
      <p:ext uri="{BB962C8B-B14F-4D97-AF65-F5344CB8AC3E}">
        <p14:creationId xmlns:p14="http://schemas.microsoft.com/office/powerpoint/2010/main" val="4127444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9"/>
        <p:cNvGrpSpPr/>
        <p:nvPr/>
      </p:nvGrpSpPr>
      <p:grpSpPr>
        <a:xfrm>
          <a:off x="0" y="0"/>
          <a:ext cx="0" cy="0"/>
          <a:chOff x="0" y="0"/>
          <a:chExt cx="0" cy="0"/>
        </a:xfrm>
      </p:grpSpPr>
      <p:sp>
        <p:nvSpPr>
          <p:cNvPr id="2360" name="Google Shape;2360;gc6a01074ef_0_20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1" name="Google Shape;2361;gc6a01074ef_0_20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Score silhouette inférieur</a:t>
            </a:r>
            <a:endParaRPr dirty="0"/>
          </a:p>
        </p:txBody>
      </p:sp>
    </p:spTree>
    <p:extLst>
      <p:ext uri="{BB962C8B-B14F-4D97-AF65-F5344CB8AC3E}">
        <p14:creationId xmlns:p14="http://schemas.microsoft.com/office/powerpoint/2010/main" val="2921196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9"/>
        <p:cNvGrpSpPr/>
        <p:nvPr/>
      </p:nvGrpSpPr>
      <p:grpSpPr>
        <a:xfrm>
          <a:off x="0" y="0"/>
          <a:ext cx="0" cy="0"/>
          <a:chOff x="0" y="0"/>
          <a:chExt cx="0" cy="0"/>
        </a:xfrm>
      </p:grpSpPr>
      <p:sp>
        <p:nvSpPr>
          <p:cNvPr id="2360" name="Google Shape;2360;gc6a01074ef_0_20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1" name="Google Shape;2361;gc6a01074ef_0_20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Cette</a:t>
            </a:r>
            <a:r>
              <a:rPr lang="fr-FR" baseline="0" dirty="0" smtClean="0"/>
              <a:t> méthode ne permet pas d’obtenir de bons score silhouette ET des clusters intéressants : clusters trop déséquilibrés ou trop peu nombreux</a:t>
            </a:r>
            <a:endParaRPr dirty="0"/>
          </a:p>
        </p:txBody>
      </p:sp>
    </p:spTree>
    <p:extLst>
      <p:ext uri="{BB962C8B-B14F-4D97-AF65-F5344CB8AC3E}">
        <p14:creationId xmlns:p14="http://schemas.microsoft.com/office/powerpoint/2010/main" val="4282104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c6a01074ef_0_2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c6a01074ef_0_2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Utilisant</a:t>
            </a:r>
            <a:r>
              <a:rPr lang="fr-FR" baseline="0" dirty="0" smtClean="0"/>
              <a:t> le meilleur résultat : KMEANS et 5 clusters</a:t>
            </a:r>
          </a:p>
          <a:p>
            <a:pPr marL="0" lvl="0" indent="0" algn="l" rtl="0">
              <a:spcBef>
                <a:spcPts val="0"/>
              </a:spcBef>
              <a:spcAft>
                <a:spcPts val="0"/>
              </a:spcAft>
              <a:buNone/>
            </a:pPr>
            <a:r>
              <a:rPr lang="fr-FR" baseline="0" dirty="0" smtClean="0"/>
              <a:t>ACP sur l’input et projection sur les 2 meilleures composantes</a:t>
            </a:r>
            <a:endParaRPr lang="fr-FR"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969399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c6a01074ef_0_2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c6a01074ef_0_2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Données = centre</a:t>
            </a:r>
          </a:p>
          <a:p>
            <a:pPr marL="0" lvl="0" indent="0" algn="l" rtl="0">
              <a:spcBef>
                <a:spcPts val="0"/>
              </a:spcBef>
              <a:spcAft>
                <a:spcPts val="0"/>
              </a:spcAft>
              <a:buNone/>
            </a:pPr>
            <a:r>
              <a:rPr lang="fr-FR" dirty="0" smtClean="0"/>
              <a:t>Confirmation par les</a:t>
            </a:r>
            <a:r>
              <a:rPr lang="fr-FR" baseline="0" dirty="0" smtClean="0"/>
              <a:t> moyennes des variables par cluster</a:t>
            </a:r>
            <a:endParaRPr lang="fr-FR"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3338884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c6a01074ef_0_2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c6a01074ef_0_2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smtClean="0"/>
              <a:t>Designed</a:t>
            </a:r>
            <a:r>
              <a:rPr lang="fr-FR" dirty="0" smtClean="0"/>
              <a:t> by </a:t>
            </a:r>
            <a:r>
              <a:rPr lang="fr-FR" dirty="0" err="1" smtClean="0"/>
              <a:t>studiogstock</a:t>
            </a:r>
            <a:r>
              <a:rPr lang="fr-FR" dirty="0" smtClean="0"/>
              <a:t> / </a:t>
            </a:r>
            <a:r>
              <a:rPr lang="fr-FR" dirty="0" err="1" smtClean="0"/>
              <a:t>Freepik</a:t>
            </a:r>
            <a:endParaRPr lang="fr-FR" dirty="0" smtClean="0"/>
          </a:p>
          <a:p>
            <a:pPr marL="0" lvl="0" indent="0" algn="l" rtl="0">
              <a:spcBef>
                <a:spcPts val="0"/>
              </a:spcBef>
              <a:spcAft>
                <a:spcPts val="0"/>
              </a:spcAft>
              <a:buNone/>
            </a:pPr>
            <a:r>
              <a:rPr lang="fr-FR" dirty="0" smtClean="0"/>
              <a:t>Le</a:t>
            </a:r>
            <a:r>
              <a:rPr lang="fr-FR" baseline="0" dirty="0" smtClean="0"/>
              <a:t> fidèle est aussi économe -&gt; Opportunité à travailler</a:t>
            </a:r>
          </a:p>
          <a:p>
            <a:pPr marL="0" lvl="0" indent="0" algn="l" rtl="0">
              <a:spcBef>
                <a:spcPts val="0"/>
              </a:spcBef>
              <a:spcAft>
                <a:spcPts val="0"/>
              </a:spcAft>
              <a:buNone/>
            </a:pPr>
            <a:r>
              <a:rPr lang="fr-FR" baseline="0" dirty="0" smtClean="0"/>
              <a:t>L’insatisfait à approfondir pour déterminer la raison</a:t>
            </a:r>
            <a:endParaRPr dirty="0"/>
          </a:p>
        </p:txBody>
      </p:sp>
    </p:spTree>
    <p:extLst>
      <p:ext uri="{BB962C8B-B14F-4D97-AF65-F5344CB8AC3E}">
        <p14:creationId xmlns:p14="http://schemas.microsoft.com/office/powerpoint/2010/main" val="4215678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c6a01074ef_0_20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c6a01074ef_0_20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On cherche</a:t>
            </a:r>
            <a:r>
              <a:rPr lang="fr-FR" baseline="0" dirty="0" smtClean="0"/>
              <a:t> à simuler le comportement du </a:t>
            </a:r>
            <a:r>
              <a:rPr lang="fr-FR" baseline="0" dirty="0" err="1" smtClean="0"/>
              <a:t>clustering</a:t>
            </a:r>
            <a:r>
              <a:rPr lang="fr-FR" baseline="0" dirty="0" smtClean="0"/>
              <a:t> au fil du temps</a:t>
            </a:r>
            <a:endParaRPr dirty="0"/>
          </a:p>
        </p:txBody>
      </p:sp>
    </p:spTree>
    <p:extLst>
      <p:ext uri="{BB962C8B-B14F-4D97-AF65-F5344CB8AC3E}">
        <p14:creationId xmlns:p14="http://schemas.microsoft.com/office/powerpoint/2010/main" val="2039412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c6a01074ef_0_20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c6a01074ef_0_20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4141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8"/>
        <p:cNvGrpSpPr/>
        <p:nvPr/>
      </p:nvGrpSpPr>
      <p:grpSpPr>
        <a:xfrm>
          <a:off x="0" y="0"/>
          <a:ext cx="0" cy="0"/>
          <a:chOff x="0" y="0"/>
          <a:chExt cx="0" cy="0"/>
        </a:xfrm>
      </p:grpSpPr>
      <p:sp>
        <p:nvSpPr>
          <p:cNvPr id="2669" name="Google Shape;2669;gc33250489b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0" name="Google Shape;2670;gc33250489b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455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1"/>
        <p:cNvGrpSpPr/>
        <p:nvPr/>
      </p:nvGrpSpPr>
      <p:grpSpPr>
        <a:xfrm>
          <a:off x="0" y="0"/>
          <a:ext cx="0" cy="0"/>
          <a:chOff x="0" y="0"/>
          <a:chExt cx="0" cy="0"/>
        </a:xfrm>
      </p:grpSpPr>
      <p:sp>
        <p:nvSpPr>
          <p:cNvPr id="2412" name="Google Shape;2412;gc6a01074ef_0_20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3" name="Google Shape;2413;gc6a01074ef_0_20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Création d’un </a:t>
            </a:r>
            <a:r>
              <a:rPr lang="fr-FR" dirty="0" err="1" smtClean="0"/>
              <a:t>dataset</a:t>
            </a:r>
            <a:r>
              <a:rPr lang="fr-FR" dirty="0" smtClean="0"/>
              <a:t> regroupant</a:t>
            </a:r>
            <a:r>
              <a:rPr lang="fr-FR" baseline="0" dirty="0" smtClean="0"/>
              <a:t> les variables intéressantes par client unique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Exploration</a:t>
            </a:r>
            <a:r>
              <a:rPr lang="fr-FR" baseline="0" dirty="0" smtClean="0"/>
              <a:t> et nettoyage imbriquées: mon exploration a permis mon nettoyage</a:t>
            </a:r>
            <a:endParaRPr dirty="0"/>
          </a:p>
        </p:txBody>
      </p:sp>
    </p:spTree>
    <p:extLst>
      <p:ext uri="{BB962C8B-B14F-4D97-AF65-F5344CB8AC3E}">
        <p14:creationId xmlns:p14="http://schemas.microsoft.com/office/powerpoint/2010/main" val="3285994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Distribution plus homogène, Identification du black Friday 2017</a:t>
            </a:r>
            <a:endParaRPr dirty="0"/>
          </a:p>
        </p:txBody>
      </p:sp>
    </p:spTree>
    <p:extLst>
      <p:ext uri="{BB962C8B-B14F-4D97-AF65-F5344CB8AC3E}">
        <p14:creationId xmlns:p14="http://schemas.microsoft.com/office/powerpoint/2010/main" val="3522604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6110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Délai de livraison = écart entre date prévue et date réelle</a:t>
            </a:r>
            <a:endParaRPr dirty="0"/>
          </a:p>
        </p:txBody>
      </p:sp>
    </p:spTree>
    <p:extLst>
      <p:ext uri="{BB962C8B-B14F-4D97-AF65-F5344CB8AC3E}">
        <p14:creationId xmlns:p14="http://schemas.microsoft.com/office/powerpoint/2010/main" val="3921473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smtClean="0"/>
              <a:t>Pas de nettoyage sur cette variable</a:t>
            </a:r>
          </a:p>
          <a:p>
            <a:pPr marL="0" lvl="0" indent="0" algn="l" rtl="0">
              <a:spcBef>
                <a:spcPts val="0"/>
              </a:spcBef>
              <a:spcAft>
                <a:spcPts val="0"/>
              </a:spcAft>
              <a:buNone/>
            </a:pPr>
            <a:r>
              <a:rPr lang="fr-FR" dirty="0" smtClean="0"/>
              <a:t>Clients</a:t>
            </a:r>
            <a:r>
              <a:rPr lang="fr-FR" baseline="0" dirty="0" smtClean="0"/>
              <a:t> globalement satisfaits (+3/4 avec notes de 4 ou 5)</a:t>
            </a:r>
            <a:endParaRPr dirty="0"/>
          </a:p>
        </p:txBody>
      </p:sp>
    </p:spTree>
    <p:extLst>
      <p:ext uri="{BB962C8B-B14F-4D97-AF65-F5344CB8AC3E}">
        <p14:creationId xmlns:p14="http://schemas.microsoft.com/office/powerpoint/2010/main" val="3748013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5"/>
        <p:cNvGrpSpPr/>
        <p:nvPr/>
      </p:nvGrpSpPr>
      <p:grpSpPr>
        <a:xfrm>
          <a:off x="0" y="0"/>
          <a:ext cx="0" cy="0"/>
          <a:chOff x="0" y="0"/>
          <a:chExt cx="0" cy="0"/>
        </a:xfrm>
      </p:grpSpPr>
      <p:sp>
        <p:nvSpPr>
          <p:cNvPr id="2136" name="Google Shape;2136;gc6a01074ef_0_21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7" name="Google Shape;2137;gc6a01074ef_0_21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100" b="0" i="0" u="none" strike="noStrike" cap="none" dirty="0" smtClean="0">
                <a:solidFill>
                  <a:srgbClr val="000000"/>
                </a:solidFill>
                <a:effectLst/>
                <a:latin typeface="Arial"/>
                <a:ea typeface="Arial"/>
                <a:cs typeface="Arial"/>
                <a:sym typeface="Arial"/>
              </a:rPr>
              <a:t>On ne segmente pas  les clients en fonction de ce qu’ils sont (genre, sexe, ville, CSP…), ni en fonction de ce qu’ils aiment (centres d’intérêt, goûts), mais en fonction de ce qu’ils achètent</a:t>
            </a:r>
            <a:endParaRPr dirty="0"/>
          </a:p>
        </p:txBody>
      </p:sp>
    </p:spTree>
    <p:extLst>
      <p:ext uri="{BB962C8B-B14F-4D97-AF65-F5344CB8AC3E}">
        <p14:creationId xmlns:p14="http://schemas.microsoft.com/office/powerpoint/2010/main" val="4056255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4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7" name="Google Shape;1017;p40"/>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timing>
    <p:tnLst>
      <p:par>
        <p:cTn id="1" dur="indefinite" restart="never" nodeType="tmRoot"/>
      </p:par>
    </p:tnLst>
  </p:timing>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263"/>
        <p:cNvGrpSpPr/>
        <p:nvPr/>
      </p:nvGrpSpPr>
      <p:grpSpPr>
        <a:xfrm>
          <a:off x="0" y="0"/>
          <a:ext cx="0" cy="0"/>
          <a:chOff x="0" y="0"/>
          <a:chExt cx="0" cy="0"/>
        </a:xfrm>
      </p:grpSpPr>
      <p:sp>
        <p:nvSpPr>
          <p:cNvPr id="264" name="Google Shape;264;p15"/>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15"/>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15"/>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0" name="Google Shape;270;p15"/>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15"/>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2" name="Google Shape;272;p15"/>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3" name="Google Shape;273;p15"/>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15"/>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6" name="Google Shape;276;p15"/>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4">
  <p:cSld name="CUSTOM_27">
    <p:spTree>
      <p:nvGrpSpPr>
        <p:cNvPr id="1"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rot="5400000" flipH="1">
            <a:off x="-1331519" y="-591459"/>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rot="-7977677">
            <a:off x="1465320" y="34545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1"/>
          <p:cNvSpPr txBox="1">
            <a:spLocks noGrp="1"/>
          </p:cNvSpPr>
          <p:nvPr>
            <p:ph type="title"/>
          </p:nvPr>
        </p:nvSpPr>
        <p:spPr>
          <a:xfrm>
            <a:off x="2690725" y="1505725"/>
            <a:ext cx="38589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21"/>
          <p:cNvSpPr txBox="1">
            <a:spLocks noGrp="1"/>
          </p:cNvSpPr>
          <p:nvPr>
            <p:ph type="subTitle" idx="1"/>
          </p:nvPr>
        </p:nvSpPr>
        <p:spPr>
          <a:xfrm>
            <a:off x="2690725" y="2725750"/>
            <a:ext cx="3858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3"/>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2" name="Google Shape;562;p23"/>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23"/>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23"/>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5" name="Google Shape;565;p23"/>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6" name="Google Shape;566;p23"/>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23"/>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6">
  <p:cSld name="CUSTOM_18">
    <p:spTree>
      <p:nvGrpSpPr>
        <p:cNvPr id="1" name="Shape 692"/>
        <p:cNvGrpSpPr/>
        <p:nvPr/>
      </p:nvGrpSpPr>
      <p:grpSpPr>
        <a:xfrm>
          <a:off x="0" y="0"/>
          <a:ext cx="0" cy="0"/>
          <a:chOff x="0" y="0"/>
          <a:chExt cx="0" cy="0"/>
        </a:xfrm>
      </p:grpSpPr>
      <p:sp>
        <p:nvSpPr>
          <p:cNvPr id="693" name="Google Shape;693;p31"/>
          <p:cNvSpPr/>
          <p:nvPr/>
        </p:nvSpPr>
        <p:spPr>
          <a:xfrm rot="912733" flipH="1">
            <a:off x="-1572654" y="597947"/>
            <a:ext cx="3253667" cy="548082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rot="-482288">
            <a:off x="6784912" y="-733687"/>
            <a:ext cx="3654738" cy="363958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rot="3320924">
            <a:off x="8443534" y="3822428"/>
            <a:ext cx="1269688" cy="165823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7977683">
            <a:off x="6409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1" r:id="rId4"/>
    <p:sldLayoutId id="2147483665" r:id="rId5"/>
    <p:sldLayoutId id="2147483667" r:id="rId6"/>
    <p:sldLayoutId id="2147483669" r:id="rId7"/>
    <p:sldLayoutId id="2147483677" r:id="rId8"/>
    <p:sldLayoutId id="2147483678" r:id="rId9"/>
    <p:sldLayoutId id="2147483685" r:id="rId10"/>
    <p:sldLayoutId id="2147483686" r:id="rId11"/>
  </p:sldLayoutIdLst>
  <p:timing>
    <p:tnLst>
      <p:par>
        <p:cTn id="1" dur="indefinite" restart="never" nodeType="tmRoot"/>
      </p:par>
    </p:tnLst>
  </p:timing>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432304" y="1481582"/>
            <a:ext cx="7614416" cy="9435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800" dirty="0" smtClean="0">
                <a:solidFill>
                  <a:schemeClr val="accent2"/>
                </a:solidFill>
              </a:rPr>
              <a:t>Parcours Data </a:t>
            </a:r>
            <a:r>
              <a:rPr lang="fr-FR" sz="4800" dirty="0" err="1" smtClean="0">
                <a:solidFill>
                  <a:schemeClr val="accent2"/>
                </a:solidFill>
              </a:rPr>
              <a:t>Scientist</a:t>
            </a:r>
            <a:endParaRPr sz="4800" dirty="0">
              <a:solidFill>
                <a:schemeClr val="accent2"/>
              </a:solidFill>
            </a:endParaRPr>
          </a:p>
        </p:txBody>
      </p:sp>
      <p:sp>
        <p:nvSpPr>
          <p:cNvPr id="5" name="Google Shape;1320;p54"/>
          <p:cNvSpPr txBox="1">
            <a:spLocks/>
          </p:cNvSpPr>
          <p:nvPr/>
        </p:nvSpPr>
        <p:spPr>
          <a:xfrm>
            <a:off x="821918" y="2186609"/>
            <a:ext cx="7041922" cy="12085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5200"/>
              <a:buFont typeface="Hammersmith One"/>
              <a:buNone/>
              <a:defRPr sz="5500" b="1" i="0" u="none" strike="noStrike" cap="none">
                <a:solidFill>
                  <a:srgbClr val="806860"/>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5200"/>
              <a:buFont typeface="Hammersmith One"/>
              <a:buNone/>
              <a:defRPr sz="5200" b="1" i="0" u="none" strike="noStrike" cap="none">
                <a:solidFill>
                  <a:schemeClr val="accent2"/>
                </a:solidFill>
                <a:latin typeface="Hammersmith One"/>
                <a:ea typeface="Hammersmith One"/>
                <a:cs typeface="Hammersmith One"/>
                <a:sym typeface="Hammersmith One"/>
              </a:defRPr>
            </a:lvl9pPr>
          </a:lstStyle>
          <a:p>
            <a:pPr algn="l"/>
            <a:r>
              <a:rPr lang="fr-FR" sz="2400" b="0" dirty="0" smtClean="0">
                <a:solidFill>
                  <a:schemeClr val="accent2">
                    <a:lumMod val="60000"/>
                    <a:lumOff val="40000"/>
                  </a:schemeClr>
                </a:solidFill>
              </a:rPr>
              <a:t>Projet n°5 </a:t>
            </a:r>
            <a:r>
              <a:rPr lang="fr-FR" sz="2400" b="0" dirty="0">
                <a:solidFill>
                  <a:schemeClr val="accent2">
                    <a:lumMod val="60000"/>
                    <a:lumOff val="40000"/>
                  </a:schemeClr>
                </a:solidFill>
              </a:rPr>
              <a:t>– Segmentez des clients d'un site e-commerce </a:t>
            </a:r>
            <a:endParaRPr lang="fr-FR" sz="2400" b="0" dirty="0" smtClean="0">
              <a:solidFill>
                <a:schemeClr val="accent2">
                  <a:lumMod val="60000"/>
                  <a:lumOff val="40000"/>
                </a:schemeClr>
              </a:solidFill>
            </a:endParaRPr>
          </a:p>
          <a:p>
            <a:pPr algn="l"/>
            <a:r>
              <a:rPr lang="fr-FR" sz="1200" b="0" dirty="0" smtClean="0">
                <a:solidFill>
                  <a:schemeClr val="accent2">
                    <a:lumMod val="60000"/>
                    <a:lumOff val="40000"/>
                  </a:schemeClr>
                </a:solidFill>
              </a:rPr>
              <a:t>Soutenance le </a:t>
            </a:r>
            <a:r>
              <a:rPr lang="fr-FR" sz="1200" b="0" dirty="0" smtClean="0">
                <a:solidFill>
                  <a:schemeClr val="accent2">
                    <a:lumMod val="60000"/>
                    <a:lumOff val="40000"/>
                  </a:schemeClr>
                </a:solidFill>
              </a:rPr>
              <a:t>13/07</a:t>
            </a:r>
            <a:endParaRPr lang="fr-FR" sz="1200" b="0" dirty="0">
              <a:solidFill>
                <a:schemeClr val="accent2">
                  <a:lumMod val="60000"/>
                  <a:lumOff val="40000"/>
                </a:schemeClr>
              </a:solidFill>
            </a:endParaRPr>
          </a:p>
        </p:txBody>
      </p:sp>
      <p:pic>
        <p:nvPicPr>
          <p:cNvPr id="6" name="Picture 2" descr="https://ci5.googleusercontent.com/proxy/nzjHCJbB7zeAtow9o1onQJBTDkk0p5OavbUOQYTinQ4zNFPLdHMFrJRyB7HSi-iGAyY5T_R2rmrBz4pMD17F5BKlmwZ52VOjMcylVPU6Tafht9EQ04dDjqpuXoX-V5cNyUIm0yKpkY_lMXBhRTKf850xdXnfDGKa=s0-d-e1-ft#https://drive.google.com/a/openclassrooms.com/uc?id=1SJcajS8X5OALtuScvNR4yoCRNJGUHXsT&amp;export=download"/>
          <p:cNvPicPr>
            <a:picLocks noChangeAspect="1" noChangeArrowheads="1"/>
          </p:cNvPicPr>
          <p:nvPr/>
        </p:nvPicPr>
        <p:blipFill>
          <a:blip r:embed="rId3">
            <a:duotone>
              <a:prstClr val="black"/>
              <a:srgbClr val="7030A0">
                <a:tint val="45000"/>
                <a:satMod val="400000"/>
              </a:srgbClr>
            </a:duotone>
            <a:extLst>
              <a:ext uri="{28A0092B-C50C-407E-A947-70E740481C1C}">
                <a14:useLocalDpi xmlns:a14="http://schemas.microsoft.com/office/drawing/2010/main" val="0"/>
              </a:ext>
            </a:extLst>
          </a:blip>
          <a:srcRect/>
          <a:stretch>
            <a:fillRect/>
          </a:stretch>
        </p:blipFill>
        <p:spPr bwMode="auto">
          <a:xfrm>
            <a:off x="1389557" y="805388"/>
            <a:ext cx="5074854" cy="388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8"/>
        <p:cNvGrpSpPr/>
        <p:nvPr/>
      </p:nvGrpSpPr>
      <p:grpSpPr>
        <a:xfrm>
          <a:off x="0" y="0"/>
          <a:ext cx="0" cy="0"/>
          <a:chOff x="0" y="0"/>
          <a:chExt cx="0" cy="0"/>
        </a:xfrm>
      </p:grpSpPr>
      <p:sp>
        <p:nvSpPr>
          <p:cNvPr id="2139" name="Google Shape;2139;p9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Segmentation RFM</a:t>
            </a:r>
            <a:endParaRPr dirty="0"/>
          </a:p>
        </p:txBody>
      </p:sp>
      <p:sp>
        <p:nvSpPr>
          <p:cNvPr id="4" name="Sous-titre 2"/>
          <p:cNvSpPr txBox="1">
            <a:spLocks/>
          </p:cNvSpPr>
          <p:nvPr/>
        </p:nvSpPr>
        <p:spPr>
          <a:xfrm>
            <a:off x="952292" y="1002939"/>
            <a:ext cx="7717500"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u="sng" dirty="0" smtClean="0"/>
              <a:t>Segments utilisés :</a:t>
            </a:r>
          </a:p>
          <a:p>
            <a:pPr marL="114300" indent="0">
              <a:buNone/>
            </a:pPr>
            <a:r>
              <a:rPr lang="fr-FR" dirty="0" smtClean="0"/>
              <a:t>	- </a:t>
            </a:r>
            <a:r>
              <a:rPr lang="fr-FR" sz="1400" dirty="0" smtClean="0"/>
              <a:t>Champions : Achète souvent et a acheté récemment, dépense le plus</a:t>
            </a:r>
          </a:p>
          <a:p>
            <a:pPr marL="114300" indent="0">
              <a:buNone/>
            </a:pPr>
            <a:r>
              <a:rPr lang="fr-FR" sz="1400" dirty="0" smtClean="0"/>
              <a:t>	- Fidèles : Dépense assez souvent et </a:t>
            </a:r>
            <a:r>
              <a:rPr lang="fr-FR" sz="1400" dirty="0" err="1" smtClean="0"/>
              <a:t>reltivement</a:t>
            </a:r>
            <a:r>
              <a:rPr lang="fr-FR" sz="1400" dirty="0" smtClean="0"/>
              <a:t> plus que la moyenne</a:t>
            </a:r>
          </a:p>
          <a:p>
            <a:pPr marL="114300" indent="0">
              <a:buNone/>
            </a:pPr>
            <a:r>
              <a:rPr lang="fr-FR" sz="1400" dirty="0"/>
              <a:t>	</a:t>
            </a:r>
            <a:r>
              <a:rPr lang="fr-FR" sz="1400" dirty="0" smtClean="0"/>
              <a:t>- Récents : Ayant acheté récemment</a:t>
            </a:r>
          </a:p>
          <a:p>
            <a:pPr marL="114300" indent="0">
              <a:buNone/>
            </a:pPr>
            <a:r>
              <a:rPr lang="fr-FR" sz="1400" dirty="0"/>
              <a:t>	</a:t>
            </a:r>
            <a:r>
              <a:rPr lang="fr-FR" sz="1400" dirty="0" smtClean="0"/>
              <a:t>- Méritant </a:t>
            </a:r>
            <a:r>
              <a:rPr lang="fr-FR" sz="1400" dirty="0"/>
              <a:t>une </a:t>
            </a:r>
            <a:r>
              <a:rPr lang="fr-FR" sz="1400" dirty="0" smtClean="0"/>
              <a:t>attention : Au dessus de la moyenne mais n’a pas acheté récemment</a:t>
            </a:r>
          </a:p>
          <a:p>
            <a:pPr marL="114300" indent="0">
              <a:buNone/>
            </a:pPr>
            <a:r>
              <a:rPr lang="fr-FR" sz="1400" dirty="0" smtClean="0"/>
              <a:t>	- A risque : A dépensé beaucoup mais il y a longtemps</a:t>
            </a:r>
          </a:p>
          <a:p>
            <a:pPr marL="114300" indent="0">
              <a:buNone/>
            </a:pPr>
            <a:r>
              <a:rPr lang="fr-FR" sz="1400" dirty="0"/>
              <a:t>	</a:t>
            </a:r>
            <a:r>
              <a:rPr lang="fr-FR" sz="1400" dirty="0" smtClean="0"/>
              <a:t>- En hibernation : Ne dépense pas beaucoup et pas souvent</a:t>
            </a:r>
          </a:p>
          <a:p>
            <a:pPr marL="114300" indent="0">
              <a:buNone/>
            </a:pPr>
            <a:r>
              <a:rPr lang="fr-FR" sz="1400" dirty="0"/>
              <a:t>	</a:t>
            </a:r>
            <a:r>
              <a:rPr lang="fr-FR" sz="1400" dirty="0" smtClean="0"/>
              <a:t>- Perdus : Ayant les plus faibles scores</a:t>
            </a:r>
          </a:p>
          <a:p>
            <a:pPr marL="114300" indent="0">
              <a:buNone/>
            </a:pPr>
            <a:endParaRPr lang="fr-FR" sz="1400" dirty="0" smtClean="0"/>
          </a:p>
          <a:p>
            <a:pPr marL="114300" indent="0">
              <a:buNone/>
            </a:pPr>
            <a:endParaRPr lang="fr-FR" sz="1400" dirty="0"/>
          </a:p>
          <a:p>
            <a:pPr marL="114300" indent="0">
              <a:buNone/>
            </a:pPr>
            <a:r>
              <a:rPr lang="fr-FR" sz="1400" dirty="0" smtClean="0">
                <a:sym typeface="Wingdings" panose="05000000000000000000" pitchFamily="2" charset="2"/>
              </a:rPr>
              <a:t> </a:t>
            </a:r>
            <a:r>
              <a:rPr lang="fr-FR" sz="1400" dirty="0" smtClean="0"/>
              <a:t>Affectation de chaque client à un de ces segments</a:t>
            </a:r>
            <a:endParaRPr lang="fr-FR" sz="1400" dirty="0"/>
          </a:p>
        </p:txBody>
      </p:sp>
      <p:sp>
        <p:nvSpPr>
          <p:cNvPr id="5" name="ZoneTexte 4"/>
          <p:cNvSpPr txBox="1"/>
          <p:nvPr/>
        </p:nvSpPr>
        <p:spPr>
          <a:xfrm>
            <a:off x="8430750" y="4625163"/>
            <a:ext cx="341110" cy="276999"/>
          </a:xfrm>
          <a:prstGeom prst="rect">
            <a:avLst/>
          </a:prstGeom>
          <a:noFill/>
        </p:spPr>
        <p:txBody>
          <a:bodyPr wrap="square" rtlCol="0">
            <a:spAutoFit/>
          </a:bodyPr>
          <a:lstStyle/>
          <a:p>
            <a:r>
              <a:rPr lang="en" sz="1200" dirty="0" smtClean="0">
                <a:latin typeface="Hammersmith One" panose="020B0604020202020204" charset="0"/>
              </a:rPr>
              <a:t>10</a:t>
            </a:r>
            <a:endParaRPr lang="fr-FR" dirty="0">
              <a:latin typeface="Hammersmith One" panose="020B0604020202020204" charset="0"/>
            </a:endParaRPr>
          </a:p>
        </p:txBody>
      </p:sp>
    </p:spTree>
    <p:extLst>
      <p:ext uri="{BB962C8B-B14F-4D97-AF65-F5344CB8AC3E}">
        <p14:creationId xmlns:p14="http://schemas.microsoft.com/office/powerpoint/2010/main" val="2277202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8"/>
        <p:cNvGrpSpPr/>
        <p:nvPr/>
      </p:nvGrpSpPr>
      <p:grpSpPr>
        <a:xfrm>
          <a:off x="0" y="0"/>
          <a:ext cx="0" cy="0"/>
          <a:chOff x="0" y="0"/>
          <a:chExt cx="0" cy="0"/>
        </a:xfrm>
      </p:grpSpPr>
      <p:sp>
        <p:nvSpPr>
          <p:cNvPr id="2139" name="Google Shape;2139;p9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Segmentation RFM</a:t>
            </a:r>
            <a:endParaRPr dirty="0"/>
          </a:p>
        </p:txBody>
      </p:sp>
      <p:sp>
        <p:nvSpPr>
          <p:cNvPr id="4" name="Sous-titre 2"/>
          <p:cNvSpPr txBox="1">
            <a:spLocks/>
          </p:cNvSpPr>
          <p:nvPr/>
        </p:nvSpPr>
        <p:spPr>
          <a:xfrm>
            <a:off x="952292" y="1002939"/>
            <a:ext cx="7717500"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u="sng" dirty="0" smtClean="0"/>
              <a:t>Résultats :</a:t>
            </a:r>
          </a:p>
          <a:p>
            <a:pPr marL="114300" indent="0">
              <a:buNone/>
            </a:pPr>
            <a:r>
              <a:rPr lang="fr-FR" dirty="0" smtClean="0"/>
              <a:t>	</a:t>
            </a:r>
            <a:endParaRPr lang="fr-FR" sz="1400" dirty="0"/>
          </a:p>
        </p:txBody>
      </p:sp>
      <p:pic>
        <p:nvPicPr>
          <p:cNvPr id="2" name="Image 1"/>
          <p:cNvPicPr>
            <a:picLocks noChangeAspect="1"/>
          </p:cNvPicPr>
          <p:nvPr/>
        </p:nvPicPr>
        <p:blipFill>
          <a:blip r:embed="rId3"/>
          <a:stretch>
            <a:fillRect/>
          </a:stretch>
        </p:blipFill>
        <p:spPr>
          <a:xfrm>
            <a:off x="1680753" y="1344142"/>
            <a:ext cx="5773784" cy="3639635"/>
          </a:xfrm>
          <a:prstGeom prst="rect">
            <a:avLst/>
          </a:prstGeom>
        </p:spPr>
      </p:pic>
      <p:sp>
        <p:nvSpPr>
          <p:cNvPr id="5" name="ZoneTexte 4"/>
          <p:cNvSpPr txBox="1"/>
          <p:nvPr/>
        </p:nvSpPr>
        <p:spPr>
          <a:xfrm>
            <a:off x="8430750" y="4625163"/>
            <a:ext cx="341110" cy="307777"/>
          </a:xfrm>
          <a:prstGeom prst="rect">
            <a:avLst/>
          </a:prstGeom>
          <a:noFill/>
        </p:spPr>
        <p:txBody>
          <a:bodyPr wrap="square" rtlCol="0">
            <a:spAutoFit/>
          </a:bodyPr>
          <a:lstStyle/>
          <a:p>
            <a:r>
              <a:rPr lang="fr-FR" dirty="0" smtClean="0">
                <a:latin typeface="Hammersmith One" panose="020B0604020202020204" charset="0"/>
              </a:rPr>
              <a:t>11</a:t>
            </a:r>
            <a:endParaRPr lang="fr-FR" dirty="0">
              <a:latin typeface="Hammersmith One" panose="020B0604020202020204" charset="0"/>
            </a:endParaRPr>
          </a:p>
        </p:txBody>
      </p:sp>
    </p:spTree>
    <p:extLst>
      <p:ext uri="{BB962C8B-B14F-4D97-AF65-F5344CB8AC3E}">
        <p14:creationId xmlns:p14="http://schemas.microsoft.com/office/powerpoint/2010/main" val="1591084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2"/>
        <p:cNvGrpSpPr/>
        <p:nvPr/>
      </p:nvGrpSpPr>
      <p:grpSpPr>
        <a:xfrm>
          <a:off x="0" y="0"/>
          <a:ext cx="0" cy="0"/>
          <a:chOff x="0" y="0"/>
          <a:chExt cx="0" cy="0"/>
        </a:xfrm>
      </p:grpSpPr>
      <p:sp>
        <p:nvSpPr>
          <p:cNvPr id="2372" name="Google Shape;2372;p108"/>
          <p:cNvSpPr txBox="1">
            <a:spLocks noGrp="1"/>
          </p:cNvSpPr>
          <p:nvPr>
            <p:ph type="title" idx="9"/>
          </p:nvPr>
        </p:nvSpPr>
        <p:spPr>
          <a:xfrm>
            <a:off x="1515290" y="523025"/>
            <a:ext cx="6915459"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Clustering automatique</a:t>
            </a:r>
            <a:endParaRPr dirty="0"/>
          </a:p>
        </p:txBody>
      </p:sp>
      <p:pic>
        <p:nvPicPr>
          <p:cNvPr id="13" name="Image 12"/>
          <p:cNvPicPr>
            <a:picLocks noChangeAspect="1"/>
          </p:cNvPicPr>
          <p:nvPr/>
        </p:nvPicPr>
        <p:blipFill>
          <a:blip r:embed="rId3"/>
          <a:stretch>
            <a:fillRect/>
          </a:stretch>
        </p:blipFill>
        <p:spPr>
          <a:xfrm>
            <a:off x="274269" y="1064525"/>
            <a:ext cx="2895863" cy="2197856"/>
          </a:xfrm>
          <a:prstGeom prst="rect">
            <a:avLst/>
          </a:prstGeom>
        </p:spPr>
      </p:pic>
      <p:pic>
        <p:nvPicPr>
          <p:cNvPr id="11" name="Image 10"/>
          <p:cNvPicPr>
            <a:picLocks noChangeAspect="1"/>
          </p:cNvPicPr>
          <p:nvPr/>
        </p:nvPicPr>
        <p:blipFill>
          <a:blip r:embed="rId4"/>
          <a:stretch>
            <a:fillRect/>
          </a:stretch>
        </p:blipFill>
        <p:spPr>
          <a:xfrm>
            <a:off x="2824089" y="2788123"/>
            <a:ext cx="3021876" cy="2247187"/>
          </a:xfrm>
          <a:prstGeom prst="rect">
            <a:avLst/>
          </a:prstGeom>
        </p:spPr>
      </p:pic>
      <p:pic>
        <p:nvPicPr>
          <p:cNvPr id="12" name="Image 11"/>
          <p:cNvPicPr>
            <a:picLocks noChangeAspect="1"/>
          </p:cNvPicPr>
          <p:nvPr/>
        </p:nvPicPr>
        <p:blipFill>
          <a:blip r:embed="rId5"/>
          <a:stretch>
            <a:fillRect/>
          </a:stretch>
        </p:blipFill>
        <p:spPr>
          <a:xfrm>
            <a:off x="5138482" y="1064525"/>
            <a:ext cx="3100549" cy="2305692"/>
          </a:xfrm>
          <a:prstGeom prst="rect">
            <a:avLst/>
          </a:prstGeom>
        </p:spPr>
      </p:pic>
      <p:sp>
        <p:nvSpPr>
          <p:cNvPr id="6" name="ZoneTexte 5"/>
          <p:cNvSpPr txBox="1"/>
          <p:nvPr/>
        </p:nvSpPr>
        <p:spPr>
          <a:xfrm>
            <a:off x="8430750" y="4625163"/>
            <a:ext cx="341110" cy="276999"/>
          </a:xfrm>
          <a:prstGeom prst="rect">
            <a:avLst/>
          </a:prstGeom>
          <a:noFill/>
        </p:spPr>
        <p:txBody>
          <a:bodyPr wrap="square" rtlCol="0">
            <a:spAutoFit/>
          </a:bodyPr>
          <a:lstStyle/>
          <a:p>
            <a:r>
              <a:rPr lang="en" sz="1200" dirty="0" smtClean="0">
                <a:latin typeface="Hammersmith One" panose="020B0604020202020204" charset="0"/>
              </a:rPr>
              <a:t>12</a:t>
            </a:r>
            <a:endParaRPr lang="fr-FR" dirty="0">
              <a:latin typeface="Hammersmith One" panose="020B0604020202020204" charset="0"/>
            </a:endParaRPr>
          </a:p>
        </p:txBody>
      </p:sp>
    </p:spTree>
    <p:extLst>
      <p:ext uri="{BB962C8B-B14F-4D97-AF65-F5344CB8AC3E}">
        <p14:creationId xmlns:p14="http://schemas.microsoft.com/office/powerpoint/2010/main" val="2111257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2"/>
        <p:cNvGrpSpPr/>
        <p:nvPr/>
      </p:nvGrpSpPr>
      <p:grpSpPr>
        <a:xfrm>
          <a:off x="0" y="0"/>
          <a:ext cx="0" cy="0"/>
          <a:chOff x="0" y="0"/>
          <a:chExt cx="0" cy="0"/>
        </a:xfrm>
      </p:grpSpPr>
      <p:sp>
        <p:nvSpPr>
          <p:cNvPr id="2372" name="Google Shape;2372;p108"/>
          <p:cNvSpPr txBox="1">
            <a:spLocks noGrp="1"/>
          </p:cNvSpPr>
          <p:nvPr>
            <p:ph type="title" idx="9"/>
          </p:nvPr>
        </p:nvSpPr>
        <p:spPr>
          <a:xfrm>
            <a:off x="1515290" y="523025"/>
            <a:ext cx="6915459"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Clustering automatique</a:t>
            </a:r>
            <a:endParaRPr dirty="0"/>
          </a:p>
        </p:txBody>
      </p:sp>
      <p:sp>
        <p:nvSpPr>
          <p:cNvPr id="6" name="Sous-titre 2"/>
          <p:cNvSpPr txBox="1">
            <a:spLocks/>
          </p:cNvSpPr>
          <p:nvPr/>
        </p:nvSpPr>
        <p:spPr>
          <a:xfrm>
            <a:off x="952292" y="1002939"/>
            <a:ext cx="7717500"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u="sng" dirty="0" smtClean="0"/>
              <a:t>Etude de 3 méthodes de </a:t>
            </a:r>
            <a:r>
              <a:rPr lang="fr-FR" u="sng" dirty="0" err="1" smtClean="0"/>
              <a:t>clustering</a:t>
            </a:r>
            <a:r>
              <a:rPr lang="fr-FR" u="sng" dirty="0" smtClean="0"/>
              <a:t> :</a:t>
            </a:r>
          </a:p>
          <a:p>
            <a:r>
              <a:rPr lang="fr-FR" sz="1400" dirty="0" err="1" smtClean="0"/>
              <a:t>Kmeans</a:t>
            </a:r>
            <a:endParaRPr lang="fr-FR" sz="1400" dirty="0" smtClean="0"/>
          </a:p>
          <a:p>
            <a:r>
              <a:rPr lang="fr-FR" sz="1400" dirty="0" err="1" smtClean="0"/>
              <a:t>Clustering</a:t>
            </a:r>
            <a:r>
              <a:rPr lang="fr-FR" sz="1400" dirty="0" smtClean="0"/>
              <a:t> hiérarchique</a:t>
            </a:r>
          </a:p>
          <a:p>
            <a:r>
              <a:rPr lang="fr-FR" sz="1400" dirty="0" err="1" smtClean="0"/>
              <a:t>DBScan</a:t>
            </a:r>
            <a:endParaRPr lang="fr-FR" sz="1400" dirty="0" smtClean="0"/>
          </a:p>
          <a:p>
            <a:pPr marL="114300" indent="0">
              <a:buNone/>
            </a:pPr>
            <a:endParaRPr lang="fr-FR" sz="1400" dirty="0" smtClean="0"/>
          </a:p>
          <a:p>
            <a:pPr marL="114300" indent="0">
              <a:buNone/>
            </a:pPr>
            <a:endParaRPr lang="fr-FR" sz="1400" dirty="0"/>
          </a:p>
          <a:p>
            <a:pPr marL="114300" indent="0">
              <a:buNone/>
            </a:pPr>
            <a:r>
              <a:rPr lang="fr-FR" u="sng" dirty="0" smtClean="0"/>
              <a:t>Inputs :</a:t>
            </a:r>
          </a:p>
          <a:p>
            <a:r>
              <a:rPr lang="fr-FR" sz="1400" dirty="0" smtClean="0"/>
              <a:t>Récence</a:t>
            </a:r>
          </a:p>
          <a:p>
            <a:r>
              <a:rPr lang="fr-FR" sz="1400" dirty="0" smtClean="0"/>
              <a:t>Montant</a:t>
            </a:r>
          </a:p>
          <a:p>
            <a:r>
              <a:rPr lang="fr-FR" sz="1400" dirty="0" smtClean="0"/>
              <a:t>Délai de livraison</a:t>
            </a:r>
          </a:p>
          <a:p>
            <a:r>
              <a:rPr lang="fr-FR" sz="1400" dirty="0" smtClean="0"/>
              <a:t>Note client</a:t>
            </a:r>
          </a:p>
          <a:p>
            <a:r>
              <a:rPr lang="fr-FR" sz="1400" dirty="0" smtClean="0"/>
              <a:t>(Nombre de produits achetés)</a:t>
            </a:r>
            <a:endParaRPr lang="fr-FR" sz="1400" dirty="0"/>
          </a:p>
        </p:txBody>
      </p:sp>
      <p:pic>
        <p:nvPicPr>
          <p:cNvPr id="7" name="Image 6"/>
          <p:cNvPicPr>
            <a:picLocks noChangeAspect="1"/>
          </p:cNvPicPr>
          <p:nvPr/>
        </p:nvPicPr>
        <p:blipFill>
          <a:blip r:embed="rId3"/>
          <a:stretch>
            <a:fillRect/>
          </a:stretch>
        </p:blipFill>
        <p:spPr>
          <a:xfrm>
            <a:off x="4287236" y="1945975"/>
            <a:ext cx="3924947" cy="2947589"/>
          </a:xfrm>
          <a:prstGeom prst="rect">
            <a:avLst/>
          </a:prstGeom>
        </p:spPr>
      </p:pic>
      <p:sp>
        <p:nvSpPr>
          <p:cNvPr id="5" name="ZoneTexte 4"/>
          <p:cNvSpPr txBox="1"/>
          <p:nvPr/>
        </p:nvSpPr>
        <p:spPr>
          <a:xfrm>
            <a:off x="8430750" y="4625163"/>
            <a:ext cx="341110" cy="276999"/>
          </a:xfrm>
          <a:prstGeom prst="rect">
            <a:avLst/>
          </a:prstGeom>
          <a:noFill/>
        </p:spPr>
        <p:txBody>
          <a:bodyPr wrap="square" rtlCol="0">
            <a:spAutoFit/>
          </a:bodyPr>
          <a:lstStyle/>
          <a:p>
            <a:r>
              <a:rPr lang="en" sz="1200" dirty="0" smtClean="0">
                <a:latin typeface="Hammersmith One" panose="020B0604020202020204" charset="0"/>
              </a:rPr>
              <a:t>13</a:t>
            </a:r>
            <a:endParaRPr lang="fr-FR" dirty="0">
              <a:latin typeface="Hammersmith One" panose="020B0604020202020204" charset="0"/>
            </a:endParaRPr>
          </a:p>
        </p:txBody>
      </p:sp>
    </p:spTree>
    <p:extLst>
      <p:ext uri="{BB962C8B-B14F-4D97-AF65-F5344CB8AC3E}">
        <p14:creationId xmlns:p14="http://schemas.microsoft.com/office/powerpoint/2010/main" val="2745491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2"/>
        <p:cNvGrpSpPr/>
        <p:nvPr/>
      </p:nvGrpSpPr>
      <p:grpSpPr>
        <a:xfrm>
          <a:off x="0" y="0"/>
          <a:ext cx="0" cy="0"/>
          <a:chOff x="0" y="0"/>
          <a:chExt cx="0" cy="0"/>
        </a:xfrm>
      </p:grpSpPr>
      <p:sp>
        <p:nvSpPr>
          <p:cNvPr id="2372" name="Google Shape;2372;p108"/>
          <p:cNvSpPr txBox="1">
            <a:spLocks noGrp="1"/>
          </p:cNvSpPr>
          <p:nvPr>
            <p:ph type="title" idx="9"/>
          </p:nvPr>
        </p:nvSpPr>
        <p:spPr>
          <a:xfrm>
            <a:off x="1515290" y="523025"/>
            <a:ext cx="6915459"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Clustering automatique</a:t>
            </a:r>
            <a:endParaRPr dirty="0"/>
          </a:p>
        </p:txBody>
      </p:sp>
      <p:sp>
        <p:nvSpPr>
          <p:cNvPr id="6" name="Sous-titre 2"/>
          <p:cNvSpPr txBox="1">
            <a:spLocks/>
          </p:cNvSpPr>
          <p:nvPr/>
        </p:nvSpPr>
        <p:spPr>
          <a:xfrm>
            <a:off x="961000" y="933897"/>
            <a:ext cx="7717500" cy="3991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sz="1800" u="sng" dirty="0" err="1" smtClean="0"/>
              <a:t>Kmeans</a:t>
            </a:r>
            <a:r>
              <a:rPr lang="fr-FR" sz="1800" u="sng" dirty="0" smtClean="0"/>
              <a:t> :</a:t>
            </a:r>
            <a:endParaRPr lang="fr-FR" dirty="0"/>
          </a:p>
        </p:txBody>
      </p:sp>
      <p:pic>
        <p:nvPicPr>
          <p:cNvPr id="3" name="Image 2"/>
          <p:cNvPicPr>
            <a:picLocks noChangeAspect="1"/>
          </p:cNvPicPr>
          <p:nvPr/>
        </p:nvPicPr>
        <p:blipFill>
          <a:blip r:embed="rId3"/>
          <a:stretch>
            <a:fillRect/>
          </a:stretch>
        </p:blipFill>
        <p:spPr>
          <a:xfrm>
            <a:off x="632545" y="1820391"/>
            <a:ext cx="3779690" cy="2856111"/>
          </a:xfrm>
          <a:prstGeom prst="rect">
            <a:avLst/>
          </a:prstGeom>
        </p:spPr>
      </p:pic>
      <p:pic>
        <p:nvPicPr>
          <p:cNvPr id="4" name="Image 3"/>
          <p:cNvPicPr>
            <a:picLocks noChangeAspect="1"/>
          </p:cNvPicPr>
          <p:nvPr/>
        </p:nvPicPr>
        <p:blipFill>
          <a:blip r:embed="rId4"/>
          <a:stretch>
            <a:fillRect/>
          </a:stretch>
        </p:blipFill>
        <p:spPr>
          <a:xfrm>
            <a:off x="4589418" y="1874538"/>
            <a:ext cx="3764169" cy="2856111"/>
          </a:xfrm>
          <a:prstGeom prst="rect">
            <a:avLst/>
          </a:prstGeom>
        </p:spPr>
      </p:pic>
      <p:sp>
        <p:nvSpPr>
          <p:cNvPr id="7" name="Sous-titre 2"/>
          <p:cNvSpPr txBox="1">
            <a:spLocks/>
          </p:cNvSpPr>
          <p:nvPr/>
        </p:nvSpPr>
        <p:spPr>
          <a:xfrm>
            <a:off x="1158242" y="1475397"/>
            <a:ext cx="3105948" cy="3991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sz="1200" dirty="0" smtClean="0"/>
              <a:t>Avec variable ‘nb de produits achetés’</a:t>
            </a:r>
            <a:endParaRPr lang="fr-FR" sz="1100" dirty="0"/>
          </a:p>
        </p:txBody>
      </p:sp>
      <p:sp>
        <p:nvSpPr>
          <p:cNvPr id="8" name="Sous-titre 2"/>
          <p:cNvSpPr txBox="1">
            <a:spLocks/>
          </p:cNvSpPr>
          <p:nvPr/>
        </p:nvSpPr>
        <p:spPr>
          <a:xfrm>
            <a:off x="5107579" y="1475397"/>
            <a:ext cx="3105948" cy="3991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sz="1200" dirty="0" smtClean="0"/>
              <a:t>Sans variable ‘nb de produits achetés’</a:t>
            </a:r>
            <a:endParaRPr lang="fr-FR" sz="1100" dirty="0"/>
          </a:p>
        </p:txBody>
      </p:sp>
      <p:sp>
        <p:nvSpPr>
          <p:cNvPr id="9" name="ZoneTexte 8"/>
          <p:cNvSpPr txBox="1"/>
          <p:nvPr/>
        </p:nvSpPr>
        <p:spPr>
          <a:xfrm>
            <a:off x="8430750" y="4625163"/>
            <a:ext cx="341110" cy="276999"/>
          </a:xfrm>
          <a:prstGeom prst="rect">
            <a:avLst/>
          </a:prstGeom>
          <a:noFill/>
        </p:spPr>
        <p:txBody>
          <a:bodyPr wrap="square" rtlCol="0">
            <a:spAutoFit/>
          </a:bodyPr>
          <a:lstStyle/>
          <a:p>
            <a:r>
              <a:rPr lang="en" sz="1200" dirty="0" smtClean="0">
                <a:latin typeface="Hammersmith One" panose="020B0604020202020204" charset="0"/>
              </a:rPr>
              <a:t>14</a:t>
            </a:r>
            <a:endParaRPr lang="fr-FR" dirty="0">
              <a:latin typeface="Hammersmith One" panose="020B0604020202020204" charset="0"/>
            </a:endParaRPr>
          </a:p>
        </p:txBody>
      </p:sp>
    </p:spTree>
    <p:extLst>
      <p:ext uri="{BB962C8B-B14F-4D97-AF65-F5344CB8AC3E}">
        <p14:creationId xmlns:p14="http://schemas.microsoft.com/office/powerpoint/2010/main" val="591671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2"/>
        <p:cNvGrpSpPr/>
        <p:nvPr/>
      </p:nvGrpSpPr>
      <p:grpSpPr>
        <a:xfrm>
          <a:off x="0" y="0"/>
          <a:ext cx="0" cy="0"/>
          <a:chOff x="0" y="0"/>
          <a:chExt cx="0" cy="0"/>
        </a:xfrm>
      </p:grpSpPr>
      <p:sp>
        <p:nvSpPr>
          <p:cNvPr id="2372" name="Google Shape;2372;p108"/>
          <p:cNvSpPr txBox="1">
            <a:spLocks noGrp="1"/>
          </p:cNvSpPr>
          <p:nvPr>
            <p:ph type="title" idx="9"/>
          </p:nvPr>
        </p:nvSpPr>
        <p:spPr>
          <a:xfrm>
            <a:off x="1515290" y="523025"/>
            <a:ext cx="6915459"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Clustering automatique</a:t>
            </a:r>
            <a:endParaRPr dirty="0"/>
          </a:p>
        </p:txBody>
      </p:sp>
      <p:sp>
        <p:nvSpPr>
          <p:cNvPr id="6" name="Sous-titre 2"/>
          <p:cNvSpPr txBox="1">
            <a:spLocks/>
          </p:cNvSpPr>
          <p:nvPr/>
        </p:nvSpPr>
        <p:spPr>
          <a:xfrm>
            <a:off x="952292" y="1002939"/>
            <a:ext cx="7717500"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u="sng" dirty="0" err="1" smtClean="0"/>
              <a:t>Clustering</a:t>
            </a:r>
            <a:r>
              <a:rPr lang="fr-FR" u="sng" dirty="0" smtClean="0"/>
              <a:t> hiérarchique:</a:t>
            </a:r>
          </a:p>
          <a:p>
            <a:pPr marL="114300" indent="0">
              <a:buNone/>
            </a:pPr>
            <a:endParaRPr lang="fr-FR" sz="1400" dirty="0" smtClean="0"/>
          </a:p>
        </p:txBody>
      </p:sp>
      <p:pic>
        <p:nvPicPr>
          <p:cNvPr id="3" name="Image 2"/>
          <p:cNvPicPr>
            <a:picLocks noChangeAspect="1"/>
          </p:cNvPicPr>
          <p:nvPr/>
        </p:nvPicPr>
        <p:blipFill>
          <a:blip r:embed="rId3"/>
          <a:stretch>
            <a:fillRect/>
          </a:stretch>
        </p:blipFill>
        <p:spPr>
          <a:xfrm>
            <a:off x="2586446" y="1611280"/>
            <a:ext cx="4203166" cy="3163032"/>
          </a:xfrm>
          <a:prstGeom prst="rect">
            <a:avLst/>
          </a:prstGeom>
        </p:spPr>
      </p:pic>
      <p:sp>
        <p:nvSpPr>
          <p:cNvPr id="5" name="ZoneTexte 4"/>
          <p:cNvSpPr txBox="1"/>
          <p:nvPr/>
        </p:nvSpPr>
        <p:spPr>
          <a:xfrm>
            <a:off x="8430750" y="4625163"/>
            <a:ext cx="341110" cy="276999"/>
          </a:xfrm>
          <a:prstGeom prst="rect">
            <a:avLst/>
          </a:prstGeom>
          <a:noFill/>
        </p:spPr>
        <p:txBody>
          <a:bodyPr wrap="square" rtlCol="0">
            <a:spAutoFit/>
          </a:bodyPr>
          <a:lstStyle/>
          <a:p>
            <a:r>
              <a:rPr lang="en" sz="1200" dirty="0" smtClean="0">
                <a:latin typeface="Hammersmith One" panose="020B0604020202020204" charset="0"/>
              </a:rPr>
              <a:t>15</a:t>
            </a:r>
            <a:endParaRPr lang="fr-FR" dirty="0">
              <a:latin typeface="Hammersmith One" panose="020B0604020202020204" charset="0"/>
            </a:endParaRPr>
          </a:p>
        </p:txBody>
      </p:sp>
    </p:spTree>
    <p:extLst>
      <p:ext uri="{BB962C8B-B14F-4D97-AF65-F5344CB8AC3E}">
        <p14:creationId xmlns:p14="http://schemas.microsoft.com/office/powerpoint/2010/main" val="1299066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2"/>
        <p:cNvGrpSpPr/>
        <p:nvPr/>
      </p:nvGrpSpPr>
      <p:grpSpPr>
        <a:xfrm>
          <a:off x="0" y="0"/>
          <a:ext cx="0" cy="0"/>
          <a:chOff x="0" y="0"/>
          <a:chExt cx="0" cy="0"/>
        </a:xfrm>
      </p:grpSpPr>
      <p:sp>
        <p:nvSpPr>
          <p:cNvPr id="2372" name="Google Shape;2372;p108"/>
          <p:cNvSpPr txBox="1">
            <a:spLocks noGrp="1"/>
          </p:cNvSpPr>
          <p:nvPr>
            <p:ph type="title" idx="9"/>
          </p:nvPr>
        </p:nvSpPr>
        <p:spPr>
          <a:xfrm>
            <a:off x="1515290" y="523025"/>
            <a:ext cx="6915459"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Clustering automatique</a:t>
            </a:r>
            <a:endParaRPr dirty="0"/>
          </a:p>
        </p:txBody>
      </p:sp>
      <p:sp>
        <p:nvSpPr>
          <p:cNvPr id="6" name="Sous-titre 2"/>
          <p:cNvSpPr txBox="1">
            <a:spLocks/>
          </p:cNvSpPr>
          <p:nvPr/>
        </p:nvSpPr>
        <p:spPr>
          <a:xfrm>
            <a:off x="282441" y="1335275"/>
            <a:ext cx="1493196"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u="sng" dirty="0" smtClean="0"/>
              <a:t>DBSCAN:</a:t>
            </a:r>
          </a:p>
          <a:p>
            <a:pPr marL="114300" indent="0">
              <a:buNone/>
            </a:pPr>
            <a:endParaRPr lang="fr-FR" sz="1400" dirty="0" smtClean="0"/>
          </a:p>
        </p:txBody>
      </p:sp>
      <p:graphicFrame>
        <p:nvGraphicFramePr>
          <p:cNvPr id="5" name="Google Shape;2140;p95"/>
          <p:cNvGraphicFramePr/>
          <p:nvPr>
            <p:extLst>
              <p:ext uri="{D42A27DB-BD31-4B8C-83A1-F6EECF244321}">
                <p14:modId xmlns:p14="http://schemas.microsoft.com/office/powerpoint/2010/main" val="2851023469"/>
              </p:ext>
            </p:extLst>
          </p:nvPr>
        </p:nvGraphicFramePr>
        <p:xfrm>
          <a:off x="1775637" y="1249878"/>
          <a:ext cx="6107726" cy="2925870"/>
        </p:xfrm>
        <a:graphic>
          <a:graphicData uri="http://schemas.openxmlformats.org/drawingml/2006/table">
            <a:tbl>
              <a:tblPr>
                <a:noFill/>
                <a:tableStyleId>{51D8BFCD-42F7-4ED1-B95F-5982F2213264}</a:tableStyleId>
              </a:tblPr>
              <a:tblGrid>
                <a:gridCol w="1301863">
                  <a:extLst>
                    <a:ext uri="{9D8B030D-6E8A-4147-A177-3AD203B41FA5}">
                      <a16:colId xmlns:a16="http://schemas.microsoft.com/office/drawing/2014/main" val="20000"/>
                    </a:ext>
                  </a:extLst>
                </a:gridCol>
                <a:gridCol w="961107">
                  <a:extLst>
                    <a:ext uri="{9D8B030D-6E8A-4147-A177-3AD203B41FA5}">
                      <a16:colId xmlns:a16="http://schemas.microsoft.com/office/drawing/2014/main" val="20001"/>
                    </a:ext>
                  </a:extLst>
                </a:gridCol>
                <a:gridCol w="961189">
                  <a:extLst>
                    <a:ext uri="{9D8B030D-6E8A-4147-A177-3AD203B41FA5}">
                      <a16:colId xmlns:a16="http://schemas.microsoft.com/office/drawing/2014/main" val="20002"/>
                    </a:ext>
                  </a:extLst>
                </a:gridCol>
                <a:gridCol w="961189">
                  <a:extLst>
                    <a:ext uri="{9D8B030D-6E8A-4147-A177-3AD203B41FA5}">
                      <a16:colId xmlns:a16="http://schemas.microsoft.com/office/drawing/2014/main" val="20003"/>
                    </a:ext>
                  </a:extLst>
                </a:gridCol>
                <a:gridCol w="961189">
                  <a:extLst>
                    <a:ext uri="{9D8B030D-6E8A-4147-A177-3AD203B41FA5}">
                      <a16:colId xmlns:a16="http://schemas.microsoft.com/office/drawing/2014/main" val="20004"/>
                    </a:ext>
                  </a:extLst>
                </a:gridCol>
                <a:gridCol w="961189">
                  <a:extLst>
                    <a:ext uri="{9D8B030D-6E8A-4147-A177-3AD203B41FA5}">
                      <a16:colId xmlns:a16="http://schemas.microsoft.com/office/drawing/2014/main" val="20005"/>
                    </a:ext>
                  </a:extLst>
                </a:gridCol>
              </a:tblGrid>
              <a:tr h="429093">
                <a:tc>
                  <a:txBody>
                    <a:bodyPr/>
                    <a:lstStyle/>
                    <a:p>
                      <a:pPr marL="0" lvl="0" indent="0" algn="r" rtl="0">
                        <a:spcBef>
                          <a:spcPts val="0"/>
                        </a:spcBef>
                        <a:spcAft>
                          <a:spcPts val="0"/>
                        </a:spcAft>
                        <a:buNone/>
                      </a:pPr>
                      <a:r>
                        <a:rPr lang="fr-FR" sz="1200" dirty="0" smtClean="0">
                          <a:solidFill>
                            <a:srgbClr val="40474B"/>
                          </a:solidFill>
                          <a:latin typeface="Manjari"/>
                        </a:rPr>
                        <a:t>Min</a:t>
                      </a:r>
                      <a:r>
                        <a:rPr lang="fr-FR" sz="1200" baseline="0" dirty="0" smtClean="0">
                          <a:solidFill>
                            <a:srgbClr val="40474B"/>
                          </a:solidFill>
                          <a:latin typeface="Manjari"/>
                        </a:rPr>
                        <a:t> </a:t>
                      </a:r>
                      <a:r>
                        <a:rPr lang="fr-FR" sz="1200" baseline="0" dirty="0" err="1" smtClean="0">
                          <a:solidFill>
                            <a:srgbClr val="40474B"/>
                          </a:solidFill>
                          <a:latin typeface="Manjari"/>
                        </a:rPr>
                        <a:t>samples</a:t>
                      </a:r>
                      <a:endParaRPr lang="fr-FR" sz="1200" dirty="0" smtClean="0">
                        <a:solidFill>
                          <a:srgbClr val="40474B"/>
                        </a:solidFill>
                        <a:latin typeface="Manjari"/>
                      </a:endParaRPr>
                    </a:p>
                    <a:p>
                      <a:pPr marL="0" lvl="0" indent="0" algn="l" rtl="0">
                        <a:spcBef>
                          <a:spcPts val="0"/>
                        </a:spcBef>
                        <a:spcAft>
                          <a:spcPts val="0"/>
                        </a:spcAft>
                        <a:buNone/>
                      </a:pPr>
                      <a:r>
                        <a:rPr lang="fr-FR" sz="1200" dirty="0" smtClean="0">
                          <a:solidFill>
                            <a:srgbClr val="40474B"/>
                          </a:solidFill>
                          <a:latin typeface="Manjari"/>
                        </a:rPr>
                        <a:t>Epsilon</a:t>
                      </a:r>
                      <a:endParaRPr sz="1200" dirty="0">
                        <a:solidFill>
                          <a:srgbClr val="40474B"/>
                        </a:solidFill>
                        <a:latin typeface="Manja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2000" dirty="0" smtClean="0">
                          <a:solidFill>
                            <a:schemeClr val="dk1"/>
                          </a:solidFill>
                          <a:latin typeface="Hammersmith One"/>
                          <a:ea typeface="Hammersmith One"/>
                          <a:cs typeface="Hammersmith One"/>
                          <a:sym typeface="Hammersmith One"/>
                        </a:rPr>
                        <a:t>10</a:t>
                      </a:r>
                      <a:endParaRPr sz="2000" dirty="0">
                        <a:solidFill>
                          <a:schemeClr val="dk1"/>
                        </a:solidFill>
                        <a:latin typeface="Hammersmith One"/>
                        <a:ea typeface="Hammersmith One"/>
                        <a:cs typeface="Hammersmith One"/>
                        <a:sym typeface="Hammersmith One"/>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fr-FR" sz="2000" dirty="0" smtClean="0">
                          <a:solidFill>
                            <a:schemeClr val="dk1"/>
                          </a:solidFill>
                          <a:latin typeface="Hammersmith One"/>
                          <a:ea typeface="Hammersmith One"/>
                          <a:cs typeface="Hammersmith One"/>
                          <a:sym typeface="Hammersmith One"/>
                        </a:rPr>
                        <a:t>15</a:t>
                      </a:r>
                      <a:endParaRPr sz="2000" dirty="0">
                        <a:solidFill>
                          <a:schemeClr val="dk1"/>
                        </a:solidFill>
                        <a:latin typeface="Hammersmith One"/>
                        <a:ea typeface="Hammersmith One"/>
                        <a:cs typeface="Hammersmith One"/>
                        <a:sym typeface="Hammersmith One"/>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en" sz="2000" dirty="0" smtClean="0">
                          <a:solidFill>
                            <a:schemeClr val="dk1"/>
                          </a:solidFill>
                          <a:latin typeface="Hammersmith One"/>
                          <a:ea typeface="Hammersmith One"/>
                          <a:cs typeface="Hammersmith One"/>
                          <a:sym typeface="Hammersmith One"/>
                        </a:rPr>
                        <a:t>20</a:t>
                      </a:r>
                      <a:endParaRPr sz="2000" dirty="0">
                        <a:solidFill>
                          <a:schemeClr val="dk1"/>
                        </a:solidFill>
                        <a:latin typeface="Hammersmith One"/>
                        <a:ea typeface="Hammersmith One"/>
                        <a:cs typeface="Hammersmith One"/>
                        <a:sym typeface="Hammersmith One"/>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en" sz="2000" dirty="0" smtClean="0">
                          <a:solidFill>
                            <a:schemeClr val="dk1"/>
                          </a:solidFill>
                          <a:latin typeface="Hammersmith One"/>
                          <a:ea typeface="Hammersmith One"/>
                          <a:cs typeface="Hammersmith One"/>
                          <a:sym typeface="Hammersmith One"/>
                        </a:rPr>
                        <a:t>25</a:t>
                      </a:r>
                      <a:endParaRPr sz="2000" dirty="0">
                        <a:solidFill>
                          <a:schemeClr val="dk1"/>
                        </a:solidFill>
                        <a:latin typeface="Hammersmith One"/>
                        <a:ea typeface="Hammersmith One"/>
                        <a:cs typeface="Hammersmith One"/>
                        <a:sym typeface="Hammersmith One"/>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lvl="0" indent="0" algn="ctr" rtl="0">
                        <a:spcBef>
                          <a:spcPts val="0"/>
                        </a:spcBef>
                        <a:spcAft>
                          <a:spcPts val="0"/>
                        </a:spcAft>
                        <a:buNone/>
                      </a:pPr>
                      <a:r>
                        <a:rPr lang="en" sz="2000" dirty="0" smtClean="0">
                          <a:solidFill>
                            <a:schemeClr val="dk1"/>
                          </a:solidFill>
                          <a:latin typeface="Hammersmith One"/>
                          <a:ea typeface="Hammersmith One"/>
                          <a:cs typeface="Hammersmith One"/>
                          <a:sym typeface="Hammersmith One"/>
                        </a:rPr>
                        <a:t>30</a:t>
                      </a:r>
                      <a:endParaRPr sz="2000" dirty="0">
                        <a:solidFill>
                          <a:schemeClr val="dk1"/>
                        </a:solidFill>
                        <a:latin typeface="Hammersmith One"/>
                        <a:ea typeface="Hammersmith One"/>
                        <a:cs typeface="Hammersmith One"/>
                        <a:sym typeface="Hammersmith One"/>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02882">
                <a:tc>
                  <a:txBody>
                    <a:bodyPr/>
                    <a:lstStyle/>
                    <a:p>
                      <a:pPr marL="57150" lvl="0" indent="0" algn="ctr" rtl="0">
                        <a:spcBef>
                          <a:spcPts val="0"/>
                        </a:spcBef>
                        <a:spcAft>
                          <a:spcPts val="0"/>
                        </a:spcAft>
                        <a:buNone/>
                      </a:pPr>
                      <a:r>
                        <a:rPr lang="en" sz="1400" b="1" dirty="0" smtClean="0">
                          <a:solidFill>
                            <a:schemeClr val="lt2"/>
                          </a:solidFill>
                          <a:latin typeface="Manjari"/>
                          <a:ea typeface="Manjari"/>
                          <a:cs typeface="Manjari"/>
                          <a:sym typeface="Manjari"/>
                        </a:rPr>
                        <a:t>0.40</a:t>
                      </a:r>
                      <a:endParaRPr sz="1400" b="1" dirty="0">
                        <a:solidFill>
                          <a:schemeClr val="l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0.19</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0.16</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0.24</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0.19</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0.14</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10001"/>
                  </a:ext>
                </a:extLst>
              </a:tr>
              <a:tr h="302882">
                <a:tc>
                  <a:txBody>
                    <a:bodyPr/>
                    <a:lstStyle/>
                    <a:p>
                      <a:pPr marL="57150" lvl="0" indent="0" algn="ctr" rtl="0">
                        <a:spcBef>
                          <a:spcPts val="0"/>
                        </a:spcBef>
                        <a:spcAft>
                          <a:spcPts val="0"/>
                        </a:spcAft>
                        <a:buNone/>
                      </a:pPr>
                      <a:r>
                        <a:rPr lang="en" sz="1400" b="1" dirty="0" smtClean="0">
                          <a:solidFill>
                            <a:schemeClr val="lt2"/>
                          </a:solidFill>
                          <a:latin typeface="Manjari"/>
                          <a:ea typeface="Manjari"/>
                          <a:cs typeface="Manjari"/>
                          <a:sym typeface="Manjari"/>
                        </a:rPr>
                        <a:t>0.42</a:t>
                      </a:r>
                      <a:endParaRPr sz="1400" b="1" dirty="0">
                        <a:solidFill>
                          <a:schemeClr val="l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0.19</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0.15</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b="1" dirty="0" smtClean="0">
                          <a:solidFill>
                            <a:schemeClr val="accent2"/>
                          </a:solidFill>
                          <a:latin typeface="Manjari"/>
                          <a:ea typeface="Manjari"/>
                          <a:cs typeface="Manjari"/>
                          <a:sym typeface="Manjari"/>
                        </a:rPr>
                        <a:t>0.31</a:t>
                      </a:r>
                      <a:endParaRPr sz="1400" b="1"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b="1" dirty="0" smtClean="0">
                          <a:solidFill>
                            <a:schemeClr val="accent2"/>
                          </a:solidFill>
                          <a:latin typeface="Manjari"/>
                          <a:ea typeface="Manjari"/>
                          <a:cs typeface="Manjari"/>
                          <a:sym typeface="Manjari"/>
                        </a:rPr>
                        <a:t>0.37</a:t>
                      </a:r>
                      <a:endParaRPr sz="1400" b="1"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b="1" dirty="0" smtClean="0">
                          <a:solidFill>
                            <a:schemeClr val="accent2"/>
                          </a:solidFill>
                          <a:latin typeface="Manjari"/>
                          <a:ea typeface="Manjari"/>
                          <a:cs typeface="Manjari"/>
                          <a:sym typeface="Manjari"/>
                        </a:rPr>
                        <a:t>0.37</a:t>
                      </a:r>
                      <a:endParaRPr sz="1400" b="1"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10002"/>
                  </a:ext>
                </a:extLst>
              </a:tr>
              <a:tr h="302882">
                <a:tc>
                  <a:txBody>
                    <a:bodyPr/>
                    <a:lstStyle/>
                    <a:p>
                      <a:pPr marL="57150" lvl="0" indent="0" algn="ctr" rtl="0">
                        <a:spcBef>
                          <a:spcPts val="0"/>
                        </a:spcBef>
                        <a:spcAft>
                          <a:spcPts val="0"/>
                        </a:spcAft>
                        <a:buNone/>
                      </a:pPr>
                      <a:r>
                        <a:rPr lang="en" sz="1400" b="1" dirty="0" smtClean="0">
                          <a:solidFill>
                            <a:schemeClr val="lt2"/>
                          </a:solidFill>
                          <a:latin typeface="Manjari"/>
                          <a:ea typeface="Manjari"/>
                          <a:cs typeface="Manjari"/>
                          <a:sym typeface="Manjari"/>
                        </a:rPr>
                        <a:t>0.44</a:t>
                      </a:r>
                      <a:endParaRPr sz="1400" b="1" dirty="0">
                        <a:solidFill>
                          <a:schemeClr val="l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0.27</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0.17</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0.24</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b="1" dirty="0" smtClean="0">
                          <a:solidFill>
                            <a:schemeClr val="accent2"/>
                          </a:solidFill>
                          <a:latin typeface="Manjari"/>
                          <a:ea typeface="Manjari"/>
                          <a:cs typeface="Manjari"/>
                          <a:sym typeface="Manjari"/>
                        </a:rPr>
                        <a:t>0.46</a:t>
                      </a:r>
                      <a:endParaRPr sz="1400" b="1"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b="1" dirty="0" smtClean="0">
                          <a:solidFill>
                            <a:schemeClr val="accent2"/>
                          </a:solidFill>
                          <a:latin typeface="Manjari"/>
                          <a:ea typeface="Manjari"/>
                          <a:cs typeface="Manjari"/>
                          <a:sym typeface="Manjari"/>
                        </a:rPr>
                        <a:t>0.43</a:t>
                      </a:r>
                      <a:endParaRPr sz="1400" b="1"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10003"/>
                  </a:ext>
                </a:extLst>
              </a:tr>
              <a:tr h="307563">
                <a:tc>
                  <a:txBody>
                    <a:bodyPr/>
                    <a:lstStyle/>
                    <a:p>
                      <a:pPr marL="57150" lvl="0" indent="0" algn="ctr" rtl="0">
                        <a:spcBef>
                          <a:spcPts val="0"/>
                        </a:spcBef>
                        <a:spcAft>
                          <a:spcPts val="0"/>
                        </a:spcAft>
                        <a:buNone/>
                      </a:pPr>
                      <a:r>
                        <a:rPr lang="en" sz="1400" b="1" dirty="0" smtClean="0">
                          <a:solidFill>
                            <a:schemeClr val="lt2"/>
                          </a:solidFill>
                          <a:latin typeface="Manjari"/>
                          <a:ea typeface="Manjari"/>
                          <a:cs typeface="Manjari"/>
                          <a:sym typeface="Manjari"/>
                        </a:rPr>
                        <a:t>0.46</a:t>
                      </a:r>
                      <a:endParaRPr sz="1400" b="1" dirty="0">
                        <a:solidFill>
                          <a:schemeClr val="l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0.23</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CDF"/>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0.15</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CDF"/>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0.30</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CDF"/>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0.30</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CDF"/>
                    </a:solidFill>
                  </a:tcPr>
                </a:tc>
                <a:tc>
                  <a:txBody>
                    <a:bodyPr/>
                    <a:lstStyle/>
                    <a:p>
                      <a:pPr marL="0" lvl="0" indent="0" algn="ctr" rtl="0">
                        <a:spcBef>
                          <a:spcPts val="0"/>
                        </a:spcBef>
                        <a:spcAft>
                          <a:spcPts val="0"/>
                        </a:spcAft>
                        <a:buNone/>
                      </a:pPr>
                      <a:r>
                        <a:rPr lang="fr-FR" sz="1400" b="1" dirty="0" smtClean="0">
                          <a:solidFill>
                            <a:schemeClr val="accent2"/>
                          </a:solidFill>
                          <a:latin typeface="Manjari"/>
                          <a:ea typeface="Manjari"/>
                          <a:cs typeface="Manjari"/>
                          <a:sym typeface="Manjari"/>
                        </a:rPr>
                        <a:t>0.46</a:t>
                      </a:r>
                      <a:endParaRPr sz="1400" b="1"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ECDF"/>
                    </a:solidFill>
                  </a:tcPr>
                </a:tc>
                <a:extLst>
                  <a:ext uri="{0D108BD9-81ED-4DB2-BD59-A6C34878D82A}">
                    <a16:rowId xmlns:a16="http://schemas.microsoft.com/office/drawing/2014/main" val="10004"/>
                  </a:ext>
                </a:extLst>
              </a:tr>
              <a:tr h="302882">
                <a:tc>
                  <a:txBody>
                    <a:bodyPr/>
                    <a:lstStyle/>
                    <a:p>
                      <a:pPr marL="57150" lvl="0" indent="0" algn="ctr" rtl="0">
                        <a:spcBef>
                          <a:spcPts val="0"/>
                        </a:spcBef>
                        <a:spcAft>
                          <a:spcPts val="0"/>
                        </a:spcAft>
                        <a:buNone/>
                      </a:pPr>
                      <a:r>
                        <a:rPr lang="en" sz="1400" b="1" dirty="0" smtClean="0">
                          <a:solidFill>
                            <a:schemeClr val="lt2"/>
                          </a:solidFill>
                          <a:latin typeface="Manjari"/>
                          <a:ea typeface="Manjari"/>
                          <a:cs typeface="Manjari"/>
                          <a:sym typeface="Manjari"/>
                        </a:rPr>
                        <a:t>0.48</a:t>
                      </a:r>
                      <a:endParaRPr sz="1400" b="1" dirty="0">
                        <a:solidFill>
                          <a:schemeClr val="l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fr-FR" sz="1400" b="1" dirty="0" smtClean="0">
                          <a:solidFill>
                            <a:schemeClr val="accent2"/>
                          </a:solidFill>
                          <a:latin typeface="Manjari"/>
                          <a:ea typeface="Manjari"/>
                          <a:cs typeface="Manjari"/>
                          <a:sym typeface="Manjari"/>
                        </a:rPr>
                        <a:t>0.36</a:t>
                      </a:r>
                      <a:endParaRPr sz="1400" b="1"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0.30</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b="1" dirty="0" smtClean="0">
                          <a:solidFill>
                            <a:schemeClr val="accent2"/>
                          </a:solidFill>
                          <a:latin typeface="Manjari"/>
                          <a:ea typeface="Manjari"/>
                          <a:cs typeface="Manjari"/>
                          <a:sym typeface="Manjari"/>
                        </a:rPr>
                        <a:t>0.48</a:t>
                      </a:r>
                      <a:endParaRPr sz="1400" b="1"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b="1" dirty="0" smtClean="0">
                          <a:solidFill>
                            <a:schemeClr val="accent2"/>
                          </a:solidFill>
                          <a:latin typeface="Manjari"/>
                          <a:ea typeface="Manjari"/>
                          <a:cs typeface="Manjari"/>
                          <a:sym typeface="Manjari"/>
                        </a:rPr>
                        <a:t>0.31</a:t>
                      </a:r>
                      <a:endParaRPr sz="1400" b="1"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b="1" dirty="0" smtClean="0">
                          <a:solidFill>
                            <a:schemeClr val="accent2"/>
                          </a:solidFill>
                          <a:latin typeface="Manjari"/>
                          <a:ea typeface="Manjari"/>
                          <a:cs typeface="Manjari"/>
                          <a:sym typeface="Manjari"/>
                        </a:rPr>
                        <a:t>0.47</a:t>
                      </a:r>
                      <a:endParaRPr sz="1400" b="1"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10005"/>
                  </a:ext>
                </a:extLst>
              </a:tr>
              <a:tr h="302882">
                <a:tc>
                  <a:txBody>
                    <a:bodyPr/>
                    <a:lstStyle/>
                    <a:p>
                      <a:pPr marL="57150" lvl="0" indent="0" algn="ctr" rtl="0">
                        <a:spcBef>
                          <a:spcPts val="0"/>
                        </a:spcBef>
                        <a:spcAft>
                          <a:spcPts val="0"/>
                        </a:spcAft>
                        <a:buNone/>
                      </a:pPr>
                      <a:r>
                        <a:rPr lang="en" sz="1400" b="1" dirty="0" smtClean="0">
                          <a:solidFill>
                            <a:schemeClr val="lt2"/>
                          </a:solidFill>
                          <a:latin typeface="Manjari"/>
                          <a:ea typeface="Manjari"/>
                          <a:cs typeface="Manjari"/>
                          <a:sym typeface="Manjari"/>
                        </a:rPr>
                        <a:t>0.50</a:t>
                      </a:r>
                      <a:endParaRPr sz="1400" b="1" dirty="0">
                        <a:solidFill>
                          <a:schemeClr val="l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0.25</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b="1" dirty="0" smtClean="0">
                          <a:solidFill>
                            <a:schemeClr val="accent2"/>
                          </a:solidFill>
                          <a:latin typeface="Manjari"/>
                          <a:ea typeface="Manjari"/>
                          <a:cs typeface="Manjari"/>
                          <a:sym typeface="Manjari"/>
                        </a:rPr>
                        <a:t>0.40</a:t>
                      </a:r>
                      <a:endParaRPr sz="1400" b="1"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b="1" dirty="0" smtClean="0">
                          <a:solidFill>
                            <a:schemeClr val="accent2"/>
                          </a:solidFill>
                          <a:latin typeface="Manjari"/>
                          <a:ea typeface="Manjari"/>
                          <a:cs typeface="Manjari"/>
                          <a:sym typeface="Manjari"/>
                        </a:rPr>
                        <a:t>0.41</a:t>
                      </a:r>
                      <a:endParaRPr sz="1400" b="1"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b="1" dirty="0" smtClean="0">
                          <a:solidFill>
                            <a:schemeClr val="accent2"/>
                          </a:solidFill>
                          <a:latin typeface="Manjari"/>
                          <a:ea typeface="Manjari"/>
                          <a:cs typeface="Manjari"/>
                          <a:sym typeface="Manjari"/>
                        </a:rPr>
                        <a:t>0.48</a:t>
                      </a:r>
                      <a:endParaRPr sz="1400" b="1"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tc>
                  <a:txBody>
                    <a:bodyPr/>
                    <a:lstStyle/>
                    <a:p>
                      <a:pPr marL="0" lvl="0" indent="0" algn="ctr" rtl="0">
                        <a:spcBef>
                          <a:spcPts val="0"/>
                        </a:spcBef>
                        <a:spcAft>
                          <a:spcPts val="0"/>
                        </a:spcAft>
                        <a:buNone/>
                      </a:pPr>
                      <a:r>
                        <a:rPr lang="fr-FR" sz="1400" dirty="0" smtClean="0">
                          <a:solidFill>
                            <a:schemeClr val="accent2"/>
                          </a:solidFill>
                          <a:latin typeface="Manjari"/>
                          <a:ea typeface="Manjari"/>
                          <a:cs typeface="Manjari"/>
                          <a:sym typeface="Manjari"/>
                        </a:rPr>
                        <a:t>0.30</a:t>
                      </a:r>
                      <a:endParaRPr sz="1400" dirty="0">
                        <a:solidFill>
                          <a:schemeClr val="accent2"/>
                        </a:solidFill>
                        <a:latin typeface="Manjari"/>
                        <a:ea typeface="Manjari"/>
                        <a:cs typeface="Manjari"/>
                        <a:sym typeface="Manjari"/>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1"/>
                    </a:solidFill>
                  </a:tcPr>
                </a:tc>
                <a:extLst>
                  <a:ext uri="{0D108BD9-81ED-4DB2-BD59-A6C34878D82A}">
                    <a16:rowId xmlns:a16="http://schemas.microsoft.com/office/drawing/2014/main" val="10006"/>
                  </a:ext>
                </a:extLst>
              </a:tr>
            </a:tbl>
          </a:graphicData>
        </a:graphic>
      </p:graphicFrame>
      <p:sp>
        <p:nvSpPr>
          <p:cNvPr id="7" name="Sous-titre 2"/>
          <p:cNvSpPr txBox="1">
            <a:spLocks/>
          </p:cNvSpPr>
          <p:nvPr/>
        </p:nvSpPr>
        <p:spPr>
          <a:xfrm>
            <a:off x="1379101" y="4361102"/>
            <a:ext cx="7187835"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dirty="0" smtClean="0"/>
              <a:t>Malgré certains bons scores, les clusters obtenus ne sont pas intéressants</a:t>
            </a:r>
            <a:endParaRPr lang="fr-FR" u="sng" dirty="0" smtClean="0"/>
          </a:p>
          <a:p>
            <a:pPr marL="114300" indent="0">
              <a:buNone/>
            </a:pPr>
            <a:endParaRPr lang="fr-FR" sz="1400" dirty="0" smtClean="0"/>
          </a:p>
        </p:txBody>
      </p:sp>
      <p:sp>
        <p:nvSpPr>
          <p:cNvPr id="8" name="ZoneTexte 7"/>
          <p:cNvSpPr txBox="1"/>
          <p:nvPr/>
        </p:nvSpPr>
        <p:spPr>
          <a:xfrm>
            <a:off x="8430750" y="4625163"/>
            <a:ext cx="341110" cy="276999"/>
          </a:xfrm>
          <a:prstGeom prst="rect">
            <a:avLst/>
          </a:prstGeom>
          <a:noFill/>
        </p:spPr>
        <p:txBody>
          <a:bodyPr wrap="square" rtlCol="0">
            <a:spAutoFit/>
          </a:bodyPr>
          <a:lstStyle/>
          <a:p>
            <a:r>
              <a:rPr lang="en" sz="1200" dirty="0" smtClean="0">
                <a:latin typeface="Hammersmith One" panose="020B0604020202020204" charset="0"/>
              </a:rPr>
              <a:t>16</a:t>
            </a:r>
            <a:endParaRPr lang="fr-FR" dirty="0">
              <a:latin typeface="Hammersmith One" panose="020B0604020202020204" charset="0"/>
            </a:endParaRPr>
          </a:p>
        </p:txBody>
      </p:sp>
    </p:spTree>
    <p:extLst>
      <p:ext uri="{BB962C8B-B14F-4D97-AF65-F5344CB8AC3E}">
        <p14:creationId xmlns:p14="http://schemas.microsoft.com/office/powerpoint/2010/main" val="32002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sp>
        <p:nvSpPr>
          <p:cNvPr id="2434" name="Google Shape;2434;p114"/>
          <p:cNvSpPr txBox="1">
            <a:spLocks noGrp="1"/>
          </p:cNvSpPr>
          <p:nvPr>
            <p:ph type="title"/>
          </p:nvPr>
        </p:nvSpPr>
        <p:spPr>
          <a:xfrm>
            <a:off x="713250" y="627528"/>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Etude du meilleur cluster</a:t>
            </a:r>
            <a:endParaRPr dirty="0"/>
          </a:p>
        </p:txBody>
      </p:sp>
      <p:sp>
        <p:nvSpPr>
          <p:cNvPr id="22" name="Sous-titre 2"/>
          <p:cNvSpPr txBox="1">
            <a:spLocks/>
          </p:cNvSpPr>
          <p:nvPr/>
        </p:nvSpPr>
        <p:spPr>
          <a:xfrm>
            <a:off x="1610282" y="1134511"/>
            <a:ext cx="7717500"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u="sng" dirty="0" smtClean="0"/>
              <a:t>Visualisation des clusters :</a:t>
            </a:r>
          </a:p>
          <a:p>
            <a:pPr marL="114300" indent="0">
              <a:buNone/>
            </a:pPr>
            <a:endParaRPr lang="fr-FR" sz="1400" dirty="0" smtClean="0"/>
          </a:p>
        </p:txBody>
      </p:sp>
      <p:pic>
        <p:nvPicPr>
          <p:cNvPr id="2" name="Image 1"/>
          <p:cNvPicPr>
            <a:picLocks noChangeAspect="1"/>
          </p:cNvPicPr>
          <p:nvPr/>
        </p:nvPicPr>
        <p:blipFill>
          <a:blip r:embed="rId3"/>
          <a:stretch>
            <a:fillRect/>
          </a:stretch>
        </p:blipFill>
        <p:spPr>
          <a:xfrm>
            <a:off x="1158949" y="1596470"/>
            <a:ext cx="6683855" cy="3081855"/>
          </a:xfrm>
          <a:prstGeom prst="rect">
            <a:avLst/>
          </a:prstGeom>
        </p:spPr>
      </p:pic>
      <p:sp>
        <p:nvSpPr>
          <p:cNvPr id="5" name="ZoneTexte 4"/>
          <p:cNvSpPr txBox="1"/>
          <p:nvPr/>
        </p:nvSpPr>
        <p:spPr>
          <a:xfrm>
            <a:off x="8430750" y="4625163"/>
            <a:ext cx="341110" cy="276999"/>
          </a:xfrm>
          <a:prstGeom prst="rect">
            <a:avLst/>
          </a:prstGeom>
          <a:noFill/>
        </p:spPr>
        <p:txBody>
          <a:bodyPr wrap="square" rtlCol="0">
            <a:spAutoFit/>
          </a:bodyPr>
          <a:lstStyle/>
          <a:p>
            <a:r>
              <a:rPr lang="en" sz="1200" dirty="0" smtClean="0">
                <a:latin typeface="Hammersmith One" panose="020B0604020202020204" charset="0"/>
              </a:rPr>
              <a:t>17</a:t>
            </a:r>
            <a:endParaRPr lang="fr-FR" dirty="0">
              <a:latin typeface="Hammersmith One" panose="020B0604020202020204" charset="0"/>
            </a:endParaRPr>
          </a:p>
        </p:txBody>
      </p:sp>
    </p:spTree>
    <p:extLst>
      <p:ext uri="{BB962C8B-B14F-4D97-AF65-F5344CB8AC3E}">
        <p14:creationId xmlns:p14="http://schemas.microsoft.com/office/powerpoint/2010/main" val="1061290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sp>
        <p:nvSpPr>
          <p:cNvPr id="2434" name="Google Shape;2434;p114"/>
          <p:cNvSpPr txBox="1">
            <a:spLocks noGrp="1"/>
          </p:cNvSpPr>
          <p:nvPr>
            <p:ph type="title"/>
          </p:nvPr>
        </p:nvSpPr>
        <p:spPr>
          <a:xfrm>
            <a:off x="713250" y="627528"/>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Etude du meilleur cluster</a:t>
            </a:r>
            <a:endParaRPr dirty="0"/>
          </a:p>
        </p:txBody>
      </p:sp>
      <p:sp>
        <p:nvSpPr>
          <p:cNvPr id="22" name="Sous-titre 2"/>
          <p:cNvSpPr txBox="1">
            <a:spLocks/>
          </p:cNvSpPr>
          <p:nvPr/>
        </p:nvSpPr>
        <p:spPr>
          <a:xfrm>
            <a:off x="1610282" y="1134511"/>
            <a:ext cx="7717500"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u="sng" dirty="0" smtClean="0"/>
              <a:t>Etude statistique: graphe </a:t>
            </a:r>
            <a:r>
              <a:rPr lang="fr-FR" u="sng" dirty="0" err="1" smtClean="0"/>
              <a:t>parallel</a:t>
            </a:r>
            <a:r>
              <a:rPr lang="fr-FR" u="sng" dirty="0" smtClean="0"/>
              <a:t> </a:t>
            </a:r>
            <a:r>
              <a:rPr lang="fr-FR" u="sng" dirty="0" err="1" smtClean="0"/>
              <a:t>coordinates</a:t>
            </a:r>
            <a:endParaRPr lang="fr-FR" u="sng" dirty="0" smtClean="0"/>
          </a:p>
          <a:p>
            <a:pPr marL="114300" indent="0">
              <a:buNone/>
            </a:pPr>
            <a:endParaRPr lang="fr-FR" sz="1400" dirty="0" smtClean="0"/>
          </a:p>
        </p:txBody>
      </p:sp>
      <p:pic>
        <p:nvPicPr>
          <p:cNvPr id="5" name="Image 4"/>
          <p:cNvPicPr>
            <a:picLocks noChangeAspect="1"/>
          </p:cNvPicPr>
          <p:nvPr/>
        </p:nvPicPr>
        <p:blipFill>
          <a:blip r:embed="rId3"/>
          <a:stretch>
            <a:fillRect/>
          </a:stretch>
        </p:blipFill>
        <p:spPr>
          <a:xfrm>
            <a:off x="177771" y="1956391"/>
            <a:ext cx="8782479" cy="2778675"/>
          </a:xfrm>
          <a:prstGeom prst="rect">
            <a:avLst/>
          </a:prstGeom>
        </p:spPr>
      </p:pic>
      <p:sp>
        <p:nvSpPr>
          <p:cNvPr id="8" name="ZoneTexte 7"/>
          <p:cNvSpPr txBox="1"/>
          <p:nvPr/>
        </p:nvSpPr>
        <p:spPr>
          <a:xfrm>
            <a:off x="8430750" y="4625163"/>
            <a:ext cx="341110" cy="276999"/>
          </a:xfrm>
          <a:prstGeom prst="rect">
            <a:avLst/>
          </a:prstGeom>
          <a:noFill/>
        </p:spPr>
        <p:txBody>
          <a:bodyPr wrap="square" rtlCol="0">
            <a:spAutoFit/>
          </a:bodyPr>
          <a:lstStyle/>
          <a:p>
            <a:r>
              <a:rPr lang="en" sz="1200" dirty="0" smtClean="0">
                <a:latin typeface="Hammersmith One" panose="020B0604020202020204" charset="0"/>
              </a:rPr>
              <a:t>18</a:t>
            </a:r>
            <a:endParaRPr lang="fr-FR" dirty="0">
              <a:latin typeface="Hammersmith One" panose="020B0604020202020204" charset="0"/>
            </a:endParaRPr>
          </a:p>
        </p:txBody>
      </p:sp>
    </p:spTree>
    <p:extLst>
      <p:ext uri="{BB962C8B-B14F-4D97-AF65-F5344CB8AC3E}">
        <p14:creationId xmlns:p14="http://schemas.microsoft.com/office/powerpoint/2010/main" val="3862929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sp>
        <p:nvSpPr>
          <p:cNvPr id="2434" name="Google Shape;2434;p114"/>
          <p:cNvSpPr txBox="1">
            <a:spLocks noGrp="1"/>
          </p:cNvSpPr>
          <p:nvPr>
            <p:ph type="title"/>
          </p:nvPr>
        </p:nvSpPr>
        <p:spPr>
          <a:xfrm>
            <a:off x="713250" y="627528"/>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Etude du meilleur cluster</a:t>
            </a:r>
            <a:endParaRPr dirty="0"/>
          </a:p>
        </p:txBody>
      </p:sp>
      <p:sp>
        <p:nvSpPr>
          <p:cNvPr id="2435" name="Google Shape;2435;p114"/>
          <p:cNvSpPr txBox="1">
            <a:spLocks noGrp="1"/>
          </p:cNvSpPr>
          <p:nvPr>
            <p:ph type="subTitle" idx="1"/>
          </p:nvPr>
        </p:nvSpPr>
        <p:spPr>
          <a:xfrm>
            <a:off x="638387" y="2661125"/>
            <a:ext cx="1820909" cy="454500"/>
          </a:xfrm>
          <a:prstGeom prst="rect">
            <a:avLst/>
          </a:prstGeom>
        </p:spPr>
        <p:txBody>
          <a:bodyPr spcFirstLastPara="1" wrap="square" lIns="91425" tIns="91425" rIns="91425" bIns="91425" anchor="t" anchorCtr="0">
            <a:noAutofit/>
          </a:bodyPr>
          <a:lstStyle/>
          <a:p>
            <a:pPr marL="0" lvl="0" indent="0">
              <a:spcAft>
                <a:spcPts val="1200"/>
              </a:spcAft>
            </a:pPr>
            <a:r>
              <a:rPr lang="en" sz="2000" dirty="0" smtClean="0">
                <a:solidFill>
                  <a:schemeClr val="accent3"/>
                </a:solidFill>
              </a:rPr>
              <a:t>Le dépensier</a:t>
            </a:r>
            <a:endParaRPr sz="2000" dirty="0"/>
          </a:p>
        </p:txBody>
      </p:sp>
      <p:sp>
        <p:nvSpPr>
          <p:cNvPr id="2437" name="Google Shape;2437;p114"/>
          <p:cNvSpPr txBox="1">
            <a:spLocks noGrp="1"/>
          </p:cNvSpPr>
          <p:nvPr>
            <p:ph type="subTitle" idx="3"/>
          </p:nvPr>
        </p:nvSpPr>
        <p:spPr>
          <a:xfrm>
            <a:off x="709303" y="3025225"/>
            <a:ext cx="1679076" cy="129428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1200" dirty="0" smtClean="0"/>
              <a:t>Dernier achat il y 7 mois. A dépensé 760R$. Client satisfait (4.2/5)</a:t>
            </a:r>
          </a:p>
          <a:p>
            <a:pPr marL="0" lvl="0" indent="0" rtl="0">
              <a:spcBef>
                <a:spcPts val="0"/>
              </a:spcBef>
              <a:spcAft>
                <a:spcPts val="0"/>
              </a:spcAft>
              <a:buNone/>
            </a:pPr>
            <a:r>
              <a:rPr lang="en" sz="1200" dirty="0" smtClean="0"/>
              <a:t>Livré en avance</a:t>
            </a:r>
            <a:endParaRPr lang="en" sz="1200" dirty="0"/>
          </a:p>
          <a:p>
            <a:pPr marL="0" lvl="0" indent="0" rtl="0">
              <a:spcBef>
                <a:spcPts val="0"/>
              </a:spcBef>
              <a:spcAft>
                <a:spcPts val="0"/>
              </a:spcAft>
              <a:buNone/>
            </a:pPr>
            <a:endParaRPr lang="en" sz="1200" dirty="0" smtClean="0"/>
          </a:p>
        </p:txBody>
      </p:sp>
      <p:sp>
        <p:nvSpPr>
          <p:cNvPr id="2444" name="Google Shape;2444;p114"/>
          <p:cNvSpPr/>
          <p:nvPr/>
        </p:nvSpPr>
        <p:spPr>
          <a:xfrm>
            <a:off x="4384661" y="2060625"/>
            <a:ext cx="374678" cy="374089"/>
          </a:xfrm>
          <a:custGeom>
            <a:avLst/>
            <a:gdLst/>
            <a:ahLst/>
            <a:cxnLst/>
            <a:rect l="l" t="t" r="r" b="b"/>
            <a:pathLst>
              <a:path w="12729" h="12709" extrusionOk="0">
                <a:moveTo>
                  <a:pt x="7089" y="894"/>
                </a:moveTo>
                <a:lnTo>
                  <a:pt x="7089" y="894"/>
                </a:lnTo>
                <a:cubicBezTo>
                  <a:pt x="8160" y="989"/>
                  <a:pt x="9137" y="1461"/>
                  <a:pt x="9956" y="2186"/>
                </a:cubicBezTo>
                <a:lnTo>
                  <a:pt x="8192" y="3950"/>
                </a:lnTo>
                <a:cubicBezTo>
                  <a:pt x="7436" y="3099"/>
                  <a:pt x="7089" y="1934"/>
                  <a:pt x="7089" y="894"/>
                </a:cubicBezTo>
                <a:close/>
                <a:moveTo>
                  <a:pt x="10555" y="2721"/>
                </a:moveTo>
                <a:cubicBezTo>
                  <a:pt x="11248" y="3572"/>
                  <a:pt x="11689" y="4549"/>
                  <a:pt x="11847" y="5620"/>
                </a:cubicBezTo>
                <a:cubicBezTo>
                  <a:pt x="10775" y="5620"/>
                  <a:pt x="9673" y="5242"/>
                  <a:pt x="8791" y="4486"/>
                </a:cubicBezTo>
                <a:lnTo>
                  <a:pt x="10555" y="2721"/>
                </a:lnTo>
                <a:close/>
                <a:moveTo>
                  <a:pt x="6270" y="831"/>
                </a:moveTo>
                <a:cubicBezTo>
                  <a:pt x="6207" y="2154"/>
                  <a:pt x="6680" y="3477"/>
                  <a:pt x="7593" y="4549"/>
                </a:cubicBezTo>
                <a:lnTo>
                  <a:pt x="6365" y="5777"/>
                </a:lnTo>
                <a:lnTo>
                  <a:pt x="2805" y="2186"/>
                </a:lnTo>
                <a:cubicBezTo>
                  <a:pt x="3781" y="1304"/>
                  <a:pt x="5010" y="831"/>
                  <a:pt x="6270" y="831"/>
                </a:cubicBezTo>
                <a:close/>
                <a:moveTo>
                  <a:pt x="2206" y="2721"/>
                </a:moveTo>
                <a:lnTo>
                  <a:pt x="5798" y="6313"/>
                </a:lnTo>
                <a:lnTo>
                  <a:pt x="4569" y="7542"/>
                </a:lnTo>
                <a:cubicBezTo>
                  <a:pt x="3648" y="6620"/>
                  <a:pt x="2337" y="6028"/>
                  <a:pt x="958" y="6028"/>
                </a:cubicBezTo>
                <a:cubicBezTo>
                  <a:pt x="923" y="6028"/>
                  <a:pt x="887" y="6029"/>
                  <a:pt x="851" y="6029"/>
                </a:cubicBezTo>
                <a:cubicBezTo>
                  <a:pt x="946" y="4864"/>
                  <a:pt x="1387" y="3666"/>
                  <a:pt x="2206" y="2721"/>
                </a:cubicBezTo>
                <a:close/>
                <a:moveTo>
                  <a:pt x="8192" y="5147"/>
                </a:moveTo>
                <a:cubicBezTo>
                  <a:pt x="9263" y="6029"/>
                  <a:pt x="10586" y="6470"/>
                  <a:pt x="11878" y="6470"/>
                </a:cubicBezTo>
                <a:cubicBezTo>
                  <a:pt x="11847" y="7699"/>
                  <a:pt x="11405" y="8959"/>
                  <a:pt x="10555" y="9936"/>
                </a:cubicBezTo>
                <a:lnTo>
                  <a:pt x="6963" y="6344"/>
                </a:lnTo>
                <a:lnTo>
                  <a:pt x="8192" y="5147"/>
                </a:lnTo>
                <a:close/>
                <a:moveTo>
                  <a:pt x="1027" y="6910"/>
                </a:moveTo>
                <a:cubicBezTo>
                  <a:pt x="2180" y="6910"/>
                  <a:pt x="3239" y="7378"/>
                  <a:pt x="4002" y="8172"/>
                </a:cubicBezTo>
                <a:lnTo>
                  <a:pt x="2206" y="9967"/>
                </a:lnTo>
                <a:cubicBezTo>
                  <a:pt x="1450" y="9117"/>
                  <a:pt x="1009" y="8046"/>
                  <a:pt x="914" y="6911"/>
                </a:cubicBezTo>
                <a:cubicBezTo>
                  <a:pt x="952" y="6910"/>
                  <a:pt x="989" y="6910"/>
                  <a:pt x="1027" y="6910"/>
                </a:cubicBezTo>
                <a:close/>
                <a:moveTo>
                  <a:pt x="4537" y="8770"/>
                </a:moveTo>
                <a:cubicBezTo>
                  <a:pt x="5104" y="9652"/>
                  <a:pt x="5325" y="10692"/>
                  <a:pt x="5199" y="11700"/>
                </a:cubicBezTo>
                <a:cubicBezTo>
                  <a:pt x="4285" y="11511"/>
                  <a:pt x="3498" y="11133"/>
                  <a:pt x="2805" y="10503"/>
                </a:cubicBezTo>
                <a:lnTo>
                  <a:pt x="4537" y="8770"/>
                </a:lnTo>
                <a:close/>
                <a:moveTo>
                  <a:pt x="6365" y="6911"/>
                </a:moveTo>
                <a:lnTo>
                  <a:pt x="9956" y="10503"/>
                </a:lnTo>
                <a:cubicBezTo>
                  <a:pt x="8948" y="11399"/>
                  <a:pt x="7716" y="11847"/>
                  <a:pt x="6481" y="11847"/>
                </a:cubicBezTo>
                <a:cubicBezTo>
                  <a:pt x="6327" y="11847"/>
                  <a:pt x="6172" y="11840"/>
                  <a:pt x="6018" y="11826"/>
                </a:cubicBezTo>
                <a:cubicBezTo>
                  <a:pt x="6176" y="10566"/>
                  <a:pt x="5892" y="9274"/>
                  <a:pt x="5104" y="8172"/>
                </a:cubicBezTo>
                <a:lnTo>
                  <a:pt x="6365" y="6911"/>
                </a:lnTo>
                <a:close/>
                <a:moveTo>
                  <a:pt x="6349" y="0"/>
                </a:moveTo>
                <a:cubicBezTo>
                  <a:pt x="2842" y="0"/>
                  <a:pt x="1" y="2821"/>
                  <a:pt x="1" y="6344"/>
                </a:cubicBezTo>
                <a:cubicBezTo>
                  <a:pt x="1" y="9873"/>
                  <a:pt x="2836" y="12708"/>
                  <a:pt x="6333" y="12708"/>
                </a:cubicBezTo>
                <a:cubicBezTo>
                  <a:pt x="9830" y="12708"/>
                  <a:pt x="12666" y="9873"/>
                  <a:pt x="12666" y="6344"/>
                </a:cubicBezTo>
                <a:cubicBezTo>
                  <a:pt x="12729" y="2973"/>
                  <a:pt x="10082" y="201"/>
                  <a:pt x="6743" y="12"/>
                </a:cubicBezTo>
                <a:cubicBezTo>
                  <a:pt x="6611" y="4"/>
                  <a:pt x="6479" y="0"/>
                  <a:pt x="63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nvGrpSpPr>
          <p:cNvPr id="2445" name="Google Shape;2445;p114"/>
          <p:cNvGrpSpPr/>
          <p:nvPr/>
        </p:nvGrpSpPr>
        <p:grpSpPr>
          <a:xfrm>
            <a:off x="7159977" y="2049751"/>
            <a:ext cx="382096" cy="371911"/>
            <a:chOff x="-37190575" y="1951325"/>
            <a:chExt cx="324525" cy="315875"/>
          </a:xfrm>
        </p:grpSpPr>
        <p:sp>
          <p:nvSpPr>
            <p:cNvPr id="2446" name="Google Shape;2446;p114"/>
            <p:cNvSpPr/>
            <p:nvPr/>
          </p:nvSpPr>
          <p:spPr>
            <a:xfrm>
              <a:off x="-37190575" y="1951325"/>
              <a:ext cx="324525" cy="315875"/>
            </a:xfrm>
            <a:custGeom>
              <a:avLst/>
              <a:gdLst/>
              <a:ahLst/>
              <a:cxnLst/>
              <a:rect l="l" t="t" r="r" b="b"/>
              <a:pathLst>
                <a:path w="12981" h="12635" extrusionOk="0">
                  <a:moveTo>
                    <a:pt x="6693" y="790"/>
                  </a:moveTo>
                  <a:cubicBezTo>
                    <a:pt x="8301" y="790"/>
                    <a:pt x="9913" y="1489"/>
                    <a:pt x="11028" y="2868"/>
                  </a:cubicBezTo>
                  <a:cubicBezTo>
                    <a:pt x="11752" y="3813"/>
                    <a:pt x="12193" y="5010"/>
                    <a:pt x="12193" y="6270"/>
                  </a:cubicBezTo>
                  <a:cubicBezTo>
                    <a:pt x="12162" y="7058"/>
                    <a:pt x="11563" y="7593"/>
                    <a:pt x="10870" y="7593"/>
                  </a:cubicBezTo>
                  <a:lnTo>
                    <a:pt x="10019" y="7593"/>
                  </a:lnTo>
                  <a:cubicBezTo>
                    <a:pt x="8854" y="7593"/>
                    <a:pt x="7940" y="8539"/>
                    <a:pt x="7940" y="9704"/>
                  </a:cubicBezTo>
                  <a:lnTo>
                    <a:pt x="7940" y="10523"/>
                  </a:lnTo>
                  <a:cubicBezTo>
                    <a:pt x="7940" y="11216"/>
                    <a:pt x="7404" y="11784"/>
                    <a:pt x="6680" y="11815"/>
                  </a:cubicBezTo>
                  <a:cubicBezTo>
                    <a:pt x="6239" y="11815"/>
                    <a:pt x="5892" y="11784"/>
                    <a:pt x="5420" y="11658"/>
                  </a:cubicBezTo>
                  <a:cubicBezTo>
                    <a:pt x="3844" y="11311"/>
                    <a:pt x="2490" y="10208"/>
                    <a:pt x="1765" y="8791"/>
                  </a:cubicBezTo>
                  <a:cubicBezTo>
                    <a:pt x="536" y="6428"/>
                    <a:pt x="1261" y="3340"/>
                    <a:pt x="3624" y="1733"/>
                  </a:cubicBezTo>
                  <a:cubicBezTo>
                    <a:pt x="4545" y="1102"/>
                    <a:pt x="5618" y="790"/>
                    <a:pt x="6693" y="790"/>
                  </a:cubicBezTo>
                  <a:close/>
                  <a:moveTo>
                    <a:pt x="6648" y="1"/>
                  </a:moveTo>
                  <a:cubicBezTo>
                    <a:pt x="4474" y="1"/>
                    <a:pt x="2553" y="1103"/>
                    <a:pt x="1419" y="2805"/>
                  </a:cubicBezTo>
                  <a:cubicBezTo>
                    <a:pt x="95" y="4726"/>
                    <a:pt x="1" y="7215"/>
                    <a:pt x="1009" y="9169"/>
                  </a:cubicBezTo>
                  <a:cubicBezTo>
                    <a:pt x="2080" y="11216"/>
                    <a:pt x="4191" y="12634"/>
                    <a:pt x="6680" y="12634"/>
                  </a:cubicBezTo>
                  <a:cubicBezTo>
                    <a:pt x="7814" y="12634"/>
                    <a:pt x="8791" y="11689"/>
                    <a:pt x="8791" y="10523"/>
                  </a:cubicBezTo>
                  <a:lnTo>
                    <a:pt x="8791" y="9704"/>
                  </a:lnTo>
                  <a:cubicBezTo>
                    <a:pt x="8791" y="8980"/>
                    <a:pt x="9358" y="8444"/>
                    <a:pt x="10019" y="8444"/>
                  </a:cubicBezTo>
                  <a:lnTo>
                    <a:pt x="10870" y="8444"/>
                  </a:lnTo>
                  <a:cubicBezTo>
                    <a:pt x="12004" y="8444"/>
                    <a:pt x="12981" y="7499"/>
                    <a:pt x="12981" y="6333"/>
                  </a:cubicBezTo>
                  <a:cubicBezTo>
                    <a:pt x="12981" y="2962"/>
                    <a:pt x="10240" y="1"/>
                    <a:pt x="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47" name="Google Shape;2447;p114"/>
            <p:cNvSpPr/>
            <p:nvPr/>
          </p:nvSpPr>
          <p:spPr>
            <a:xfrm>
              <a:off x="-37081875" y="2162600"/>
              <a:ext cx="72475" cy="63100"/>
            </a:xfrm>
            <a:custGeom>
              <a:avLst/>
              <a:gdLst/>
              <a:ahLst/>
              <a:cxnLst/>
              <a:rect l="l" t="t" r="r" b="b"/>
              <a:pathLst>
                <a:path w="2899" h="2524" extrusionOk="0">
                  <a:moveTo>
                    <a:pt x="1418" y="812"/>
                  </a:moveTo>
                  <a:cubicBezTo>
                    <a:pt x="1670" y="812"/>
                    <a:pt x="1859" y="1001"/>
                    <a:pt x="1859" y="1253"/>
                  </a:cubicBezTo>
                  <a:cubicBezTo>
                    <a:pt x="1859" y="1474"/>
                    <a:pt x="1670" y="1663"/>
                    <a:pt x="1418" y="1663"/>
                  </a:cubicBezTo>
                  <a:cubicBezTo>
                    <a:pt x="1198" y="1663"/>
                    <a:pt x="1009" y="1474"/>
                    <a:pt x="1009" y="1253"/>
                  </a:cubicBezTo>
                  <a:cubicBezTo>
                    <a:pt x="1009" y="1001"/>
                    <a:pt x="1198" y="812"/>
                    <a:pt x="1418" y="812"/>
                  </a:cubicBezTo>
                  <a:close/>
                  <a:moveTo>
                    <a:pt x="1405" y="0"/>
                  </a:moveTo>
                  <a:cubicBezTo>
                    <a:pt x="1250" y="0"/>
                    <a:pt x="1094" y="28"/>
                    <a:pt x="946" y="88"/>
                  </a:cubicBezTo>
                  <a:cubicBezTo>
                    <a:pt x="316" y="371"/>
                    <a:pt x="0" y="1127"/>
                    <a:pt x="284" y="1757"/>
                  </a:cubicBezTo>
                  <a:cubicBezTo>
                    <a:pt x="496" y="2229"/>
                    <a:pt x="973" y="2524"/>
                    <a:pt x="1463" y="2524"/>
                  </a:cubicBezTo>
                  <a:cubicBezTo>
                    <a:pt x="1628" y="2524"/>
                    <a:pt x="1795" y="2490"/>
                    <a:pt x="1954" y="2419"/>
                  </a:cubicBezTo>
                  <a:cubicBezTo>
                    <a:pt x="2584" y="2135"/>
                    <a:pt x="2899" y="1379"/>
                    <a:pt x="2615" y="749"/>
                  </a:cubicBezTo>
                  <a:cubicBezTo>
                    <a:pt x="2399" y="292"/>
                    <a:pt x="1907" y="0"/>
                    <a:pt x="14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48" name="Google Shape;2448;p114"/>
            <p:cNvSpPr/>
            <p:nvPr/>
          </p:nvSpPr>
          <p:spPr>
            <a:xfrm>
              <a:off x="-37144875" y="2099025"/>
              <a:ext cx="72475" cy="62875"/>
            </a:xfrm>
            <a:custGeom>
              <a:avLst/>
              <a:gdLst/>
              <a:ahLst/>
              <a:cxnLst/>
              <a:rect l="l" t="t" r="r" b="b"/>
              <a:pathLst>
                <a:path w="2899" h="2515" extrusionOk="0">
                  <a:moveTo>
                    <a:pt x="1418" y="835"/>
                  </a:moveTo>
                  <a:cubicBezTo>
                    <a:pt x="1670" y="835"/>
                    <a:pt x="1859" y="1024"/>
                    <a:pt x="1859" y="1276"/>
                  </a:cubicBezTo>
                  <a:cubicBezTo>
                    <a:pt x="1859" y="1496"/>
                    <a:pt x="1670" y="1685"/>
                    <a:pt x="1418" y="1685"/>
                  </a:cubicBezTo>
                  <a:cubicBezTo>
                    <a:pt x="1197" y="1685"/>
                    <a:pt x="1008" y="1496"/>
                    <a:pt x="1008" y="1276"/>
                  </a:cubicBezTo>
                  <a:cubicBezTo>
                    <a:pt x="1008" y="1024"/>
                    <a:pt x="1197" y="835"/>
                    <a:pt x="1418" y="835"/>
                  </a:cubicBezTo>
                  <a:close/>
                  <a:moveTo>
                    <a:pt x="1411" y="0"/>
                  </a:moveTo>
                  <a:cubicBezTo>
                    <a:pt x="1254" y="0"/>
                    <a:pt x="1096" y="26"/>
                    <a:pt x="945" y="79"/>
                  </a:cubicBezTo>
                  <a:cubicBezTo>
                    <a:pt x="315" y="362"/>
                    <a:pt x="0" y="1118"/>
                    <a:pt x="284" y="1748"/>
                  </a:cubicBezTo>
                  <a:cubicBezTo>
                    <a:pt x="496" y="2220"/>
                    <a:pt x="972" y="2515"/>
                    <a:pt x="1463" y="2515"/>
                  </a:cubicBezTo>
                  <a:cubicBezTo>
                    <a:pt x="1628" y="2515"/>
                    <a:pt x="1795" y="2481"/>
                    <a:pt x="1953" y="2410"/>
                  </a:cubicBezTo>
                  <a:cubicBezTo>
                    <a:pt x="2583" y="2126"/>
                    <a:pt x="2899" y="1370"/>
                    <a:pt x="2615" y="740"/>
                  </a:cubicBezTo>
                  <a:cubicBezTo>
                    <a:pt x="2399" y="261"/>
                    <a:pt x="1910" y="0"/>
                    <a:pt x="14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49" name="Google Shape;2449;p114"/>
            <p:cNvSpPr/>
            <p:nvPr/>
          </p:nvSpPr>
          <p:spPr>
            <a:xfrm>
              <a:off x="-37123625" y="2014875"/>
              <a:ext cx="71700" cy="62775"/>
            </a:xfrm>
            <a:custGeom>
              <a:avLst/>
              <a:gdLst/>
              <a:ahLst/>
              <a:cxnLst/>
              <a:rect l="l" t="t" r="r" b="b"/>
              <a:pathLst>
                <a:path w="2868" h="2511" extrusionOk="0">
                  <a:moveTo>
                    <a:pt x="1418" y="798"/>
                  </a:moveTo>
                  <a:cubicBezTo>
                    <a:pt x="1639" y="798"/>
                    <a:pt x="1828" y="1019"/>
                    <a:pt x="1828" y="1239"/>
                  </a:cubicBezTo>
                  <a:cubicBezTo>
                    <a:pt x="1828" y="1460"/>
                    <a:pt x="1639" y="1680"/>
                    <a:pt x="1418" y="1680"/>
                  </a:cubicBezTo>
                  <a:cubicBezTo>
                    <a:pt x="1166" y="1680"/>
                    <a:pt x="977" y="1460"/>
                    <a:pt x="977" y="1239"/>
                  </a:cubicBezTo>
                  <a:cubicBezTo>
                    <a:pt x="1009" y="1019"/>
                    <a:pt x="1166" y="798"/>
                    <a:pt x="1418" y="798"/>
                  </a:cubicBezTo>
                  <a:close/>
                  <a:moveTo>
                    <a:pt x="1431" y="0"/>
                  </a:moveTo>
                  <a:cubicBezTo>
                    <a:pt x="1269" y="0"/>
                    <a:pt x="1105" y="34"/>
                    <a:pt x="946" y="105"/>
                  </a:cubicBezTo>
                  <a:cubicBezTo>
                    <a:pt x="316" y="389"/>
                    <a:pt x="1" y="1113"/>
                    <a:pt x="253" y="1743"/>
                  </a:cubicBezTo>
                  <a:cubicBezTo>
                    <a:pt x="472" y="2231"/>
                    <a:pt x="974" y="2511"/>
                    <a:pt x="1481" y="2511"/>
                  </a:cubicBezTo>
                  <a:cubicBezTo>
                    <a:pt x="1630" y="2511"/>
                    <a:pt x="1780" y="2487"/>
                    <a:pt x="1923" y="2436"/>
                  </a:cubicBezTo>
                  <a:cubicBezTo>
                    <a:pt x="2553" y="2153"/>
                    <a:pt x="2868" y="1397"/>
                    <a:pt x="2584" y="767"/>
                  </a:cubicBezTo>
                  <a:cubicBezTo>
                    <a:pt x="2372" y="295"/>
                    <a:pt x="1913" y="0"/>
                    <a:pt x="1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50" name="Google Shape;2450;p114"/>
            <p:cNvSpPr/>
            <p:nvPr/>
          </p:nvSpPr>
          <p:spPr>
            <a:xfrm>
              <a:off x="-37039350" y="1993250"/>
              <a:ext cx="71700" cy="63125"/>
            </a:xfrm>
            <a:custGeom>
              <a:avLst/>
              <a:gdLst/>
              <a:ahLst/>
              <a:cxnLst/>
              <a:rect l="l" t="t" r="r" b="b"/>
              <a:pathLst>
                <a:path w="2868" h="2525" extrusionOk="0">
                  <a:moveTo>
                    <a:pt x="1418" y="844"/>
                  </a:moveTo>
                  <a:cubicBezTo>
                    <a:pt x="1671" y="844"/>
                    <a:pt x="1860" y="1033"/>
                    <a:pt x="1860" y="1285"/>
                  </a:cubicBezTo>
                  <a:cubicBezTo>
                    <a:pt x="1860" y="1506"/>
                    <a:pt x="1671" y="1726"/>
                    <a:pt x="1418" y="1726"/>
                  </a:cubicBezTo>
                  <a:cubicBezTo>
                    <a:pt x="1198" y="1726"/>
                    <a:pt x="977" y="1506"/>
                    <a:pt x="977" y="1285"/>
                  </a:cubicBezTo>
                  <a:cubicBezTo>
                    <a:pt x="977" y="1033"/>
                    <a:pt x="1198" y="844"/>
                    <a:pt x="1418" y="844"/>
                  </a:cubicBezTo>
                  <a:close/>
                  <a:moveTo>
                    <a:pt x="1402" y="1"/>
                  </a:moveTo>
                  <a:cubicBezTo>
                    <a:pt x="1248" y="1"/>
                    <a:pt x="1094" y="29"/>
                    <a:pt x="946" y="88"/>
                  </a:cubicBezTo>
                  <a:cubicBezTo>
                    <a:pt x="316" y="372"/>
                    <a:pt x="1" y="1128"/>
                    <a:pt x="284" y="1758"/>
                  </a:cubicBezTo>
                  <a:cubicBezTo>
                    <a:pt x="496" y="2229"/>
                    <a:pt x="955" y="2524"/>
                    <a:pt x="1437" y="2524"/>
                  </a:cubicBezTo>
                  <a:cubicBezTo>
                    <a:pt x="1599" y="2524"/>
                    <a:pt x="1764" y="2491"/>
                    <a:pt x="1923" y="2419"/>
                  </a:cubicBezTo>
                  <a:cubicBezTo>
                    <a:pt x="2553" y="2136"/>
                    <a:pt x="2868" y="1411"/>
                    <a:pt x="2616" y="781"/>
                  </a:cubicBezTo>
                  <a:cubicBezTo>
                    <a:pt x="2399" y="299"/>
                    <a:pt x="1905" y="1"/>
                    <a:pt x="1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2451" name="Google Shape;2451;p114"/>
          <p:cNvGrpSpPr/>
          <p:nvPr/>
        </p:nvGrpSpPr>
        <p:grpSpPr>
          <a:xfrm>
            <a:off x="1610282" y="2101152"/>
            <a:ext cx="373736" cy="293055"/>
            <a:chOff x="-41694200" y="2382950"/>
            <a:chExt cx="317425" cy="248900"/>
          </a:xfrm>
        </p:grpSpPr>
        <p:sp>
          <p:nvSpPr>
            <p:cNvPr id="2452" name="Google Shape;2452;p114"/>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2453" name="Google Shape;2453;p114"/>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22" name="Sous-titre 2"/>
          <p:cNvSpPr txBox="1">
            <a:spLocks/>
          </p:cNvSpPr>
          <p:nvPr/>
        </p:nvSpPr>
        <p:spPr>
          <a:xfrm>
            <a:off x="1610282" y="1076981"/>
            <a:ext cx="7717500"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sz="2000" u="sng" dirty="0" smtClean="0"/>
              <a:t>Personae</a:t>
            </a:r>
            <a:endParaRPr lang="fr-FR" sz="2000" u="sng" dirty="0" smtClean="0"/>
          </a:p>
          <a:p>
            <a:pPr marL="114300" indent="0">
              <a:buNone/>
            </a:pPr>
            <a:endParaRPr lang="fr-FR" sz="1800" dirty="0" smtClean="0"/>
          </a:p>
        </p:txBody>
      </p:sp>
      <p:sp>
        <p:nvSpPr>
          <p:cNvPr id="27" name="Google Shape;2435;p114"/>
          <p:cNvSpPr txBox="1">
            <a:spLocks noGrp="1"/>
          </p:cNvSpPr>
          <p:nvPr>
            <p:ph type="subTitle" idx="1"/>
          </p:nvPr>
        </p:nvSpPr>
        <p:spPr>
          <a:xfrm>
            <a:off x="2339161" y="2661125"/>
            <a:ext cx="1775640" cy="454500"/>
          </a:xfrm>
          <a:prstGeom prst="rect">
            <a:avLst/>
          </a:prstGeom>
        </p:spPr>
        <p:txBody>
          <a:bodyPr spcFirstLastPara="1" wrap="square" lIns="91425" tIns="91425" rIns="91425" bIns="91425" anchor="t" anchorCtr="0">
            <a:noAutofit/>
          </a:bodyPr>
          <a:lstStyle/>
          <a:p>
            <a:pPr marL="0" lvl="0" indent="0">
              <a:spcAft>
                <a:spcPts val="1200"/>
              </a:spcAft>
            </a:pPr>
            <a:r>
              <a:rPr lang="en" sz="2000" dirty="0" smtClean="0">
                <a:solidFill>
                  <a:schemeClr val="lt1"/>
                </a:solidFill>
              </a:rPr>
              <a:t>L’insatisfait</a:t>
            </a:r>
            <a:endParaRPr sz="2000" dirty="0"/>
          </a:p>
        </p:txBody>
      </p:sp>
      <p:sp>
        <p:nvSpPr>
          <p:cNvPr id="28" name="Google Shape;2437;p114"/>
          <p:cNvSpPr txBox="1">
            <a:spLocks noGrp="1"/>
          </p:cNvSpPr>
          <p:nvPr>
            <p:ph type="subTitle" idx="3"/>
          </p:nvPr>
        </p:nvSpPr>
        <p:spPr>
          <a:xfrm>
            <a:off x="2339161" y="3115625"/>
            <a:ext cx="1679076" cy="10868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t>Dernier achat il y a 7 mois. A dépensé 140R$. Client insatisfait (1.9/5). Néanmois livré en avance</a:t>
            </a:r>
            <a:endParaRPr sz="1200" dirty="0"/>
          </a:p>
        </p:txBody>
      </p:sp>
      <p:sp>
        <p:nvSpPr>
          <p:cNvPr id="35" name="Google Shape;2435;p114"/>
          <p:cNvSpPr txBox="1">
            <a:spLocks noGrp="1"/>
          </p:cNvSpPr>
          <p:nvPr>
            <p:ph type="subTitle" idx="1"/>
          </p:nvPr>
        </p:nvSpPr>
        <p:spPr>
          <a:xfrm>
            <a:off x="3919801" y="2641319"/>
            <a:ext cx="1679076" cy="454500"/>
          </a:xfrm>
          <a:prstGeom prst="rect">
            <a:avLst/>
          </a:prstGeom>
        </p:spPr>
        <p:txBody>
          <a:bodyPr spcFirstLastPara="1" wrap="square" lIns="91425" tIns="91425" rIns="91425" bIns="91425" anchor="t" anchorCtr="0">
            <a:noAutofit/>
          </a:bodyPr>
          <a:lstStyle/>
          <a:p>
            <a:pPr marL="0" lvl="0" indent="0">
              <a:spcAft>
                <a:spcPts val="1200"/>
              </a:spcAft>
            </a:pPr>
            <a:r>
              <a:rPr lang="en" sz="2000" dirty="0" smtClean="0">
                <a:solidFill>
                  <a:schemeClr val="accent1"/>
                </a:solidFill>
              </a:rPr>
              <a:t>Le disparu</a:t>
            </a:r>
            <a:endParaRPr sz="2000" dirty="0"/>
          </a:p>
        </p:txBody>
      </p:sp>
      <p:sp>
        <p:nvSpPr>
          <p:cNvPr id="36" name="Google Shape;2437;p114"/>
          <p:cNvSpPr txBox="1">
            <a:spLocks noGrp="1"/>
          </p:cNvSpPr>
          <p:nvPr>
            <p:ph type="subTitle" idx="3"/>
          </p:nvPr>
        </p:nvSpPr>
        <p:spPr>
          <a:xfrm>
            <a:off x="3919801" y="3109056"/>
            <a:ext cx="1679076" cy="9179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t>Dernier achat il y a 1 an. A dépensé 125R$. Client satisfait (4.6/5). Livré en avance</a:t>
            </a:r>
            <a:endParaRPr sz="1200" dirty="0"/>
          </a:p>
        </p:txBody>
      </p:sp>
      <p:sp>
        <p:nvSpPr>
          <p:cNvPr id="37" name="Google Shape;2435;p114"/>
          <p:cNvSpPr txBox="1">
            <a:spLocks noGrp="1"/>
          </p:cNvSpPr>
          <p:nvPr>
            <p:ph type="subTitle" idx="1"/>
          </p:nvPr>
        </p:nvSpPr>
        <p:spPr>
          <a:xfrm>
            <a:off x="5500441" y="2635131"/>
            <a:ext cx="1679076" cy="454500"/>
          </a:xfrm>
          <a:prstGeom prst="rect">
            <a:avLst/>
          </a:prstGeom>
        </p:spPr>
        <p:txBody>
          <a:bodyPr spcFirstLastPara="1" wrap="square" lIns="91425" tIns="91425" rIns="91425" bIns="91425" anchor="t" anchorCtr="0">
            <a:noAutofit/>
          </a:bodyPr>
          <a:lstStyle/>
          <a:p>
            <a:pPr marL="0" lvl="0" indent="0">
              <a:spcAft>
                <a:spcPts val="1200"/>
              </a:spcAft>
            </a:pPr>
            <a:r>
              <a:rPr lang="en" sz="2000" dirty="0" smtClean="0"/>
              <a:t>Le mal livré</a:t>
            </a:r>
            <a:endParaRPr sz="2000" dirty="0"/>
          </a:p>
        </p:txBody>
      </p:sp>
      <p:sp>
        <p:nvSpPr>
          <p:cNvPr id="38" name="Google Shape;2437;p114"/>
          <p:cNvSpPr txBox="1">
            <a:spLocks noGrp="1"/>
          </p:cNvSpPr>
          <p:nvPr>
            <p:ph type="subTitle" idx="3"/>
          </p:nvPr>
        </p:nvSpPr>
        <p:spPr>
          <a:xfrm>
            <a:off x="5500441" y="3102869"/>
            <a:ext cx="1679076" cy="9341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t>Dernier achat il y a 6 mois. A dépensé 150R$. Client insatisfait (1.6/5). Livré en retard</a:t>
            </a:r>
            <a:endParaRPr sz="1200" dirty="0"/>
          </a:p>
        </p:txBody>
      </p:sp>
      <p:sp>
        <p:nvSpPr>
          <p:cNvPr id="39" name="Google Shape;2435;p114"/>
          <p:cNvSpPr txBox="1">
            <a:spLocks noGrp="1"/>
          </p:cNvSpPr>
          <p:nvPr>
            <p:ph type="subTitle" idx="1"/>
          </p:nvPr>
        </p:nvSpPr>
        <p:spPr>
          <a:xfrm>
            <a:off x="7081081" y="2631928"/>
            <a:ext cx="1679076" cy="454500"/>
          </a:xfrm>
          <a:prstGeom prst="rect">
            <a:avLst/>
          </a:prstGeom>
        </p:spPr>
        <p:txBody>
          <a:bodyPr spcFirstLastPara="1" wrap="square" lIns="91425" tIns="91425" rIns="91425" bIns="91425" anchor="t" anchorCtr="0">
            <a:noAutofit/>
          </a:bodyPr>
          <a:lstStyle/>
          <a:p>
            <a:pPr marL="0" lvl="0" indent="0">
              <a:spcAft>
                <a:spcPts val="1200"/>
              </a:spcAft>
            </a:pPr>
            <a:r>
              <a:rPr lang="en" sz="2000" dirty="0" smtClean="0">
                <a:solidFill>
                  <a:schemeClr val="accent3"/>
                </a:solidFill>
              </a:rPr>
              <a:t>Le fidèle</a:t>
            </a:r>
            <a:endParaRPr sz="2000" dirty="0"/>
          </a:p>
        </p:txBody>
      </p:sp>
      <p:sp>
        <p:nvSpPr>
          <p:cNvPr id="40" name="Google Shape;2437;p114"/>
          <p:cNvSpPr txBox="1">
            <a:spLocks noGrp="1"/>
          </p:cNvSpPr>
          <p:nvPr>
            <p:ph type="subTitle" idx="3"/>
          </p:nvPr>
        </p:nvSpPr>
        <p:spPr>
          <a:xfrm>
            <a:off x="7081081" y="3099665"/>
            <a:ext cx="1679076" cy="9373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t>Dernier achat il ya 3 mois. A dépensé 125R$. Client satisfait (4.7/5). Livré en avance</a:t>
            </a:r>
            <a:endParaRPr sz="1200" dirty="0"/>
          </a:p>
        </p:txBody>
      </p:sp>
      <p:pic>
        <p:nvPicPr>
          <p:cNvPr id="6" name="Image 5"/>
          <p:cNvPicPr>
            <a:picLocks/>
          </p:cNvPicPr>
          <p:nvPr/>
        </p:nvPicPr>
        <p:blipFill>
          <a:blip r:embed="rId3"/>
          <a:stretch>
            <a:fillRect/>
          </a:stretch>
        </p:blipFill>
        <p:spPr>
          <a:xfrm>
            <a:off x="1088797" y="1678463"/>
            <a:ext cx="1008000" cy="1008000"/>
          </a:xfrm>
          <a:prstGeom prst="ellipse">
            <a:avLst/>
          </a:prstGeom>
          <a:ln w="63500" cap="rnd">
            <a:solidFill>
              <a:schemeClr val="accent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Image 6"/>
          <p:cNvPicPr>
            <a:picLocks/>
          </p:cNvPicPr>
          <p:nvPr/>
        </p:nvPicPr>
        <p:blipFill>
          <a:blip r:embed="rId4"/>
          <a:stretch>
            <a:fillRect/>
          </a:stretch>
        </p:blipFill>
        <p:spPr>
          <a:xfrm>
            <a:off x="2718655" y="1678463"/>
            <a:ext cx="1008000" cy="1008000"/>
          </a:xfrm>
          <a:prstGeom prst="ellipse">
            <a:avLst/>
          </a:prstGeom>
          <a:ln w="63500" cap="rnd">
            <a:solidFill>
              <a:srgbClr val="EDECD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Image 7"/>
          <p:cNvPicPr>
            <a:picLocks/>
          </p:cNvPicPr>
          <p:nvPr/>
        </p:nvPicPr>
        <p:blipFill>
          <a:blip r:embed="rId5"/>
          <a:stretch>
            <a:fillRect/>
          </a:stretch>
        </p:blipFill>
        <p:spPr>
          <a:xfrm>
            <a:off x="4330444" y="1654736"/>
            <a:ext cx="1008000" cy="1008000"/>
          </a:xfrm>
          <a:prstGeom prst="ellipse">
            <a:avLst/>
          </a:prstGeom>
          <a:ln w="63500" cap="rnd">
            <a:solidFill>
              <a:srgbClr val="95978E"/>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Image 8"/>
          <p:cNvPicPr>
            <a:picLocks/>
          </p:cNvPicPr>
          <p:nvPr/>
        </p:nvPicPr>
        <p:blipFill>
          <a:blip r:embed="rId6"/>
          <a:stretch>
            <a:fillRect/>
          </a:stretch>
        </p:blipFill>
        <p:spPr>
          <a:xfrm>
            <a:off x="5857438" y="1648959"/>
            <a:ext cx="1008000" cy="1008000"/>
          </a:xfrm>
          <a:prstGeom prst="ellipse">
            <a:avLst/>
          </a:prstGeom>
          <a:ln w="63500" cap="rnd">
            <a:solidFill>
              <a:srgbClr val="393F4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Image 9"/>
          <p:cNvPicPr>
            <a:picLocks/>
          </p:cNvPicPr>
          <p:nvPr/>
        </p:nvPicPr>
        <p:blipFill>
          <a:blip r:embed="rId7"/>
          <a:stretch>
            <a:fillRect/>
          </a:stretch>
        </p:blipFill>
        <p:spPr>
          <a:xfrm>
            <a:off x="7465837" y="1628689"/>
            <a:ext cx="1008000" cy="1008000"/>
          </a:xfrm>
          <a:prstGeom prst="ellipse">
            <a:avLst/>
          </a:prstGeom>
          <a:ln w="63500" cap="rnd">
            <a:solidFill>
              <a:schemeClr val="accent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6" name="ZoneTexte 45"/>
          <p:cNvSpPr txBox="1"/>
          <p:nvPr/>
        </p:nvSpPr>
        <p:spPr>
          <a:xfrm>
            <a:off x="8430750" y="4625163"/>
            <a:ext cx="341110" cy="276999"/>
          </a:xfrm>
          <a:prstGeom prst="rect">
            <a:avLst/>
          </a:prstGeom>
          <a:noFill/>
        </p:spPr>
        <p:txBody>
          <a:bodyPr wrap="square" rtlCol="0">
            <a:spAutoFit/>
          </a:bodyPr>
          <a:lstStyle/>
          <a:p>
            <a:r>
              <a:rPr lang="en" sz="1200" dirty="0" smtClean="0">
                <a:latin typeface="Hammersmith One" panose="020B0604020202020204" charset="0"/>
              </a:rPr>
              <a:t>19</a:t>
            </a:r>
            <a:endParaRPr lang="fr-FR" dirty="0">
              <a:latin typeface="Hammersmith One" panose="020B0604020202020204" charset="0"/>
            </a:endParaRPr>
          </a:p>
        </p:txBody>
      </p:sp>
    </p:spTree>
    <p:extLst>
      <p:ext uri="{BB962C8B-B14F-4D97-AF65-F5344CB8AC3E}">
        <p14:creationId xmlns:p14="http://schemas.microsoft.com/office/powerpoint/2010/main" val="4100040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713250" y="1081812"/>
            <a:ext cx="7717500" cy="6814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Objectifs</a:t>
            </a:r>
            <a:endParaRPr dirty="0"/>
          </a:p>
        </p:txBody>
      </p:sp>
      <p:pic>
        <p:nvPicPr>
          <p:cNvPr id="2" name="Image 1"/>
          <p:cNvPicPr>
            <a:picLocks noChangeAspect="1"/>
          </p:cNvPicPr>
          <p:nvPr/>
        </p:nvPicPr>
        <p:blipFill>
          <a:blip r:embed="rId3"/>
          <a:stretch>
            <a:fillRect/>
          </a:stretch>
        </p:blipFill>
        <p:spPr>
          <a:xfrm>
            <a:off x="3176587" y="190500"/>
            <a:ext cx="2790825" cy="820502"/>
          </a:xfrm>
          <a:prstGeom prst="rect">
            <a:avLst/>
          </a:prstGeom>
        </p:spPr>
      </p:pic>
      <p:sp>
        <p:nvSpPr>
          <p:cNvPr id="1363" name="Google Shape;1363;p58"/>
          <p:cNvSpPr txBox="1">
            <a:spLocks noGrp="1"/>
          </p:cNvSpPr>
          <p:nvPr>
            <p:ph type="body" idx="1"/>
          </p:nvPr>
        </p:nvSpPr>
        <p:spPr>
          <a:xfrm>
            <a:off x="713250" y="1674922"/>
            <a:ext cx="7717500" cy="1658827"/>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600"/>
              </a:spcAft>
              <a:buFontTx/>
              <a:buChar char="-"/>
            </a:pPr>
            <a:r>
              <a:rPr lang="fr-FR" dirty="0" smtClean="0">
                <a:solidFill>
                  <a:schemeClr val="accent2"/>
                </a:solidFill>
              </a:rPr>
              <a:t>Fournir une segmentation clientèle afin de comprendre les types d’utilisateurs</a:t>
            </a:r>
          </a:p>
          <a:p>
            <a:pPr marL="285750" lvl="0" indent="-285750" algn="l" rtl="0">
              <a:spcBef>
                <a:spcPts val="600"/>
              </a:spcBef>
              <a:spcAft>
                <a:spcPts val="600"/>
              </a:spcAft>
              <a:buFontTx/>
              <a:buChar char="-"/>
            </a:pPr>
            <a:r>
              <a:rPr lang="fr-FR" dirty="0" smtClean="0">
                <a:solidFill>
                  <a:schemeClr val="accent2"/>
                </a:solidFill>
              </a:rPr>
              <a:t>Proposer un contrat de maintenance pour assurer la stabilité des segments</a:t>
            </a:r>
          </a:p>
          <a:p>
            <a:pPr marL="285750" lvl="0" indent="-285750" algn="l" rtl="0">
              <a:spcBef>
                <a:spcPts val="1600"/>
              </a:spcBef>
              <a:spcAft>
                <a:spcPts val="1600"/>
              </a:spcAft>
              <a:buFontTx/>
              <a:buChar char="-"/>
            </a:pPr>
            <a:endParaRPr dirty="0">
              <a:solidFill>
                <a:schemeClr val="accent2"/>
              </a:solidFill>
            </a:endParaRPr>
          </a:p>
        </p:txBody>
      </p:sp>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ZoneTexte 2"/>
          <p:cNvSpPr txBox="1"/>
          <p:nvPr/>
        </p:nvSpPr>
        <p:spPr>
          <a:xfrm>
            <a:off x="8430750" y="4625163"/>
            <a:ext cx="341110" cy="276999"/>
          </a:xfrm>
          <a:prstGeom prst="rect">
            <a:avLst/>
          </a:prstGeom>
          <a:noFill/>
        </p:spPr>
        <p:txBody>
          <a:bodyPr wrap="square" rtlCol="0">
            <a:spAutoFit/>
          </a:bodyPr>
          <a:lstStyle/>
          <a:p>
            <a:r>
              <a:rPr lang="en" sz="1200" dirty="0" smtClean="0">
                <a:latin typeface="Hammersmith One" panose="020B0604020202020204" charset="0"/>
              </a:rPr>
              <a:t>2</a:t>
            </a:r>
            <a:endParaRPr lang="fr-FR" dirty="0">
              <a:latin typeface="Hammersmith One" panose="020B060402020202020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99"/>
          <p:cNvSpPr txBox="1">
            <a:spLocks noGrp="1"/>
          </p:cNvSpPr>
          <p:nvPr>
            <p:ph type="title"/>
          </p:nvPr>
        </p:nvSpPr>
        <p:spPr>
          <a:xfrm>
            <a:off x="1815319" y="545519"/>
            <a:ext cx="7717500"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Stabilité du clustering</a:t>
            </a:r>
            <a:endParaRPr dirty="0"/>
          </a:p>
        </p:txBody>
      </p:sp>
      <p:sp>
        <p:nvSpPr>
          <p:cNvPr id="38" name="Sous-titre 2"/>
          <p:cNvSpPr txBox="1">
            <a:spLocks/>
          </p:cNvSpPr>
          <p:nvPr/>
        </p:nvSpPr>
        <p:spPr>
          <a:xfrm>
            <a:off x="802208" y="1087019"/>
            <a:ext cx="7717500"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u="sng" dirty="0" smtClean="0"/>
              <a:t>Principe de l’étude :</a:t>
            </a:r>
          </a:p>
          <a:p>
            <a:r>
              <a:rPr lang="fr-FR" dirty="0" smtClean="0"/>
              <a:t>Création d’une base initiale (1 an)</a:t>
            </a:r>
          </a:p>
          <a:p>
            <a:r>
              <a:rPr lang="fr-FR" dirty="0" smtClean="0"/>
              <a:t>Livraison d’un </a:t>
            </a:r>
            <a:r>
              <a:rPr lang="fr-FR" dirty="0" err="1" smtClean="0"/>
              <a:t>clustering</a:t>
            </a:r>
            <a:r>
              <a:rPr lang="fr-FR" dirty="0" smtClean="0"/>
              <a:t> entrainé sur cette base (clustering_0)</a:t>
            </a:r>
          </a:p>
          <a:p>
            <a:endParaRPr lang="fr-FR" dirty="0"/>
          </a:p>
          <a:p>
            <a:r>
              <a:rPr lang="fr-FR" dirty="0" smtClean="0"/>
              <a:t>Création de bases ‘futures’ incrémentées d’un mois</a:t>
            </a:r>
          </a:p>
          <a:p>
            <a:r>
              <a:rPr lang="fr-FR" dirty="0" smtClean="0"/>
              <a:t>Entrainement de </a:t>
            </a:r>
            <a:r>
              <a:rPr lang="fr-FR" dirty="0" err="1" smtClean="0"/>
              <a:t>clusterings</a:t>
            </a:r>
            <a:r>
              <a:rPr lang="fr-FR" dirty="0" smtClean="0"/>
              <a:t> sur ces bases (clustering_1,…clustering_8)</a:t>
            </a:r>
          </a:p>
          <a:p>
            <a:endParaRPr lang="fr-FR" dirty="0" smtClean="0"/>
          </a:p>
          <a:p>
            <a:r>
              <a:rPr lang="fr-FR" dirty="0" smtClean="0"/>
              <a:t>Segmentation des bases ‘futures’ via clustering_0</a:t>
            </a:r>
          </a:p>
          <a:p>
            <a:r>
              <a:rPr lang="fr-FR" dirty="0"/>
              <a:t>Segmentation des bases ‘futures’ via </a:t>
            </a:r>
            <a:r>
              <a:rPr lang="fr-FR" dirty="0" smtClean="0"/>
              <a:t>leur </a:t>
            </a:r>
            <a:r>
              <a:rPr lang="fr-FR" dirty="0" err="1" smtClean="0"/>
              <a:t>clusterings</a:t>
            </a:r>
            <a:r>
              <a:rPr lang="fr-FR" dirty="0" smtClean="0"/>
              <a:t> respectifs</a:t>
            </a:r>
          </a:p>
          <a:p>
            <a:endParaRPr lang="fr-FR" dirty="0"/>
          </a:p>
          <a:p>
            <a:r>
              <a:rPr lang="fr-FR" dirty="0" smtClean="0"/>
              <a:t>Comparaison 2 à 2 des segmentations effectuées via Indice de rand ajusté</a:t>
            </a:r>
          </a:p>
          <a:p>
            <a:endParaRPr lang="fr-FR" dirty="0"/>
          </a:p>
          <a:p>
            <a:endParaRPr lang="fr-FR" dirty="0" smtClean="0"/>
          </a:p>
          <a:p>
            <a:pPr marL="114300" indent="0">
              <a:buNone/>
            </a:pPr>
            <a:endParaRPr lang="fr-FR" sz="1400" dirty="0" smtClean="0"/>
          </a:p>
        </p:txBody>
      </p:sp>
      <p:sp>
        <p:nvSpPr>
          <p:cNvPr id="39" name="ZoneTexte 38"/>
          <p:cNvSpPr txBox="1"/>
          <p:nvPr/>
        </p:nvSpPr>
        <p:spPr>
          <a:xfrm>
            <a:off x="8420117" y="4646428"/>
            <a:ext cx="404906" cy="276999"/>
          </a:xfrm>
          <a:prstGeom prst="rect">
            <a:avLst/>
          </a:prstGeom>
          <a:noFill/>
        </p:spPr>
        <p:txBody>
          <a:bodyPr wrap="square" rtlCol="0">
            <a:spAutoFit/>
          </a:bodyPr>
          <a:lstStyle/>
          <a:p>
            <a:r>
              <a:rPr lang="en" sz="1200" dirty="0" smtClean="0">
                <a:latin typeface="Hammersmith One" panose="020B0604020202020204" charset="0"/>
              </a:rPr>
              <a:t>20</a:t>
            </a:r>
            <a:endParaRPr lang="fr-FR" dirty="0">
              <a:latin typeface="Hammersmith One" panose="020B0604020202020204" charset="0"/>
            </a:endParaRPr>
          </a:p>
        </p:txBody>
      </p:sp>
    </p:spTree>
    <p:extLst>
      <p:ext uri="{BB962C8B-B14F-4D97-AF65-F5344CB8AC3E}">
        <p14:creationId xmlns:p14="http://schemas.microsoft.com/office/powerpoint/2010/main" val="3025440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0"/>
        <p:cNvGrpSpPr/>
        <p:nvPr/>
      </p:nvGrpSpPr>
      <p:grpSpPr>
        <a:xfrm>
          <a:off x="0" y="0"/>
          <a:ext cx="0" cy="0"/>
          <a:chOff x="0" y="0"/>
          <a:chExt cx="0" cy="0"/>
        </a:xfrm>
      </p:grpSpPr>
      <p:sp>
        <p:nvSpPr>
          <p:cNvPr id="2181" name="Google Shape;2181;p99"/>
          <p:cNvSpPr txBox="1">
            <a:spLocks noGrp="1"/>
          </p:cNvSpPr>
          <p:nvPr>
            <p:ph type="title"/>
          </p:nvPr>
        </p:nvSpPr>
        <p:spPr>
          <a:xfrm>
            <a:off x="1815319" y="545519"/>
            <a:ext cx="7717500"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Stabilité du clustering</a:t>
            </a:r>
            <a:endParaRPr dirty="0"/>
          </a:p>
        </p:txBody>
      </p:sp>
      <p:pic>
        <p:nvPicPr>
          <p:cNvPr id="2" name="Image 1"/>
          <p:cNvPicPr>
            <a:picLocks noChangeAspect="1"/>
          </p:cNvPicPr>
          <p:nvPr/>
        </p:nvPicPr>
        <p:blipFill>
          <a:blip r:embed="rId3"/>
          <a:stretch>
            <a:fillRect/>
          </a:stretch>
        </p:blipFill>
        <p:spPr>
          <a:xfrm>
            <a:off x="1815319" y="1087019"/>
            <a:ext cx="5478617" cy="3356682"/>
          </a:xfrm>
          <a:prstGeom prst="rect">
            <a:avLst/>
          </a:prstGeom>
        </p:spPr>
      </p:pic>
      <p:sp>
        <p:nvSpPr>
          <p:cNvPr id="5" name="Sous-titre 2"/>
          <p:cNvSpPr txBox="1">
            <a:spLocks/>
          </p:cNvSpPr>
          <p:nvPr/>
        </p:nvSpPr>
        <p:spPr>
          <a:xfrm>
            <a:off x="1096112" y="4590659"/>
            <a:ext cx="6917029"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sz="1800" dirty="0" smtClean="0"/>
              <a:t>Maintenance du </a:t>
            </a:r>
            <a:r>
              <a:rPr lang="fr-FR" sz="1800" dirty="0" err="1" smtClean="0"/>
              <a:t>clustering</a:t>
            </a:r>
            <a:r>
              <a:rPr lang="fr-FR" sz="1800" dirty="0" smtClean="0"/>
              <a:t> nécessaire </a:t>
            </a:r>
            <a:r>
              <a:rPr lang="fr-FR" sz="1800" b="1" u="sng" dirty="0" smtClean="0"/>
              <a:t>6 mois</a:t>
            </a:r>
            <a:r>
              <a:rPr lang="fr-FR" sz="1800" b="1" dirty="0" smtClean="0"/>
              <a:t> </a:t>
            </a:r>
            <a:r>
              <a:rPr lang="fr-FR" sz="1800" dirty="0" smtClean="0"/>
              <a:t>après la livraison</a:t>
            </a:r>
            <a:endParaRPr lang="fr-FR" dirty="0" smtClean="0"/>
          </a:p>
        </p:txBody>
      </p:sp>
      <p:sp>
        <p:nvSpPr>
          <p:cNvPr id="6" name="ZoneTexte 5"/>
          <p:cNvSpPr txBox="1"/>
          <p:nvPr/>
        </p:nvSpPr>
        <p:spPr>
          <a:xfrm>
            <a:off x="8430750" y="4625163"/>
            <a:ext cx="341110" cy="276999"/>
          </a:xfrm>
          <a:prstGeom prst="rect">
            <a:avLst/>
          </a:prstGeom>
          <a:noFill/>
        </p:spPr>
        <p:txBody>
          <a:bodyPr wrap="square" rtlCol="0">
            <a:spAutoFit/>
          </a:bodyPr>
          <a:lstStyle/>
          <a:p>
            <a:r>
              <a:rPr lang="en" sz="1200" dirty="0" smtClean="0">
                <a:latin typeface="Hammersmith One" panose="020B0604020202020204" charset="0"/>
              </a:rPr>
              <a:t>21</a:t>
            </a:r>
            <a:endParaRPr lang="fr-FR" dirty="0">
              <a:latin typeface="Hammersmith One" panose="020B0604020202020204" charset="0"/>
            </a:endParaRPr>
          </a:p>
        </p:txBody>
      </p:sp>
    </p:spTree>
    <p:extLst>
      <p:ext uri="{BB962C8B-B14F-4D97-AF65-F5344CB8AC3E}">
        <p14:creationId xmlns:p14="http://schemas.microsoft.com/office/powerpoint/2010/main" val="1052254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1"/>
        <p:cNvGrpSpPr/>
        <p:nvPr/>
      </p:nvGrpSpPr>
      <p:grpSpPr>
        <a:xfrm>
          <a:off x="0" y="0"/>
          <a:ext cx="0" cy="0"/>
          <a:chOff x="0" y="0"/>
          <a:chExt cx="0" cy="0"/>
        </a:xfrm>
      </p:grpSpPr>
      <p:sp>
        <p:nvSpPr>
          <p:cNvPr id="2672" name="Google Shape;2672;p127"/>
          <p:cNvSpPr txBox="1">
            <a:spLocks noGrp="1"/>
          </p:cNvSpPr>
          <p:nvPr>
            <p:ph type="title"/>
          </p:nvPr>
        </p:nvSpPr>
        <p:spPr>
          <a:xfrm>
            <a:off x="426146" y="3197682"/>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Limites et perspectives</a:t>
            </a:r>
            <a:endParaRPr dirty="0"/>
          </a:p>
        </p:txBody>
      </p:sp>
      <p:sp>
        <p:nvSpPr>
          <p:cNvPr id="5" name="Sous-titre 2"/>
          <p:cNvSpPr txBox="1">
            <a:spLocks/>
          </p:cNvSpPr>
          <p:nvPr/>
        </p:nvSpPr>
        <p:spPr>
          <a:xfrm>
            <a:off x="515129" y="3739182"/>
            <a:ext cx="5896304"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r>
              <a:rPr lang="fr-FR" dirty="0" smtClean="0"/>
              <a:t>Base de données moyennement adaptée au </a:t>
            </a:r>
            <a:r>
              <a:rPr lang="fr-FR" dirty="0" err="1" smtClean="0"/>
              <a:t>clustering</a:t>
            </a:r>
            <a:endParaRPr lang="fr-FR" dirty="0"/>
          </a:p>
          <a:p>
            <a:r>
              <a:rPr lang="fr-FR" dirty="0" smtClean="0"/>
              <a:t>Nécessité de préciser avec le client le besoin</a:t>
            </a:r>
            <a:endParaRPr lang="fr-FR" dirty="0"/>
          </a:p>
          <a:p>
            <a:endParaRPr lang="fr-FR" dirty="0" smtClean="0"/>
          </a:p>
          <a:p>
            <a:pPr marL="114300" indent="0">
              <a:buNone/>
            </a:pPr>
            <a:endParaRPr lang="fr-FR" sz="1400" dirty="0" smtClean="0"/>
          </a:p>
        </p:txBody>
      </p:sp>
      <p:sp>
        <p:nvSpPr>
          <p:cNvPr id="6" name="Google Shape;2672;p127"/>
          <p:cNvSpPr txBox="1">
            <a:spLocks/>
          </p:cNvSpPr>
          <p:nvPr/>
        </p:nvSpPr>
        <p:spPr>
          <a:xfrm>
            <a:off x="426146" y="669917"/>
            <a:ext cx="7717500" cy="541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Hammersmith One"/>
              <a:buNone/>
              <a:defRPr sz="3000" b="1" i="0" u="none" strike="noStrike" cap="none">
                <a:solidFill>
                  <a:schemeClr val="accent2"/>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accent2"/>
              </a:buClr>
              <a:buSzPts val="2400"/>
              <a:buFont typeface="Hammersmith One"/>
              <a:buNone/>
              <a:defRPr sz="2400" b="1" i="0" u="none" strike="noStrike" cap="none">
                <a:solidFill>
                  <a:schemeClr val="accent2"/>
                </a:solidFill>
                <a:latin typeface="Hammersmith One"/>
                <a:ea typeface="Hammersmith One"/>
                <a:cs typeface="Hammersmith One"/>
                <a:sym typeface="Hammersmith One"/>
              </a:defRPr>
            </a:lvl9pPr>
          </a:lstStyle>
          <a:p>
            <a:r>
              <a:rPr lang="fr-FR" dirty="0" smtClean="0"/>
              <a:t>Conclusion</a:t>
            </a:r>
            <a:endParaRPr lang="fr-FR" dirty="0"/>
          </a:p>
        </p:txBody>
      </p:sp>
      <p:sp>
        <p:nvSpPr>
          <p:cNvPr id="7" name="Sous-titre 2"/>
          <p:cNvSpPr txBox="1">
            <a:spLocks/>
          </p:cNvSpPr>
          <p:nvPr/>
        </p:nvSpPr>
        <p:spPr>
          <a:xfrm>
            <a:off x="515129" y="1111828"/>
            <a:ext cx="6736276"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r>
              <a:rPr lang="fr-FR" dirty="0" smtClean="0"/>
              <a:t>Un </a:t>
            </a:r>
            <a:r>
              <a:rPr lang="fr-FR" dirty="0" err="1" smtClean="0"/>
              <a:t>clustering</a:t>
            </a:r>
            <a:r>
              <a:rPr lang="fr-FR" dirty="0" smtClean="0"/>
              <a:t> par la méthode </a:t>
            </a:r>
            <a:r>
              <a:rPr lang="fr-FR" dirty="0" err="1" smtClean="0"/>
              <a:t>Kmeans</a:t>
            </a:r>
            <a:r>
              <a:rPr lang="fr-FR" dirty="0" smtClean="0"/>
              <a:t> à 5 clusters permet d’obtenir le meilleur score</a:t>
            </a:r>
          </a:p>
          <a:p>
            <a:endParaRPr lang="fr-FR" dirty="0" smtClean="0"/>
          </a:p>
          <a:p>
            <a:r>
              <a:rPr lang="fr-FR" dirty="0" smtClean="0"/>
              <a:t>Une maintenance du </a:t>
            </a:r>
            <a:r>
              <a:rPr lang="fr-FR" dirty="0" err="1" smtClean="0"/>
              <a:t>clustering</a:t>
            </a:r>
            <a:r>
              <a:rPr lang="fr-FR" dirty="0" smtClean="0"/>
              <a:t> est nécessaire 6 mois après la livraison pour assurer la stabilité</a:t>
            </a:r>
            <a:endParaRPr lang="fr-FR" dirty="0"/>
          </a:p>
          <a:p>
            <a:endParaRPr lang="fr-FR" dirty="0" smtClean="0"/>
          </a:p>
          <a:p>
            <a:pPr marL="114300" indent="0">
              <a:buNone/>
            </a:pPr>
            <a:endParaRPr lang="fr-FR" sz="1400" dirty="0" smtClean="0"/>
          </a:p>
        </p:txBody>
      </p:sp>
      <p:sp>
        <p:nvSpPr>
          <p:cNvPr id="8" name="ZoneTexte 7"/>
          <p:cNvSpPr txBox="1"/>
          <p:nvPr/>
        </p:nvSpPr>
        <p:spPr>
          <a:xfrm>
            <a:off x="8430750" y="4625163"/>
            <a:ext cx="415538" cy="276999"/>
          </a:xfrm>
          <a:prstGeom prst="rect">
            <a:avLst/>
          </a:prstGeom>
          <a:noFill/>
        </p:spPr>
        <p:txBody>
          <a:bodyPr wrap="square" rtlCol="0">
            <a:spAutoFit/>
          </a:bodyPr>
          <a:lstStyle/>
          <a:p>
            <a:r>
              <a:rPr lang="en" sz="1200" dirty="0" smtClean="0">
                <a:latin typeface="Hammersmith One" panose="020B0604020202020204" charset="0"/>
              </a:rPr>
              <a:t>22</a:t>
            </a:r>
            <a:endParaRPr lang="fr-FR" dirty="0">
              <a:latin typeface="Hammersmith One" panose="020B0604020202020204" charset="0"/>
            </a:endParaRPr>
          </a:p>
        </p:txBody>
      </p:sp>
    </p:spTree>
    <p:extLst>
      <p:ext uri="{BB962C8B-B14F-4D97-AF65-F5344CB8AC3E}">
        <p14:creationId xmlns:p14="http://schemas.microsoft.com/office/powerpoint/2010/main" val="3610844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4"/>
        <p:cNvGrpSpPr/>
        <p:nvPr/>
      </p:nvGrpSpPr>
      <p:grpSpPr>
        <a:xfrm>
          <a:off x="0" y="0"/>
          <a:ext cx="0" cy="0"/>
          <a:chOff x="0" y="0"/>
          <a:chExt cx="0" cy="0"/>
        </a:xfrm>
      </p:grpSpPr>
      <p:sp>
        <p:nvSpPr>
          <p:cNvPr id="2415" name="Google Shape;2415;p112"/>
          <p:cNvSpPr txBox="1">
            <a:spLocks noGrp="1"/>
          </p:cNvSpPr>
          <p:nvPr>
            <p:ph type="title"/>
          </p:nvPr>
        </p:nvSpPr>
        <p:spPr>
          <a:xfrm>
            <a:off x="2605664" y="1888497"/>
            <a:ext cx="38589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Merci!</a:t>
            </a:r>
            <a:endParaRPr dirty="0"/>
          </a:p>
        </p:txBody>
      </p:sp>
    </p:spTree>
    <p:extLst>
      <p:ext uri="{BB962C8B-B14F-4D97-AF65-F5344CB8AC3E}">
        <p14:creationId xmlns:p14="http://schemas.microsoft.com/office/powerpoint/2010/main" val="2556408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8"/>
        <p:cNvGrpSpPr/>
        <p:nvPr/>
      </p:nvGrpSpPr>
      <p:grpSpPr>
        <a:xfrm>
          <a:off x="0" y="0"/>
          <a:ext cx="0" cy="0"/>
          <a:chOff x="0" y="0"/>
          <a:chExt cx="0" cy="0"/>
        </a:xfrm>
      </p:grpSpPr>
      <p:pic>
        <p:nvPicPr>
          <p:cNvPr id="3" name="Image 2"/>
          <p:cNvPicPr>
            <a:picLocks noChangeAspect="1"/>
          </p:cNvPicPr>
          <p:nvPr/>
        </p:nvPicPr>
        <p:blipFill rotWithShape="1">
          <a:blip r:embed="rId3"/>
          <a:srcRect l="1257" r="26441"/>
          <a:stretch/>
        </p:blipFill>
        <p:spPr>
          <a:xfrm>
            <a:off x="3448595" y="1064525"/>
            <a:ext cx="4275908" cy="34987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69" name="Google Shape;1369;p5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Presentation du dataset </a:t>
            </a:r>
            <a:endParaRPr dirty="0"/>
          </a:p>
        </p:txBody>
      </p:sp>
      <p:sp>
        <p:nvSpPr>
          <p:cNvPr id="8" name="Google Shape;1363;p58"/>
          <p:cNvSpPr txBox="1">
            <a:spLocks/>
          </p:cNvSpPr>
          <p:nvPr/>
        </p:nvSpPr>
        <p:spPr>
          <a:xfrm>
            <a:off x="164610" y="1290948"/>
            <a:ext cx="3179482" cy="34290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Manjari"/>
              <a:buAutoNum type="arabicPeriod"/>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accent1"/>
              </a:buClr>
              <a:buSzPts val="1400"/>
              <a:buFont typeface="Manjari"/>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accent2"/>
              </a:buClr>
              <a:buSzPts val="1400"/>
              <a:buFont typeface="Manjari"/>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accent2"/>
              </a:buClr>
              <a:buSzPts val="1400"/>
              <a:buFont typeface="Manjari"/>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accent2"/>
              </a:buClr>
              <a:buSzPts val="1400"/>
              <a:buFont typeface="Manjari"/>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accent2"/>
              </a:buClr>
              <a:buSzPts val="1400"/>
              <a:buFont typeface="Manjari"/>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accent2"/>
              </a:buClr>
              <a:buSzPts val="1400"/>
              <a:buFont typeface="Manjari"/>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accent2"/>
              </a:buClr>
              <a:buSzPts val="1400"/>
              <a:buFont typeface="Manjari"/>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accent2"/>
              </a:buClr>
              <a:buSzPts val="1400"/>
              <a:buFont typeface="Manjari"/>
              <a:buAutoNum type="romanLcPeriod"/>
              <a:defRPr sz="1400" b="0" i="0" u="none" strike="noStrike" cap="none">
                <a:solidFill>
                  <a:schemeClr val="accent2"/>
                </a:solidFill>
                <a:latin typeface="Manjari"/>
                <a:ea typeface="Manjari"/>
                <a:cs typeface="Manjari"/>
                <a:sym typeface="Manjari"/>
              </a:defRPr>
            </a:lvl9pPr>
          </a:lstStyle>
          <a:p>
            <a:pPr marL="285750" indent="-285750">
              <a:spcBef>
                <a:spcPts val="600"/>
              </a:spcBef>
              <a:spcAft>
                <a:spcPts val="600"/>
              </a:spcAft>
              <a:buFontTx/>
              <a:buChar char="-"/>
            </a:pPr>
            <a:r>
              <a:rPr lang="fr-FR" dirty="0" smtClean="0"/>
              <a:t>6 </a:t>
            </a:r>
            <a:r>
              <a:rPr lang="fr-FR" dirty="0" err="1" smtClean="0"/>
              <a:t>datasets</a:t>
            </a:r>
            <a:r>
              <a:rPr lang="fr-FR" dirty="0" smtClean="0"/>
              <a:t> utilisés liés entre eux par une variable-clé</a:t>
            </a:r>
          </a:p>
          <a:p>
            <a:pPr marL="285750" indent="-285750">
              <a:buFontTx/>
              <a:buChar char="-"/>
            </a:pPr>
            <a:r>
              <a:rPr lang="fr-FR" dirty="0" smtClean="0"/>
              <a:t>Quelques chiffres :</a:t>
            </a:r>
          </a:p>
          <a:p>
            <a:pPr marL="742950" lvl="1" indent="-285750">
              <a:buFont typeface="Arial" panose="020B0604020202020204" pitchFamily="34" charset="0"/>
              <a:buChar char="•"/>
            </a:pPr>
            <a:r>
              <a:rPr lang="fr-FR" dirty="0" smtClean="0"/>
              <a:t>≈ 96k clients uniques</a:t>
            </a:r>
          </a:p>
          <a:p>
            <a:pPr marL="742950" lvl="1" indent="-285750">
              <a:buFont typeface="Arial" panose="020B0604020202020204" pitchFamily="34" charset="0"/>
              <a:buChar char="•"/>
            </a:pPr>
            <a:r>
              <a:rPr lang="fr-FR" dirty="0" smtClean="0"/>
              <a:t>≈ 100k commandes</a:t>
            </a:r>
          </a:p>
          <a:p>
            <a:pPr marL="457200" lvl="1" indent="0">
              <a:buNone/>
            </a:pPr>
            <a:endParaRPr lang="fr-FR" dirty="0" smtClean="0"/>
          </a:p>
          <a:p>
            <a:pPr marL="285750" indent="-285750">
              <a:buFontTx/>
              <a:buChar char="-"/>
            </a:pPr>
            <a:r>
              <a:rPr lang="fr-FR" dirty="0" smtClean="0"/>
              <a:t>Exemples de variables :</a:t>
            </a:r>
            <a:endParaRPr lang="fr-FR" dirty="0"/>
          </a:p>
          <a:p>
            <a:pPr marL="742950" lvl="1" indent="-285750">
              <a:buFont typeface="Arial" panose="020B0604020202020204" pitchFamily="34" charset="0"/>
              <a:buChar char="•"/>
            </a:pPr>
            <a:r>
              <a:rPr lang="fr-FR" dirty="0" smtClean="0"/>
              <a:t>Date achat</a:t>
            </a:r>
          </a:p>
          <a:p>
            <a:pPr marL="742950" lvl="1" indent="-285750">
              <a:buFont typeface="Arial" panose="020B0604020202020204" pitchFamily="34" charset="0"/>
              <a:buChar char="•"/>
            </a:pPr>
            <a:r>
              <a:rPr lang="fr-FR" dirty="0" smtClean="0"/>
              <a:t>Produit, montant</a:t>
            </a:r>
          </a:p>
          <a:p>
            <a:pPr marL="742950" lvl="1" indent="-285750">
              <a:buFont typeface="Arial" panose="020B0604020202020204" pitchFamily="34" charset="0"/>
              <a:buChar char="•"/>
            </a:pPr>
            <a:r>
              <a:rPr lang="fr-FR" dirty="0" smtClean="0"/>
              <a:t>Infos client</a:t>
            </a:r>
            <a:endParaRPr lang="fr-FR" dirty="0"/>
          </a:p>
          <a:p>
            <a:pPr marL="0" indent="0">
              <a:spcBef>
                <a:spcPts val="1600"/>
              </a:spcBef>
              <a:spcAft>
                <a:spcPts val="1600"/>
              </a:spcAft>
              <a:buNone/>
            </a:pPr>
            <a:endParaRPr lang="fr-FR" dirty="0" smtClean="0"/>
          </a:p>
          <a:p>
            <a:pPr marL="285750" indent="-285750">
              <a:spcBef>
                <a:spcPts val="1600"/>
              </a:spcBef>
              <a:spcAft>
                <a:spcPts val="1600"/>
              </a:spcAft>
              <a:buFontTx/>
              <a:buChar char="-"/>
            </a:pPr>
            <a:endParaRPr lang="fr-FR" dirty="0"/>
          </a:p>
        </p:txBody>
      </p:sp>
      <p:sp>
        <p:nvSpPr>
          <p:cNvPr id="5" name="ZoneTexte 4"/>
          <p:cNvSpPr txBox="1"/>
          <p:nvPr/>
        </p:nvSpPr>
        <p:spPr>
          <a:xfrm>
            <a:off x="8430750" y="4625163"/>
            <a:ext cx="341110" cy="276999"/>
          </a:xfrm>
          <a:prstGeom prst="rect">
            <a:avLst/>
          </a:prstGeom>
          <a:noFill/>
        </p:spPr>
        <p:txBody>
          <a:bodyPr wrap="square" rtlCol="0">
            <a:spAutoFit/>
          </a:bodyPr>
          <a:lstStyle/>
          <a:p>
            <a:r>
              <a:rPr lang="fr-FR" sz="1200" dirty="0">
                <a:latin typeface="Hammersmith One" panose="020B0604020202020204" charset="0"/>
              </a:rPr>
              <a:t>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2" name="Titre 1"/>
          <p:cNvSpPr>
            <a:spLocks noGrp="1"/>
          </p:cNvSpPr>
          <p:nvPr>
            <p:ph type="title"/>
          </p:nvPr>
        </p:nvSpPr>
        <p:spPr>
          <a:xfrm>
            <a:off x="687125" y="394726"/>
            <a:ext cx="7717500" cy="541500"/>
          </a:xfrm>
        </p:spPr>
        <p:txBody>
          <a:bodyPr/>
          <a:lstStyle/>
          <a:p>
            <a:pPr algn="l"/>
            <a:r>
              <a:rPr lang="fr-FR" dirty="0" smtClean="0"/>
              <a:t>Exploration et nettoyage</a:t>
            </a:r>
            <a:endParaRPr lang="fr-FR" dirty="0"/>
          </a:p>
        </p:txBody>
      </p:sp>
      <p:pic>
        <p:nvPicPr>
          <p:cNvPr id="4" name="Image 3"/>
          <p:cNvPicPr>
            <a:picLocks noChangeAspect="1"/>
          </p:cNvPicPr>
          <p:nvPr/>
        </p:nvPicPr>
        <p:blipFill>
          <a:blip r:embed="rId3"/>
          <a:stretch>
            <a:fillRect/>
          </a:stretch>
        </p:blipFill>
        <p:spPr>
          <a:xfrm>
            <a:off x="1161298" y="1437757"/>
            <a:ext cx="6629815" cy="2838157"/>
          </a:xfrm>
          <a:prstGeom prst="rect">
            <a:avLst/>
          </a:prstGeom>
        </p:spPr>
      </p:pic>
      <p:sp>
        <p:nvSpPr>
          <p:cNvPr id="3" name="Sous-titre 2"/>
          <p:cNvSpPr>
            <a:spLocks noGrp="1"/>
          </p:cNvSpPr>
          <p:nvPr>
            <p:ph type="subTitle" idx="1"/>
          </p:nvPr>
        </p:nvSpPr>
        <p:spPr>
          <a:xfrm>
            <a:off x="948381" y="4502337"/>
            <a:ext cx="7717500" cy="541500"/>
          </a:xfrm>
        </p:spPr>
        <p:txBody>
          <a:bodyPr/>
          <a:lstStyle/>
          <a:p>
            <a:pPr marL="114300" indent="0">
              <a:buNone/>
            </a:pPr>
            <a:r>
              <a:rPr lang="fr-FR" dirty="0" smtClean="0"/>
              <a:t>Artefact dans le </a:t>
            </a:r>
            <a:r>
              <a:rPr lang="fr-FR" dirty="0" err="1" smtClean="0"/>
              <a:t>dataset</a:t>
            </a:r>
            <a:r>
              <a:rPr lang="fr-FR" dirty="0" smtClean="0"/>
              <a:t> en début et fin </a:t>
            </a:r>
            <a:r>
              <a:rPr lang="fr-FR" dirty="0" smtClean="0">
                <a:sym typeface="Wingdings" panose="05000000000000000000" pitchFamily="2" charset="2"/>
              </a:rPr>
              <a:t></a:t>
            </a:r>
            <a:r>
              <a:rPr lang="fr-FR" dirty="0" smtClean="0"/>
              <a:t> Troncature des données</a:t>
            </a:r>
            <a:endParaRPr lang="fr-FR" dirty="0"/>
          </a:p>
        </p:txBody>
      </p:sp>
      <p:cxnSp>
        <p:nvCxnSpPr>
          <p:cNvPr id="6" name="Connecteur droit 5"/>
          <p:cNvCxnSpPr/>
          <p:nvPr/>
        </p:nvCxnSpPr>
        <p:spPr>
          <a:xfrm>
            <a:off x="2873829" y="1433404"/>
            <a:ext cx="43543" cy="284251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6971212" y="1433404"/>
            <a:ext cx="43543" cy="284251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ous-titre 2"/>
          <p:cNvSpPr txBox="1">
            <a:spLocks/>
          </p:cNvSpPr>
          <p:nvPr/>
        </p:nvSpPr>
        <p:spPr>
          <a:xfrm>
            <a:off x="1161298" y="889728"/>
            <a:ext cx="7717500"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u="sng" dirty="0" smtClean="0"/>
              <a:t>Date d’achat :</a:t>
            </a:r>
            <a:endParaRPr lang="fr-FR" u="sng" dirty="0"/>
          </a:p>
        </p:txBody>
      </p:sp>
      <p:sp>
        <p:nvSpPr>
          <p:cNvPr id="8" name="ZoneTexte 7"/>
          <p:cNvSpPr txBox="1"/>
          <p:nvPr/>
        </p:nvSpPr>
        <p:spPr>
          <a:xfrm>
            <a:off x="8430750" y="4625163"/>
            <a:ext cx="341110" cy="276999"/>
          </a:xfrm>
          <a:prstGeom prst="rect">
            <a:avLst/>
          </a:prstGeom>
          <a:noFill/>
        </p:spPr>
        <p:txBody>
          <a:bodyPr wrap="square" rtlCol="0">
            <a:spAutoFit/>
          </a:bodyPr>
          <a:lstStyle/>
          <a:p>
            <a:r>
              <a:rPr lang="en" sz="1200" dirty="0">
                <a:latin typeface="Hammersmith One" panose="020B0604020202020204" charset="0"/>
              </a:rPr>
              <a:t>4</a:t>
            </a:r>
            <a:endParaRPr lang="fr-FR" dirty="0">
              <a:latin typeface="Hammersmith One" panose="020B0604020202020204" charset="0"/>
            </a:endParaRPr>
          </a:p>
        </p:txBody>
      </p:sp>
    </p:spTree>
    <p:extLst>
      <p:ext uri="{BB962C8B-B14F-4D97-AF65-F5344CB8AC3E}">
        <p14:creationId xmlns:p14="http://schemas.microsoft.com/office/powerpoint/2010/main" val="740829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2" name="Titre 1"/>
          <p:cNvSpPr>
            <a:spLocks noGrp="1"/>
          </p:cNvSpPr>
          <p:nvPr>
            <p:ph type="title"/>
          </p:nvPr>
        </p:nvSpPr>
        <p:spPr>
          <a:xfrm>
            <a:off x="687125" y="394726"/>
            <a:ext cx="7717500" cy="541500"/>
          </a:xfrm>
        </p:spPr>
        <p:txBody>
          <a:bodyPr/>
          <a:lstStyle/>
          <a:p>
            <a:pPr algn="l"/>
            <a:r>
              <a:rPr lang="fr-FR" dirty="0" smtClean="0"/>
              <a:t>Exploration et nettoyage</a:t>
            </a:r>
            <a:endParaRPr lang="fr-FR" dirty="0"/>
          </a:p>
        </p:txBody>
      </p:sp>
      <p:sp>
        <p:nvSpPr>
          <p:cNvPr id="7" name="Sous-titre 2"/>
          <p:cNvSpPr txBox="1">
            <a:spLocks/>
          </p:cNvSpPr>
          <p:nvPr/>
        </p:nvSpPr>
        <p:spPr>
          <a:xfrm>
            <a:off x="1161298" y="889728"/>
            <a:ext cx="7717500"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u="sng" dirty="0" smtClean="0"/>
              <a:t>Date d’achat :</a:t>
            </a:r>
            <a:endParaRPr lang="fr-FR" u="sng" dirty="0"/>
          </a:p>
        </p:txBody>
      </p:sp>
      <p:pic>
        <p:nvPicPr>
          <p:cNvPr id="8" name="Image 7"/>
          <p:cNvPicPr>
            <a:picLocks noChangeAspect="1"/>
          </p:cNvPicPr>
          <p:nvPr/>
        </p:nvPicPr>
        <p:blipFill>
          <a:blip r:embed="rId3"/>
          <a:stretch>
            <a:fillRect/>
          </a:stretch>
        </p:blipFill>
        <p:spPr>
          <a:xfrm>
            <a:off x="775062" y="1361709"/>
            <a:ext cx="7559041" cy="3238372"/>
          </a:xfrm>
          <a:prstGeom prst="rect">
            <a:avLst/>
          </a:prstGeom>
        </p:spPr>
      </p:pic>
      <p:sp>
        <p:nvSpPr>
          <p:cNvPr id="5" name="ZoneTexte 4"/>
          <p:cNvSpPr txBox="1"/>
          <p:nvPr/>
        </p:nvSpPr>
        <p:spPr>
          <a:xfrm>
            <a:off x="8430750" y="4625163"/>
            <a:ext cx="341110" cy="276999"/>
          </a:xfrm>
          <a:prstGeom prst="rect">
            <a:avLst/>
          </a:prstGeom>
          <a:noFill/>
        </p:spPr>
        <p:txBody>
          <a:bodyPr wrap="square" rtlCol="0">
            <a:spAutoFit/>
          </a:bodyPr>
          <a:lstStyle/>
          <a:p>
            <a:r>
              <a:rPr lang="en" sz="1200" dirty="0">
                <a:latin typeface="Hammersmith One" panose="020B0604020202020204" charset="0"/>
              </a:rPr>
              <a:t>5</a:t>
            </a:r>
            <a:endParaRPr lang="fr-FR" dirty="0">
              <a:latin typeface="Hammersmith One" panose="020B0604020202020204" charset="0"/>
            </a:endParaRPr>
          </a:p>
        </p:txBody>
      </p:sp>
    </p:spTree>
    <p:extLst>
      <p:ext uri="{BB962C8B-B14F-4D97-AF65-F5344CB8AC3E}">
        <p14:creationId xmlns:p14="http://schemas.microsoft.com/office/powerpoint/2010/main" val="1594721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2" name="Titre 1"/>
          <p:cNvSpPr>
            <a:spLocks noGrp="1"/>
          </p:cNvSpPr>
          <p:nvPr>
            <p:ph type="title"/>
          </p:nvPr>
        </p:nvSpPr>
        <p:spPr>
          <a:xfrm>
            <a:off x="687125" y="394726"/>
            <a:ext cx="7717500" cy="541500"/>
          </a:xfrm>
        </p:spPr>
        <p:txBody>
          <a:bodyPr/>
          <a:lstStyle/>
          <a:p>
            <a:pPr algn="l"/>
            <a:r>
              <a:rPr lang="fr-FR" dirty="0" smtClean="0"/>
              <a:t>Exploration et nettoyage</a:t>
            </a:r>
            <a:endParaRPr lang="fr-FR" dirty="0"/>
          </a:p>
        </p:txBody>
      </p:sp>
      <p:sp>
        <p:nvSpPr>
          <p:cNvPr id="7" name="Sous-titre 2"/>
          <p:cNvSpPr txBox="1">
            <a:spLocks/>
          </p:cNvSpPr>
          <p:nvPr/>
        </p:nvSpPr>
        <p:spPr>
          <a:xfrm>
            <a:off x="1161298" y="889728"/>
            <a:ext cx="7717500"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u="sng" dirty="0" smtClean="0"/>
              <a:t>Montant d’achat :</a:t>
            </a:r>
            <a:endParaRPr lang="fr-FR" u="sng" dirty="0"/>
          </a:p>
        </p:txBody>
      </p:sp>
      <p:pic>
        <p:nvPicPr>
          <p:cNvPr id="3" name="Image 2"/>
          <p:cNvPicPr>
            <a:picLocks noChangeAspect="1"/>
          </p:cNvPicPr>
          <p:nvPr/>
        </p:nvPicPr>
        <p:blipFill>
          <a:blip r:embed="rId3"/>
          <a:stretch>
            <a:fillRect/>
          </a:stretch>
        </p:blipFill>
        <p:spPr>
          <a:xfrm>
            <a:off x="672766" y="1614108"/>
            <a:ext cx="3730602" cy="2313458"/>
          </a:xfrm>
          <a:prstGeom prst="rect">
            <a:avLst/>
          </a:prstGeom>
        </p:spPr>
      </p:pic>
      <p:pic>
        <p:nvPicPr>
          <p:cNvPr id="4" name="Image 3"/>
          <p:cNvPicPr>
            <a:picLocks noChangeAspect="1"/>
          </p:cNvPicPr>
          <p:nvPr/>
        </p:nvPicPr>
        <p:blipFill>
          <a:blip r:embed="rId4"/>
          <a:stretch>
            <a:fillRect/>
          </a:stretch>
        </p:blipFill>
        <p:spPr>
          <a:xfrm>
            <a:off x="4545874" y="1614108"/>
            <a:ext cx="3738061" cy="2313458"/>
          </a:xfrm>
          <a:prstGeom prst="rect">
            <a:avLst/>
          </a:prstGeom>
        </p:spPr>
      </p:pic>
      <p:sp>
        <p:nvSpPr>
          <p:cNvPr id="5" name="Flèche courbée vers le haut 4"/>
          <p:cNvSpPr/>
          <p:nvPr/>
        </p:nvSpPr>
        <p:spPr>
          <a:xfrm>
            <a:off x="3500846" y="4023359"/>
            <a:ext cx="2595154" cy="496389"/>
          </a:xfrm>
          <a:prstGeom prst="curvedUpArrow">
            <a:avLst/>
          </a:prstGeom>
          <a:solidFill>
            <a:schemeClr val="accent4">
              <a:lumMod val="75000"/>
            </a:schemeClr>
          </a:solidFill>
          <a:ln>
            <a:solidFill>
              <a:schemeClr val="accent4">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Sous-titre 2"/>
          <p:cNvSpPr txBox="1">
            <a:spLocks/>
          </p:cNvSpPr>
          <p:nvPr/>
        </p:nvSpPr>
        <p:spPr>
          <a:xfrm>
            <a:off x="2538067" y="4601999"/>
            <a:ext cx="5548657"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dirty="0" smtClean="0"/>
              <a:t>Suppression des montants supérieurs à 1500R$</a:t>
            </a:r>
            <a:endParaRPr lang="fr-FR" dirty="0"/>
          </a:p>
        </p:txBody>
      </p:sp>
      <p:sp>
        <p:nvSpPr>
          <p:cNvPr id="8" name="ZoneTexte 7"/>
          <p:cNvSpPr txBox="1"/>
          <p:nvPr/>
        </p:nvSpPr>
        <p:spPr>
          <a:xfrm>
            <a:off x="8430750" y="4625163"/>
            <a:ext cx="341110" cy="276999"/>
          </a:xfrm>
          <a:prstGeom prst="rect">
            <a:avLst/>
          </a:prstGeom>
          <a:noFill/>
        </p:spPr>
        <p:txBody>
          <a:bodyPr wrap="square" rtlCol="0">
            <a:spAutoFit/>
          </a:bodyPr>
          <a:lstStyle/>
          <a:p>
            <a:r>
              <a:rPr lang="en" sz="1200" dirty="0">
                <a:latin typeface="Hammersmith One" panose="020B0604020202020204" charset="0"/>
              </a:rPr>
              <a:t>6</a:t>
            </a:r>
            <a:endParaRPr lang="fr-FR" dirty="0">
              <a:latin typeface="Hammersmith One" panose="020B0604020202020204" charset="0"/>
            </a:endParaRPr>
          </a:p>
        </p:txBody>
      </p:sp>
    </p:spTree>
    <p:extLst>
      <p:ext uri="{BB962C8B-B14F-4D97-AF65-F5344CB8AC3E}">
        <p14:creationId xmlns:p14="http://schemas.microsoft.com/office/powerpoint/2010/main" val="1703439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2" name="Titre 1"/>
          <p:cNvSpPr>
            <a:spLocks noGrp="1"/>
          </p:cNvSpPr>
          <p:nvPr>
            <p:ph type="title"/>
          </p:nvPr>
        </p:nvSpPr>
        <p:spPr>
          <a:xfrm>
            <a:off x="687125" y="394726"/>
            <a:ext cx="7717500" cy="541500"/>
          </a:xfrm>
        </p:spPr>
        <p:txBody>
          <a:bodyPr/>
          <a:lstStyle/>
          <a:p>
            <a:pPr algn="l"/>
            <a:r>
              <a:rPr lang="fr-FR" dirty="0" smtClean="0"/>
              <a:t>Exploration et nettoyage</a:t>
            </a:r>
            <a:endParaRPr lang="fr-FR" dirty="0"/>
          </a:p>
        </p:txBody>
      </p:sp>
      <p:sp>
        <p:nvSpPr>
          <p:cNvPr id="3" name="Sous-titre 2"/>
          <p:cNvSpPr>
            <a:spLocks noGrp="1"/>
          </p:cNvSpPr>
          <p:nvPr>
            <p:ph type="subTitle" idx="1"/>
          </p:nvPr>
        </p:nvSpPr>
        <p:spPr>
          <a:xfrm>
            <a:off x="1586488" y="4602000"/>
            <a:ext cx="6362908" cy="541500"/>
          </a:xfrm>
        </p:spPr>
        <p:txBody>
          <a:bodyPr/>
          <a:lstStyle/>
          <a:p>
            <a:pPr marL="114300" indent="0">
              <a:buNone/>
            </a:pPr>
            <a:r>
              <a:rPr lang="fr-FR" dirty="0" smtClean="0"/>
              <a:t>Suppression des </a:t>
            </a:r>
            <a:r>
              <a:rPr lang="fr-FR" dirty="0" err="1" smtClean="0"/>
              <a:t>outliers</a:t>
            </a:r>
            <a:r>
              <a:rPr lang="fr-FR" dirty="0" smtClean="0"/>
              <a:t> : on garde les valeurs [-50, 50]</a:t>
            </a:r>
            <a:endParaRPr lang="fr-FR" dirty="0"/>
          </a:p>
        </p:txBody>
      </p:sp>
      <p:sp>
        <p:nvSpPr>
          <p:cNvPr id="7" name="Sous-titre 2"/>
          <p:cNvSpPr txBox="1">
            <a:spLocks/>
          </p:cNvSpPr>
          <p:nvPr/>
        </p:nvSpPr>
        <p:spPr>
          <a:xfrm>
            <a:off x="1161298" y="889728"/>
            <a:ext cx="7717500"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u="sng" dirty="0" smtClean="0"/>
              <a:t>Délai de livraison :</a:t>
            </a:r>
            <a:endParaRPr lang="fr-FR" u="sng" dirty="0"/>
          </a:p>
        </p:txBody>
      </p:sp>
      <p:pic>
        <p:nvPicPr>
          <p:cNvPr id="5" name="Image 4"/>
          <p:cNvPicPr>
            <a:picLocks noChangeAspect="1"/>
          </p:cNvPicPr>
          <p:nvPr/>
        </p:nvPicPr>
        <p:blipFill>
          <a:blip r:embed="rId3"/>
          <a:stretch>
            <a:fillRect/>
          </a:stretch>
        </p:blipFill>
        <p:spPr>
          <a:xfrm>
            <a:off x="948381" y="1431228"/>
            <a:ext cx="3706271" cy="2741625"/>
          </a:xfrm>
          <a:prstGeom prst="rect">
            <a:avLst/>
          </a:prstGeom>
        </p:spPr>
      </p:pic>
      <p:pic>
        <p:nvPicPr>
          <p:cNvPr id="8" name="Image 7"/>
          <p:cNvPicPr>
            <a:picLocks noChangeAspect="1"/>
          </p:cNvPicPr>
          <p:nvPr/>
        </p:nvPicPr>
        <p:blipFill>
          <a:blip r:embed="rId4"/>
          <a:stretch>
            <a:fillRect/>
          </a:stretch>
        </p:blipFill>
        <p:spPr>
          <a:xfrm>
            <a:off x="4574398" y="1419695"/>
            <a:ext cx="3646663" cy="2753158"/>
          </a:xfrm>
          <a:prstGeom prst="rect">
            <a:avLst/>
          </a:prstGeom>
        </p:spPr>
      </p:pic>
      <p:sp>
        <p:nvSpPr>
          <p:cNvPr id="10" name="Flèche courbée vers le haut 9"/>
          <p:cNvSpPr/>
          <p:nvPr/>
        </p:nvSpPr>
        <p:spPr>
          <a:xfrm>
            <a:off x="3509554" y="4184387"/>
            <a:ext cx="2516777" cy="387614"/>
          </a:xfrm>
          <a:prstGeom prst="curvedUpArrow">
            <a:avLst/>
          </a:prstGeom>
          <a:solidFill>
            <a:schemeClr val="accent4">
              <a:lumMod val="75000"/>
            </a:schemeClr>
          </a:solidFill>
          <a:ln>
            <a:solidFill>
              <a:schemeClr val="accent4">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ZoneTexte 8"/>
          <p:cNvSpPr txBox="1"/>
          <p:nvPr/>
        </p:nvSpPr>
        <p:spPr>
          <a:xfrm>
            <a:off x="8430750" y="4625163"/>
            <a:ext cx="341110" cy="276999"/>
          </a:xfrm>
          <a:prstGeom prst="rect">
            <a:avLst/>
          </a:prstGeom>
          <a:noFill/>
        </p:spPr>
        <p:txBody>
          <a:bodyPr wrap="square" rtlCol="0">
            <a:spAutoFit/>
          </a:bodyPr>
          <a:lstStyle/>
          <a:p>
            <a:r>
              <a:rPr lang="en" sz="1200" dirty="0">
                <a:latin typeface="Hammersmith One" panose="020B0604020202020204" charset="0"/>
              </a:rPr>
              <a:t>7</a:t>
            </a:r>
            <a:endParaRPr lang="fr-FR" dirty="0">
              <a:latin typeface="Hammersmith One" panose="020B0604020202020204" charset="0"/>
            </a:endParaRPr>
          </a:p>
        </p:txBody>
      </p:sp>
    </p:spTree>
    <p:extLst>
      <p:ext uri="{BB962C8B-B14F-4D97-AF65-F5344CB8AC3E}">
        <p14:creationId xmlns:p14="http://schemas.microsoft.com/office/powerpoint/2010/main" val="4071259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2" name="Titre 1"/>
          <p:cNvSpPr>
            <a:spLocks noGrp="1"/>
          </p:cNvSpPr>
          <p:nvPr>
            <p:ph type="title"/>
          </p:nvPr>
        </p:nvSpPr>
        <p:spPr>
          <a:xfrm>
            <a:off x="687125" y="394726"/>
            <a:ext cx="7717500" cy="541500"/>
          </a:xfrm>
        </p:spPr>
        <p:txBody>
          <a:bodyPr/>
          <a:lstStyle/>
          <a:p>
            <a:pPr algn="l"/>
            <a:r>
              <a:rPr lang="fr-FR" dirty="0" smtClean="0"/>
              <a:t>Exploration et nettoyage</a:t>
            </a:r>
            <a:endParaRPr lang="fr-FR" dirty="0"/>
          </a:p>
        </p:txBody>
      </p:sp>
      <p:sp>
        <p:nvSpPr>
          <p:cNvPr id="7" name="Sous-titre 2"/>
          <p:cNvSpPr txBox="1">
            <a:spLocks/>
          </p:cNvSpPr>
          <p:nvPr/>
        </p:nvSpPr>
        <p:spPr>
          <a:xfrm>
            <a:off x="1161298" y="889728"/>
            <a:ext cx="7717500"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u="sng" dirty="0" smtClean="0"/>
              <a:t>Note clientèle : </a:t>
            </a:r>
            <a:endParaRPr lang="fr-FR" u="sng" dirty="0"/>
          </a:p>
        </p:txBody>
      </p:sp>
      <p:pic>
        <p:nvPicPr>
          <p:cNvPr id="4" name="Image 3"/>
          <p:cNvPicPr>
            <a:picLocks noChangeAspect="1"/>
          </p:cNvPicPr>
          <p:nvPr/>
        </p:nvPicPr>
        <p:blipFill>
          <a:blip r:embed="rId3"/>
          <a:stretch>
            <a:fillRect/>
          </a:stretch>
        </p:blipFill>
        <p:spPr>
          <a:xfrm>
            <a:off x="2833975" y="1160478"/>
            <a:ext cx="3667637" cy="3839111"/>
          </a:xfrm>
          <a:prstGeom prst="rect">
            <a:avLst/>
          </a:prstGeom>
        </p:spPr>
      </p:pic>
      <p:sp>
        <p:nvSpPr>
          <p:cNvPr id="5" name="ZoneTexte 4"/>
          <p:cNvSpPr txBox="1"/>
          <p:nvPr/>
        </p:nvSpPr>
        <p:spPr>
          <a:xfrm>
            <a:off x="8430750" y="4625163"/>
            <a:ext cx="341110" cy="276999"/>
          </a:xfrm>
          <a:prstGeom prst="rect">
            <a:avLst/>
          </a:prstGeom>
          <a:noFill/>
        </p:spPr>
        <p:txBody>
          <a:bodyPr wrap="square" rtlCol="0">
            <a:spAutoFit/>
          </a:bodyPr>
          <a:lstStyle/>
          <a:p>
            <a:r>
              <a:rPr lang="en" sz="1200" dirty="0">
                <a:latin typeface="Hammersmith One" panose="020B0604020202020204" charset="0"/>
              </a:rPr>
              <a:t>8</a:t>
            </a:r>
            <a:endParaRPr lang="fr-FR" dirty="0">
              <a:latin typeface="Hammersmith One" panose="020B0604020202020204" charset="0"/>
            </a:endParaRPr>
          </a:p>
        </p:txBody>
      </p:sp>
    </p:spTree>
    <p:extLst>
      <p:ext uri="{BB962C8B-B14F-4D97-AF65-F5344CB8AC3E}">
        <p14:creationId xmlns:p14="http://schemas.microsoft.com/office/powerpoint/2010/main" val="1946514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8"/>
        <p:cNvGrpSpPr/>
        <p:nvPr/>
      </p:nvGrpSpPr>
      <p:grpSpPr>
        <a:xfrm>
          <a:off x="0" y="0"/>
          <a:ext cx="0" cy="0"/>
          <a:chOff x="0" y="0"/>
          <a:chExt cx="0" cy="0"/>
        </a:xfrm>
      </p:grpSpPr>
      <p:sp>
        <p:nvSpPr>
          <p:cNvPr id="2139" name="Google Shape;2139;p9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Segmentation RFM</a:t>
            </a:r>
            <a:endParaRPr dirty="0"/>
          </a:p>
        </p:txBody>
      </p:sp>
      <p:sp>
        <p:nvSpPr>
          <p:cNvPr id="4" name="Sous-titre 2"/>
          <p:cNvSpPr txBox="1">
            <a:spLocks/>
          </p:cNvSpPr>
          <p:nvPr/>
        </p:nvSpPr>
        <p:spPr>
          <a:xfrm>
            <a:off x="952292" y="1002939"/>
            <a:ext cx="7717500" cy="5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050"/>
              <a:buFont typeface="Ubuntu"/>
              <a:buChar char="●"/>
              <a:defRPr sz="1600" b="0" i="0" u="none" strike="noStrike" cap="none">
                <a:solidFill>
                  <a:schemeClr val="accent2"/>
                </a:solidFill>
                <a:latin typeface="Manjari"/>
                <a:ea typeface="Manjari"/>
                <a:cs typeface="Manjari"/>
                <a:sym typeface="Manjari"/>
              </a:defRPr>
            </a:lvl1pPr>
            <a:lvl2pPr marL="914400" marR="0" lvl="1" indent="-317500" algn="l" rtl="0">
              <a:lnSpc>
                <a:spcPct val="100000"/>
              </a:lnSpc>
              <a:spcBef>
                <a:spcPts val="0"/>
              </a:spcBef>
              <a:spcAft>
                <a:spcPts val="0"/>
              </a:spcAft>
              <a:buClr>
                <a:schemeClr val="dk1"/>
              </a:buClr>
              <a:buSzPts val="1400"/>
              <a:buFont typeface="Ubuntu"/>
              <a:buAutoNum type="alphaLcPeriod"/>
              <a:defRPr sz="1600" b="0" i="0" u="none" strike="noStrike" cap="none">
                <a:solidFill>
                  <a:schemeClr val="accent2"/>
                </a:solidFill>
                <a:latin typeface="Manjari"/>
                <a:ea typeface="Manjari"/>
                <a:cs typeface="Manjari"/>
                <a:sym typeface="Manjari"/>
              </a:defRPr>
            </a:lvl2pPr>
            <a:lvl3pPr marL="1371600" marR="0" lvl="2"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3pPr>
            <a:lvl4pPr marL="1828800" marR="0" lvl="3"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4pPr>
            <a:lvl5pPr marL="2286000" marR="0" lvl="4"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5pPr>
            <a:lvl6pPr marL="2743200" marR="0" lvl="5"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6pPr>
            <a:lvl7pPr marL="3200400" marR="0" lvl="6" indent="-317500" algn="l" rtl="0">
              <a:lnSpc>
                <a:spcPct val="100000"/>
              </a:lnSpc>
              <a:spcBef>
                <a:spcPts val="0"/>
              </a:spcBef>
              <a:spcAft>
                <a:spcPts val="0"/>
              </a:spcAft>
              <a:buClr>
                <a:schemeClr val="dk1"/>
              </a:buClr>
              <a:buSzPts val="1400"/>
              <a:buFont typeface="Ubuntu"/>
              <a:buAutoNum type="arabicPeriod"/>
              <a:defRPr sz="1400" b="0" i="0" u="none" strike="noStrike" cap="none">
                <a:solidFill>
                  <a:schemeClr val="accent2"/>
                </a:solidFill>
                <a:latin typeface="Manjari"/>
                <a:ea typeface="Manjari"/>
                <a:cs typeface="Manjari"/>
                <a:sym typeface="Manjari"/>
              </a:defRPr>
            </a:lvl7pPr>
            <a:lvl8pPr marL="3657600" marR="0" lvl="7" indent="-317500" algn="l" rtl="0">
              <a:lnSpc>
                <a:spcPct val="100000"/>
              </a:lnSpc>
              <a:spcBef>
                <a:spcPts val="0"/>
              </a:spcBef>
              <a:spcAft>
                <a:spcPts val="0"/>
              </a:spcAft>
              <a:buClr>
                <a:schemeClr val="dk1"/>
              </a:buClr>
              <a:buSzPts val="1400"/>
              <a:buFont typeface="Ubuntu"/>
              <a:buAutoNum type="alphaLcPeriod"/>
              <a:defRPr sz="1400" b="0" i="0" u="none" strike="noStrike" cap="none">
                <a:solidFill>
                  <a:schemeClr val="accent2"/>
                </a:solidFill>
                <a:latin typeface="Manjari"/>
                <a:ea typeface="Manjari"/>
                <a:cs typeface="Manjari"/>
                <a:sym typeface="Manjari"/>
              </a:defRPr>
            </a:lvl8pPr>
            <a:lvl9pPr marL="4114800" marR="0" lvl="8" indent="-317500" algn="l" rtl="0">
              <a:lnSpc>
                <a:spcPct val="100000"/>
              </a:lnSpc>
              <a:spcBef>
                <a:spcPts val="0"/>
              </a:spcBef>
              <a:spcAft>
                <a:spcPts val="0"/>
              </a:spcAft>
              <a:buClr>
                <a:schemeClr val="dk1"/>
              </a:buClr>
              <a:buSzPts val="1400"/>
              <a:buFont typeface="Ubuntu"/>
              <a:buAutoNum type="romanLcPeriod"/>
              <a:defRPr sz="1400" b="0" i="0" u="none" strike="noStrike" cap="none">
                <a:solidFill>
                  <a:schemeClr val="accent2"/>
                </a:solidFill>
                <a:latin typeface="Manjari"/>
                <a:ea typeface="Manjari"/>
                <a:cs typeface="Manjari"/>
                <a:sym typeface="Manjari"/>
              </a:defRPr>
            </a:lvl9pPr>
          </a:lstStyle>
          <a:p>
            <a:pPr marL="114300" indent="0">
              <a:buFont typeface="Ubuntu"/>
              <a:buNone/>
            </a:pPr>
            <a:r>
              <a:rPr lang="fr-FR" u="sng" dirty="0" smtClean="0"/>
              <a:t>Segmentation RFM </a:t>
            </a:r>
            <a:r>
              <a:rPr lang="fr-FR" dirty="0" smtClean="0"/>
              <a:t>: Méthode basée uniquement sur le comportement d’achat</a:t>
            </a:r>
          </a:p>
          <a:p>
            <a:pPr marL="114300" indent="0">
              <a:buFont typeface="Ubuntu"/>
              <a:buNone/>
            </a:pPr>
            <a:endParaRPr lang="fr-FR" dirty="0"/>
          </a:p>
          <a:p>
            <a:pPr marL="114300" indent="0">
              <a:buFont typeface="Ubuntu"/>
              <a:buNone/>
            </a:pPr>
            <a:r>
              <a:rPr lang="fr-FR" dirty="0" smtClean="0"/>
              <a:t>3 variables :</a:t>
            </a:r>
          </a:p>
          <a:p>
            <a:pPr marL="882650" lvl="1" indent="-285750">
              <a:buFont typeface="Arial" panose="020B0604020202020204" pitchFamily="34" charset="0"/>
              <a:buChar char="•"/>
            </a:pPr>
            <a:r>
              <a:rPr lang="fr-FR" dirty="0" smtClean="0"/>
              <a:t>R : Récence</a:t>
            </a:r>
          </a:p>
          <a:p>
            <a:pPr marL="882650" lvl="1" indent="-285750">
              <a:buFont typeface="Arial" panose="020B0604020202020204" pitchFamily="34" charset="0"/>
              <a:buChar char="•"/>
            </a:pPr>
            <a:r>
              <a:rPr lang="fr-FR" dirty="0" smtClean="0"/>
              <a:t>F : Fréquence</a:t>
            </a:r>
          </a:p>
          <a:p>
            <a:pPr marL="882650" lvl="1" indent="-285750">
              <a:buFont typeface="Arial" panose="020B0604020202020204" pitchFamily="34" charset="0"/>
              <a:buChar char="•"/>
            </a:pPr>
            <a:r>
              <a:rPr lang="fr-FR" dirty="0" smtClean="0"/>
              <a:t>M : Montant</a:t>
            </a:r>
          </a:p>
          <a:p>
            <a:pPr marL="882650" lvl="1" indent="-285750">
              <a:buFont typeface="Arial" panose="020B0604020202020204" pitchFamily="34" charset="0"/>
              <a:buChar char="•"/>
            </a:pPr>
            <a:endParaRPr lang="fr-FR" dirty="0"/>
          </a:p>
          <a:p>
            <a:pPr marL="882650" lvl="1" indent="-285750">
              <a:buFont typeface="Arial" panose="020B0604020202020204" pitchFamily="34" charset="0"/>
              <a:buChar char="•"/>
            </a:pPr>
            <a:endParaRPr lang="fr-FR" dirty="0" smtClean="0"/>
          </a:p>
          <a:p>
            <a:pPr marL="139700" indent="0">
              <a:buNone/>
            </a:pPr>
            <a:r>
              <a:rPr lang="fr-FR" dirty="0" smtClean="0">
                <a:sym typeface="Wingdings" panose="05000000000000000000" pitchFamily="2" charset="2"/>
              </a:rPr>
              <a:t> </a:t>
            </a:r>
            <a:r>
              <a:rPr lang="fr-FR" dirty="0" err="1" smtClean="0"/>
              <a:t>Scoring</a:t>
            </a:r>
            <a:r>
              <a:rPr lang="fr-FR" dirty="0" smtClean="0"/>
              <a:t> sur chaque variable (Score 1 – 5)</a:t>
            </a:r>
            <a:endParaRPr lang="fr-FR" dirty="0"/>
          </a:p>
        </p:txBody>
      </p:sp>
      <p:sp>
        <p:nvSpPr>
          <p:cNvPr id="5" name="ZoneTexte 4"/>
          <p:cNvSpPr txBox="1"/>
          <p:nvPr/>
        </p:nvSpPr>
        <p:spPr>
          <a:xfrm>
            <a:off x="8430750" y="4625163"/>
            <a:ext cx="341110" cy="307777"/>
          </a:xfrm>
          <a:prstGeom prst="rect">
            <a:avLst/>
          </a:prstGeom>
          <a:noFill/>
        </p:spPr>
        <p:txBody>
          <a:bodyPr wrap="square" rtlCol="0">
            <a:spAutoFit/>
          </a:bodyPr>
          <a:lstStyle/>
          <a:p>
            <a:r>
              <a:rPr lang="fr-FR" dirty="0" smtClean="0">
                <a:latin typeface="Hammersmith One" panose="020B0604020202020204" charset="0"/>
              </a:rPr>
              <a:t>9</a:t>
            </a:r>
            <a:endParaRPr lang="fr-FR" dirty="0">
              <a:latin typeface="Hammersmith One" panose="020B0604020202020204" charset="0"/>
            </a:endParaRPr>
          </a:p>
        </p:txBody>
      </p:sp>
    </p:spTree>
    <p:extLst>
      <p:ext uri="{BB962C8B-B14F-4D97-AF65-F5344CB8AC3E}">
        <p14:creationId xmlns:p14="http://schemas.microsoft.com/office/powerpoint/2010/main" val="3033306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2628</TotalTime>
  <Words>804</Words>
  <Application>Microsoft Office PowerPoint</Application>
  <PresentationFormat>Affichage à l'écran (16:9)</PresentationFormat>
  <Paragraphs>203</Paragraphs>
  <Slides>23</Slides>
  <Notes>23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23</vt:i4>
      </vt:variant>
    </vt:vector>
  </HeadingPairs>
  <TitlesOfParts>
    <vt:vector size="31" baseType="lpstr">
      <vt:lpstr>Arial</vt:lpstr>
      <vt:lpstr>Anaheim</vt:lpstr>
      <vt:lpstr>Manjari</vt:lpstr>
      <vt:lpstr>Ubuntu</vt:lpstr>
      <vt:lpstr>Wingdings</vt:lpstr>
      <vt:lpstr>Hammersmith One</vt:lpstr>
      <vt:lpstr>Nunito</vt:lpstr>
      <vt:lpstr>Elegant Education Pack for Students by Slidesgo</vt:lpstr>
      <vt:lpstr>Parcours Data Scientist</vt:lpstr>
      <vt:lpstr>Objectifs</vt:lpstr>
      <vt:lpstr>Presentation du dataset </vt:lpstr>
      <vt:lpstr>Exploration et nettoyage</vt:lpstr>
      <vt:lpstr>Exploration et nettoyage</vt:lpstr>
      <vt:lpstr>Exploration et nettoyage</vt:lpstr>
      <vt:lpstr>Exploration et nettoyage</vt:lpstr>
      <vt:lpstr>Exploration et nettoyage</vt:lpstr>
      <vt:lpstr>Segmentation RFM</vt:lpstr>
      <vt:lpstr>Segmentation RFM</vt:lpstr>
      <vt:lpstr>Segmentation RFM</vt:lpstr>
      <vt:lpstr>Clustering automatique</vt:lpstr>
      <vt:lpstr>Clustering automatique</vt:lpstr>
      <vt:lpstr>Clustering automatique</vt:lpstr>
      <vt:lpstr>Clustering automatique</vt:lpstr>
      <vt:lpstr>Clustering automatique</vt:lpstr>
      <vt:lpstr>Etude du meilleur cluster</vt:lpstr>
      <vt:lpstr>Etude du meilleur cluster</vt:lpstr>
      <vt:lpstr>Etude du meilleur cluster</vt:lpstr>
      <vt:lpstr>Stabilité du clustering</vt:lpstr>
      <vt:lpstr>Stabilité du clustering</vt:lpstr>
      <vt:lpstr>Limites et perspectives</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Education  Pack for Students </dc:title>
  <dc:creator>BENAVEN</dc:creator>
  <cp:lastModifiedBy>BENAVEN</cp:lastModifiedBy>
  <cp:revision>38</cp:revision>
  <dcterms:modified xsi:type="dcterms:W3CDTF">2021-07-09T10:26:51Z</dcterms:modified>
</cp:coreProperties>
</file>