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48" r:id="rId19"/>
    <p:sldId id="346" r:id="rId20"/>
    <p:sldId id="351" r:id="rId21"/>
    <p:sldId id="352" r:id="rId22"/>
  </p:sldIdLst>
  <p:sldSz cx="9144000" cy="5143500" type="screen16x9"/>
  <p:notesSz cx="6858000" cy="9144000"/>
  <p:embeddedFontLst>
    <p:embeddedFont>
      <p:font typeface="Hammersmith One" panose="020B0604020202020204" charset="0"/>
      <p:regular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DF"/>
    <a:srgbClr val="40474B"/>
    <a:srgbClr val="555B5F"/>
    <a:srgbClr val="393F42"/>
    <a:srgbClr val="959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8BFCD-42F7-4ED1-B95F-5982F2213264}">
  <a:tblStyle styleId="{51D8BFCD-42F7-4ED1-B95F-5982F22132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8E159E-C7B5-43FE-A4C0-140529A06CF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7959A1-1462-4B0E-9F1F-E0D65ACFDFA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4CFE8D-9796-42C4-B958-D6910711264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93ABD-D43C-4ACF-B91D-68E2FF77F4E5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98C367-21E1-4FB5-96E7-D7C31C01EC9E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 snapToGrid="0">
      <p:cViewPr>
        <p:scale>
          <a:sx n="100" d="100"/>
          <a:sy n="100" d="100"/>
        </p:scale>
        <p:origin x="170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80F9-23EB-4957-A470-7DE27DFBB834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A6E9-1640-490B-8E81-23F5F6CF2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22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6a01074ef_0_2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6a01074ef_0_2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Une méthode non supervisée</a:t>
            </a:r>
            <a:r>
              <a:rPr lang="fr-FR" baseline="0" dirty="0" smtClean="0"/>
              <a:t> et une supervisée sont testées (</a:t>
            </a:r>
            <a:r>
              <a:rPr lang="fr-FR" baseline="0" dirty="0" err="1" smtClean="0"/>
              <a:t>Kmeans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Random</a:t>
            </a:r>
            <a:r>
              <a:rPr lang="fr-FR" baseline="0" dirty="0" smtClean="0"/>
              <a:t> Forest)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48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6a01074ef_0_2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6a01074ef_0_2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Doc2Vec via librairie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gensim</a:t>
            </a:r>
            <a:r>
              <a:rPr lang="fr-F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Word2Vec = moyenne des vecteurs de chaque mot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Le manque de sémantique de notre corpus peut expliquer les mauvais résultats du Doc2Vec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64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Test avec max 128 et 256 </a:t>
            </a:r>
            <a:r>
              <a:rPr lang="fr-FR" dirty="0" err="1" smtClean="0"/>
              <a:t>features</a:t>
            </a:r>
            <a:r>
              <a:rPr lang="fr-FR" dirty="0" smtClean="0"/>
              <a:t> max par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Nombre de VBOW</a:t>
            </a:r>
            <a:r>
              <a:rPr lang="fr-FR" baseline="0" dirty="0" smtClean="0"/>
              <a:t> = racine carrée du nombre de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(Environ 350)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33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Résultats similaires avec/sans ACP, avec plusieurs tests de</a:t>
            </a:r>
            <a:r>
              <a:rPr lang="fr-FR" baseline="0" dirty="0" smtClean="0"/>
              <a:t> nombre de </a:t>
            </a:r>
            <a:r>
              <a:rPr lang="fr-FR" baseline="0" dirty="0" err="1" smtClean="0"/>
              <a:t>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02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Utilisation du modèle</a:t>
            </a:r>
            <a:r>
              <a:rPr lang="fr-FR" baseline="0" dirty="0" smtClean="0"/>
              <a:t> pré-entrainé </a:t>
            </a:r>
            <a:r>
              <a:rPr lang="fr-FR" baseline="0" dirty="0" err="1" smtClean="0"/>
              <a:t>EfficientNet</a:t>
            </a:r>
            <a:r>
              <a:rPr lang="fr-FR" baseline="0" dirty="0" smtClean="0"/>
              <a:t> avec les poids </a:t>
            </a:r>
            <a:r>
              <a:rPr lang="fr-FR" baseline="0" dirty="0" err="1" smtClean="0"/>
              <a:t>ImageNet</a:t>
            </a:r>
            <a:endParaRPr lang="fr-F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Limitation de ma machine donc nombre d’individus inférieur à partir de cette analyse (100 par catégorie)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44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Test de fusion des données pour améliorer les</a:t>
            </a:r>
            <a:r>
              <a:rPr lang="fr-FR" baseline="0" dirty="0" smtClean="0"/>
              <a:t> résultats : texte = TF-IDF et ACP, image =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extraction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196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Modèle non supervisé </a:t>
            </a:r>
            <a:r>
              <a:rPr lang="fr-FR" dirty="0" err="1" smtClean="0"/>
              <a:t>KMeans</a:t>
            </a:r>
            <a:r>
              <a:rPr lang="fr-FR" dirty="0" smtClean="0"/>
              <a:t> : légère amélioration avec la méthode 2 -&gt; Rappeler le détail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Modèle supervisé </a:t>
            </a:r>
            <a:r>
              <a:rPr lang="fr-FR" dirty="0" err="1" smtClean="0"/>
              <a:t>Random</a:t>
            </a:r>
            <a:r>
              <a:rPr lang="fr-FR" dirty="0" smtClean="0"/>
              <a:t> Forest : Performance</a:t>
            </a:r>
            <a:r>
              <a:rPr lang="fr-FR" baseline="0" dirty="0" smtClean="0"/>
              <a:t> supérieure avec texte seul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10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c6a01074ef_0_2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c6a01074ef_0_2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Résultats inférieurs dans tous les cas.</a:t>
            </a:r>
            <a:r>
              <a:rPr lang="fr-FR" baseline="0" dirty="0" smtClean="0"/>
              <a:t> Certaines catégories ont un seul individu, possibilité d’optimiser en regroupant certaines catégories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39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c6a01074ef_0_2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c6a01074ef_0_2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On note de</a:t>
            </a:r>
            <a:r>
              <a:rPr lang="fr-FR" baseline="0" dirty="0" smtClean="0"/>
              <a:t>s différences conséquentes entre les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img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Travail</a:t>
            </a:r>
            <a:r>
              <a:rPr lang="fr-FR" baseline="0" dirty="0" smtClean="0"/>
              <a:t> important à faire sur la catégorie </a:t>
            </a:r>
            <a:r>
              <a:rPr lang="fr-FR" baseline="0" dirty="0" err="1" smtClean="0"/>
              <a:t>BabyCare</a:t>
            </a:r>
            <a:r>
              <a:rPr lang="fr-FR" baseline="0" dirty="0" smtClean="0"/>
              <a:t> pour les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texte (très largement inférieur)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Home </a:t>
            </a:r>
            <a:r>
              <a:rPr lang="fr-FR" baseline="0" dirty="0" err="1" smtClean="0"/>
              <a:t>furnishing</a:t>
            </a:r>
            <a:r>
              <a:rPr lang="fr-FR" baseline="0" dirty="0" smtClean="0"/>
              <a:t> pour les images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884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c6a01074ef_0_2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c6a01074ef_0_2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Permet</a:t>
            </a:r>
            <a:r>
              <a:rPr lang="fr-FR" baseline="0" dirty="0" smtClean="0"/>
              <a:t> d’identifier les confusions du modèle : Sur les images, le modèle identifie Home </a:t>
            </a:r>
            <a:r>
              <a:rPr lang="fr-FR" baseline="0" dirty="0" err="1" smtClean="0"/>
              <a:t>Furnishing</a:t>
            </a:r>
            <a:r>
              <a:rPr lang="fr-FR" baseline="0" dirty="0" smtClean="0"/>
              <a:t> comme </a:t>
            </a:r>
            <a:r>
              <a:rPr lang="fr-FR" baseline="0" dirty="0" err="1" smtClean="0"/>
              <a:t>BabyCare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67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c33250489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c33250489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 smtClean="0"/>
              <a:t>Conclusion : Méthode</a:t>
            </a:r>
            <a:r>
              <a:rPr lang="fr-FR" baseline="0" dirty="0" smtClean="0"/>
              <a:t> </a:t>
            </a:r>
            <a:r>
              <a:rPr lang="fr-FR" dirty="0" smtClean="0"/>
              <a:t>(à clarifier avec le client), Exemple : les catégories sont fixes ou besoin de créer</a:t>
            </a:r>
            <a:r>
              <a:rPr lang="fr-FR" baseline="0" dirty="0" smtClean="0"/>
              <a:t> de nouveaux clusters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aseline="0" dirty="0" smtClean="0"/>
              <a:t>Perspectives : plus grand nombre de données nécessaire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55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c6a01074ef_0_20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c6a01074ef_0_20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Variables intéressantes pour</a:t>
            </a:r>
            <a:r>
              <a:rPr lang="fr-FR" baseline="0" dirty="0" smtClean="0"/>
              <a:t> cette analyse : Nom, description, Image associé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7 catégories/</a:t>
            </a:r>
            <a:r>
              <a:rPr lang="fr-FR" baseline="0" dirty="0" smtClean="0"/>
              <a:t> 150 individus dans chaque catégorie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99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63 catégories avec un nombre variable</a:t>
            </a:r>
            <a:r>
              <a:rPr lang="fr-FR" baseline="0" dirty="0" smtClean="0"/>
              <a:t> d’individus. On s’intéresse à la catégorie principale pour </a:t>
            </a:r>
            <a:r>
              <a:rPr lang="fr-FR" baseline="0" smtClean="0"/>
              <a:t>le moment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60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Utilisation du module </a:t>
            </a:r>
            <a:r>
              <a:rPr lang="fr-FR" dirty="0" err="1" smtClean="0"/>
              <a:t>spacy</a:t>
            </a:r>
            <a:r>
              <a:rPr lang="fr-FR" dirty="0" smtClean="0"/>
              <a:t> pour ce traitement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11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Première visualisation avec 2</a:t>
            </a:r>
            <a:r>
              <a:rPr lang="fr-FR" baseline="0" dirty="0" smtClean="0"/>
              <a:t> méthodes simples (BOW semble plus condensé)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47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Non pertinents = </a:t>
            </a:r>
            <a:r>
              <a:rPr lang="fr-FR" dirty="0" err="1" smtClean="0"/>
              <a:t>commencant</a:t>
            </a:r>
            <a:r>
              <a:rPr lang="fr-FR" dirty="0" smtClean="0"/>
              <a:t> par un symbole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ie</a:t>
            </a:r>
            <a:r>
              <a:rPr lang="fr-FR" baseline="0" dirty="0" smtClean="0"/>
              <a:t> aucune signification (+, /, -, etc…)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1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6a01074ef_0_2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6a01074ef_0_2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Pas d’amélioration</a:t>
            </a:r>
            <a:r>
              <a:rPr lang="fr-FR" baseline="0" dirty="0" smtClean="0"/>
              <a:t> flagrante, on retrouve le même schéma. On va chercher à avoir une comparaison plus précise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2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65" r:id="rId5"/>
    <p:sldLayoutId id="2147483667" r:id="rId6"/>
    <p:sldLayoutId id="2147483669" r:id="rId7"/>
    <p:sldLayoutId id="2147483677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432304" y="1481582"/>
            <a:ext cx="7614416" cy="943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>
                <a:solidFill>
                  <a:schemeClr val="accent2"/>
                </a:solidFill>
              </a:rPr>
              <a:t>Parcours Data </a:t>
            </a:r>
            <a:r>
              <a:rPr lang="fr-FR" sz="4800" dirty="0" err="1" smtClean="0">
                <a:solidFill>
                  <a:schemeClr val="accent2"/>
                </a:solidFill>
              </a:rPr>
              <a:t>Scientist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5" name="Google Shape;1320;p54"/>
          <p:cNvSpPr txBox="1">
            <a:spLocks/>
          </p:cNvSpPr>
          <p:nvPr/>
        </p:nvSpPr>
        <p:spPr>
          <a:xfrm>
            <a:off x="821918" y="2186609"/>
            <a:ext cx="7041922" cy="120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fr-FR" sz="24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n°6 </a:t>
            </a:r>
            <a:r>
              <a:rPr lang="fr-FR" sz="2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Classifiez automatiquement des biens de consommation </a:t>
            </a:r>
            <a:endParaRPr lang="fr-FR" sz="2400" b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1200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Soutenance le 30/08</a:t>
            </a:r>
            <a:endParaRPr lang="fr-FR" sz="12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https://ci5.googleusercontent.com/proxy/nzjHCJbB7zeAtow9o1onQJBTDkk0p5OavbUOQYTinQ4zNFPLdHMFrJRyB7HSi-iGAyY5T_R2rmrBz4pMD17F5BKlmwZ52VOjMcylVPU6Tafht9EQ04dDjqpuXoX-V5cNyUIm0yKpkY_lMXBhRTKf850xdXnfDGKa=s0-d-e1-ft#https://drive.google.com/a/openclassrooms.com/uc?id=1SJcajS8X5OALtuScvNR4yoCRNJGUHXsT&amp;export=download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7" y="805388"/>
            <a:ext cx="5074854" cy="38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9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Texte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10</a:t>
            </a:r>
            <a:endParaRPr lang="fr-FR" dirty="0">
              <a:latin typeface="Hammersmith One" panose="020B0604020202020204" charset="0"/>
            </a:endParaRPr>
          </a:p>
        </p:txBody>
      </p:sp>
      <p:graphicFrame>
        <p:nvGraphicFramePr>
          <p:cNvPr id="7" name="Google Shape;2140;p95"/>
          <p:cNvGraphicFramePr/>
          <p:nvPr>
            <p:extLst>
              <p:ext uri="{D42A27DB-BD31-4B8C-83A1-F6EECF244321}">
                <p14:modId xmlns:p14="http://schemas.microsoft.com/office/powerpoint/2010/main" val="2474688581"/>
              </p:ext>
            </p:extLst>
          </p:nvPr>
        </p:nvGraphicFramePr>
        <p:xfrm>
          <a:off x="425516" y="1998581"/>
          <a:ext cx="3397780" cy="195060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BOW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0.15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0.91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Tf-Idf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0.31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0.91</a:t>
                      </a:r>
                      <a:endParaRPr sz="1400" b="1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Tf-</a:t>
                      </a:r>
                      <a:r>
                        <a:rPr lang="fr-FR" sz="1400" b="1" dirty="0" err="1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Idf</a:t>
                      </a: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après</a:t>
                      </a:r>
                      <a:r>
                        <a:rPr lang="fr-FR" sz="1400" b="1" baseline="0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ACP</a:t>
                      </a:r>
                      <a:endParaRPr lang="fr-FR"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0.34</a:t>
                      </a:r>
                      <a:endParaRPr sz="1400" b="1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0.90</a:t>
                      </a:r>
                      <a:endParaRPr sz="1400" b="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ous-titre 2"/>
          <p:cNvSpPr txBox="1">
            <a:spLocks/>
          </p:cNvSpPr>
          <p:nvPr/>
        </p:nvSpPr>
        <p:spPr>
          <a:xfrm>
            <a:off x="319262" y="1138997"/>
            <a:ext cx="7186182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Résultats </a:t>
            </a:r>
            <a:r>
              <a:rPr lang="fr-FR" dirty="0" err="1" smtClean="0"/>
              <a:t>clustering</a:t>
            </a:r>
            <a:r>
              <a:rPr lang="fr-FR" dirty="0" smtClean="0"/>
              <a:t> (non supervisé) et </a:t>
            </a:r>
            <a:r>
              <a:rPr lang="fr-FR" dirty="0" err="1" smtClean="0"/>
              <a:t>Random</a:t>
            </a:r>
            <a:r>
              <a:rPr lang="fr-FR" dirty="0" smtClean="0"/>
              <a:t> Forest (supervisé):</a:t>
            </a:r>
            <a:endParaRPr lang="fr-FR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8" y="1876775"/>
            <a:ext cx="4148755" cy="2739495"/>
          </a:xfrm>
          <a:prstGeom prst="rect">
            <a:avLst/>
          </a:prstGeom>
        </p:spPr>
      </p:pic>
      <p:sp>
        <p:nvSpPr>
          <p:cNvPr id="3" name="Flèche droite 2"/>
          <p:cNvSpPr/>
          <p:nvPr/>
        </p:nvSpPr>
        <p:spPr>
          <a:xfrm>
            <a:off x="3970583" y="3547136"/>
            <a:ext cx="306845" cy="196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9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Texte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Hammersmith One" panose="020B0604020202020204" charset="0"/>
              </a:rPr>
              <a:t>11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9947" y="973300"/>
            <a:ext cx="7186182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Méthodes </a:t>
            </a:r>
            <a:r>
              <a:rPr lang="fr-FR" dirty="0"/>
              <a:t>Word2vec </a:t>
            </a:r>
            <a:r>
              <a:rPr lang="fr-FR" dirty="0" smtClean="0"/>
              <a:t>(</a:t>
            </a:r>
            <a:r>
              <a:rPr lang="fr-FR" i="1" dirty="0" err="1" smtClean="0"/>
              <a:t>en_core_web_lg</a:t>
            </a:r>
            <a:r>
              <a:rPr lang="fr-FR" dirty="0" smtClean="0"/>
              <a:t>) </a:t>
            </a:r>
            <a:r>
              <a:rPr lang="fr-FR" dirty="0" smtClean="0"/>
              <a:t>et Doc2Vec (</a:t>
            </a:r>
            <a:r>
              <a:rPr lang="fr-FR" i="1" dirty="0" err="1" smtClean="0"/>
              <a:t>common_texts</a:t>
            </a:r>
            <a:r>
              <a:rPr lang="fr-FR" dirty="0" smtClean="0"/>
              <a:t>)</a:t>
            </a:r>
            <a:endParaRPr lang="fr-FR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graphicFrame>
        <p:nvGraphicFramePr>
          <p:cNvPr id="7" name="Google Shape;2140;p95"/>
          <p:cNvGraphicFramePr/>
          <p:nvPr>
            <p:extLst>
              <p:ext uri="{D42A27DB-BD31-4B8C-83A1-F6EECF244321}">
                <p14:modId xmlns:p14="http://schemas.microsoft.com/office/powerpoint/2010/main" val="975496011"/>
              </p:ext>
            </p:extLst>
          </p:nvPr>
        </p:nvGraphicFramePr>
        <p:xfrm>
          <a:off x="349947" y="2271953"/>
          <a:ext cx="3397780" cy="134103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Word2Vec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0.37</a:t>
                      </a:r>
                      <a:endParaRPr sz="1400" b="1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0.90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Doc2vec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0.001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XX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lèche droite 7"/>
          <p:cNvSpPr/>
          <p:nvPr/>
        </p:nvSpPr>
        <p:spPr>
          <a:xfrm>
            <a:off x="3878529" y="2939784"/>
            <a:ext cx="306845" cy="196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76" y="1595598"/>
            <a:ext cx="4098890" cy="26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1515290" y="523025"/>
            <a:ext cx="691545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</a:t>
            </a:r>
            <a:r>
              <a:rPr lang="fr-FR" dirty="0" smtClean="0"/>
              <a:t>Image</a:t>
            </a: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12</a:t>
            </a:r>
            <a:endParaRPr lang="fr-FR" dirty="0">
              <a:latin typeface="Hammersmith One" panose="020B060402020202020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45" y="1567835"/>
            <a:ext cx="1640436" cy="2747141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681340" y="1183510"/>
            <a:ext cx="503826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Utilisation de l’algorithme ORB</a:t>
            </a:r>
          </a:p>
          <a:p>
            <a:pPr lvl="1"/>
            <a:r>
              <a:rPr lang="fr-FR" sz="1400" dirty="0" smtClean="0"/>
              <a:t>- Passage de l’image en niveau de gris</a:t>
            </a:r>
          </a:p>
          <a:p>
            <a:pPr lvl="1"/>
            <a:r>
              <a:rPr lang="fr-FR" sz="1400" dirty="0" smtClean="0"/>
              <a:t>- Détection des </a:t>
            </a:r>
            <a:r>
              <a:rPr lang="fr-FR" sz="1400" dirty="0" err="1" smtClean="0"/>
              <a:t>keypoints</a:t>
            </a:r>
            <a:endParaRPr lang="fr-FR" sz="1400" dirty="0" smtClean="0"/>
          </a:p>
          <a:p>
            <a:pPr lvl="1"/>
            <a:r>
              <a:rPr lang="fr-FR" sz="1400" dirty="0" smtClean="0"/>
              <a:t>- Identification des </a:t>
            </a:r>
            <a:r>
              <a:rPr lang="fr-FR" sz="1400" dirty="0" err="1" smtClean="0"/>
              <a:t>features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- Création des </a:t>
            </a:r>
            <a:r>
              <a:rPr lang="fr-FR" sz="1400" dirty="0"/>
              <a:t>V</a:t>
            </a:r>
            <a:r>
              <a:rPr lang="fr-FR" sz="1400" dirty="0" smtClean="0"/>
              <a:t>isual Bag of </a:t>
            </a:r>
            <a:r>
              <a:rPr lang="fr-FR" sz="1400" dirty="0" err="1" smtClean="0"/>
              <a:t>Words</a:t>
            </a:r>
            <a:endParaRPr lang="fr-FR" sz="1400" dirty="0" smtClean="0"/>
          </a:p>
          <a:p>
            <a:pPr lvl="1"/>
            <a:r>
              <a:rPr lang="fr-FR" sz="1400" dirty="0" smtClean="0"/>
              <a:t>- Création des histogrammes pour chaque image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410897" y="3842805"/>
            <a:ext cx="503826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>
              <a:buNone/>
            </a:pPr>
            <a:r>
              <a:rPr lang="fr-FR" sz="1400" dirty="0" smtClean="0"/>
              <a:t>Exemple avec une image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marL="114300" indent="0">
              <a:buNone/>
            </a:pPr>
            <a:endParaRPr lang="fr-FR" sz="1200" dirty="0" smtClean="0"/>
          </a:p>
        </p:txBody>
      </p:sp>
      <p:sp>
        <p:nvSpPr>
          <p:cNvPr id="10" name="Flèche droite 9"/>
          <p:cNvSpPr/>
          <p:nvPr/>
        </p:nvSpPr>
        <p:spPr>
          <a:xfrm>
            <a:off x="5930028" y="3964649"/>
            <a:ext cx="306845" cy="196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1515290" y="523025"/>
            <a:ext cx="691545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Image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13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93614" y="1287837"/>
            <a:ext cx="503826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Résultats du traitement avec ORB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29" y="1893314"/>
            <a:ext cx="3701775" cy="2142204"/>
          </a:xfrm>
          <a:prstGeom prst="rect">
            <a:avLst/>
          </a:prstGeom>
        </p:spPr>
      </p:pic>
      <p:graphicFrame>
        <p:nvGraphicFramePr>
          <p:cNvPr id="9" name="Google Shape;2140;p95"/>
          <p:cNvGraphicFramePr/>
          <p:nvPr>
            <p:extLst>
              <p:ext uri="{D42A27DB-BD31-4B8C-83A1-F6EECF244321}">
                <p14:modId xmlns:p14="http://schemas.microsoft.com/office/powerpoint/2010/main" val="1971837870"/>
              </p:ext>
            </p:extLst>
          </p:nvPr>
        </p:nvGraphicFramePr>
        <p:xfrm>
          <a:off x="349947" y="2271953"/>
          <a:ext cx="3397780" cy="94482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ORB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0.02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0.32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1515290" y="523025"/>
            <a:ext cx="691545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Image</a:t>
            </a: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14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819485" y="1090825"/>
            <a:ext cx="6495715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Transfer Learning via réseau CNN</a:t>
            </a:r>
          </a:p>
          <a:p>
            <a:pPr lvl="1"/>
            <a:r>
              <a:rPr lang="fr-FR" sz="1400" dirty="0" smtClean="0"/>
              <a:t>- </a:t>
            </a:r>
            <a:r>
              <a:rPr lang="fr-FR" sz="1400" dirty="0" err="1" smtClean="0"/>
              <a:t>Feature</a:t>
            </a:r>
            <a:r>
              <a:rPr lang="fr-FR" sz="1400" dirty="0" smtClean="0"/>
              <a:t> extraction (modèle EfficientNetB0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- </a:t>
            </a:r>
            <a:r>
              <a:rPr lang="fr-FR" sz="1400" dirty="0" smtClean="0"/>
              <a:t>Suppression de la dernière couche</a:t>
            </a:r>
          </a:p>
          <a:p>
            <a:pPr lvl="1"/>
            <a:r>
              <a:rPr lang="fr-FR" sz="1400" dirty="0" smtClean="0"/>
              <a:t>- Représentation des images à partir des </a:t>
            </a:r>
            <a:r>
              <a:rPr lang="fr-FR" sz="1400" dirty="0" err="1" smtClean="0"/>
              <a:t>features</a:t>
            </a:r>
            <a:r>
              <a:rPr lang="fr-FR" sz="1400" dirty="0" smtClean="0"/>
              <a:t> déjà apprises</a:t>
            </a:r>
          </a:p>
          <a:p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graphicFrame>
        <p:nvGraphicFramePr>
          <p:cNvPr id="11" name="Google Shape;2140;p95"/>
          <p:cNvGraphicFramePr/>
          <p:nvPr>
            <p:extLst>
              <p:ext uri="{D42A27DB-BD31-4B8C-83A1-F6EECF244321}">
                <p14:modId xmlns:p14="http://schemas.microsoft.com/office/powerpoint/2010/main" val="4030781049"/>
              </p:ext>
            </p:extLst>
          </p:nvPr>
        </p:nvGraphicFramePr>
        <p:xfrm>
          <a:off x="349947" y="2851043"/>
          <a:ext cx="3397780" cy="115818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Feature extraction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0.40</a:t>
                      </a:r>
                      <a:endParaRPr sz="1400" b="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0.79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95" y="2431810"/>
            <a:ext cx="4302756" cy="24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1515290" y="523025"/>
            <a:ext cx="6915459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Fusion Texte/Image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15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994323" y="1064525"/>
            <a:ext cx="614904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Plusieurs méthodes testées</a:t>
            </a:r>
          </a:p>
          <a:p>
            <a:pPr marL="596900" lvl="1" indent="0">
              <a:buNone/>
            </a:pPr>
            <a:r>
              <a:rPr lang="fr-FR" sz="1400" dirty="0" smtClean="0"/>
              <a:t>1) Concaténation des </a:t>
            </a:r>
            <a:r>
              <a:rPr lang="fr-FR" sz="1400" dirty="0" err="1" smtClean="0"/>
              <a:t>features</a:t>
            </a:r>
            <a:r>
              <a:rPr lang="fr-FR" sz="1400" dirty="0" smtClean="0"/>
              <a:t> texte et image puis ACP</a:t>
            </a:r>
          </a:p>
          <a:p>
            <a:pPr marL="596900" lvl="1" indent="0">
              <a:buNone/>
            </a:pPr>
            <a:r>
              <a:rPr lang="fr-FR" sz="1400" dirty="0" smtClean="0"/>
              <a:t>2) ACP sur </a:t>
            </a:r>
            <a:r>
              <a:rPr lang="fr-FR" sz="1400" dirty="0" err="1" smtClean="0"/>
              <a:t>features</a:t>
            </a:r>
            <a:r>
              <a:rPr lang="fr-FR" sz="1400" dirty="0" smtClean="0"/>
              <a:t> texte et image puis concaténation</a:t>
            </a:r>
          </a:p>
          <a:p>
            <a:pPr marL="596900" lvl="1" indent="0">
              <a:buNone/>
            </a:pPr>
            <a:r>
              <a:rPr lang="fr-FR" sz="1400" dirty="0" smtClean="0"/>
              <a:t>3) Méthode non supervisée uniquement :</a:t>
            </a:r>
          </a:p>
          <a:p>
            <a:pPr marL="596900" lvl="1" indent="0">
              <a:buNone/>
            </a:pPr>
            <a:r>
              <a:rPr lang="fr-FR" sz="1400" dirty="0" smtClean="0"/>
              <a:t>     	Calcul des distances aux </a:t>
            </a:r>
            <a:r>
              <a:rPr lang="fr-FR" sz="1400" dirty="0" err="1" smtClean="0"/>
              <a:t>centroides</a:t>
            </a:r>
            <a:r>
              <a:rPr lang="fr-FR" sz="1400" dirty="0" smtClean="0"/>
              <a:t> pour chaque type de 	données puis </a:t>
            </a:r>
            <a:r>
              <a:rPr lang="fr-FR" sz="1400" dirty="0" err="1" smtClean="0"/>
              <a:t>clustering</a:t>
            </a:r>
            <a:r>
              <a:rPr lang="fr-FR" sz="1400" dirty="0" smtClean="0"/>
              <a:t> sur ces distances</a:t>
            </a:r>
          </a:p>
          <a:p>
            <a:pPr marL="596900" lvl="1" indent="0">
              <a:buNone/>
            </a:pPr>
            <a:r>
              <a:rPr lang="fr-FR" sz="1400" dirty="0" smtClean="0"/>
              <a:t>4) Méthode supervisée uniquement :</a:t>
            </a:r>
          </a:p>
          <a:p>
            <a:pPr marL="596900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Calcul des probabilités d’appartenance à chaque </a:t>
            </a:r>
            <a:r>
              <a:rPr lang="fr-FR" sz="1400" dirty="0"/>
              <a:t>classe pour </a:t>
            </a:r>
            <a:r>
              <a:rPr lang="fr-FR" sz="1400" dirty="0" smtClean="0"/>
              <a:t>	chaque </a:t>
            </a:r>
            <a:r>
              <a:rPr lang="fr-FR" sz="1400" dirty="0"/>
              <a:t>type de </a:t>
            </a:r>
            <a:r>
              <a:rPr lang="fr-FR" sz="1400" dirty="0" smtClean="0"/>
              <a:t>données puis RF</a:t>
            </a:r>
          </a:p>
          <a:p>
            <a:pPr marL="596900" lvl="1" indent="0">
              <a:buNone/>
            </a:pPr>
            <a:r>
              <a:rPr lang="fr-FR" sz="1400" dirty="0" smtClean="0"/>
              <a:t>5</a:t>
            </a:r>
            <a:r>
              <a:rPr lang="fr-FR" sz="1400" dirty="0"/>
              <a:t>) Méthode supervisée uniquement </a:t>
            </a:r>
            <a:r>
              <a:rPr lang="fr-FR" sz="1400" dirty="0" smtClean="0"/>
              <a:t>:</a:t>
            </a:r>
          </a:p>
          <a:p>
            <a:pPr marL="596900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Concaténation des </a:t>
            </a:r>
            <a:r>
              <a:rPr lang="fr-FR" sz="1400" dirty="0" err="1" smtClean="0"/>
              <a:t>features</a:t>
            </a:r>
            <a:r>
              <a:rPr lang="fr-FR" sz="1400" dirty="0" smtClean="0"/>
              <a:t> texte et des probabilités 	d’appartenance des images puis RF</a:t>
            </a:r>
            <a:endParaRPr lang="fr-FR" sz="1400" dirty="0"/>
          </a:p>
          <a:p>
            <a:pPr marL="596900" lvl="1" indent="0">
              <a:buNone/>
            </a:pP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2990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16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9"/>
          </p:nvPr>
        </p:nvSpPr>
        <p:spPr>
          <a:xfrm>
            <a:off x="1512417" y="523024"/>
            <a:ext cx="7717500" cy="541500"/>
          </a:xfrm>
        </p:spPr>
        <p:txBody>
          <a:bodyPr/>
          <a:lstStyle/>
          <a:p>
            <a:pPr algn="l"/>
            <a:r>
              <a:rPr lang="en" dirty="0"/>
              <a:t>Fusion Texte/Image</a:t>
            </a:r>
            <a:endParaRPr lang="fr-FR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994323" y="1064525"/>
            <a:ext cx="6149043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Résultats des différentes méthodes</a:t>
            </a:r>
            <a:endParaRPr lang="fr-FR" sz="1400" dirty="0"/>
          </a:p>
          <a:p>
            <a:pPr marL="596900" lvl="1" indent="0">
              <a:buNone/>
            </a:pP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graphicFrame>
        <p:nvGraphicFramePr>
          <p:cNvPr id="10" name="Google Shape;2140;p95"/>
          <p:cNvGraphicFramePr/>
          <p:nvPr>
            <p:extLst>
              <p:ext uri="{D42A27DB-BD31-4B8C-83A1-F6EECF244321}">
                <p14:modId xmlns:p14="http://schemas.microsoft.com/office/powerpoint/2010/main" val="101960598"/>
              </p:ext>
            </p:extLst>
          </p:nvPr>
        </p:nvGraphicFramePr>
        <p:xfrm>
          <a:off x="671064" y="1776332"/>
          <a:ext cx="3397780" cy="252966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Méthode 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0.40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0.78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12093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Méthode 2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0.41</a:t>
                      </a:r>
                      <a:endParaRPr sz="1400" b="1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0.74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Méthode 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0.12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XX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58088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Méthode 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XX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0.73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5885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Méthode 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XX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0.75</a:t>
                      </a:r>
                      <a:endParaRPr sz="14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25499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35" y="1931281"/>
            <a:ext cx="3984815" cy="23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17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350340" y="593174"/>
            <a:ext cx="5517181" cy="541337"/>
          </a:xfrm>
        </p:spPr>
        <p:txBody>
          <a:bodyPr/>
          <a:lstStyle/>
          <a:p>
            <a:pPr algn="l"/>
            <a:r>
              <a:rPr lang="en" dirty="0" smtClean="0"/>
              <a:t>Résultats supplémentaires</a:t>
            </a:r>
            <a:endParaRPr lang="fr-FR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411490" y="1134511"/>
            <a:ext cx="736037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Résultats avec le deuxième niveau d’arborescence des catégories</a:t>
            </a:r>
          </a:p>
          <a:p>
            <a:pPr lvl="1"/>
            <a:r>
              <a:rPr lang="fr-FR" sz="1400" dirty="0" smtClean="0"/>
              <a:t>63 catégories</a:t>
            </a:r>
            <a:endParaRPr lang="fr-FR" sz="1400" dirty="0"/>
          </a:p>
          <a:p>
            <a:pPr marL="596900" lvl="1" indent="0">
              <a:buNone/>
            </a:pP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graphicFrame>
        <p:nvGraphicFramePr>
          <p:cNvPr id="10" name="Google Shape;2140;p95"/>
          <p:cNvGraphicFramePr/>
          <p:nvPr>
            <p:extLst>
              <p:ext uri="{D42A27DB-BD31-4B8C-83A1-F6EECF244321}">
                <p14:modId xmlns:p14="http://schemas.microsoft.com/office/powerpoint/2010/main" val="2894154911"/>
              </p:ext>
            </p:extLst>
          </p:nvPr>
        </p:nvGraphicFramePr>
        <p:xfrm>
          <a:off x="651450" y="2266246"/>
          <a:ext cx="3397780" cy="1341030"/>
        </p:xfrm>
        <a:graphic>
          <a:graphicData uri="http://schemas.openxmlformats.org/drawingml/2006/table">
            <a:tbl>
              <a:tblPr>
                <a:noFill/>
                <a:tableStyleId>{51D8BFCD-42F7-4ED1-B95F-5982F2213264}</a:tableStyleId>
              </a:tblPr>
              <a:tblGrid>
                <a:gridCol w="137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0474B"/>
                        </a:solidFill>
                        <a:latin typeface="Manja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Adjusted Rand Score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RF</a:t>
                      </a:r>
                      <a:r>
                        <a:rPr lang="fr-FR" sz="1200" baseline="0" dirty="0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 </a:t>
                      </a:r>
                      <a:r>
                        <a:rPr lang="fr-FR" sz="1200" baseline="0" dirty="0" err="1" smtClean="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accuracy</a:t>
                      </a:r>
                      <a:endParaRPr sz="1200" dirty="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Tf-</a:t>
                      </a:r>
                      <a:r>
                        <a:rPr lang="fr-FR" sz="1400" b="1" dirty="0" err="1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Idf</a:t>
                      </a:r>
                      <a:endParaRPr lang="fr-FR" sz="1400" b="1" dirty="0" smtClean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0.27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0.81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12093"/>
                  </a:ext>
                </a:extLst>
              </a:tr>
              <a:tr h="30288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Word2Vec</a:t>
                      </a:r>
                      <a:endParaRPr sz="1400" b="1" dirty="0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XX</a:t>
                      </a:r>
                      <a:endParaRPr sz="1400" b="1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0.81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5885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58" y="1675848"/>
            <a:ext cx="4230392" cy="28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14"/>
          <p:cNvSpPr txBox="1">
            <a:spLocks noGrp="1"/>
          </p:cNvSpPr>
          <p:nvPr>
            <p:ph type="title"/>
          </p:nvPr>
        </p:nvSpPr>
        <p:spPr>
          <a:xfrm>
            <a:off x="2186000" y="69666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d’erreur</a:t>
            </a:r>
            <a:endParaRPr dirty="0"/>
          </a:p>
        </p:txBody>
      </p:sp>
      <p:sp>
        <p:nvSpPr>
          <p:cNvPr id="8" name="ZoneTexte 7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18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411490" y="1134511"/>
            <a:ext cx="736037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 lang="fr-FR" sz="1400" dirty="0"/>
          </a:p>
          <a:p>
            <a:pPr marL="596900" lvl="1" indent="0">
              <a:buNone/>
            </a:pPr>
            <a:endParaRPr lang="fr-FR" sz="1400" dirty="0" smtClean="0"/>
          </a:p>
          <a:p>
            <a:pPr lvl="1"/>
            <a:endParaRPr lang="fr-FR" sz="1400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011"/>
            <a:ext cx="4430344" cy="26904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29" y="1674502"/>
            <a:ext cx="4463475" cy="26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dirty="0"/>
              <a:t>Analyse d’erreur</a:t>
            </a:r>
            <a:endParaRPr dirty="0"/>
          </a:p>
        </p:txBody>
      </p:sp>
      <p:sp>
        <p:nvSpPr>
          <p:cNvPr id="46" name="ZoneTexte 45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19</a:t>
            </a:r>
            <a:endParaRPr lang="fr-FR" dirty="0">
              <a:latin typeface="Hammersmith One" panose="020B060402020202020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7" y="1169028"/>
            <a:ext cx="3629115" cy="350559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24" y="1169028"/>
            <a:ext cx="3655626" cy="3524643"/>
          </a:xfrm>
          <a:prstGeom prst="rect">
            <a:avLst/>
          </a:prstGeom>
        </p:spPr>
      </p:pic>
      <p:sp>
        <p:nvSpPr>
          <p:cNvPr id="42" name="Sous-titre 2"/>
          <p:cNvSpPr txBox="1">
            <a:spLocks/>
          </p:cNvSpPr>
          <p:nvPr/>
        </p:nvSpPr>
        <p:spPr>
          <a:xfrm>
            <a:off x="-676275" y="1246861"/>
            <a:ext cx="1362075" cy="37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96900" lvl="1" indent="0">
              <a:buNone/>
            </a:pPr>
            <a:r>
              <a:rPr lang="fr-FR" sz="900" dirty="0" smtClean="0"/>
              <a:t>Baby Care</a:t>
            </a:r>
          </a:p>
          <a:p>
            <a:pPr marL="596900" lvl="1" indent="0">
              <a:buNone/>
            </a:pPr>
            <a:endParaRPr lang="fr-FR" sz="7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800" dirty="0" smtClean="0"/>
          </a:p>
          <a:p>
            <a:pPr marL="596900" lvl="1" indent="0">
              <a:buNone/>
            </a:pPr>
            <a:r>
              <a:rPr lang="fr-FR" sz="700" dirty="0" smtClean="0"/>
              <a:t>Beauty and </a:t>
            </a:r>
            <a:r>
              <a:rPr lang="fr-FR" sz="700" dirty="0" err="1" smtClean="0"/>
              <a:t>Personal</a:t>
            </a:r>
            <a:r>
              <a:rPr lang="fr-FR" sz="700" dirty="0" smtClean="0"/>
              <a:t> Care</a:t>
            </a:r>
          </a:p>
          <a:p>
            <a:pPr marL="596900" lvl="1" indent="0">
              <a:buNone/>
            </a:pPr>
            <a:endParaRPr lang="fr-FR" sz="700" dirty="0"/>
          </a:p>
          <a:p>
            <a:pPr marL="596900" lvl="1" indent="0">
              <a:buNone/>
            </a:pPr>
            <a:endParaRPr lang="fr-FR" dirty="0" smtClean="0"/>
          </a:p>
          <a:p>
            <a:pPr marL="596900" lvl="1" indent="0">
              <a:buNone/>
            </a:pPr>
            <a:r>
              <a:rPr lang="fr-FR" sz="900" dirty="0" smtClean="0"/>
              <a:t>Computers</a:t>
            </a:r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r>
              <a:rPr lang="fr-FR" sz="700" dirty="0" smtClean="0"/>
              <a:t>Home </a:t>
            </a:r>
            <a:r>
              <a:rPr lang="fr-FR" sz="700" dirty="0" err="1" smtClean="0"/>
              <a:t>Decor</a:t>
            </a:r>
            <a:r>
              <a:rPr lang="fr-FR" sz="700" dirty="0" smtClean="0"/>
              <a:t> &amp; Festive </a:t>
            </a:r>
            <a:r>
              <a:rPr lang="fr-FR" sz="700" dirty="0" err="1" smtClean="0"/>
              <a:t>Needs</a:t>
            </a:r>
            <a:endParaRPr lang="fr-FR" sz="700" dirty="0" smtClean="0"/>
          </a:p>
          <a:p>
            <a:pPr marL="596900" lvl="1" indent="0">
              <a:buNone/>
            </a:pPr>
            <a:endParaRPr lang="fr-FR" sz="700" dirty="0" smtClean="0"/>
          </a:p>
          <a:p>
            <a:pPr marL="596900" lvl="1" indent="0">
              <a:buNone/>
            </a:pPr>
            <a:r>
              <a:rPr lang="fr-FR" sz="900" dirty="0" smtClean="0"/>
              <a:t>Home </a:t>
            </a:r>
            <a:r>
              <a:rPr lang="fr-FR" sz="900" dirty="0" err="1" smtClean="0"/>
              <a:t>Furnishing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r>
              <a:rPr lang="fr-FR" sz="900" dirty="0" err="1" smtClean="0"/>
              <a:t>Kitchen</a:t>
            </a:r>
            <a:r>
              <a:rPr lang="fr-FR" sz="900" dirty="0" smtClean="0"/>
              <a:t> &amp; </a:t>
            </a:r>
            <a:r>
              <a:rPr lang="fr-FR" sz="900" dirty="0" err="1" smtClean="0"/>
              <a:t>Dining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r>
              <a:rPr lang="fr-FR" sz="900" dirty="0" err="1" smtClean="0"/>
              <a:t>Watches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endParaRPr lang="fr-FR" sz="900" dirty="0" smtClean="0"/>
          </a:p>
          <a:p>
            <a:pPr marL="114300" indent="0">
              <a:buNone/>
            </a:pPr>
            <a:endParaRPr lang="fr-FR" sz="900" dirty="0" smtClean="0"/>
          </a:p>
        </p:txBody>
      </p:sp>
      <p:sp>
        <p:nvSpPr>
          <p:cNvPr id="43" name="Sous-titre 2"/>
          <p:cNvSpPr txBox="1">
            <a:spLocks/>
          </p:cNvSpPr>
          <p:nvPr/>
        </p:nvSpPr>
        <p:spPr>
          <a:xfrm>
            <a:off x="3515134" y="1246860"/>
            <a:ext cx="1362075" cy="37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96900" lvl="1" indent="0">
              <a:buNone/>
            </a:pPr>
            <a:r>
              <a:rPr lang="fr-FR" sz="900" dirty="0" smtClean="0"/>
              <a:t>Baby Care</a:t>
            </a:r>
          </a:p>
          <a:p>
            <a:pPr marL="596900" lvl="1" indent="0">
              <a:buNone/>
            </a:pPr>
            <a:endParaRPr lang="fr-FR" sz="7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800" dirty="0" smtClean="0"/>
          </a:p>
          <a:p>
            <a:pPr marL="596900" lvl="1" indent="0">
              <a:buNone/>
            </a:pPr>
            <a:r>
              <a:rPr lang="fr-FR" sz="700" dirty="0" smtClean="0"/>
              <a:t>Beauty and </a:t>
            </a:r>
            <a:r>
              <a:rPr lang="fr-FR" sz="700" dirty="0" err="1" smtClean="0"/>
              <a:t>Personal</a:t>
            </a:r>
            <a:r>
              <a:rPr lang="fr-FR" sz="700" dirty="0" smtClean="0"/>
              <a:t> Care</a:t>
            </a:r>
          </a:p>
          <a:p>
            <a:pPr marL="596900" lvl="1" indent="0">
              <a:buNone/>
            </a:pPr>
            <a:endParaRPr lang="fr-FR" sz="700" dirty="0"/>
          </a:p>
          <a:p>
            <a:pPr marL="596900" lvl="1" indent="0">
              <a:buNone/>
            </a:pPr>
            <a:endParaRPr lang="fr-FR" dirty="0" smtClean="0"/>
          </a:p>
          <a:p>
            <a:pPr marL="596900" lvl="1" indent="0">
              <a:buNone/>
            </a:pPr>
            <a:r>
              <a:rPr lang="fr-FR" sz="900" dirty="0" smtClean="0"/>
              <a:t>Computers</a:t>
            </a:r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r>
              <a:rPr lang="fr-FR" sz="700" dirty="0" smtClean="0"/>
              <a:t>Home </a:t>
            </a:r>
            <a:r>
              <a:rPr lang="fr-FR" sz="700" dirty="0" err="1" smtClean="0"/>
              <a:t>Decor</a:t>
            </a:r>
            <a:r>
              <a:rPr lang="fr-FR" sz="700" dirty="0" smtClean="0"/>
              <a:t> &amp; Festive </a:t>
            </a:r>
            <a:r>
              <a:rPr lang="fr-FR" sz="700" dirty="0" err="1" smtClean="0"/>
              <a:t>Needs</a:t>
            </a:r>
            <a:endParaRPr lang="fr-FR" sz="700" dirty="0" smtClean="0"/>
          </a:p>
          <a:p>
            <a:pPr marL="596900" lvl="1" indent="0">
              <a:buNone/>
            </a:pPr>
            <a:endParaRPr lang="fr-FR" sz="700" dirty="0" smtClean="0"/>
          </a:p>
          <a:p>
            <a:pPr marL="596900" lvl="1" indent="0">
              <a:buNone/>
            </a:pPr>
            <a:r>
              <a:rPr lang="fr-FR" sz="900" dirty="0" smtClean="0"/>
              <a:t>Home </a:t>
            </a:r>
            <a:r>
              <a:rPr lang="fr-FR" sz="900" dirty="0" err="1" smtClean="0"/>
              <a:t>Furnishing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r>
              <a:rPr lang="fr-FR" sz="900" dirty="0" err="1" smtClean="0"/>
              <a:t>Kitchen</a:t>
            </a:r>
            <a:r>
              <a:rPr lang="fr-FR" sz="900" dirty="0" smtClean="0"/>
              <a:t> &amp; </a:t>
            </a:r>
            <a:r>
              <a:rPr lang="fr-FR" sz="900" dirty="0" err="1" smtClean="0"/>
              <a:t>Dining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endParaRPr lang="fr-FR" sz="900" dirty="0"/>
          </a:p>
          <a:p>
            <a:pPr marL="596900" lvl="1" indent="0">
              <a:buNone/>
            </a:pPr>
            <a:r>
              <a:rPr lang="fr-FR" sz="900" dirty="0" err="1" smtClean="0"/>
              <a:t>Watches</a:t>
            </a:r>
            <a:endParaRPr lang="fr-FR" sz="900" dirty="0" smtClean="0"/>
          </a:p>
          <a:p>
            <a:pPr marL="596900" lvl="1" indent="0">
              <a:buNone/>
            </a:pPr>
            <a:endParaRPr lang="fr-FR" sz="900" dirty="0" smtClean="0"/>
          </a:p>
          <a:p>
            <a:pPr marL="596900" lvl="1" indent="0">
              <a:buNone/>
            </a:pPr>
            <a:endParaRPr lang="fr-FR" sz="900" dirty="0" smtClean="0"/>
          </a:p>
          <a:p>
            <a:pPr marL="114300" indent="0">
              <a:buNone/>
            </a:pPr>
            <a:endParaRPr lang="fr-FR" sz="9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762" y="4693671"/>
            <a:ext cx="121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9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Baby</a:t>
            </a:r>
            <a:r>
              <a:rPr lang="fr-FR" sz="900" dirty="0"/>
              <a:t> </a:t>
            </a:r>
            <a:r>
              <a:rPr lang="fr-FR" sz="9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5455" y="4679849"/>
            <a:ext cx="121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Beauty and </a:t>
            </a:r>
            <a:r>
              <a:rPr lang="fr-FR" sz="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Personal</a:t>
            </a:r>
            <a:r>
              <a:rPr lang="fr-FR" sz="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Care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9849" y="4702107"/>
            <a:ext cx="13018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7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Computers</a:t>
            </a:r>
            <a:endParaRPr lang="fr-FR" sz="7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52983" y="4647504"/>
            <a:ext cx="1198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6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Home </a:t>
            </a:r>
            <a:r>
              <a:rPr lang="fr-FR" sz="6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Decor</a:t>
            </a:r>
            <a:r>
              <a:rPr lang="fr-FR" sz="6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&amp; Festive </a:t>
            </a:r>
            <a:r>
              <a:rPr lang="fr-FR" sz="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</a:t>
            </a:r>
            <a:r>
              <a:rPr lang="fr-FR" sz="6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eeds</a:t>
            </a:r>
            <a:endParaRPr lang="fr-FR" sz="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95546" y="4648245"/>
            <a:ext cx="1198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7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Home </a:t>
            </a:r>
            <a:r>
              <a:rPr lang="fr-FR" sz="7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Furnishing</a:t>
            </a:r>
            <a:endParaRPr lang="fr-FR" sz="7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356" y="4648245"/>
            <a:ext cx="1198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Kitchen</a:t>
            </a:r>
            <a:r>
              <a:rPr lang="fr-FR" sz="8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&amp; </a:t>
            </a: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Dining</a:t>
            </a:r>
            <a:endParaRPr lang="fr-FR" sz="8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85134" y="4655940"/>
            <a:ext cx="1198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Watches</a:t>
            </a:r>
            <a:endParaRPr lang="fr-FR" sz="8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17756" y="4702107"/>
            <a:ext cx="121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9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Baby</a:t>
            </a:r>
            <a:r>
              <a:rPr lang="fr-FR" sz="900" dirty="0"/>
              <a:t> </a:t>
            </a:r>
            <a:r>
              <a:rPr lang="fr-FR" sz="9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08449" y="4688285"/>
            <a:ext cx="121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Beauty and </a:t>
            </a:r>
            <a:r>
              <a:rPr lang="fr-FR" sz="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Personal</a:t>
            </a:r>
            <a:r>
              <a:rPr lang="fr-FR" sz="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Care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12843" y="4710543"/>
            <a:ext cx="13018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7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Computers</a:t>
            </a:r>
            <a:endParaRPr lang="fr-FR" sz="7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65977" y="4655940"/>
            <a:ext cx="1198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6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Home </a:t>
            </a:r>
            <a:r>
              <a:rPr lang="fr-FR" sz="6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Decor</a:t>
            </a:r>
            <a:r>
              <a:rPr lang="fr-FR" sz="6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&amp; Festive </a:t>
            </a:r>
            <a:r>
              <a:rPr lang="fr-FR" sz="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</a:t>
            </a:r>
            <a:r>
              <a:rPr lang="fr-FR" sz="6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eeds</a:t>
            </a:r>
            <a:endParaRPr lang="fr-FR" sz="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8540" y="4656681"/>
            <a:ext cx="1198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7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Home </a:t>
            </a:r>
            <a:r>
              <a:rPr lang="fr-FR" sz="7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Furnishing</a:t>
            </a:r>
            <a:endParaRPr lang="fr-FR" sz="7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350" y="4656681"/>
            <a:ext cx="1198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Kitchen</a:t>
            </a:r>
            <a:r>
              <a:rPr lang="fr-FR" sz="800" dirty="0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&amp; </a:t>
            </a: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Dining</a:t>
            </a:r>
            <a:endParaRPr lang="fr-FR" sz="8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8128" y="4664376"/>
            <a:ext cx="1198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FR" sz="800" dirty="0" err="1" smtClean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Watches</a:t>
            </a:r>
            <a:endParaRPr lang="fr-FR" sz="8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0" name="Sous-titre 2"/>
          <p:cNvSpPr txBox="1">
            <a:spLocks/>
          </p:cNvSpPr>
          <p:nvPr/>
        </p:nvSpPr>
        <p:spPr>
          <a:xfrm>
            <a:off x="495455" y="847110"/>
            <a:ext cx="3688080" cy="37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96900" lvl="1" indent="0">
              <a:buNone/>
            </a:pPr>
            <a:r>
              <a:rPr lang="fr-FR" sz="1200" dirty="0" smtClean="0"/>
              <a:t>Matrice de confusion (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texte)</a:t>
            </a:r>
            <a:endParaRPr lang="fr-FR" sz="1200" dirty="0" smtClean="0"/>
          </a:p>
        </p:txBody>
      </p:sp>
      <p:sp>
        <p:nvSpPr>
          <p:cNvPr id="61" name="Sous-titre 2"/>
          <p:cNvSpPr txBox="1">
            <a:spLocks/>
          </p:cNvSpPr>
          <p:nvPr/>
        </p:nvSpPr>
        <p:spPr>
          <a:xfrm>
            <a:off x="4572000" y="843325"/>
            <a:ext cx="3688080" cy="37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96900" lvl="1" indent="0">
              <a:buNone/>
            </a:pPr>
            <a:r>
              <a:rPr lang="fr-FR" sz="1200" dirty="0" smtClean="0"/>
              <a:t>Matrice de confusion (</a:t>
            </a:r>
            <a:r>
              <a:rPr lang="fr-FR" sz="1200" dirty="0" err="1" smtClean="0"/>
              <a:t>features</a:t>
            </a:r>
            <a:r>
              <a:rPr lang="fr-FR" sz="1200" dirty="0" smtClean="0"/>
              <a:t> image)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41000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542653" y="2030332"/>
            <a:ext cx="7717500" cy="681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Objectifs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542653" y="2623442"/>
            <a:ext cx="7717500" cy="1658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fr-FR" dirty="0" smtClean="0">
                <a:solidFill>
                  <a:schemeClr val="accent2"/>
                </a:solidFill>
              </a:rPr>
              <a:t>Réaliser une étude de faisabilité d’un moteur de classification automatique des articles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fr-FR" dirty="0" smtClean="0">
                <a:solidFill>
                  <a:schemeClr val="accent2"/>
                </a:solidFill>
              </a:rPr>
              <a:t>Utilisation de méthodes de réduction de dimension, </a:t>
            </a:r>
            <a:r>
              <a:rPr lang="fr-FR" dirty="0" err="1" smtClean="0">
                <a:solidFill>
                  <a:schemeClr val="accent2"/>
                </a:solidFill>
              </a:rPr>
              <a:t>clustering</a:t>
            </a:r>
            <a:r>
              <a:rPr lang="fr-FR" dirty="0" smtClean="0">
                <a:solidFill>
                  <a:schemeClr val="accent2"/>
                </a:solidFill>
              </a:rPr>
              <a:t>, algorithme d’extraction de </a:t>
            </a:r>
            <a:r>
              <a:rPr lang="fr-FR" dirty="0" err="1" smtClean="0">
                <a:solidFill>
                  <a:schemeClr val="accent2"/>
                </a:solidFill>
              </a:rPr>
              <a:t>features</a:t>
            </a:r>
            <a:r>
              <a:rPr lang="fr-FR" dirty="0" smtClean="0">
                <a:solidFill>
                  <a:schemeClr val="accent2"/>
                </a:solidFill>
              </a:rPr>
              <a:t> d’images 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2</a:t>
            </a:r>
            <a:endParaRPr lang="fr-FR" dirty="0">
              <a:latin typeface="Hammersmith One" panose="020B060402020202020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5" y="39630"/>
            <a:ext cx="3069276" cy="1990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27"/>
          <p:cNvSpPr txBox="1">
            <a:spLocks noGrp="1"/>
          </p:cNvSpPr>
          <p:nvPr>
            <p:ph type="title"/>
          </p:nvPr>
        </p:nvSpPr>
        <p:spPr>
          <a:xfrm>
            <a:off x="426146" y="319768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Limites et perspectives</a:t>
            </a:r>
            <a:endParaRPr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15129" y="3739182"/>
            <a:ext cx="6085696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err="1" smtClean="0"/>
              <a:t>Dataset</a:t>
            </a:r>
            <a:r>
              <a:rPr lang="fr-FR" dirty="0" smtClean="0"/>
              <a:t> assez faiblement fourni, les résultats sont à confirmer</a:t>
            </a:r>
          </a:p>
          <a:p>
            <a:r>
              <a:rPr lang="fr-FR" dirty="0" smtClean="0"/>
              <a:t>Détection d’objet pour préciser la classification (nécessite davantage de ressources)</a:t>
            </a:r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endParaRPr lang="fr-FR" sz="1400" dirty="0" smtClean="0"/>
          </a:p>
        </p:txBody>
      </p:sp>
      <p:sp>
        <p:nvSpPr>
          <p:cNvPr id="6" name="Google Shape;2672;p127"/>
          <p:cNvSpPr txBox="1">
            <a:spLocks/>
          </p:cNvSpPr>
          <p:nvPr/>
        </p:nvSpPr>
        <p:spPr>
          <a:xfrm>
            <a:off x="426146" y="669917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515129" y="1111828"/>
            <a:ext cx="6736276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dirty="0" smtClean="0"/>
              <a:t>Faisabilité du moteur de classification démontrée</a:t>
            </a:r>
          </a:p>
          <a:p>
            <a:pPr lvl="1"/>
            <a:r>
              <a:rPr lang="fr-FR" dirty="0" smtClean="0"/>
              <a:t>- Les visualisations TSNE sont équivoques</a:t>
            </a:r>
          </a:p>
          <a:p>
            <a:pPr lvl="1"/>
            <a:r>
              <a:rPr lang="fr-FR" dirty="0" smtClean="0"/>
              <a:t>- Les résultats de modélisation les confirment</a:t>
            </a:r>
          </a:p>
          <a:p>
            <a:r>
              <a:rPr lang="fr-FR" dirty="0" smtClean="0"/>
              <a:t>Selon le type de modèle utilisé (supervisé ou non), les données les plus pertinentes sont différentes</a:t>
            </a:r>
            <a:endParaRPr lang="fr-FR" sz="1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430750" y="4625163"/>
            <a:ext cx="415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 smtClean="0">
                <a:latin typeface="Hammersmith One" panose="020B0604020202020204" charset="0"/>
              </a:rPr>
              <a:t>22</a:t>
            </a:r>
            <a:endParaRPr lang="fr-FR" dirty="0"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12"/>
          <p:cNvSpPr txBox="1">
            <a:spLocks noGrp="1"/>
          </p:cNvSpPr>
          <p:nvPr>
            <p:ph type="title"/>
          </p:nvPr>
        </p:nvSpPr>
        <p:spPr>
          <a:xfrm>
            <a:off x="2605664" y="1888497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Merci!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4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</a:t>
            </a:r>
            <a:r>
              <a:rPr lang="en" dirty="0" smtClean="0"/>
              <a:t>du dataset </a:t>
            </a:r>
            <a:endParaRPr dirty="0"/>
          </a:p>
        </p:txBody>
      </p:sp>
      <p:sp>
        <p:nvSpPr>
          <p:cNvPr id="8" name="Google Shape;1363;p58"/>
          <p:cNvSpPr txBox="1">
            <a:spLocks/>
          </p:cNvSpPr>
          <p:nvPr/>
        </p:nvSpPr>
        <p:spPr>
          <a:xfrm>
            <a:off x="164610" y="1290948"/>
            <a:ext cx="7628262" cy="342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njari"/>
              <a:buAutoNum type="arabi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jari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fr-FR" dirty="0" smtClean="0"/>
              <a:t>1 </a:t>
            </a:r>
            <a:r>
              <a:rPr lang="fr-FR" dirty="0" err="1" smtClean="0"/>
              <a:t>dataset</a:t>
            </a:r>
            <a:r>
              <a:rPr lang="fr-FR" dirty="0" smtClean="0"/>
              <a:t> contenant les données relatives aux produits: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ID unique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 du produit, description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ID de l’image associée</a:t>
            </a:r>
            <a:endParaRPr lang="fr-FR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Chaque produit est associée à une image/photo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Hammersmith One" panose="020B060402020202020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125" y="394726"/>
            <a:ext cx="7717500" cy="541500"/>
          </a:xfrm>
        </p:spPr>
        <p:txBody>
          <a:bodyPr/>
          <a:lstStyle/>
          <a:p>
            <a:pPr algn="l"/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Hammersmith One" panose="020B0604020202020204" charset="0"/>
              </a:rPr>
              <a:t>4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10" name="Google Shape;1363;p58"/>
          <p:cNvSpPr txBox="1">
            <a:spLocks/>
          </p:cNvSpPr>
          <p:nvPr/>
        </p:nvSpPr>
        <p:spPr>
          <a:xfrm>
            <a:off x="687125" y="867868"/>
            <a:ext cx="7628262" cy="6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njari"/>
              <a:buAutoNum type="arabi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jari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fr-FR" dirty="0" smtClean="0"/>
              <a:t>Extraction de la catégorie principale de chaque produit 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7" y="1409368"/>
            <a:ext cx="5570625" cy="32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125" y="394726"/>
            <a:ext cx="7717500" cy="541500"/>
          </a:xfrm>
        </p:spPr>
        <p:txBody>
          <a:bodyPr/>
          <a:lstStyle/>
          <a:p>
            <a:pPr algn="l"/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Hammersmith One" panose="020B0604020202020204" charset="0"/>
              </a:rPr>
              <a:t>5</a:t>
            </a:r>
            <a:endParaRPr lang="fr-FR" dirty="0">
              <a:latin typeface="Hammersmith One" panose="020B060402020202020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10" y="1338847"/>
            <a:ext cx="5042848" cy="3374730"/>
          </a:xfrm>
          <a:prstGeom prst="rect">
            <a:avLst/>
          </a:prstGeom>
        </p:spPr>
      </p:pic>
      <p:sp>
        <p:nvSpPr>
          <p:cNvPr id="9" name="Google Shape;1363;p58"/>
          <p:cNvSpPr txBox="1">
            <a:spLocks/>
          </p:cNvSpPr>
          <p:nvPr/>
        </p:nvSpPr>
        <p:spPr>
          <a:xfrm>
            <a:off x="687125" y="867868"/>
            <a:ext cx="7628262" cy="6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njari"/>
              <a:buAutoNum type="arabi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jari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fr-FR" dirty="0" smtClean="0"/>
              <a:t>Extraction de la catégorie de niveau 2 de chaque produit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7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Hammersmith One" panose="020B0604020202020204" charset="0"/>
              </a:rPr>
              <a:t>6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Traitement des données Texte</a:t>
            </a:r>
            <a:endParaRPr lang="fr-FR" dirty="0"/>
          </a:p>
        </p:txBody>
      </p:sp>
      <p:sp>
        <p:nvSpPr>
          <p:cNvPr id="10" name="Google Shape;1363;p58"/>
          <p:cNvSpPr txBox="1">
            <a:spLocks/>
          </p:cNvSpPr>
          <p:nvPr/>
        </p:nvSpPr>
        <p:spPr>
          <a:xfrm>
            <a:off x="973043" y="1174989"/>
            <a:ext cx="7628262" cy="6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njari"/>
              <a:buAutoNum type="arabi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jari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fr-FR" sz="1400" dirty="0" smtClean="0"/>
              <a:t>2 variables considérées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Nom du produit (</a:t>
            </a:r>
            <a:r>
              <a:rPr lang="fr-FR" sz="1400" dirty="0" err="1" smtClean="0"/>
              <a:t>product_name</a:t>
            </a:r>
            <a:r>
              <a:rPr lang="fr-FR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Description du produit (descriptions)</a:t>
            </a:r>
          </a:p>
          <a:p>
            <a:pPr marL="742950" lvl="1" indent="-285750">
              <a:buFontTx/>
              <a:buChar char="-"/>
            </a:pPr>
            <a:endParaRPr lang="fr-FR" sz="1400" dirty="0"/>
          </a:p>
          <a:p>
            <a:pPr marL="342900">
              <a:buSzPct val="100000"/>
            </a:pPr>
            <a:r>
              <a:rPr lang="fr-FR" sz="1400" dirty="0" smtClean="0"/>
              <a:t>Nettoyage de ces variables</a:t>
            </a:r>
          </a:p>
          <a:p>
            <a:pPr marL="800100" lvl="1">
              <a:buSzPct val="100000"/>
              <a:buFont typeface="Arial" panose="020B0604020202020204" pitchFamily="34" charset="0"/>
              <a:buChar char="•"/>
            </a:pPr>
            <a:r>
              <a:rPr lang="fr-FR" sz="1400" dirty="0" err="1" smtClean="0"/>
              <a:t>Tokenisation</a:t>
            </a:r>
            <a:endParaRPr lang="fr-FR" sz="1400" dirty="0" smtClean="0"/>
          </a:p>
          <a:p>
            <a:pPr marL="800100" lvl="1">
              <a:buSzPct val="100000"/>
              <a:buFont typeface="Arial" panose="020B0604020202020204" pitchFamily="34" charset="0"/>
              <a:buChar char="•"/>
            </a:pPr>
            <a:r>
              <a:rPr lang="fr-FR" sz="1400" dirty="0" smtClean="0"/>
              <a:t>Suppression des </a:t>
            </a:r>
            <a:r>
              <a:rPr lang="fr-FR" sz="1400" dirty="0" err="1" smtClean="0"/>
              <a:t>stopwords</a:t>
            </a:r>
            <a:endParaRPr lang="fr-FR" sz="1400" dirty="0" smtClean="0"/>
          </a:p>
          <a:p>
            <a:pPr marL="800100" lvl="1">
              <a:buSzPct val="100000"/>
              <a:buFont typeface="Arial" panose="020B0604020202020204" pitchFamily="34" charset="0"/>
              <a:buChar char="•"/>
            </a:pPr>
            <a:r>
              <a:rPr lang="fr-FR" sz="1400" dirty="0" smtClean="0"/>
              <a:t>Lemmatisation</a:t>
            </a:r>
          </a:p>
          <a:p>
            <a:pPr marL="800100" lvl="1">
              <a:buSzPct val="100000"/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>
              <a:buSzPct val="100000"/>
            </a:pPr>
            <a:r>
              <a:rPr lang="fr-FR" sz="1400" dirty="0" smtClean="0"/>
              <a:t>Jointure des 2 variables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034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Hammersmith One" panose="020B0604020202020204" charset="0"/>
              </a:rPr>
              <a:t>7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11" name="Titre 5"/>
          <p:cNvSpPr txBox="1">
            <a:spLocks/>
          </p:cNvSpPr>
          <p:nvPr/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fr-FR" dirty="0" smtClean="0"/>
              <a:t>Traitement des données Texte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13250" y="1126100"/>
            <a:ext cx="5742782" cy="512456"/>
          </a:xfrm>
        </p:spPr>
        <p:txBody>
          <a:bodyPr/>
          <a:lstStyle/>
          <a:p>
            <a:r>
              <a:rPr lang="fr-FR" dirty="0" smtClean="0"/>
              <a:t>Visualisation via TSNE de 2 méthodes (BOW et Tf-</a:t>
            </a:r>
            <a:r>
              <a:rPr lang="fr-FR" dirty="0" err="1" smtClean="0"/>
              <a:t>Idf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2017" b="2830"/>
          <a:stretch/>
        </p:blipFill>
        <p:spPr>
          <a:xfrm>
            <a:off x="205987" y="1859484"/>
            <a:ext cx="3997345" cy="26020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13" y="1859484"/>
            <a:ext cx="4004128" cy="2602052"/>
          </a:xfrm>
          <a:prstGeom prst="rect">
            <a:avLst/>
          </a:prstGeom>
        </p:spPr>
      </p:pic>
      <p:sp>
        <p:nvSpPr>
          <p:cNvPr id="14" name="Sous-titre 5"/>
          <p:cNvSpPr txBox="1">
            <a:spLocks/>
          </p:cNvSpPr>
          <p:nvPr/>
        </p:nvSpPr>
        <p:spPr>
          <a:xfrm>
            <a:off x="1609551" y="1587153"/>
            <a:ext cx="1190216" cy="32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>
              <a:buNone/>
            </a:pPr>
            <a:r>
              <a:rPr lang="fr-FR" sz="1050" dirty="0" smtClean="0"/>
              <a:t>Bag Of </a:t>
            </a:r>
            <a:r>
              <a:rPr lang="fr-FR" sz="1050" dirty="0" err="1" smtClean="0"/>
              <a:t>Words</a:t>
            </a:r>
            <a:endParaRPr lang="fr-FR" sz="1050" dirty="0"/>
          </a:p>
        </p:txBody>
      </p:sp>
      <p:sp>
        <p:nvSpPr>
          <p:cNvPr id="15" name="Sous-titre 5"/>
          <p:cNvSpPr txBox="1">
            <a:spLocks/>
          </p:cNvSpPr>
          <p:nvPr/>
        </p:nvSpPr>
        <p:spPr>
          <a:xfrm>
            <a:off x="6227844" y="1587153"/>
            <a:ext cx="731416" cy="32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>
              <a:buNone/>
            </a:pPr>
            <a:r>
              <a:rPr lang="fr-FR" sz="1050" dirty="0" smtClean="0"/>
              <a:t>Tf-</a:t>
            </a:r>
            <a:r>
              <a:rPr lang="fr-FR" sz="1050" dirty="0" err="1" smtClean="0"/>
              <a:t>Idf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0712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125" y="394726"/>
            <a:ext cx="7717500" cy="541500"/>
          </a:xfrm>
        </p:spPr>
        <p:txBody>
          <a:bodyPr/>
          <a:lstStyle/>
          <a:p>
            <a:pPr algn="l"/>
            <a:r>
              <a:rPr lang="fr-FR" dirty="0"/>
              <a:t>Traitement des données Texte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Hammersmith One" panose="020B0604020202020204" charset="0"/>
              </a:rPr>
              <a:t>8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743934" y="936226"/>
            <a:ext cx="5742782" cy="512456"/>
          </a:xfrm>
        </p:spPr>
        <p:txBody>
          <a:bodyPr/>
          <a:lstStyle/>
          <a:p>
            <a:r>
              <a:rPr lang="fr-FR" dirty="0" smtClean="0"/>
              <a:t>Nettoyage supplémentaire de la variable texte fusionnée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02" y="1578797"/>
            <a:ext cx="3924630" cy="2614379"/>
          </a:xfrm>
          <a:prstGeom prst="rect">
            <a:avLst/>
          </a:prstGeom>
        </p:spPr>
      </p:pic>
      <p:sp>
        <p:nvSpPr>
          <p:cNvPr id="8" name="Sous-titre 5"/>
          <p:cNvSpPr txBox="1">
            <a:spLocks/>
          </p:cNvSpPr>
          <p:nvPr/>
        </p:nvSpPr>
        <p:spPr>
          <a:xfrm>
            <a:off x="1031346" y="1760824"/>
            <a:ext cx="3258356" cy="245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sz="1400" dirty="0" smtClean="0"/>
              <a:t>Suppression de mots non pertinents</a:t>
            </a:r>
          </a:p>
          <a:p>
            <a:endParaRPr lang="fr-FR" sz="1400" dirty="0" smtClean="0"/>
          </a:p>
          <a:p>
            <a:r>
              <a:rPr lang="fr-FR" sz="1400" dirty="0" smtClean="0"/>
              <a:t>Suppression de mots </a:t>
            </a:r>
            <a:r>
              <a:rPr lang="fr-FR" sz="1400" dirty="0" err="1" smtClean="0"/>
              <a:t>dépendemment</a:t>
            </a:r>
            <a:r>
              <a:rPr lang="fr-FR" sz="1400" dirty="0" smtClean="0"/>
              <a:t> de leur fréquence d’apparition</a:t>
            </a:r>
          </a:p>
          <a:p>
            <a:endParaRPr lang="fr-FR" sz="1400" dirty="0"/>
          </a:p>
          <a:p>
            <a:r>
              <a:rPr lang="fr-FR" sz="1400" dirty="0" smtClean="0"/>
              <a:t>Nouveau traitement par BOW et Tf-</a:t>
            </a:r>
            <a:r>
              <a:rPr lang="fr-FR" sz="1400" dirty="0" err="1" smtClean="0"/>
              <a:t>Idf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65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9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dirty="0"/>
              <a:t>Traitement des données Texte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430750" y="4625163"/>
            <a:ext cx="34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Hammersmith One" panose="020B0604020202020204" charset="0"/>
              </a:rPr>
              <a:t>9</a:t>
            </a:r>
            <a:endParaRPr lang="fr-FR" dirty="0">
              <a:latin typeface="Hammersmith One" panose="020B0604020202020204" charset="0"/>
            </a:endParaRPr>
          </a:p>
        </p:txBody>
      </p:sp>
      <p:sp>
        <p:nvSpPr>
          <p:cNvPr id="10" name="Sous-titre 5"/>
          <p:cNvSpPr txBox="1">
            <a:spLocks/>
          </p:cNvSpPr>
          <p:nvPr/>
        </p:nvSpPr>
        <p:spPr>
          <a:xfrm>
            <a:off x="994525" y="1116449"/>
            <a:ext cx="6026104" cy="37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fr-FR" sz="1400" dirty="0" smtClean="0"/>
              <a:t>Nouvelle visualisation via TSNE après nettoyage</a:t>
            </a:r>
            <a:endParaRPr lang="fr-FR" sz="1400" dirty="0"/>
          </a:p>
        </p:txBody>
      </p:sp>
      <p:sp>
        <p:nvSpPr>
          <p:cNvPr id="11" name="Sous-titre 5"/>
          <p:cNvSpPr txBox="1">
            <a:spLocks/>
          </p:cNvSpPr>
          <p:nvPr/>
        </p:nvSpPr>
        <p:spPr>
          <a:xfrm>
            <a:off x="1701604" y="1548024"/>
            <a:ext cx="1190216" cy="32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>
              <a:buNone/>
            </a:pPr>
            <a:r>
              <a:rPr lang="fr-FR" sz="1050" dirty="0" smtClean="0"/>
              <a:t>Bag Of </a:t>
            </a:r>
            <a:r>
              <a:rPr lang="fr-FR" sz="1050" dirty="0" err="1" smtClean="0"/>
              <a:t>Words</a:t>
            </a:r>
            <a:endParaRPr lang="fr-FR" sz="1050" dirty="0"/>
          </a:p>
        </p:txBody>
      </p:sp>
      <p:sp>
        <p:nvSpPr>
          <p:cNvPr id="12" name="Sous-titre 5"/>
          <p:cNvSpPr txBox="1">
            <a:spLocks/>
          </p:cNvSpPr>
          <p:nvPr/>
        </p:nvSpPr>
        <p:spPr>
          <a:xfrm>
            <a:off x="6350581" y="1568737"/>
            <a:ext cx="731416" cy="32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>
              <a:buNone/>
            </a:pPr>
            <a:r>
              <a:rPr lang="fr-FR" sz="1050" dirty="0" smtClean="0"/>
              <a:t>Tf-</a:t>
            </a:r>
            <a:r>
              <a:rPr lang="fr-FR" sz="1050" dirty="0" err="1" smtClean="0"/>
              <a:t>Idf</a:t>
            </a:r>
            <a:endParaRPr lang="fr-FR" sz="105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8" y="1928512"/>
            <a:ext cx="3892985" cy="256069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715" y="1969939"/>
            <a:ext cx="3925149" cy="25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953</Words>
  <Application>Microsoft Office PowerPoint</Application>
  <PresentationFormat>Affichage à l'écran (16:9)</PresentationFormat>
  <Paragraphs>253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Hammersmith One</vt:lpstr>
      <vt:lpstr>Manjari</vt:lpstr>
      <vt:lpstr>Anaheim</vt:lpstr>
      <vt:lpstr>Arial</vt:lpstr>
      <vt:lpstr>Nunito</vt:lpstr>
      <vt:lpstr>Ubuntu</vt:lpstr>
      <vt:lpstr>Elegant Education Pack for Students by Slidesgo</vt:lpstr>
      <vt:lpstr>Parcours Data Scientist</vt:lpstr>
      <vt:lpstr>Objectifs</vt:lpstr>
      <vt:lpstr>Présentation du dataset </vt:lpstr>
      <vt:lpstr>Exploration</vt:lpstr>
      <vt:lpstr>Exploration</vt:lpstr>
      <vt:lpstr>Traitement des données Texte</vt:lpstr>
      <vt:lpstr>Présentation PowerPoint</vt:lpstr>
      <vt:lpstr>Traitement des données Texte</vt:lpstr>
      <vt:lpstr>Traitement des données Texte</vt:lpstr>
      <vt:lpstr>Traitement des données Texte</vt:lpstr>
      <vt:lpstr>Traitement des données Texte</vt:lpstr>
      <vt:lpstr>Traitement des données Image</vt:lpstr>
      <vt:lpstr>Traitement des données Image</vt:lpstr>
      <vt:lpstr>Traitement des données Image</vt:lpstr>
      <vt:lpstr>Fusion Texte/Image</vt:lpstr>
      <vt:lpstr>Fusion Texte/Image</vt:lpstr>
      <vt:lpstr>Résultats supplémentaires</vt:lpstr>
      <vt:lpstr>Analyse d’erreur</vt:lpstr>
      <vt:lpstr>Analyse d’erreur</vt:lpstr>
      <vt:lpstr>Limites et perspectives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dc:creator>BENAVEN</dc:creator>
  <cp:lastModifiedBy>BENAVEN</cp:lastModifiedBy>
  <cp:revision>67</cp:revision>
  <dcterms:modified xsi:type="dcterms:W3CDTF">2021-08-26T19:07:01Z</dcterms:modified>
</cp:coreProperties>
</file>