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82" r:id="rId5"/>
    <p:sldId id="293" r:id="rId6"/>
    <p:sldId id="289" r:id="rId7"/>
    <p:sldId id="288" r:id="rId8"/>
    <p:sldId id="295" r:id="rId9"/>
    <p:sldId id="294" r:id="rId10"/>
    <p:sldId id="285" r:id="rId11"/>
    <p:sldId id="297" r:id="rId12"/>
    <p:sldId id="286" r:id="rId13"/>
    <p:sldId id="298" r:id="rId14"/>
    <p:sldId id="296" r:id="rId15"/>
    <p:sldId id="300" r:id="rId16"/>
    <p:sldId id="303" r:id="rId17"/>
    <p:sldId id="302" r:id="rId18"/>
    <p:sldId id="301" r:id="rId19"/>
    <p:sldId id="308" r:id="rId20"/>
    <p:sldId id="309" r:id="rId21"/>
    <p:sldId id="304" r:id="rId22"/>
    <p:sldId id="305" r:id="rId23"/>
    <p:sldId id="306" r:id="rId24"/>
    <p:sldId id="307" r:id="rId2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12A2E63-7C86-41A7-98A5-6DDC2BAB64E3}">
          <p14:sldIdLst>
            <p14:sldId id="282"/>
            <p14:sldId id="293"/>
            <p14:sldId id="289"/>
            <p14:sldId id="288"/>
            <p14:sldId id="295"/>
            <p14:sldId id="294"/>
            <p14:sldId id="285"/>
            <p14:sldId id="297"/>
            <p14:sldId id="286"/>
            <p14:sldId id="298"/>
            <p14:sldId id="296"/>
            <p14:sldId id="300"/>
            <p14:sldId id="303"/>
            <p14:sldId id="302"/>
            <p14:sldId id="301"/>
            <p14:sldId id="308"/>
            <p14:sldId id="309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AB5A"/>
    <a:srgbClr val="9AD2AE"/>
    <a:srgbClr val="CDE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57" autoAdjust="0"/>
  </p:normalViewPr>
  <p:slideViewPr>
    <p:cSldViewPr snapToGrid="0">
      <p:cViewPr varScale="1">
        <p:scale>
          <a:sx n="88" d="100"/>
          <a:sy n="88" d="100"/>
        </p:scale>
        <p:origin x="72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23D0A-E7E0-482F-BDCF-4E325B089D17}" type="datetimeFigureOut">
              <a:rPr lang="de-DE" smtClean="0"/>
              <a:t>22.11.2022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A7776-A5C7-4697-B586-07A3DC9199A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7605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EEB46-FCC8-412F-982A-CCB3F129E9C9}" type="datetimeFigureOut">
              <a:rPr lang="de-DE" smtClean="0"/>
              <a:t>22.11.2022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CF819-5D01-4440-B72D-8E8D0A7A7D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66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Liebe Mitschüler. Herr Professor. Ich denke ihr alle habt bereits etwas vom Treibhauseffekt und im Zusammenhang auch von Treibhausgasen gehört.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2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Vorhin habe ich bereits aus Einfachheit den Treibhauseffekt als Ganzes erklärt. Es wird jedoch zwischen dem natürlichen und in dem verstärkten Treibhauseffekt unterschieden.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133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Zusammenfassung - </a:t>
            </a:r>
            <a:r>
              <a:rPr lang="de-DE" dirty="0" err="1"/>
              <a:t>Endslide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153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Vorhin habe ich bereits aus Einfachheit den Treibhauseffekt als Ganzes erklärt. Es wird jedoch zwischen dem natürlichen und in dem verstärkten Treibhauseffekt unterschieden.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865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Zusammenfassung - </a:t>
            </a:r>
            <a:r>
              <a:rPr lang="de-DE" dirty="0" err="1"/>
              <a:t>Endslide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037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Vorhin habe ich bereits aus Einfachheit den Treibhauseffekt als Ganzes erklärt. Es wird jedoch zwischen dem natürlichen und in dem verstärkten Treibhauseffekt unterschieden.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985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Zusammenfassung - </a:t>
            </a:r>
            <a:r>
              <a:rPr lang="de-DE" dirty="0" err="1"/>
              <a:t>Endslide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631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Vorhin habe ich bereits aus Einfachheit den Treibhauseffekt als Ganzes erklärt. Es wird jedoch zwischen dem natürlichen und in dem verstärkten Treibhauseffekt unterschieden.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174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Zusammenfassung - </a:t>
            </a:r>
            <a:r>
              <a:rPr lang="de-DE" dirty="0" err="1"/>
              <a:t>Endslide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48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Um mögliche wage Erinnerungen aufzufrischen werde ich den Treibhauseffekt grob erklären, das Treibhauspotenzial erläutern und euch auch die Arten des Treibhauseffekts näherbringen.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3088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Zuallererst: Was ist der Treibhauseffekt und anschließend: Was ist das Treibhauspotenzial.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225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e-AT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1475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Das Global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Warming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Potential, kurz GWP, auf Deutsch relatives Treibhauspotenzial eines Treibhausgases gib an, um wie viel Mal stärker oder schwächer dieses in der Atmosphäre im Vergleich zur gleichen Menge CO</a:t>
            </a:r>
            <a:r>
              <a:rPr lang="de-DE" sz="18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 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zum Treibhauseffekt beiträgt.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</a:t>
            </a:r>
            <a:r>
              <a:rPr lang="de-DE" sz="18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hat dabei ein Potenzial von 1. Die Mittlere Erwärmungswirkung wird über einen langen Zeitraum, meist 100 Jahre, wie auf der Grafik zu sehen gemittelt betrachtet.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Auf der Tabelle seht ihr die 5 Stoffe mit den größten Anteilen am Treibhauseffekt, verglichen mit Prozenten bezogen auf alle Treibhausgase und dem GWP-Wert, also den Faktor auf den Treibhauseffekt.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AT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1kg Methan hat also einen 21x stärkeren Einfluss auf den Treibhauseffekt wie 1kg CO</a:t>
            </a:r>
            <a:r>
              <a:rPr lang="de-AT" sz="18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de-AT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Schwefelhexafluorid SF6, ist zwar nicht auf der Tabelle angeführt, da es nicht so häufig ist, hat aber sogar einen GWP von ca. 23900!!!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054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Vorhin habe ich bereits aus Einfachheit den Treibhauseffekt als Ganzes erklärt. Es wird jedoch zwischen dem natürlichen und in dem verstärkten Treibhauseffekt unterschieden.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784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AT" sz="1800" dirty="0">
                <a:effectLst/>
                <a:latin typeface="Calibri" panose="020F0502020204030204" pitchFamily="34" charset="0"/>
              </a:rPr>
              <a:t>Der natürliche Treibhauseffekt ist natürlich, -wer hätte es gedacht.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AT" sz="1800" dirty="0">
                <a:effectLst/>
                <a:latin typeface="Calibri" panose="020F0502020204030204" pitchFamily="34" charset="0"/>
              </a:rPr>
              <a:t>Wird durch Treibhausgase in Wolken und Wasserdampf in der Luft hervorgerufen.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AT" sz="1800" dirty="0">
                <a:effectLst/>
                <a:latin typeface="Calibri" panose="020F0502020204030204" pitchFamily="34" charset="0"/>
              </a:rPr>
              <a:t>Und ohne den natürlichen Treibhauseffekt gäbe es uns nicht. Es wäre mehr als 30°C kälter und somit auch kein Leben möglich.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320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Vorhin habe ich bereits aus Einfachheit den Treibhauseffekt als Ganzes erklärt. Es wird jedoch zwischen dem natürlichen und in dem verstärkten Treibhauseffekt unterschieden.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948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AT" sz="1800" dirty="0">
                <a:effectLst/>
                <a:latin typeface="Calibri" panose="020F0502020204030204" pitchFamily="34" charset="0"/>
              </a:rPr>
              <a:t>Der verstärkte Treibhauseffekt ist Menschengemacht. Er wird durch Zusätzliche Produktion von Treibhausgasen durch z.B. die Verbrennung von fossilen Brennstoffen hervorgerufen.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AT" sz="1800" dirty="0">
                <a:effectLst/>
                <a:latin typeface="Calibri" panose="020F0502020204030204" pitchFamily="34" charset="0"/>
              </a:rPr>
              <a:t>Durch ihn wird es noch wärmer, da noch weniger langwellige Sonnenstrahlen entweichen können.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AT" sz="1800" dirty="0">
                <a:effectLst/>
                <a:latin typeface="Calibri" panose="020F0502020204030204" pitchFamily="34" charset="0"/>
              </a:rPr>
              <a:t>Folgen von einem Übermaß an Treibhausgasen in der Atmosphäre der Erde sind starke Wetterveränderungen oder Umweltkatastrophen sowie Artensterben aufgrund des enormen Temperaturunterschieds.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562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446534" y="3085766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 dirty="0"/>
              <a:t>Master-Untertitelformat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E4A0D2-06D7-4D66-BA61-F34578534738}" type="datetime1">
              <a:rPr lang="de-DE" noProof="0" smtClean="0"/>
              <a:t>22.11.2022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B59C33-0517-4984-B875-E8BC0A936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191" y="3236592"/>
            <a:ext cx="8928848" cy="1518248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1D55A-6E59-4773-89AA-F443F145BFF8}" type="datetime1">
              <a:rPr lang="de-DE" noProof="0" smtClean="0"/>
              <a:t>22.11.2022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C2A4F5-FFC7-4F64-81AF-787AE5B888F7}" type="datetime1">
              <a:rPr lang="de-DE" noProof="0" smtClean="0"/>
              <a:t>22.11.2022</a:t>
            </a:fld>
            <a:endParaRPr lang="de-DE" noProof="0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 noProof="0" dirty="0"/>
              <a:t>Mastertextformat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DDD285-6C37-4790-BAD7-74EB8C8E8CFF}" type="datetime1">
              <a:rPr lang="de-DE" noProof="0" smtClean="0"/>
              <a:t>22.11.2022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1C3223-2FC9-4648-904F-4DE467BB4C47}" type="datetime1">
              <a:rPr lang="de-DE" noProof="0" smtClean="0"/>
              <a:t>22.11.2022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2C2D1-0D72-4119-8357-FFDD8955313C}" type="datetime1">
              <a:rPr lang="de-DE" noProof="0" smtClean="0"/>
              <a:t>22.11.2022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6CB8A2-66F7-4935-BE5E-059486751026}" type="datetime1">
              <a:rPr lang="de-DE" noProof="0" smtClean="0"/>
              <a:t>22.11.2022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ED36E-C46D-4F73-B26E-7679AD7E1EDB}" type="datetime1">
              <a:rPr lang="de-DE" noProof="0" smtClean="0"/>
              <a:t>22.11.2022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6AAE18-0679-4B19-89F8-045597A58552}" type="datetime1">
              <a:rPr lang="de-DE" noProof="0" smtClean="0"/>
              <a:t>22.11.2022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 rtl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4450746A-85A3-435C-8C71-93BF07042AAD}" type="datetime1">
              <a:rPr lang="de-DE" noProof="0" smtClean="0"/>
              <a:t>22.11.2022</a:t>
            </a:fld>
            <a:endParaRPr lang="de-DE" noProof="0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A54219-09BA-4F0A-86C6-A0AC093D680B}" type="datetime1">
              <a:rPr lang="de-DE" noProof="0" smtClean="0"/>
              <a:t>22.11.2022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FD20B7C-5E15-40D1-A4AF-20FF3ED5B2C7}" type="datetime1">
              <a:rPr lang="de-DE" noProof="0" smtClean="0"/>
              <a:t>22.11.2022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en.gv.at/umweltschutz/oekokauf/pdf/hfkw.pdf" TargetMode="External"/><Relationship Id="rId3" Type="http://schemas.openxmlformats.org/officeDocument/2006/relationships/hyperlink" Target="https://www.youtube.com/watch?v=CrXi_5F3-Ig&amp;t=299s" TargetMode="External"/><Relationship Id="rId7" Type="http://schemas.openxmlformats.org/officeDocument/2006/relationships/hyperlink" Target="https://www.bmz.de/de/laender/vietnam" TargetMode="External"/><Relationship Id="rId2" Type="http://schemas.openxmlformats.org/officeDocument/2006/relationships/hyperlink" Target="https://wedesigntrips.com/de/i/vietnam-verhaltensregel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lobal2000.at/bodennahes-ozon#:~:text=In%20Bodenn%C3%A4he%20auftretendes%20Ozon%20wird,und%20Hauptbestandteil%20von%20%E2%80%9ESmog%E2%80%9C" TargetMode="External"/><Relationship Id="rId5" Type="http://schemas.openxmlformats.org/officeDocument/2006/relationships/hyperlink" Target="https://a.digi4school.at/ebook/4335/1/index.html?page=345" TargetMode="External"/><Relationship Id="rId4" Type="http://schemas.openxmlformats.org/officeDocument/2006/relationships/hyperlink" Target="https://www.umweltbundesamt.de/sites/default/files/medien/376/publikationen/1987_-_2017_30_jahre_montrealer_protokoll_bf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4708656"/>
            <a:ext cx="11029616" cy="566738"/>
          </a:xfrm>
        </p:spPr>
        <p:txBody>
          <a:bodyPr rtlCol="0" anchor="b">
            <a:normAutofit fontScale="90000"/>
          </a:bodyPr>
          <a:lstStyle/>
          <a:p>
            <a:r>
              <a:rPr lang="de-AT" sz="4400" dirty="0"/>
              <a:t>Vietnam</a:t>
            </a:r>
            <a:r>
              <a:rPr lang="de-AT" dirty="0"/>
              <a:t> </a:t>
            </a:r>
            <a:endParaRPr lang="de-DE" dirty="0"/>
          </a:p>
        </p:txBody>
      </p:sp>
      <p:pic>
        <p:nvPicPr>
          <p:cNvPr id="5" name="Grafik 4" descr="Ein Bild, das draußen, Himmel, Berg, Natur enthält.&#10;&#10;Automatisch generierte Beschreibung">
            <a:extLst>
              <a:ext uri="{FF2B5EF4-FFF2-40B4-BE49-F238E27FC236}">
                <a16:creationId xmlns:a16="http://schemas.microsoft.com/office/drawing/2014/main" id="{C556C133-0742-11F7-846D-89B50B5631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866" r="-1" b="22505"/>
          <a:stretch/>
        </p:blipFill>
        <p:spPr>
          <a:xfrm>
            <a:off x="447817" y="641350"/>
            <a:ext cx="11290859" cy="3651249"/>
          </a:xfrm>
          <a:prstGeom prst="rect">
            <a:avLst/>
          </a:prstGeom>
          <a:noFill/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/>
          <a:p>
            <a:pPr rtl="0"/>
            <a:r>
              <a:rPr lang="de-AT" dirty="0"/>
              <a:t>S</a:t>
            </a:r>
            <a:r>
              <a:rPr lang="de-DE" dirty="0" err="1"/>
              <a:t>tevan</a:t>
            </a:r>
            <a:r>
              <a:rPr lang="de-DE" dirty="0"/>
              <a:t> Vlajic</a:t>
            </a:r>
          </a:p>
          <a:p>
            <a:pPr rtl="0"/>
            <a:r>
              <a:rPr lang="de-DE"/>
              <a:t>22.11.22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431CB-8871-413C-8CCF-46A36A87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Bilder zum Krieg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BB86F2-AC6C-414D-85DF-911077756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„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death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seen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end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war“ -Platon</a:t>
            </a:r>
          </a:p>
        </p:txBody>
      </p:sp>
    </p:spTree>
    <p:extLst>
      <p:ext uri="{BB962C8B-B14F-4D97-AF65-F5344CB8AC3E}">
        <p14:creationId xmlns:p14="http://schemas.microsoft.com/office/powerpoint/2010/main" val="422365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Vietnamkrieg: Warum das Massaker von My Lai so grausam war - [GEO]">
            <a:extLst>
              <a:ext uri="{FF2B5EF4-FFF2-40B4-BE49-F238E27FC236}">
                <a16:creationId xmlns:a16="http://schemas.microsoft.com/office/drawing/2014/main" id="{E4317DB3-2E2C-8A9F-DF74-DEA4950BC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05" y="783384"/>
            <a:ext cx="5047863" cy="380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Vietnamkrieg: Was vor der ikonischen Aufnahme vor 53 Jahren geschah |  STERN.de">
            <a:extLst>
              <a:ext uri="{FF2B5EF4-FFF2-40B4-BE49-F238E27FC236}">
                <a16:creationId xmlns:a16="http://schemas.microsoft.com/office/drawing/2014/main" id="{CD9C1294-0017-89E5-CB65-38CF47206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732" y="783384"/>
            <a:ext cx="4945812" cy="329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er Vietnamkrieg | bpb.de">
            <a:extLst>
              <a:ext uri="{FF2B5EF4-FFF2-40B4-BE49-F238E27FC236}">
                <a16:creationId xmlns:a16="http://schemas.microsoft.com/office/drawing/2014/main" id="{38DF56B1-4CA9-3633-247B-A7D741103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732" y="4159998"/>
            <a:ext cx="4330460" cy="256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unnelsysteme: Wenn der Krieg in den Untergrund geht - WELT">
            <a:extLst>
              <a:ext uri="{FF2B5EF4-FFF2-40B4-BE49-F238E27FC236}">
                <a16:creationId xmlns:a16="http://schemas.microsoft.com/office/drawing/2014/main" id="{B4F57AA6-685C-85D2-6C40-BBC1B56D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196" y="4667344"/>
            <a:ext cx="4295772" cy="205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C3292816-C545-83BB-6A24-C7C8403607FC}"/>
              </a:ext>
            </a:extLst>
          </p:cNvPr>
          <p:cNvSpPr/>
          <p:nvPr/>
        </p:nvSpPr>
        <p:spPr>
          <a:xfrm>
            <a:off x="2591101" y="2573102"/>
            <a:ext cx="1006114" cy="98960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81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431CB-8871-413C-8CCF-46A36A87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Kultur &amp; Religionen Vietnams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5D104D-9374-B828-4CEE-12DD3E31D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04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C4949-C286-4C8F-91B7-7E35B721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b="0" kern="1200" cap="all" dirty="0">
                <a:latin typeface="+mj-lt"/>
                <a:ea typeface="+mj-ea"/>
                <a:cs typeface="+mj-cs"/>
              </a:rPr>
              <a:t>Kultur &amp; Religion</a:t>
            </a:r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DDB72A15-E569-D890-3A36-F4540CB48DD2}"/>
              </a:ext>
            </a:extLst>
          </p:cNvPr>
          <p:cNvSpPr txBox="1">
            <a:spLocks/>
          </p:cNvSpPr>
          <p:nvPr/>
        </p:nvSpPr>
        <p:spPr>
          <a:xfrm>
            <a:off x="488430" y="1811547"/>
            <a:ext cx="6011248" cy="4844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Kulturelle Eigenschaften</a:t>
            </a:r>
            <a:r>
              <a:rPr lang="de-DE" sz="1400" b="1" dirty="0"/>
              <a:t>, gütig und solidarisch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Nicht aufdringlich gegenüber von Touristen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Freundlich</a:t>
            </a:r>
            <a:endParaRPr lang="de-DE" sz="1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Glauben/Religion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Religion</a:t>
            </a:r>
          </a:p>
          <a:p>
            <a:pPr marL="1200150" lvl="2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Tam </a:t>
            </a:r>
            <a:r>
              <a:rPr lang="de-DE" sz="1300" b="1" dirty="0" err="1"/>
              <a:t>Giao</a:t>
            </a:r>
            <a:endParaRPr lang="de-DE" sz="1300" b="1" dirty="0"/>
          </a:p>
          <a:p>
            <a:pPr marL="1200150" lvl="2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Übersetz: Religion aus drei Teilen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Die Drei Teile bestehen aus:</a:t>
            </a:r>
          </a:p>
          <a:p>
            <a:pPr marL="1200150" lvl="2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Buddhismus</a:t>
            </a:r>
          </a:p>
          <a:p>
            <a:pPr marL="1200150" lvl="2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Konfuzianismus</a:t>
            </a:r>
          </a:p>
          <a:p>
            <a:pPr marL="1200150" lvl="2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Taoismus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Buddhistische Pagoden: Glaubensstätten</a:t>
            </a:r>
          </a:p>
          <a:p>
            <a:pPr lvl="1">
              <a:lnSpc>
                <a:spcPct val="90000"/>
              </a:lnSpc>
            </a:pPr>
            <a:endParaRPr lang="de-DE" sz="1400" b="1" dirty="0"/>
          </a:p>
          <a:p>
            <a:pPr>
              <a:lnSpc>
                <a:spcPct val="90000"/>
              </a:lnSpc>
            </a:pPr>
            <a:endParaRPr 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B611CD3C-2C47-E150-BFCA-D3E05A7DC28E}"/>
              </a:ext>
            </a:extLst>
          </p:cNvPr>
          <p:cNvSpPr txBox="1">
            <a:spLocks/>
          </p:cNvSpPr>
          <p:nvPr/>
        </p:nvSpPr>
        <p:spPr>
          <a:xfrm>
            <a:off x="6096000" y="3944722"/>
            <a:ext cx="6011248" cy="2390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Buddhistische Pagoden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Chua </a:t>
            </a:r>
            <a:r>
              <a:rPr lang="de-DE" sz="1300" b="1" dirty="0" err="1"/>
              <a:t>Mot</a:t>
            </a:r>
            <a:r>
              <a:rPr lang="de-DE" sz="1300" b="1" dirty="0"/>
              <a:t> Cot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Chua Huong 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Yen-Tu-Pagode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Bai </a:t>
            </a:r>
            <a:r>
              <a:rPr lang="de-DE" sz="1300" b="1" dirty="0" err="1"/>
              <a:t>Dhin</a:t>
            </a:r>
            <a:r>
              <a:rPr lang="de-DE" sz="1300" b="1" dirty="0"/>
              <a:t> Pagode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Thien Mu Pagode</a:t>
            </a:r>
          </a:p>
          <a:p>
            <a:pPr>
              <a:lnSpc>
                <a:spcPct val="90000"/>
              </a:lnSpc>
            </a:pPr>
            <a:endParaRPr 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Thien Mu-Pagode am Parfüm-Fluss in Vietnam">
            <a:extLst>
              <a:ext uri="{FF2B5EF4-FFF2-40B4-BE49-F238E27FC236}">
                <a16:creationId xmlns:a16="http://schemas.microsoft.com/office/drawing/2014/main" id="{94F125FE-9DE5-7EDF-6E4D-2EB628904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09758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75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431CB-8871-413C-8CCF-46A36A87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Sprache und Kultur 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BB86F2-AC6C-414D-85DF-911077756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177" y="4551091"/>
            <a:ext cx="11029615" cy="600556"/>
          </a:xfrm>
        </p:spPr>
        <p:txBody>
          <a:bodyPr>
            <a:norm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7280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C4949-C286-4C8F-91B7-7E35B721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85" y="668005"/>
            <a:ext cx="11084167" cy="635152"/>
          </a:xfrm>
        </p:spPr>
        <p:txBody>
          <a:bodyPr/>
          <a:lstStyle/>
          <a:p>
            <a:r>
              <a:rPr lang="de-AT" dirty="0"/>
              <a:t>Sprache und Verhalten 2</a:t>
            </a:r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57642290-B6CB-99CA-FACF-DE37A53AE2BA}"/>
              </a:ext>
            </a:extLst>
          </p:cNvPr>
          <p:cNvSpPr txBox="1">
            <a:spLocks/>
          </p:cNvSpPr>
          <p:nvPr/>
        </p:nvSpPr>
        <p:spPr>
          <a:xfrm>
            <a:off x="515485" y="1665105"/>
            <a:ext cx="6011248" cy="4844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Sprachen:</a:t>
            </a:r>
            <a:r>
              <a:rPr lang="de-DE" sz="1400" b="1" dirty="0"/>
              <a:t>, gütig und solidarisch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Üblich: Vietnamesisch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Teil der Bevölkerung: Chinesisch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Durch franz. Kol</a:t>
            </a:r>
            <a:r>
              <a:rPr lang="de-DE" sz="1400" b="1" dirty="0"/>
              <a:t>onien: Französisch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Englisch durch Tourismus</a:t>
            </a:r>
            <a:endParaRPr lang="de-DE" sz="1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Begrüßung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Xin Chao (Sin Tschau)</a:t>
            </a:r>
          </a:p>
          <a:p>
            <a:pPr marL="1200150" lvl="2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200" b="1" dirty="0"/>
              <a:t>Guten Tag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Freundliches Kopfnicken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Ältere Personen werden zuerst Begrüßt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Rechte Hand vom Gegenübermit beiden Händen umschließen</a:t>
            </a:r>
          </a:p>
          <a:p>
            <a:pPr lvl="1">
              <a:lnSpc>
                <a:spcPct val="90000"/>
              </a:lnSpc>
            </a:pPr>
            <a:endParaRPr lang="de-DE" sz="1400" b="1" dirty="0"/>
          </a:p>
          <a:p>
            <a:pPr>
              <a:lnSpc>
                <a:spcPct val="90000"/>
              </a:lnSpc>
            </a:pPr>
            <a:endParaRPr 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D864A8-0D10-1BEA-1959-721CBD2DB43C}"/>
              </a:ext>
            </a:extLst>
          </p:cNvPr>
          <p:cNvSpPr txBox="1">
            <a:spLocks/>
          </p:cNvSpPr>
          <p:nvPr/>
        </p:nvSpPr>
        <p:spPr>
          <a:xfrm>
            <a:off x="6057568" y="2217195"/>
            <a:ext cx="6011248" cy="4844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Kleidung:</a:t>
            </a:r>
            <a:r>
              <a:rPr lang="de-DE" sz="1400" b="1" dirty="0"/>
              <a:t>, gütig und solidarisch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Große Bedeutung</a:t>
            </a:r>
          </a:p>
          <a:p>
            <a:pPr marL="1200150" lvl="2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„Kleider machen Leute“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Gepflegtes Äußeres</a:t>
            </a:r>
          </a:p>
          <a:p>
            <a:pPr marL="1200150" lvl="2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Zeichen der Wertschätzung &amp; Respekt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Schlecht gekleidete Personen werden nicht er ernst genommen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Zu Vermeiden</a:t>
            </a:r>
          </a:p>
          <a:p>
            <a:pPr marL="1200150" lvl="2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Schuhe in Tempeln oder Häusern</a:t>
            </a:r>
          </a:p>
          <a:p>
            <a:pPr marL="1200150" lvl="2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Bikinis am Strand </a:t>
            </a:r>
          </a:p>
          <a:p>
            <a:pPr marL="1200150" lvl="2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Badebekleidung in Restaurants</a:t>
            </a:r>
          </a:p>
          <a:p>
            <a:pPr marL="1200150" lvl="2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Miniröcke &amp; Hotpants</a:t>
            </a:r>
          </a:p>
          <a:p>
            <a:pPr marL="1200150" lvl="2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Rückenfreie Kleider</a:t>
            </a:r>
          </a:p>
          <a:p>
            <a:pPr marL="1200150" lvl="2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Oberteile mit dünnen Trägern</a:t>
            </a:r>
            <a:br>
              <a:rPr lang="de-DE" sz="1300" b="1" dirty="0"/>
            </a:br>
            <a:endParaRPr lang="de-DE" sz="1300" b="1" dirty="0"/>
          </a:p>
          <a:p>
            <a:pPr marL="1200150" lvl="2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de-DE" sz="1300" b="1" dirty="0"/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de-DE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endParaRPr lang="de-DE" sz="1400" b="1" dirty="0"/>
          </a:p>
          <a:p>
            <a:pPr>
              <a:lnSpc>
                <a:spcPct val="90000"/>
              </a:lnSpc>
            </a:pPr>
            <a:endParaRPr 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0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431CB-8871-413C-8CCF-46A36A87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76" y="2403624"/>
            <a:ext cx="11029615" cy="2147467"/>
          </a:xfrm>
        </p:spPr>
        <p:txBody>
          <a:bodyPr/>
          <a:lstStyle/>
          <a:p>
            <a:r>
              <a:rPr lang="de-AT" dirty="0"/>
              <a:t>Feiertage und Festlichkeiten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BB86F2-AC6C-414D-85DF-911077756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177" y="4551091"/>
            <a:ext cx="11029615" cy="600556"/>
          </a:xfrm>
        </p:spPr>
        <p:txBody>
          <a:bodyPr>
            <a:norm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6444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C4949-C286-4C8F-91B7-7E35B721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85" y="668005"/>
            <a:ext cx="11084167" cy="635152"/>
          </a:xfrm>
        </p:spPr>
        <p:txBody>
          <a:bodyPr/>
          <a:lstStyle/>
          <a:p>
            <a:r>
              <a:rPr lang="de-AT" dirty="0"/>
              <a:t>Feiertage und Festlichkeiten</a:t>
            </a:r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57642290-B6CB-99CA-FACF-DE37A53AE2BA}"/>
              </a:ext>
            </a:extLst>
          </p:cNvPr>
          <p:cNvSpPr txBox="1">
            <a:spLocks/>
          </p:cNvSpPr>
          <p:nvPr/>
        </p:nvSpPr>
        <p:spPr>
          <a:xfrm>
            <a:off x="394715" y="845596"/>
            <a:ext cx="6011248" cy="4844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Feiertage:</a:t>
            </a:r>
            <a:r>
              <a:rPr lang="de-DE" sz="1400" b="1" dirty="0"/>
              <a:t>, gütig und solidarisch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Haben religiösen Ursprung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Bedeutendste Feiertag </a:t>
            </a:r>
          </a:p>
          <a:p>
            <a:pPr marL="1200150" lvl="2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 err="1"/>
              <a:t>Tetfest</a:t>
            </a:r>
            <a:endParaRPr lang="de-DE" sz="1300" b="1" dirty="0"/>
          </a:p>
          <a:p>
            <a:pPr marL="1657350" lvl="3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200" b="1" dirty="0"/>
              <a:t>Familie wird besucht</a:t>
            </a:r>
          </a:p>
          <a:p>
            <a:pPr marL="1657350" lvl="3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200" b="1" dirty="0"/>
              <a:t>Tempel werden besucht</a:t>
            </a:r>
          </a:p>
          <a:p>
            <a:pPr marL="1200150" lvl="2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Findet zwischen 21. Januar &amp; </a:t>
            </a:r>
            <a:r>
              <a:rPr lang="de-DE" sz="1400" b="1" dirty="0"/>
              <a:t>21 Februar statt</a:t>
            </a:r>
            <a:endParaRPr lang="de-DE" sz="1300" b="1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D864A8-0D10-1BEA-1959-721CBD2DB43C}"/>
              </a:ext>
            </a:extLst>
          </p:cNvPr>
          <p:cNvSpPr txBox="1">
            <a:spLocks/>
          </p:cNvSpPr>
          <p:nvPr/>
        </p:nvSpPr>
        <p:spPr>
          <a:xfrm>
            <a:off x="5522731" y="2013933"/>
            <a:ext cx="6011248" cy="4844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Weitere Verhaltensregeln: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Nie auf Menschen zeigen</a:t>
            </a:r>
          </a:p>
          <a:p>
            <a:pPr marL="1200150" lvl="2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Unhöflich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Nie Köpfe berühren</a:t>
            </a:r>
          </a:p>
          <a:p>
            <a:pPr marL="1200150" lvl="2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Kopf gilt als edelstes Körperteil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Niemals die Geduld verlieren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Kein tiefer Blickkontakt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Andere Meinungen respektvoll Kundtuen</a:t>
            </a:r>
            <a:br>
              <a:rPr lang="de-DE" sz="1400" b="1" dirty="0"/>
            </a:br>
            <a:endParaRPr lang="de-DE" sz="1400" b="1" dirty="0"/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Stäbchen waagrecht beim essen halten	</a:t>
            </a:r>
          </a:p>
          <a:p>
            <a:pPr marL="1200150" lvl="2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/>
              <a:t>Nicht wie ein Löffel</a:t>
            </a:r>
          </a:p>
          <a:p>
            <a:pPr marL="1200150" lvl="2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300" b="1" dirty="0">
                <a:sym typeface="Wingdings" panose="05000000000000000000" pitchFamily="2" charset="2"/>
              </a:rPr>
              <a:t> erinnert an Abbrechen von Räucherstäbchen, welches für Tote angezündet wird </a:t>
            </a:r>
            <a:endParaRPr lang="de-DE" sz="1300" b="1" dirty="0"/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de-DE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endParaRPr lang="de-DE" sz="1400" b="1" dirty="0"/>
          </a:p>
          <a:p>
            <a:pPr>
              <a:lnSpc>
                <a:spcPct val="90000"/>
              </a:lnSpc>
            </a:pPr>
            <a:endParaRPr 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06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740A9-DD75-4E8E-A666-35B10A8FF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Fragen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9F0738-968A-4209-9E2C-E441586ED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7E630-4C81-4BB1-9D88-4EA6071C6F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191" y="3311354"/>
            <a:ext cx="8928848" cy="2847906"/>
          </a:xfrm>
        </p:spPr>
        <p:txBody>
          <a:bodyPr/>
          <a:lstStyle/>
          <a:p>
            <a:r>
              <a:rPr lang="de-DE" dirty="0"/>
              <a:t>Wo befindet sich Vietnam?</a:t>
            </a:r>
          </a:p>
          <a:p>
            <a:r>
              <a:rPr lang="de-DE" dirty="0"/>
              <a:t>Wer gewann den Krieg zwischen USA und Vietnam?</a:t>
            </a:r>
          </a:p>
          <a:p>
            <a:r>
              <a:rPr lang="de-DE" dirty="0"/>
              <a:t>Wie viele Vietnamesen starben während des Krieges?</a:t>
            </a:r>
          </a:p>
          <a:p>
            <a:r>
              <a:rPr lang="de-DE" dirty="0"/>
              <a:t>Was war der Auslöser für den Krieg?</a:t>
            </a:r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198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70FBE-9BDB-481F-81EA-F390A7B88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Antworten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32FFC-44EE-41E6-A44B-F7E413A05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DD3228-23DC-4D89-A523-8A26F64F72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191" y="3236591"/>
            <a:ext cx="8928848" cy="2600977"/>
          </a:xfrm>
        </p:spPr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Vietnam befindet sich Südwestlich von China (Nordhalbkugel)</a:t>
            </a:r>
          </a:p>
          <a:p>
            <a:r>
              <a:rPr lang="de-DE" dirty="0">
                <a:sym typeface="Wingdings" panose="05000000000000000000" pitchFamily="2" charset="2"/>
              </a:rPr>
              <a:t>Vietnam</a:t>
            </a:r>
          </a:p>
          <a:p>
            <a:r>
              <a:rPr lang="de-DE" dirty="0">
                <a:sym typeface="Wingdings" panose="05000000000000000000" pitchFamily="2" charset="2"/>
              </a:rPr>
              <a:t>3.000.000</a:t>
            </a:r>
          </a:p>
          <a:p>
            <a:r>
              <a:rPr lang="de-DE" dirty="0">
                <a:sym typeface="Wingdings" panose="05000000000000000000" pitchFamily="2" charset="2"/>
              </a:rPr>
              <a:t>Fotografie: Polizeichef tötet Mann</a:t>
            </a:r>
            <a:r>
              <a:rPr lang="de-AT" dirty="0">
                <a:sym typeface="Wingdings" panose="05000000000000000000" pitchFamily="2" charset="2"/>
              </a:rPr>
              <a:t>, Amerikaner vergewaltigen Frauen &amp; Kinder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6481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BB4FC-7A1E-4B94-9B75-F32F97ED0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Vietnam –Übersicht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B0A5CE-47ED-4ECB-B4BA-CF3B8348C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Themen Übersicht</a:t>
            </a:r>
          </a:p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BEF7CC-064D-42F9-9CE3-DB0EE04E0E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7585" y="3191774"/>
            <a:ext cx="4278702" cy="3079630"/>
          </a:xfrm>
        </p:spPr>
        <p:txBody>
          <a:bodyPr>
            <a:noAutofit/>
          </a:bodyPr>
          <a:lstStyle/>
          <a:p>
            <a:r>
              <a:rPr lang="de-AT" sz="1400" dirty="0"/>
              <a:t>Allgemeines</a:t>
            </a:r>
          </a:p>
          <a:p>
            <a:pPr lvl="1"/>
            <a:r>
              <a:rPr lang="de-AT" sz="1200" dirty="0"/>
              <a:t>Hauptstadt</a:t>
            </a:r>
          </a:p>
          <a:p>
            <a:pPr lvl="1"/>
            <a:r>
              <a:rPr lang="de-AT" sz="1200" dirty="0"/>
              <a:t>Lage</a:t>
            </a:r>
          </a:p>
          <a:p>
            <a:pPr lvl="1"/>
            <a:r>
              <a:rPr lang="de-AT" sz="1200" dirty="0"/>
              <a:t>….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 err="1"/>
              <a:t>Interessante</a:t>
            </a:r>
            <a:r>
              <a:rPr lang="en-GB" sz="1400" dirty="0"/>
              <a:t> </a:t>
            </a:r>
            <a:r>
              <a:rPr lang="en-GB" sz="1400" dirty="0" err="1"/>
              <a:t>Fakten</a:t>
            </a:r>
            <a:endParaRPr lang="de-DE" sz="1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AT" sz="1400" dirty="0"/>
              <a:t>Der Vietnamkrieg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/>
              <a:t>Wie ist es Eigentlich zum Krieg gekommen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AT" sz="1400" dirty="0"/>
              <a:t>K</a:t>
            </a:r>
            <a:r>
              <a:rPr lang="de-DE" sz="1400" dirty="0" err="1"/>
              <a:t>riegsverlauf</a:t>
            </a:r>
            <a:endParaRPr lang="de-AT" sz="1400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29290B1A-84B9-46DC-94F4-1BDCC2B6C515}"/>
              </a:ext>
            </a:extLst>
          </p:cNvPr>
          <p:cNvSpPr txBox="1">
            <a:spLocks/>
          </p:cNvSpPr>
          <p:nvPr/>
        </p:nvSpPr>
        <p:spPr>
          <a:xfrm>
            <a:off x="5457645" y="3191774"/>
            <a:ext cx="4278702" cy="3079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 err="1"/>
              <a:t>Bilder</a:t>
            </a:r>
            <a:r>
              <a:rPr lang="en-GB" sz="1400" dirty="0"/>
              <a:t> </a:t>
            </a:r>
            <a:r>
              <a:rPr lang="en-GB" sz="1400" dirty="0" err="1"/>
              <a:t>zum</a:t>
            </a:r>
            <a:r>
              <a:rPr lang="en-GB" sz="1400" dirty="0"/>
              <a:t> Krieg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AT" sz="1400" dirty="0"/>
              <a:t>Kultur &amp; Religionen Vietnams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AT" sz="1400" dirty="0"/>
              <a:t>Sprache und Kultur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AT" sz="1400" dirty="0"/>
              <a:t>Feiertage und Festlichkeiten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AT" sz="1400" dirty="0"/>
              <a:t>Fragen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AT" sz="1400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259928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73E43-11B8-4EE0-8A08-D0AF7F34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0CBF0B-1CEF-43D9-946A-2B9E1BEEF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341732"/>
          </a:xfrm>
        </p:spPr>
        <p:txBody>
          <a:bodyPr>
            <a:normAutofit/>
          </a:bodyPr>
          <a:lstStyle/>
          <a:p>
            <a:r>
              <a:rPr lang="de-AT" dirty="0">
                <a:hlinkClick r:id="rId2"/>
              </a:rPr>
              <a:t>https://wedesigntrips.com/de/i/vietnam-verhaltensregeln</a:t>
            </a:r>
            <a:endParaRPr lang="de-AT" dirty="0"/>
          </a:p>
          <a:p>
            <a:r>
              <a:rPr lang="de-AT" dirty="0">
                <a:hlinkClick r:id="rId3"/>
              </a:rPr>
              <a:t>https://www.youtube.com/watch?v=CrXi_5F3-Ig&amp;t=299s</a:t>
            </a:r>
            <a:endParaRPr lang="de-AT" dirty="0"/>
          </a:p>
          <a:p>
            <a:r>
              <a:rPr lang="de-AT" dirty="0">
                <a:hlinkClick r:id="rId4"/>
              </a:rPr>
              <a:t>https://www.umweltbundesamt.de/sites/default/files/medien/376/publikationen/1987_-_2017_30_jahre_montrealer_protokoll_bf.pdf</a:t>
            </a:r>
            <a:endParaRPr lang="de-AT" dirty="0"/>
          </a:p>
          <a:p>
            <a:r>
              <a:rPr lang="de-AT" dirty="0">
                <a:hlinkClick r:id="rId5"/>
              </a:rPr>
              <a:t>https://a.digi4school.at/ebook/4335/1/index.html?page=345</a:t>
            </a:r>
            <a:endParaRPr lang="de-AT" dirty="0"/>
          </a:p>
          <a:p>
            <a:r>
              <a:rPr lang="de-AT" dirty="0">
                <a:hlinkClick r:id="rId6"/>
              </a:rPr>
              <a:t>https://www.global2000.at/bodennahes-ozon#:~:text=In%20Bodenn%C3%A4he%20auftretendes%20Ozon%20wird,und%20Hauptbestandteil%20von%20%E2%80%9ESmog%E2%80%9C</a:t>
            </a:r>
            <a:r>
              <a:rPr lang="de-AT" dirty="0"/>
              <a:t>.</a:t>
            </a:r>
          </a:p>
          <a:p>
            <a:r>
              <a:rPr lang="de-AT" dirty="0">
                <a:hlinkClick r:id="rId7"/>
              </a:rPr>
              <a:t>https://www.bmz.de/de/laender/vietnam</a:t>
            </a:r>
            <a:endParaRPr lang="de-AT" dirty="0"/>
          </a:p>
          <a:p>
            <a:r>
              <a:rPr lang="de-AT" dirty="0">
                <a:hlinkClick r:id="rId8"/>
              </a:rPr>
              <a:t>https://www.wien.gv.at/umweltschutz/oekokauf/pdf/hfkw.pdf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2167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DCF8-FDDF-4C70-9BDC-D5D6F5DEF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Eure Aufmerksamkeit!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E10CE0-8239-4B75-9178-AE1C00A66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E42FC0-36F5-40B7-B018-2C239C8AA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8054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431CB-8871-413C-8CCF-46A36A87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BB86F2-AC6C-414D-85DF-911077756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Fakten zu </a:t>
            </a:r>
            <a:r>
              <a:rPr lang="de-AT" dirty="0" err="1"/>
              <a:t>vietnam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698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43225-46F3-4950-AB49-316E773B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30" y="879895"/>
            <a:ext cx="3031852" cy="783937"/>
          </a:xfrm>
        </p:spPr>
        <p:txBody>
          <a:bodyPr anchor="b">
            <a:normAutofit fontScale="90000"/>
          </a:bodyPr>
          <a:lstStyle/>
          <a:p>
            <a:r>
              <a:rPr lang="de-AT" dirty="0"/>
              <a:t>Allgemeine </a:t>
            </a:r>
            <a:br>
              <a:rPr lang="de-AT" dirty="0"/>
            </a:br>
            <a:r>
              <a:rPr lang="de-AT" dirty="0"/>
              <a:t>Fakten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C96304B-B5A3-481F-9C42-2C5BB646E72E}"/>
              </a:ext>
            </a:extLst>
          </p:cNvPr>
          <p:cNvSpPr txBox="1"/>
          <p:nvPr/>
        </p:nvSpPr>
        <p:spPr>
          <a:xfrm>
            <a:off x="7648444" y="4108928"/>
            <a:ext cx="151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rgbClr val="FFFFFF"/>
                </a:solidFill>
              </a:rPr>
              <a:t>Sauerstoffatom</a:t>
            </a:r>
            <a:endParaRPr lang="en-GB" sz="1600" b="1" dirty="0">
              <a:solidFill>
                <a:srgbClr val="FFFFFF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981BE8C-A980-4F96-AE28-708E14449107}"/>
              </a:ext>
            </a:extLst>
          </p:cNvPr>
          <p:cNvSpPr txBox="1"/>
          <p:nvPr/>
        </p:nvSpPr>
        <p:spPr>
          <a:xfrm>
            <a:off x="9858243" y="3877834"/>
            <a:ext cx="135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FFFF"/>
                </a:solidFill>
              </a:rPr>
              <a:t>O3</a:t>
            </a:r>
            <a:endParaRPr lang="de-AT" sz="1600" b="1" dirty="0">
              <a:solidFill>
                <a:srgbClr val="FFFFFF"/>
              </a:solidFill>
            </a:endParaRP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6B3DCCA0-5D99-4048-A769-A6FEA91A0086}"/>
              </a:ext>
            </a:extLst>
          </p:cNvPr>
          <p:cNvSpPr txBox="1">
            <a:spLocks/>
          </p:cNvSpPr>
          <p:nvPr/>
        </p:nvSpPr>
        <p:spPr>
          <a:xfrm>
            <a:off x="920257" y="2030479"/>
            <a:ext cx="3031852" cy="39599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dirty="0" err="1"/>
              <a:t>Hauptstadt</a:t>
            </a:r>
            <a:r>
              <a:rPr lang="en-GB" sz="1800" b="1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</a:rPr>
              <a:t>Hanoi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dirty="0" err="1"/>
              <a:t>Einwohner</a:t>
            </a:r>
            <a:r>
              <a:rPr lang="en-GB" sz="1800" b="1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</a:rPr>
              <a:t>100 </a:t>
            </a:r>
            <a:r>
              <a:rPr lang="en-GB" sz="1600" dirty="0" err="1">
                <a:solidFill>
                  <a:schemeClr val="bg1"/>
                </a:solidFill>
              </a:rPr>
              <a:t>Millionen</a:t>
            </a:r>
            <a:endParaRPr lang="en-GB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dirty="0"/>
              <a:t>Lage: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bg1"/>
                </a:solidFill>
              </a:rPr>
              <a:t>Südwestlich</a:t>
            </a:r>
            <a:r>
              <a:rPr lang="en-GB" sz="1600" dirty="0">
                <a:solidFill>
                  <a:schemeClr val="bg1"/>
                </a:solidFill>
              </a:rPr>
              <a:t> von China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bg1"/>
                </a:solidFill>
              </a:rPr>
              <a:t>Nordhalbkugel</a:t>
            </a:r>
            <a:endParaRPr lang="en-GB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 dirty="0"/>
              <a:t>BIP 2021: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</a:rPr>
              <a:t>362.2 </a:t>
            </a:r>
            <a:r>
              <a:rPr lang="en-GB" sz="1600" dirty="0" err="1">
                <a:solidFill>
                  <a:schemeClr val="bg1"/>
                </a:solidFill>
              </a:rPr>
              <a:t>Milliarden</a:t>
            </a:r>
            <a:r>
              <a:rPr lang="en-GB" sz="1600" dirty="0">
                <a:solidFill>
                  <a:schemeClr val="bg1"/>
                </a:solidFill>
              </a:rPr>
              <a:t> US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100" b="1" dirty="0" err="1">
                <a:solidFill>
                  <a:schemeClr val="bg1"/>
                </a:solidFill>
              </a:rPr>
              <a:t>Staatsoberhaupt</a:t>
            </a:r>
            <a:r>
              <a:rPr lang="en-GB" sz="2100" b="1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700" dirty="0">
                <a:solidFill>
                  <a:schemeClr val="bg1"/>
                </a:solidFill>
              </a:rPr>
              <a:t>„</a:t>
            </a:r>
            <a:r>
              <a:rPr lang="de-DE" sz="1700" dirty="0" err="1">
                <a:solidFill>
                  <a:schemeClr val="bg1"/>
                </a:solidFill>
              </a:rPr>
              <a:t>Nguyễn</a:t>
            </a:r>
            <a:r>
              <a:rPr lang="de-DE" sz="1700" dirty="0">
                <a:solidFill>
                  <a:schemeClr val="bg1"/>
                </a:solidFill>
              </a:rPr>
              <a:t> </a:t>
            </a:r>
            <a:r>
              <a:rPr lang="de-DE" sz="1700" dirty="0" err="1">
                <a:solidFill>
                  <a:schemeClr val="bg1"/>
                </a:solidFill>
              </a:rPr>
              <a:t>Xuân</a:t>
            </a:r>
            <a:r>
              <a:rPr lang="de-DE" sz="1700" dirty="0">
                <a:solidFill>
                  <a:schemeClr val="bg1"/>
                </a:solidFill>
              </a:rPr>
              <a:t> </a:t>
            </a:r>
            <a:r>
              <a:rPr lang="de-DE" sz="1700" dirty="0" err="1">
                <a:solidFill>
                  <a:schemeClr val="bg1"/>
                </a:solidFill>
              </a:rPr>
              <a:t>Phúc</a:t>
            </a:r>
            <a:r>
              <a:rPr lang="de-DE" sz="1700" dirty="0">
                <a:solidFill>
                  <a:schemeClr val="bg1"/>
                </a:solidFill>
              </a:rPr>
              <a:t>“</a:t>
            </a:r>
            <a:endParaRPr lang="en-GB" sz="1700" dirty="0">
              <a:solidFill>
                <a:schemeClr val="bg1"/>
              </a:solidFill>
            </a:endParaRP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  <p:pic>
        <p:nvPicPr>
          <p:cNvPr id="7" name="Grafik 6" descr="Ein Bild, das Karte enthält.">
            <a:extLst>
              <a:ext uri="{FF2B5EF4-FFF2-40B4-BE49-F238E27FC236}">
                <a16:creationId xmlns:a16="http://schemas.microsoft.com/office/drawing/2014/main" id="{8D4B1FD2-0854-EEE9-DA9D-96DA26A6A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056" y="275450"/>
            <a:ext cx="5893211" cy="6582550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B08427A9-49A9-CC96-DEAF-1B01D007A743}"/>
              </a:ext>
            </a:extLst>
          </p:cNvPr>
          <p:cNvSpPr/>
          <p:nvPr/>
        </p:nvSpPr>
        <p:spPr>
          <a:xfrm>
            <a:off x="5771072" y="2030479"/>
            <a:ext cx="1293962" cy="302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4F1A6C4A-2ADE-3203-6C62-2E113CFF0112}"/>
              </a:ext>
            </a:extLst>
          </p:cNvPr>
          <p:cNvSpPr/>
          <p:nvPr/>
        </p:nvSpPr>
        <p:spPr>
          <a:xfrm>
            <a:off x="7097644" y="879895"/>
            <a:ext cx="1293962" cy="302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2A66A97-9ED5-2EC6-F850-BF81094B8453}"/>
              </a:ext>
            </a:extLst>
          </p:cNvPr>
          <p:cNvSpPr/>
          <p:nvPr/>
        </p:nvSpPr>
        <p:spPr>
          <a:xfrm>
            <a:off x="6450663" y="4108928"/>
            <a:ext cx="1293962" cy="302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73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43225-46F3-4950-AB49-316E773B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30" y="879895"/>
            <a:ext cx="3031852" cy="783937"/>
          </a:xfrm>
        </p:spPr>
        <p:txBody>
          <a:bodyPr anchor="b">
            <a:normAutofit fontScale="90000"/>
          </a:bodyPr>
          <a:lstStyle/>
          <a:p>
            <a:r>
              <a:rPr lang="en-GB" dirty="0" err="1"/>
              <a:t>Interessante</a:t>
            </a:r>
            <a:r>
              <a:rPr lang="en-GB" dirty="0"/>
              <a:t> </a:t>
            </a:r>
            <a:r>
              <a:rPr lang="en-GB" dirty="0" err="1"/>
              <a:t>Fakten</a:t>
            </a:r>
            <a:endParaRPr lang="de-AT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C05665EE-4FF0-42C1-A46D-5E78145A5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6739" y="1757989"/>
            <a:ext cx="3351850" cy="3624893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800" dirty="0">
                <a:solidFill>
                  <a:schemeClr val="bg1"/>
                </a:solidFill>
              </a:rPr>
              <a:t>1) </a:t>
            </a:r>
            <a:r>
              <a:rPr lang="en-GB" sz="1800" dirty="0" err="1">
                <a:solidFill>
                  <a:schemeClr val="bg1"/>
                </a:solidFill>
              </a:rPr>
              <a:t>Mit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Toten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sprechen</a:t>
            </a:r>
            <a:endParaRPr lang="en-GB" sz="1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800" dirty="0">
                <a:solidFill>
                  <a:schemeClr val="bg1"/>
                </a:solidFill>
              </a:rPr>
              <a:t>2) </a:t>
            </a:r>
            <a:r>
              <a:rPr lang="en-GB" sz="1800" dirty="0" err="1">
                <a:solidFill>
                  <a:schemeClr val="bg1"/>
                </a:solidFill>
              </a:rPr>
              <a:t>Vornähme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Blässe</a:t>
            </a:r>
            <a:endParaRPr lang="en-GB" sz="1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800" dirty="0">
                <a:solidFill>
                  <a:schemeClr val="bg1"/>
                </a:solidFill>
              </a:rPr>
              <a:t>3) </a:t>
            </a:r>
            <a:r>
              <a:rPr lang="en-GB" sz="1800" dirty="0" err="1">
                <a:solidFill>
                  <a:schemeClr val="bg1"/>
                </a:solidFill>
              </a:rPr>
              <a:t>Kinderreich</a:t>
            </a:r>
            <a:endParaRPr lang="en-GB" sz="1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800" dirty="0">
                <a:solidFill>
                  <a:schemeClr val="bg1"/>
                </a:solidFill>
              </a:rPr>
              <a:t>4) </a:t>
            </a:r>
            <a:r>
              <a:rPr lang="en-GB" sz="1800" dirty="0" err="1">
                <a:solidFill>
                  <a:schemeClr val="bg1"/>
                </a:solidFill>
              </a:rPr>
              <a:t>Vielfältige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Tierwelt</a:t>
            </a:r>
            <a:endParaRPr lang="en-GB" sz="1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800" dirty="0">
                <a:solidFill>
                  <a:schemeClr val="bg1"/>
                </a:solidFill>
              </a:rPr>
              <a:t>5) </a:t>
            </a:r>
            <a:r>
              <a:rPr lang="en-GB" sz="1800" dirty="0" err="1">
                <a:solidFill>
                  <a:schemeClr val="bg1"/>
                </a:solidFill>
              </a:rPr>
              <a:t>Größte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Höhle</a:t>
            </a:r>
            <a:endParaRPr lang="en-GB" sz="1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800" dirty="0">
                <a:solidFill>
                  <a:schemeClr val="bg1"/>
                </a:solidFill>
              </a:rPr>
              <a:t>6) </a:t>
            </a:r>
            <a:r>
              <a:rPr lang="en-GB" sz="1800" dirty="0" err="1">
                <a:solidFill>
                  <a:schemeClr val="bg1"/>
                </a:solidFill>
              </a:rPr>
              <a:t>Reisexport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800" dirty="0">
                <a:solidFill>
                  <a:schemeClr val="bg1"/>
                </a:solidFill>
              </a:rPr>
              <a:t>7) </a:t>
            </a:r>
            <a:r>
              <a:rPr lang="en-GB" sz="1800" dirty="0" err="1">
                <a:solidFill>
                  <a:schemeClr val="bg1"/>
                </a:solidFill>
              </a:rPr>
              <a:t>Millionen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Motorräder</a:t>
            </a:r>
            <a:endParaRPr lang="en-GB" sz="1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800" dirty="0">
                <a:solidFill>
                  <a:schemeClr val="bg1"/>
                </a:solidFill>
              </a:rPr>
              <a:t>8) </a:t>
            </a:r>
            <a:r>
              <a:rPr lang="en-GB" sz="1800" dirty="0" err="1">
                <a:solidFill>
                  <a:schemeClr val="bg1"/>
                </a:solidFill>
              </a:rPr>
              <a:t>Schwimmende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Märkte</a:t>
            </a:r>
            <a:endParaRPr lang="en-GB" sz="1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endParaRPr lang="en-GB" sz="1800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871DB287-A508-4F83-80E8-9F5487B45ED3}"/>
              </a:ext>
            </a:extLst>
          </p:cNvPr>
          <p:cNvSpPr txBox="1">
            <a:spLocks/>
          </p:cNvSpPr>
          <p:nvPr/>
        </p:nvSpPr>
        <p:spPr>
          <a:xfrm>
            <a:off x="3986401" y="1061154"/>
            <a:ext cx="3645850" cy="2218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Mit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Toten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sprechen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600" dirty="0" err="1"/>
              <a:t>Ahnenalter</a:t>
            </a:r>
            <a:r>
              <a:rPr lang="en-GB" sz="1600" dirty="0"/>
              <a:t> </a:t>
            </a:r>
            <a:r>
              <a:rPr lang="en-GB" sz="1600" dirty="0" err="1"/>
              <a:t>im</a:t>
            </a:r>
            <a:r>
              <a:rPr lang="en-GB" sz="1600" dirty="0"/>
              <a:t> </a:t>
            </a:r>
            <a:r>
              <a:rPr lang="en-GB" sz="1600" dirty="0" err="1"/>
              <a:t>Haushalt</a:t>
            </a:r>
            <a:endParaRPr lang="en-GB" sz="1600" dirty="0"/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600" dirty="0"/>
              <a:t>Tote um Rat </a:t>
            </a:r>
            <a:r>
              <a:rPr lang="en-GB" sz="1600" dirty="0" err="1"/>
              <a:t>fragen</a:t>
            </a:r>
            <a:r>
              <a:rPr lang="en-GB" sz="1600" dirty="0"/>
              <a:t> 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2E80EE9F-71E8-4A94-9A51-4551E19B77B5}"/>
              </a:ext>
            </a:extLst>
          </p:cNvPr>
          <p:cNvSpPr txBox="1">
            <a:spLocks/>
          </p:cNvSpPr>
          <p:nvPr/>
        </p:nvSpPr>
        <p:spPr>
          <a:xfrm>
            <a:off x="7201268" y="1050745"/>
            <a:ext cx="4286224" cy="2103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Vornähme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Blässe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GB" sz="1600" dirty="0"/>
              <a:t>IN </a:t>
            </a:r>
            <a:r>
              <a:rPr lang="en-GB" sz="1600" dirty="0" err="1"/>
              <a:t>blass</a:t>
            </a:r>
            <a:r>
              <a:rPr lang="en-GB" sz="1600" dirty="0"/>
              <a:t> </a:t>
            </a:r>
            <a:r>
              <a:rPr lang="en-GB" sz="1600" dirty="0" err="1"/>
              <a:t>zu</a:t>
            </a:r>
            <a:r>
              <a:rPr lang="en-GB" sz="1600" dirty="0"/>
              <a:t> sein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GB" sz="1600" dirty="0" err="1"/>
              <a:t>Ausdruck</a:t>
            </a:r>
            <a:r>
              <a:rPr lang="en-GB" sz="1600" dirty="0"/>
              <a:t> für Arbeit </a:t>
            </a:r>
            <a:r>
              <a:rPr lang="en-GB" sz="1600" dirty="0" err="1"/>
              <a:t>im</a:t>
            </a:r>
            <a:r>
              <a:rPr lang="en-GB" sz="1600" dirty="0"/>
              <a:t> </a:t>
            </a:r>
            <a:r>
              <a:rPr lang="en-GB" sz="1600" dirty="0" err="1"/>
              <a:t>Freien</a:t>
            </a:r>
            <a:endParaRPr lang="en-GB" sz="1600" dirty="0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5DCE91F4-6AC2-47B6-A309-702EACD21D5D}"/>
              </a:ext>
            </a:extLst>
          </p:cNvPr>
          <p:cNvSpPr txBox="1">
            <a:spLocks/>
          </p:cNvSpPr>
          <p:nvPr/>
        </p:nvSpPr>
        <p:spPr>
          <a:xfrm>
            <a:off x="3931508" y="2314662"/>
            <a:ext cx="3892769" cy="2674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Kinderreich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600" dirty="0"/>
              <a:t>Zwei von 5 </a:t>
            </a:r>
            <a:r>
              <a:rPr lang="en-GB" sz="1600" dirty="0" err="1"/>
              <a:t>Vietnamesen</a:t>
            </a:r>
            <a:r>
              <a:rPr lang="en-GB" sz="1600" dirty="0"/>
              <a:t> </a:t>
            </a:r>
            <a:r>
              <a:rPr lang="en-GB" sz="1600" dirty="0" err="1"/>
              <a:t>sind</a:t>
            </a:r>
            <a:r>
              <a:rPr lang="en-GB" sz="1600" dirty="0"/>
              <a:t> 15 Jahre alt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600" dirty="0"/>
              <a:t>20.000.000 Kinder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D01609F-5596-469B-8E4C-042DAC0C5CC2}"/>
              </a:ext>
            </a:extLst>
          </p:cNvPr>
          <p:cNvSpPr txBox="1">
            <a:spLocks/>
          </p:cNvSpPr>
          <p:nvPr/>
        </p:nvSpPr>
        <p:spPr>
          <a:xfrm>
            <a:off x="7343103" y="2418695"/>
            <a:ext cx="4002553" cy="2570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Vielfältige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Tierwelt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GB" sz="1600" dirty="0"/>
              <a:t>Tiger, </a:t>
            </a:r>
            <a:r>
              <a:rPr lang="en-GB" sz="1600" dirty="0" err="1"/>
              <a:t>Elefanten</a:t>
            </a:r>
            <a:r>
              <a:rPr lang="en-GB" sz="1600" dirty="0"/>
              <a:t>, </a:t>
            </a:r>
            <a:r>
              <a:rPr lang="en-GB" sz="1600" dirty="0" err="1"/>
              <a:t>Nashörner</a:t>
            </a:r>
            <a:endParaRPr lang="en-GB" sz="1600" dirty="0"/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GB" sz="1600" dirty="0" err="1"/>
              <a:t>Wilderei</a:t>
            </a:r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55121CF2-C536-85EF-7945-4A2CD3043508}"/>
              </a:ext>
            </a:extLst>
          </p:cNvPr>
          <p:cNvSpPr txBox="1">
            <a:spLocks/>
          </p:cNvSpPr>
          <p:nvPr/>
        </p:nvSpPr>
        <p:spPr>
          <a:xfrm>
            <a:off x="3931508" y="3548527"/>
            <a:ext cx="3892769" cy="2674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Größte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Höhle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600" dirty="0"/>
              <a:t>Die </a:t>
            </a:r>
            <a:r>
              <a:rPr lang="en-GB" sz="1600" dirty="0" err="1"/>
              <a:t>größte</a:t>
            </a:r>
            <a:r>
              <a:rPr lang="en-GB" sz="1600" dirty="0"/>
              <a:t> </a:t>
            </a:r>
            <a:r>
              <a:rPr lang="en-GB" sz="1600" dirty="0" err="1"/>
              <a:t>Höhle</a:t>
            </a:r>
            <a:r>
              <a:rPr lang="en-GB" sz="1600" dirty="0"/>
              <a:t> der Welt </a:t>
            </a:r>
            <a:r>
              <a:rPr lang="en-GB" sz="1600" dirty="0" err="1"/>
              <a:t>befindet</a:t>
            </a:r>
            <a:r>
              <a:rPr lang="en-GB" sz="1600" dirty="0"/>
              <a:t> </a:t>
            </a:r>
            <a:r>
              <a:rPr lang="en-GB" sz="1600" dirty="0" err="1"/>
              <a:t>sich</a:t>
            </a:r>
            <a:r>
              <a:rPr lang="en-GB" sz="1600" dirty="0"/>
              <a:t> in Vietnam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600" dirty="0"/>
              <a:t>Han Son </a:t>
            </a:r>
            <a:r>
              <a:rPr lang="en-GB" sz="1600" dirty="0" err="1"/>
              <a:t>Doong</a:t>
            </a:r>
            <a:endParaRPr lang="en-GB" sz="16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A94DDC-454B-0FFF-FD06-F269735CED9B}"/>
              </a:ext>
            </a:extLst>
          </p:cNvPr>
          <p:cNvSpPr txBox="1">
            <a:spLocks/>
          </p:cNvSpPr>
          <p:nvPr/>
        </p:nvSpPr>
        <p:spPr>
          <a:xfrm>
            <a:off x="7397994" y="3554393"/>
            <a:ext cx="3892769" cy="2674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Reisexport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600" dirty="0" err="1"/>
              <a:t>Größter</a:t>
            </a:r>
            <a:r>
              <a:rPr lang="en-GB" sz="1600" dirty="0"/>
              <a:t> </a:t>
            </a:r>
            <a:r>
              <a:rPr lang="en-GB" sz="1600" dirty="0" err="1"/>
              <a:t>Reisexporteur</a:t>
            </a:r>
            <a:r>
              <a:rPr lang="en-GB" sz="1600" dirty="0"/>
              <a:t> der Welt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600" dirty="0"/>
              <a:t>Reis </a:t>
            </a:r>
            <a:r>
              <a:rPr lang="en-GB" sz="1600" dirty="0" err="1"/>
              <a:t>bedeutet</a:t>
            </a:r>
            <a:r>
              <a:rPr lang="en-GB" sz="1600" dirty="0"/>
              <a:t> Essen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3FB7F3B9-F303-9CE7-E976-37617C4C10E8}"/>
              </a:ext>
            </a:extLst>
          </p:cNvPr>
          <p:cNvSpPr txBox="1">
            <a:spLocks/>
          </p:cNvSpPr>
          <p:nvPr/>
        </p:nvSpPr>
        <p:spPr>
          <a:xfrm>
            <a:off x="3931508" y="4753197"/>
            <a:ext cx="3892769" cy="2674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Schwimmende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Märkte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600" dirty="0" err="1"/>
              <a:t>Märkte</a:t>
            </a:r>
            <a:r>
              <a:rPr lang="en-GB" sz="1600" dirty="0"/>
              <a:t> auf </a:t>
            </a:r>
            <a:r>
              <a:rPr lang="en-GB" sz="1600" dirty="0" err="1"/>
              <a:t>dem</a:t>
            </a:r>
            <a:r>
              <a:rPr lang="en-GB" sz="1600" dirty="0"/>
              <a:t> Wasser</a:t>
            </a:r>
          </a:p>
        </p:txBody>
      </p:sp>
    </p:spTree>
    <p:extLst>
      <p:ext uri="{BB962C8B-B14F-4D97-AF65-F5344CB8AC3E}">
        <p14:creationId xmlns:p14="http://schemas.microsoft.com/office/powerpoint/2010/main" val="127042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431CB-8871-413C-8CCF-46A36A87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Der Vietnamkrieg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BB86F2-AC6C-414D-85DF-911077756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Vietnam VS USA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764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75AB-4A17-497E-9CD3-D1C8A05C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b="0" kern="1200" cap="all" dirty="0">
                <a:latin typeface="+mj-lt"/>
                <a:ea typeface="+mj-ea"/>
                <a:cs typeface="+mj-cs"/>
              </a:rPr>
              <a:t>Der Vietnamkrieg</a:t>
            </a:r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331A056D-A755-5638-656A-70D2578ED1D8}"/>
              </a:ext>
            </a:extLst>
          </p:cNvPr>
          <p:cNvSpPr txBox="1">
            <a:spLocks/>
          </p:cNvSpPr>
          <p:nvPr/>
        </p:nvSpPr>
        <p:spPr>
          <a:xfrm>
            <a:off x="684708" y="2250892"/>
            <a:ext cx="5514809" cy="35972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Dauer: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2200" dirty="0"/>
              <a:t>1964 - 1975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Vietcong gegen Amerika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Trägt alle Elemente der späteren Kriegskunst in sich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2200" dirty="0"/>
              <a:t>Propaganda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2200" dirty="0"/>
              <a:t>Massenproteste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2200" dirty="0"/>
              <a:t>Fake News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Verluste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2200" dirty="0"/>
              <a:t>60.000 Amerikaner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2200" dirty="0"/>
              <a:t>3.000.000 Vietnamesen</a:t>
            </a:r>
          </a:p>
          <a:p>
            <a:pPr marL="1200150" lvl="2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2200" dirty="0"/>
              <a:t>2.000.000 schwer geschädigt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Erster Fernseherkrieg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de-DE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de-DE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de-DE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3" name="Text Placeholder 4">
            <a:extLst>
              <a:ext uri="{FF2B5EF4-FFF2-40B4-BE49-F238E27FC236}">
                <a16:creationId xmlns:a16="http://schemas.microsoft.com/office/drawing/2014/main" id="{D62360B5-0CA7-E850-B682-558F21C46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/>
          <a:lstStyle/>
          <a:p>
            <a:r>
              <a:rPr lang="en-US" dirty="0"/>
              <a:t>Demonstrations </a:t>
            </a:r>
            <a:r>
              <a:rPr lang="en-US" dirty="0" err="1"/>
              <a:t>Auslöser</a:t>
            </a:r>
            <a:endParaRPr lang="en-US" dirty="0"/>
          </a:p>
        </p:txBody>
      </p:sp>
      <p:pic>
        <p:nvPicPr>
          <p:cNvPr id="1026" name="Picture 2" descr="Vietnamkrieg-Foto: Tödlicher Kopfschuss in Saigon - DER SPIEGEL">
            <a:extLst>
              <a:ext uri="{FF2B5EF4-FFF2-40B4-BE49-F238E27FC236}">
                <a16:creationId xmlns:a16="http://schemas.microsoft.com/office/drawing/2014/main" id="{FA984E50-9BB5-5AD0-4604-31CD472CD0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" r="-3" b="-3"/>
          <a:stretch/>
        </p:blipFill>
        <p:spPr bwMode="auto">
          <a:xfrm>
            <a:off x="6416037" y="2926052"/>
            <a:ext cx="5194771" cy="293499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03451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431CB-8871-413C-8CCF-46A36A87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ist es Eigentlich zum Krieg gekommen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BB86F2-AC6C-414D-85DF-911077756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2997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5FAED-014D-4448-9B0B-98867667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5299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 dirty="0"/>
              <a:t>K</a:t>
            </a:r>
            <a:r>
              <a:rPr lang="de-DE" dirty="0" err="1"/>
              <a:t>riegsverlauf</a:t>
            </a:r>
            <a:endParaRPr lang="de-DE" b="0" kern="12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E83D6A5A-34FD-4093-9E7F-285525716659}"/>
              </a:ext>
            </a:extLst>
          </p:cNvPr>
          <p:cNvSpPr txBox="1">
            <a:spLocks/>
          </p:cNvSpPr>
          <p:nvPr/>
        </p:nvSpPr>
        <p:spPr>
          <a:xfrm>
            <a:off x="422405" y="1578634"/>
            <a:ext cx="6011248" cy="4844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Vietnam aufgeteilt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Südvietnam</a:t>
            </a:r>
            <a:r>
              <a:rPr lang="de-DE" sz="1400" b="1" dirty="0"/>
              <a:t> (westlich orientiert)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Nordvietnam (kommunistisch)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Südvietnam fällt langsam aber sich an den Norden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Amerika hilft Südvietnam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Korruption bahnt sich auf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Amerika erhöht Militär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Tonkin Zwischenfall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Schiff Maddox „wird beschossen“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Amerika schickt Kriegserklärung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Gefaket</a:t>
            </a: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von NSA </a:t>
            </a: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Kriegseintri</a:t>
            </a:r>
            <a:r>
              <a:rPr lang="de-DE" sz="1400" b="1" dirty="0">
                <a:sym typeface="Wingdings" panose="05000000000000000000" pitchFamily="2" charset="2"/>
              </a:rPr>
              <a:t>tt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9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Rolling Thunder 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>
                <a:sym typeface="Wingdings" panose="05000000000000000000" pitchFamily="2" charset="2"/>
              </a:rPr>
              <a:t>Fliegt 3 Jahre über Vietnam 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300.000 Einsätze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>
                <a:sym typeface="Wingdings" panose="05000000000000000000" pitchFamily="2" charset="2"/>
              </a:rPr>
              <a:t>Agent Orange(Pflanzenvernichtungsgas) </a:t>
            </a:r>
            <a:endParaRPr lang="de-DE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de-DE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9985878F-7096-4289-A9A5-BCB6C06E3E80}"/>
              </a:ext>
            </a:extLst>
          </p:cNvPr>
          <p:cNvSpPr txBox="1">
            <a:spLocks/>
          </p:cNvSpPr>
          <p:nvPr/>
        </p:nvSpPr>
        <p:spPr>
          <a:xfrm>
            <a:off x="581192" y="1407190"/>
            <a:ext cx="10135055" cy="5322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530B0B12-EEA4-033C-F508-B3D6E8E2A0CA}"/>
              </a:ext>
            </a:extLst>
          </p:cNvPr>
          <p:cNvSpPr txBox="1">
            <a:spLocks/>
          </p:cNvSpPr>
          <p:nvPr/>
        </p:nvSpPr>
        <p:spPr>
          <a:xfrm>
            <a:off x="5657287" y="1040645"/>
            <a:ext cx="6400801" cy="5920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Vietkong verliert Vorteil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800" b="1" dirty="0"/>
              <a:t>Dschungel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Napalm Brandbomben &amp; Rollig Thunder Einsetzte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800" b="1" dirty="0"/>
              <a:t>Hauptsächliche Opfer: Zivilbevölkerung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Vietnam kämpft weiter </a:t>
            </a:r>
            <a:r>
              <a:rPr lang="de-DE" sz="21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mehr US-Truppen (500.000)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21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Stellvertreterkrieg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800" b="1" dirty="0">
                <a:sym typeface="Wingdings" panose="05000000000000000000" pitchFamily="2" charset="2"/>
              </a:rPr>
              <a:t>USA vs. Sowjetunion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800" b="1" dirty="0">
                <a:sym typeface="Wingdings" panose="05000000000000000000" pitchFamily="2" charset="2"/>
              </a:rPr>
              <a:t>Sowjetunion &amp; China unterschützten den kommunistischen Norden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21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Vietkong erobert Provinzhauptstädte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21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Der Anfang vom Ende 1968: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800" b="1" dirty="0">
                <a:sym typeface="Wingdings" panose="05000000000000000000" pitchFamily="2" charset="2"/>
              </a:rPr>
              <a:t>Polizeichef schießt Mann in den Kopf  Demonstrationswelle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800" b="1" dirty="0">
                <a:sym typeface="Wingdings" panose="05000000000000000000" pitchFamily="2" charset="2"/>
              </a:rPr>
              <a:t>Amerikanische Soldaten vergewaltigen und ermorden Frauen und Kinder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800" b="1" dirty="0">
                <a:sym typeface="Wingdings" panose="05000000000000000000" pitchFamily="2" charset="2"/>
              </a:rPr>
              <a:t>Moral sinkt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21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Demo in Washington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900" b="1" dirty="0">
                <a:sym typeface="Wingdings" panose="05000000000000000000" pitchFamily="2" charset="2"/>
              </a:rPr>
              <a:t>100.000 Menschen demonstrieren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21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Richard Nixon (US-Präsident) 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900" b="1" dirty="0">
                <a:sym typeface="Wingdings" panose="05000000000000000000" pitchFamily="2" charset="2"/>
              </a:rPr>
              <a:t>Wahlversprechen: Kriegsende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900" b="1" dirty="0">
                <a:sym typeface="Wingdings" panose="05000000000000000000" pitchFamily="2" charset="2"/>
              </a:rPr>
              <a:t>Führte Krieg weiter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21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Gewonnen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900" b="1" dirty="0">
                <a:sym typeface="Wingdings" panose="05000000000000000000" pitchFamily="2" charset="2"/>
              </a:rPr>
              <a:t>Vietnam gewann den Krieg 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900" b="1" dirty="0">
                <a:sym typeface="Wingdings" panose="05000000000000000000" pitchFamily="2" charset="2"/>
              </a:rPr>
              <a:t>Ob es einen Sieg war sei mal dahingestellt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de-DE" sz="1000" b="1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de-DE" sz="1000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de-DE" sz="900" b="1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de-DE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6659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1_TF11964407.potx" id="{657FB817-696D-4747-BDC6-53EAECF113D0}" vid="{E101EA97-66AC-47E4-AC92-9E0CCBE5C40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{0BBB0B48-9B2D-45EB-B647-AEC1EEFDF288}tf11964407_win32</Template>
  <TotalTime>0</TotalTime>
  <Words>1353</Words>
  <Application>Microsoft Office PowerPoint</Application>
  <PresentationFormat>Breitbild</PresentationFormat>
  <Paragraphs>253</Paragraphs>
  <Slides>21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Franklin Gothic Book</vt:lpstr>
      <vt:lpstr>Franklin Gothic Demi</vt:lpstr>
      <vt:lpstr>Wingdings</vt:lpstr>
      <vt:lpstr>Wingdings 2</vt:lpstr>
      <vt:lpstr>DividendVTI</vt:lpstr>
      <vt:lpstr>Vietnam </vt:lpstr>
      <vt:lpstr>Vietnam –Übersicht</vt:lpstr>
      <vt:lpstr>Allgemeines</vt:lpstr>
      <vt:lpstr>Allgemeine  Fakten</vt:lpstr>
      <vt:lpstr>Interessante Fakten</vt:lpstr>
      <vt:lpstr>Der Vietnamkrieg</vt:lpstr>
      <vt:lpstr>Der Vietnamkrieg</vt:lpstr>
      <vt:lpstr>Wie ist es Eigentlich zum Krieg gekommen</vt:lpstr>
      <vt:lpstr>Kriegsverlauf</vt:lpstr>
      <vt:lpstr>Bilder zum Krieg</vt:lpstr>
      <vt:lpstr>PowerPoint-Präsentation</vt:lpstr>
      <vt:lpstr>Kultur &amp; Religionen Vietnams</vt:lpstr>
      <vt:lpstr>Kultur &amp; Religion</vt:lpstr>
      <vt:lpstr>Sprache und Kultur 2</vt:lpstr>
      <vt:lpstr>Sprache und Verhalten 2</vt:lpstr>
      <vt:lpstr>Feiertage und Festlichkeiten</vt:lpstr>
      <vt:lpstr>Feiertage und Festlichkeiten</vt:lpstr>
      <vt:lpstr>Fragen</vt:lpstr>
      <vt:lpstr>Antworten</vt:lpstr>
      <vt:lpstr>Quellen</vt:lpstr>
      <vt:lpstr>Danke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Lorem Ipsum</dc:title>
  <dc:creator>Fröller Jonas</dc:creator>
  <cp:lastModifiedBy>Vlajić Stevan</cp:lastModifiedBy>
  <cp:revision>366</cp:revision>
  <dcterms:created xsi:type="dcterms:W3CDTF">2022-04-30T08:13:32Z</dcterms:created>
  <dcterms:modified xsi:type="dcterms:W3CDTF">2022-11-22T09:09:52Z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