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82" r:id="rId5"/>
    <p:sldId id="293" r:id="rId6"/>
    <p:sldId id="289" r:id="rId7"/>
    <p:sldId id="288" r:id="rId8"/>
    <p:sldId id="295" r:id="rId9"/>
    <p:sldId id="294" r:id="rId10"/>
    <p:sldId id="285" r:id="rId11"/>
    <p:sldId id="297" r:id="rId12"/>
    <p:sldId id="286" r:id="rId13"/>
    <p:sldId id="298" r:id="rId14"/>
    <p:sldId id="296" r:id="rId15"/>
    <p:sldId id="299" r:id="rId16"/>
    <p:sldId id="300" r:id="rId17"/>
    <p:sldId id="303" r:id="rId18"/>
    <p:sldId id="302" r:id="rId19"/>
    <p:sldId id="301" r:id="rId20"/>
    <p:sldId id="304" r:id="rId21"/>
    <p:sldId id="305" r:id="rId22"/>
    <p:sldId id="306" r:id="rId23"/>
    <p:sldId id="307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12A2E63-7C86-41A7-98A5-6DDC2BAB64E3}">
          <p14:sldIdLst>
            <p14:sldId id="282"/>
            <p14:sldId id="293"/>
            <p14:sldId id="289"/>
            <p14:sldId id="288"/>
            <p14:sldId id="295"/>
            <p14:sldId id="294"/>
            <p14:sldId id="285"/>
            <p14:sldId id="297"/>
            <p14:sldId id="286"/>
            <p14:sldId id="298"/>
            <p14:sldId id="296"/>
            <p14:sldId id="299"/>
            <p14:sldId id="300"/>
            <p14:sldId id="303"/>
            <p14:sldId id="302"/>
            <p14:sldId id="301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B5A"/>
    <a:srgbClr val="9AD2AE"/>
    <a:srgbClr val="CD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57" autoAdjust="0"/>
  </p:normalViewPr>
  <p:slideViewPr>
    <p:cSldViewPr snapToGrid="0">
      <p:cViewPr varScale="1">
        <p:scale>
          <a:sx n="88" d="100"/>
          <a:sy n="88" d="100"/>
        </p:scale>
        <p:origin x="72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3D0A-E7E0-482F-BDCF-4E325B089D17}" type="datetimeFigureOut">
              <a:rPr lang="de-DE" smtClean="0"/>
              <a:t>17.10.2022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7776-A5C7-4697-B586-07A3DC9199A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605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EEB46-FCC8-412F-982A-CCB3F129E9C9}" type="datetimeFigureOut">
              <a:rPr lang="de-DE" smtClean="0"/>
              <a:t>17.10.2022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F819-5D01-4440-B72D-8E8D0A7A7D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6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Liebe Mitschüler. Herr Professor. Ich denke ihr alle habt bereits etwas vom Treibhauseffekt und im Zusammenhang auch von Treibhausgasen gehört.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13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15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51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6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03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985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Zusammenfassung - </a:t>
            </a:r>
            <a:r>
              <a:rPr lang="de-DE" dirty="0" err="1"/>
              <a:t>Endslide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63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Um mögliche wage Erinnerungen aufzufrischen werde ich den Treibhauseffekt grob erklären, das Treibhauspotenzial erläutern und euch auch die Arten des Treibhauseffekts näherbringen.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08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Zuallererst: Was ist der Treibhauseffekt und anschließend: Was ist das Treibhauspotenzial.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25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AT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47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 Global </a:t>
            </a:r>
            <a:r>
              <a:rPr lang="de-DE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Warming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Potential, kurz GWP, auf Deutsch relatives Treibhauspotenzial eines Treibhausgases gib an, um wie viel Mal stärker oder schwächer dieses in der Atmosphäre im Vergleich zur gleichen Menge CO</a:t>
            </a:r>
            <a:r>
              <a:rPr lang="de-DE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 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zum Treibhauseffekt beiträgt.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</a:t>
            </a:r>
            <a:r>
              <a:rPr lang="de-DE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hat dabei ein Potenzial von 1. Die Mittlere Erwärmungswirkung wird über einen langen Zeitraum, meist 100 Jahre, wie auf der Grafik zu sehen gemittelt betrachtet.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Auf der Tabelle seht ihr die 5 Stoffe mit den größten Anteilen am Treibhauseffekt, verglichen mit Prozenten bezogen auf alle Treibhausgase und dem GWP-Wert, also den Faktor auf den Treibhauseffekt.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1kg Methan hat also einen 21x stärkeren Einfluss auf den Treibhauseffekt wie 1kg CO</a:t>
            </a:r>
            <a:r>
              <a:rPr lang="de-AT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de-AT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Schwefelhexafluorid SF6, ist zwar nicht auf der Tabelle angeführt, da es nicht so häufig ist, hat aber sogar einen GWP von ca. 23900!!!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5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8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Der natürliche Treibhauseffekt ist natürlich, -wer hätte es gedacht.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Wird durch Treibhausgase in Wolken und Wasserdampf in der Luft hervorgerufen.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Und ohne den natürlichen Treibhauseffekt gäbe es uns nicht. Es wäre mehr als 30°C kälter und somit auch kein Leben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2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Vorhin habe ich bereits aus Einfachheit den Treibhauseffekt als Ganzes erklärt. Es wird jedoch zwischen dem natürlichen und in dem verstärkten Treibhauseffekt unterschieden.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4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Der verstärkte Treibhauseffekt ist Menschengemacht. Er wird durch Zusätzliche Produktion von Treibhausgasen durch z.B. die Verbrennung von fossilen Brennstoffen hervorgerufen.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Durch ihn wird es noch wärmer, da noch weniger langwellige Sonnenstrahlen entweichen können.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AT" sz="1800" dirty="0">
                <a:effectLst/>
                <a:latin typeface="Calibri" panose="020F0502020204030204" pitchFamily="34" charset="0"/>
              </a:rPr>
              <a:t>Folgen von einem Übermaß an Treibhausgasen in der Atmosphäre der Erde sind starke Wetterveränderungen oder Umweltkatastrophen sowie Artensterben aufgrund des enormen Temperaturunterschieds.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CF819-5D01-4440-B72D-8E8D0A7A7DC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62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46534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 dirty="0"/>
              <a:t>Master-Untertitelformat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4A0D2-06D7-4D66-BA61-F34578534738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B59C33-0517-4984-B875-E8BC0A93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3236592"/>
            <a:ext cx="8928848" cy="151824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1D55A-6E59-4773-89AA-F443F145BFF8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A4F5-FFC7-4F64-81AF-787AE5B888F7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DDD285-6C37-4790-BAD7-74EB8C8E8CFF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C3223-2FC9-4648-904F-4DE467BB4C47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C2D1-0D72-4119-8357-FFDD8955313C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B8A2-66F7-4935-BE5E-059486751026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ED36E-C46D-4F73-B26E-7679AD7E1EDB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AAE18-0679-4B19-89F8-045597A58552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50746A-85A3-435C-8C71-93BF07042AAD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54219-09BA-4F0A-86C6-A0AC093D680B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D20B7C-5E15-40D1-A4AF-20FF3ED5B2C7}" type="datetime1">
              <a:rPr lang="de-DE" noProof="0" smtClean="0"/>
              <a:t>17.10.2022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topia.de/ratgeber/ozonloch-ursachen-folgen-und-aktuelle-situation/" TargetMode="External"/><Relationship Id="rId7" Type="http://schemas.openxmlformats.org/officeDocument/2006/relationships/hyperlink" Target="https://www.wien.gv.at/umweltschutz/oekokauf/pdf/hfkw.pdf" TargetMode="External"/><Relationship Id="rId2" Type="http://schemas.openxmlformats.org/officeDocument/2006/relationships/hyperlink" Target="https://www.greenpeace.de/klimaschutz/klimakrise/ursache-wirkung-ozonlochs#:~:text=Die%20Zerst%C3%B6rung%20der%20Ozonschicht%20wird,Fluor%2D%20und%20Chloratome%20ersetzt%20wurd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obal2000.at/bodennahes-ozon#:~:text=In%20Bodenn%C3%A4he%20auftretendes%20Ozon%20wird,und%20Hauptbestandteil%20von%20%E2%80%9ESmog%E2%80%9C" TargetMode="External"/><Relationship Id="rId5" Type="http://schemas.openxmlformats.org/officeDocument/2006/relationships/hyperlink" Target="https://a.digi4school.at/ebook/4335/1/index.html?page=345" TargetMode="External"/><Relationship Id="rId4" Type="http://schemas.openxmlformats.org/officeDocument/2006/relationships/hyperlink" Target="https://www.umweltbundesamt.de/sites/default/files/medien/376/publikationen/1987_-_2017_30_jahre_montrealer_protokoll_bf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0568" y="-111090"/>
            <a:ext cx="3648569" cy="3779995"/>
          </a:xfrm>
        </p:spPr>
        <p:txBody>
          <a:bodyPr rtlCol="0" anchor="ctr">
            <a:normAutofit/>
          </a:bodyPr>
          <a:lstStyle/>
          <a:p>
            <a:r>
              <a:rPr lang="de-AT" dirty="0"/>
              <a:t>Ozon – Ozonloch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/>
              <a:t>Stevan Vlajic</a:t>
            </a:r>
            <a:endParaRPr lang="de-DE" sz="20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2807D1-D439-4B29-96A7-1F46BF2E0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93" r="21623"/>
          <a:stretch/>
        </p:blipFill>
        <p:spPr>
          <a:xfrm>
            <a:off x="502864" y="457200"/>
            <a:ext cx="6966174" cy="59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</a:t>
            </a:r>
            <a:r>
              <a:rPr lang="de-AT" dirty="0" err="1"/>
              <a:t>OzonLoch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Fckw</a:t>
            </a:r>
            <a:r>
              <a:rPr lang="de-DE" dirty="0"/>
              <a:t>, Folgen, Nachteile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365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86" y="668005"/>
            <a:ext cx="11029616" cy="538440"/>
          </a:xfrm>
        </p:spPr>
        <p:txBody>
          <a:bodyPr/>
          <a:lstStyle/>
          <a:p>
            <a:r>
              <a:rPr lang="de-AT" dirty="0" err="1"/>
              <a:t>OZonLoch</a:t>
            </a:r>
            <a:endParaRPr lang="de-AT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9BDB8FF-E8D7-4785-A581-D3AD585D702E}"/>
              </a:ext>
            </a:extLst>
          </p:cNvPr>
          <p:cNvSpPr txBox="1">
            <a:spLocks/>
          </p:cNvSpPr>
          <p:nvPr/>
        </p:nvSpPr>
        <p:spPr>
          <a:xfrm>
            <a:off x="460732" y="1303157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Ozonloch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Verdünnung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Ozonschicht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1/3</a:t>
            </a: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Grund</a:t>
            </a: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Zusammenspiel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Faktoren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Günstige</a:t>
            </a:r>
            <a:r>
              <a:rPr lang="en-GB" sz="1400" b="1" dirty="0"/>
              <a:t> </a:t>
            </a:r>
            <a:r>
              <a:rPr lang="en-GB" sz="1400" b="1" dirty="0" err="1"/>
              <a:t>Klimatische</a:t>
            </a:r>
            <a:r>
              <a:rPr lang="en-GB" sz="1400" b="1" dirty="0"/>
              <a:t> </a:t>
            </a:r>
            <a:r>
              <a:rPr lang="en-GB" sz="1400" b="1" dirty="0" err="1"/>
              <a:t>Bedinungen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Substanzen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welche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die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Ozonschicht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angreifen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FCKW (Flour-Chlor-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Kohlenwasserstoff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Zerstört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die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Ozonschicht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 1930 in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großen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Mengen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Kühlmittel</a:t>
            </a:r>
            <a:r>
              <a:rPr lang="en-GB" sz="1400" b="1" dirty="0"/>
              <a:t> in </a:t>
            </a:r>
            <a:r>
              <a:rPr lang="en-GB" sz="1400" b="1" dirty="0" err="1"/>
              <a:t>Kühlschränken</a:t>
            </a:r>
            <a:r>
              <a:rPr lang="en-GB" sz="1400" b="1" dirty="0"/>
              <a:t> &amp; </a:t>
            </a:r>
            <a:r>
              <a:rPr lang="en-GB" sz="1400" b="1" dirty="0" err="1"/>
              <a:t>Klimaanlagen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Treibgas</a:t>
            </a:r>
            <a:r>
              <a:rPr lang="en-GB" sz="1400" b="1" dirty="0"/>
              <a:t> in </a:t>
            </a:r>
            <a:r>
              <a:rPr lang="en-GB" sz="1400" b="1" dirty="0" err="1"/>
              <a:t>Sprühdosen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Treibmittel</a:t>
            </a:r>
            <a:r>
              <a:rPr lang="en-GB" sz="1400" b="1" dirty="0"/>
              <a:t> für </a:t>
            </a:r>
            <a:r>
              <a:rPr lang="en-GB" sz="1400" b="1" dirty="0" err="1"/>
              <a:t>Schaumstoffe</a:t>
            </a:r>
            <a:r>
              <a:rPr lang="en-GB" sz="1400" b="1" dirty="0"/>
              <a:t> </a:t>
            </a:r>
            <a:r>
              <a:rPr lang="en-GB" sz="1400" b="1" dirty="0" err="1"/>
              <a:t>verwendet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1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28" y="668005"/>
            <a:ext cx="11029616" cy="538440"/>
          </a:xfrm>
        </p:spPr>
        <p:txBody>
          <a:bodyPr/>
          <a:lstStyle/>
          <a:p>
            <a:r>
              <a:rPr lang="de-AT" dirty="0" err="1"/>
              <a:t>OZonLoch</a:t>
            </a:r>
            <a:r>
              <a:rPr lang="de-AT" dirty="0"/>
              <a:t> (2)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9BDB8FF-E8D7-4785-A581-D3AD585D702E}"/>
              </a:ext>
            </a:extLst>
          </p:cNvPr>
          <p:cNvSpPr txBox="1">
            <a:spLocks/>
          </p:cNvSpPr>
          <p:nvPr/>
        </p:nvSpPr>
        <p:spPr>
          <a:xfrm>
            <a:off x="460732" y="1303157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Auswirkungen</a:t>
            </a: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UV-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Strahlen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werden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nicht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gut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gefiltert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Erleiden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einer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Immunschwäche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o.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grauem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Schadet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Lebewesen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knapp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unter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Wasseroberfläche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Auswirkungen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auf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biologischen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Kreislauf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Schädigt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Pflanzen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mindert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Erträge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in der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Landwirtschaft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Sehr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gefährilch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Frühjahr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Haut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nachdem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Wint</a:t>
            </a:r>
            <a:r>
              <a:rPr lang="en-GB" sz="1400" b="1" dirty="0"/>
              <a:t>er </a:t>
            </a:r>
            <a:r>
              <a:rPr lang="en-GB" sz="1400" b="1" dirty="0" err="1"/>
              <a:t>extrem</a:t>
            </a:r>
            <a:r>
              <a:rPr lang="en-GB" sz="1400" b="1" dirty="0"/>
              <a:t> </a:t>
            </a:r>
            <a:r>
              <a:rPr lang="en-GB" sz="1400" b="1" dirty="0" err="1"/>
              <a:t>sonnenempfindlich</a:t>
            </a:r>
            <a:endParaRPr lang="en-GB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Maßnahmen</a:t>
            </a: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Montreal-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Protokoll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6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Montreal Protokoll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Maßnahmen zur Eindämmung vom Ozonloch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304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0" kern="1200" cap="all">
                <a:latin typeface="+mj-lt"/>
                <a:ea typeface="+mj-ea"/>
                <a:cs typeface="+mj-cs"/>
              </a:rPr>
              <a:t>Protokoll von Montreal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9BDB8FF-E8D7-4785-A581-D3AD585D702E}"/>
              </a:ext>
            </a:extLst>
          </p:cNvPr>
          <p:cNvSpPr txBox="1">
            <a:spLocks/>
          </p:cNvSpPr>
          <p:nvPr/>
        </p:nvSpPr>
        <p:spPr>
          <a:xfrm>
            <a:off x="581193" y="1656273"/>
            <a:ext cx="6038143" cy="420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ist das Montrealer Protokoll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Reaktion auf die festgestellte dramatische Ausdünnung der Stratosphäre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1987 von 24 Staaten unterzeichnet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Heute 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197 Staaten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Leitet verpflichtenden Ausstieg aus den FCKW ein 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Stoppte die Zerstörung der Ozonschicht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Trug zum Klimaschutz bei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Ersatzstoff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HFKW</a:t>
            </a:r>
            <a:r>
              <a:rPr lang="de-DE" sz="1600" dirty="0">
                <a:sym typeface="Wingdings" panose="05000000000000000000" pitchFamily="2" charset="2"/>
              </a:rPr>
              <a:t>(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de-AT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teilfluorierten Kohlenwasserstoffen</a:t>
            </a:r>
            <a:r>
              <a:rPr lang="de-DE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de-DE" sz="1400" b="1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Selbe positive Eigenschaften FCKW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Schnellerer Ausstieg von FCKW erreicht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400" b="1" dirty="0"/>
              <a:t>HFKW 1000-schnellere Gase als Kohlenstoffe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F8E574-F9C0-4E07-979C-89A99F3E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93" y="2523693"/>
            <a:ext cx="6338077" cy="3181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575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Wiener Übereinkommen zum Schutz der Ozonschicht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177" y="4551091"/>
            <a:ext cx="11029615" cy="600556"/>
          </a:xfrm>
        </p:spPr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28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C4949-C286-4C8F-91B7-7E35B72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85" y="668005"/>
            <a:ext cx="11084167" cy="635152"/>
          </a:xfrm>
        </p:spPr>
        <p:txBody>
          <a:bodyPr/>
          <a:lstStyle/>
          <a:p>
            <a:r>
              <a:rPr lang="de-AT" dirty="0"/>
              <a:t>Wiener Übereinkommen zum Schutz der Ozonschicht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89BDB8FF-E8D7-4785-A581-D3AD585D702E}"/>
              </a:ext>
            </a:extLst>
          </p:cNvPr>
          <p:cNvSpPr txBox="1">
            <a:spLocks/>
          </p:cNvSpPr>
          <p:nvPr/>
        </p:nvSpPr>
        <p:spPr>
          <a:xfrm>
            <a:off x="460732" y="1303157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Wiener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Übereinkommen</a:t>
            </a: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Festlegung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Prinzipien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zum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Schutz der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Ozonschicht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Rahmenübereinkommen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Hauptziel</a:t>
            </a:r>
            <a:r>
              <a:rPr lang="en-GB" sz="1400" b="1" dirty="0"/>
              <a:t>: </a:t>
            </a:r>
            <a:r>
              <a:rPr lang="en-GB" sz="1400" b="1" dirty="0" err="1"/>
              <a:t>Informationsaustausch</a:t>
            </a:r>
            <a:r>
              <a:rPr lang="en-GB" sz="1400" b="1" dirty="0"/>
              <a:t> </a:t>
            </a:r>
            <a:r>
              <a:rPr lang="en-GB" sz="1400" b="1" dirty="0" err="1"/>
              <a:t>über</a:t>
            </a:r>
            <a:endParaRPr lang="en-GB" sz="1400" b="1" dirty="0"/>
          </a:p>
          <a:p>
            <a:pPr lvl="1"/>
            <a:r>
              <a:rPr lang="en-GB" sz="1400" b="1" dirty="0"/>
              <a:t>die </a:t>
            </a:r>
            <a:r>
              <a:rPr lang="en-GB" sz="1400" b="1" dirty="0" err="1"/>
              <a:t>mensclichen</a:t>
            </a:r>
            <a:r>
              <a:rPr lang="en-GB" sz="1400" b="1" dirty="0"/>
              <a:t> </a:t>
            </a:r>
            <a:r>
              <a:rPr lang="en-GB" sz="1400" b="1" dirty="0" err="1"/>
              <a:t>Auswirkungen</a:t>
            </a:r>
            <a:r>
              <a:rPr lang="en-GB" sz="1400" b="1" dirty="0"/>
              <a:t> auf die </a:t>
            </a:r>
            <a:r>
              <a:rPr lang="en-GB" sz="1400" b="1" dirty="0" err="1"/>
              <a:t>Ozonschicht</a:t>
            </a:r>
            <a:r>
              <a:rPr lang="en-GB" sz="1400" b="1" dirty="0"/>
              <a:t> </a:t>
            </a:r>
            <a:r>
              <a:rPr lang="en-GB" sz="1400" b="1" dirty="0" err="1"/>
              <a:t>zu</a:t>
            </a:r>
            <a:r>
              <a:rPr lang="en-GB" sz="1400" b="1" dirty="0"/>
              <a:t> </a:t>
            </a:r>
            <a:r>
              <a:rPr lang="en-GB" sz="1400" b="1" dirty="0" err="1"/>
              <a:t>fördern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Weltweite</a:t>
            </a:r>
            <a:r>
              <a:rPr lang="en-GB" sz="1400" b="1" dirty="0"/>
              <a:t> </a:t>
            </a:r>
            <a:r>
              <a:rPr lang="en-GB" sz="1400" b="1" dirty="0" err="1"/>
              <a:t>Zertifizierung</a:t>
            </a:r>
            <a:r>
              <a:rPr lang="en-GB" sz="1400" b="1" dirty="0"/>
              <a:t>: 2009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/>
              <a:t>Von </a:t>
            </a:r>
            <a:r>
              <a:rPr lang="en-GB" sz="1400" b="1" dirty="0" err="1"/>
              <a:t>allen</a:t>
            </a:r>
            <a:r>
              <a:rPr lang="en-GB" sz="1400" b="1" dirty="0"/>
              <a:t> </a:t>
            </a:r>
            <a:r>
              <a:rPr lang="en-GB" sz="1400" b="1" dirty="0" err="1"/>
              <a:t>beteiligten</a:t>
            </a:r>
            <a:r>
              <a:rPr lang="en-GB" sz="1400" b="1" dirty="0"/>
              <a:t> </a:t>
            </a:r>
            <a:r>
              <a:rPr lang="en-GB" sz="1400" b="1" dirty="0" err="1"/>
              <a:t>Ländern</a:t>
            </a:r>
            <a:r>
              <a:rPr lang="en-GB" sz="1400" b="1" dirty="0"/>
              <a:t> </a:t>
            </a:r>
            <a:r>
              <a:rPr lang="en-GB" sz="1400" b="1" dirty="0" err="1"/>
              <a:t>unterzeichnet</a:t>
            </a:r>
            <a:endParaRPr lang="en-GB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b="1" dirty="0"/>
              <a:t>1988 in Kraft </a:t>
            </a:r>
            <a:r>
              <a:rPr lang="en-GB" sz="1400" b="1" dirty="0" err="1"/>
              <a:t>geträten</a:t>
            </a:r>
            <a:endParaRPr lang="en-GB" sz="1400" b="1" dirty="0"/>
          </a:p>
          <a:p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Unterschied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Protokoll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Montreal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GB" sz="1400" b="1" dirty="0" err="1"/>
              <a:t>Keine</a:t>
            </a:r>
            <a:r>
              <a:rPr lang="en-GB" sz="1400" b="1" dirty="0"/>
              <a:t> </a:t>
            </a:r>
            <a:r>
              <a:rPr lang="en-GB" sz="1400" b="1" dirty="0" err="1"/>
              <a:t>Verbote</a:t>
            </a:r>
            <a:r>
              <a:rPr lang="en-GB" sz="1400" b="1" dirty="0"/>
              <a:t>, </a:t>
            </a:r>
            <a:r>
              <a:rPr lang="en-GB" sz="1400" b="1" dirty="0" err="1"/>
              <a:t>keine</a:t>
            </a:r>
            <a:r>
              <a:rPr lang="en-GB" sz="1400" b="1" dirty="0"/>
              <a:t> </a:t>
            </a:r>
            <a:r>
              <a:rPr lang="en-GB" sz="1400" b="1" dirty="0" err="1"/>
              <a:t>Verpflichtungen</a:t>
            </a:r>
            <a:endParaRPr lang="en-GB" sz="1400" b="1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GB" sz="1400" b="1" dirty="0"/>
              <a:t>Reiner </a:t>
            </a:r>
            <a:r>
              <a:rPr lang="en-GB" sz="1400" b="1" dirty="0" err="1"/>
              <a:t>Informationsaustausch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40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740A9-DD75-4E8E-A666-35B10A8FF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9F0738-968A-4209-9E2C-E441586ED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7E630-4C81-4BB1-9D88-4EA6071C6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198" y="3207837"/>
            <a:ext cx="8928848" cy="2847906"/>
          </a:xfrm>
        </p:spPr>
        <p:txBody>
          <a:bodyPr/>
          <a:lstStyle/>
          <a:p>
            <a:r>
              <a:rPr lang="de-DE" dirty="0"/>
              <a:t>Wie entsteht ein Ozon?</a:t>
            </a:r>
          </a:p>
          <a:p>
            <a:r>
              <a:rPr lang="de-DE" dirty="0"/>
              <a:t>Wo ist das größte Ozonloch zu finden?</a:t>
            </a:r>
          </a:p>
          <a:p>
            <a:r>
              <a:rPr lang="de-DE" dirty="0"/>
              <a:t>Unterschied Montreal Protokoll Wiener Abkommen</a:t>
            </a:r>
          </a:p>
          <a:p>
            <a:r>
              <a:rPr lang="de-DE" dirty="0"/>
              <a:t>Was ist der Ersatzstoff für FCKW?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9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0FBE-9BDB-481F-81EA-F390A7B88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Antworten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2FFC-44EE-41E6-A44B-F7E413A05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D3228-23DC-4D89-A523-8A26F64F72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3236591"/>
            <a:ext cx="8928848" cy="2600977"/>
          </a:xfrm>
        </p:spPr>
        <p:txBody>
          <a:bodyPr/>
          <a:lstStyle/>
          <a:p>
            <a:r>
              <a:rPr lang="de-DE" dirty="0"/>
              <a:t>Sauerstoffmolekül </a:t>
            </a:r>
            <a:r>
              <a:rPr lang="de-DE" dirty="0">
                <a:sym typeface="Wingdings" panose="05000000000000000000" pitchFamily="2" charset="2"/>
              </a:rPr>
              <a:t> UV-Strahlung  Sauerstoffatom  Sauerstoffmolekül O3</a:t>
            </a:r>
          </a:p>
          <a:p>
            <a:r>
              <a:rPr lang="de-DE" dirty="0">
                <a:sym typeface="Wingdings" panose="05000000000000000000" pitchFamily="2" charset="2"/>
              </a:rPr>
              <a:t>In der Antarktis</a:t>
            </a:r>
          </a:p>
          <a:p>
            <a:r>
              <a:rPr lang="de-DE" dirty="0">
                <a:sym typeface="Wingdings" panose="05000000000000000000" pitchFamily="2" charset="2"/>
              </a:rPr>
              <a:t>Wiener  Informationsaustausch, Montreal  verpflichtende Abschaffung von FCKW</a:t>
            </a:r>
          </a:p>
          <a:p>
            <a:r>
              <a:rPr lang="de-DE" dirty="0">
                <a:sym typeface="Wingdings" panose="05000000000000000000" pitchFamily="2" charset="2"/>
              </a:rPr>
              <a:t>HFKW(</a:t>
            </a:r>
            <a:r>
              <a:rPr lang="de-AT" b="0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teilfluorierten Kohlenwasserstoffen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481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73E43-11B8-4EE0-8A08-D0AF7F3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CBF0B-1CEF-43D9-946A-2B9E1BEE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341732"/>
          </a:xfrm>
        </p:spPr>
        <p:txBody>
          <a:bodyPr>
            <a:normAutofit lnSpcReduction="10000"/>
          </a:bodyPr>
          <a:lstStyle/>
          <a:p>
            <a:r>
              <a:rPr lang="de-AT" dirty="0">
                <a:hlinkClick r:id="rId2"/>
              </a:rPr>
              <a:t>https://www.greenpeace.de/klimaschutz/klimakrise/ursache-wirkung-ozonlochs#:~:text=Die%20Zerst%C3%B6rung%20der%20Ozonschicht%20wird,Fluor%2D%20und%20Chloratome%20ersetzt%20wurden</a:t>
            </a:r>
            <a:r>
              <a:rPr lang="de-AT" dirty="0"/>
              <a:t>.</a:t>
            </a:r>
          </a:p>
          <a:p>
            <a:r>
              <a:rPr lang="de-AT" dirty="0">
                <a:hlinkClick r:id="rId3"/>
              </a:rPr>
              <a:t>https://utopia.de/ratgeber/ozonloch-ursachen-folgen-und-aktuelle-situation/</a:t>
            </a:r>
            <a:endParaRPr lang="de-AT" dirty="0"/>
          </a:p>
          <a:p>
            <a:r>
              <a:rPr lang="de-AT" dirty="0">
                <a:hlinkClick r:id="rId4"/>
              </a:rPr>
              <a:t>https://www.umweltbundesamt.de/sites/default/files/medien/376/publikationen/1987_-_2017_30_jahre_montrealer_protokoll_bf.pdf</a:t>
            </a:r>
            <a:endParaRPr lang="de-AT" dirty="0"/>
          </a:p>
          <a:p>
            <a:r>
              <a:rPr lang="de-AT" dirty="0">
                <a:hlinkClick r:id="rId5"/>
              </a:rPr>
              <a:t>https://a.digi4school.at/ebook/4335/1/index.html?page=345</a:t>
            </a:r>
            <a:endParaRPr lang="de-AT" dirty="0"/>
          </a:p>
          <a:p>
            <a:r>
              <a:rPr lang="de-AT" dirty="0">
                <a:hlinkClick r:id="rId6"/>
              </a:rPr>
              <a:t>https://www.global2000.at/bodennahes-ozon#:~:text=In%20Bodenn%C3%A4he%20auftretendes%20Ozon%20wird,und%20Hauptbestandteil%20von%20%E2%80%9ESmog%E2%80%9C</a:t>
            </a:r>
            <a:r>
              <a:rPr lang="de-AT" dirty="0"/>
              <a:t>.</a:t>
            </a:r>
          </a:p>
          <a:p>
            <a:r>
              <a:rPr lang="de-AT" dirty="0"/>
              <a:t>pa.eu/legal-content/DE/TXT/HTML/?</a:t>
            </a:r>
            <a:r>
              <a:rPr lang="de-AT" dirty="0" err="1"/>
              <a:t>uri</a:t>
            </a:r>
            <a:r>
              <a:rPr lang="de-AT" dirty="0"/>
              <a:t>=LEGISSUM:4413654</a:t>
            </a:r>
          </a:p>
          <a:p>
            <a:r>
              <a:rPr lang="de-AT" dirty="0">
                <a:hlinkClick r:id="rId7"/>
              </a:rPr>
              <a:t>https://www.wien.gv.at/umweltschutz/oekokauf/pdf/hfkw.pdf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216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BB4FC-7A1E-4B94-9B75-F32F97ED0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Ozon – Ozonloch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B0A5CE-47ED-4ECB-B4BA-CF3B8348C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Themen Übersicht</a:t>
            </a:r>
          </a:p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BEF7CC-064D-42F9-9CE3-DB0EE04E0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191" y="4163300"/>
            <a:ext cx="8928848" cy="2645818"/>
          </a:xfrm>
        </p:spPr>
        <p:txBody>
          <a:bodyPr>
            <a:noAutofit/>
          </a:bodyPr>
          <a:lstStyle/>
          <a:p>
            <a:r>
              <a:rPr lang="de-AT" sz="1400" dirty="0"/>
              <a:t>Allgemeines</a:t>
            </a:r>
          </a:p>
          <a:p>
            <a:pPr lvl="1"/>
            <a:r>
              <a:rPr lang="de-AT" sz="1200" dirty="0"/>
              <a:t>Ozon</a:t>
            </a:r>
          </a:p>
          <a:p>
            <a:pPr lvl="1"/>
            <a:r>
              <a:rPr lang="de-AT" sz="1200" dirty="0"/>
              <a:t>Ozonschicht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Bodennahes Ozon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latin typeface="Calibri" panose="020F0502020204030204" pitchFamily="34" charset="0"/>
                <a:cs typeface="Arial" panose="020B0604020202020204" pitchFamily="34" charset="0"/>
              </a:rPr>
              <a:t>Veränderung der Ozonkonzentration über der Antarktis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Ozonloch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Protokoll von Montreal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Wiener Abkommen</a:t>
            </a:r>
            <a:endParaRPr lang="de-A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de-AT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2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DCF8-FDDF-4C70-9BDC-D5D6F5DEF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E10CE0-8239-4B75-9178-AE1C00A6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E42FC0-36F5-40B7-B018-2C239C8A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54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Ozon – Ozonloch </a:t>
            </a:r>
          </a:p>
        </p:txBody>
      </p:sp>
    </p:spTree>
    <p:extLst>
      <p:ext uri="{BB962C8B-B14F-4D97-AF65-F5344CB8AC3E}">
        <p14:creationId xmlns:p14="http://schemas.microsoft.com/office/powerpoint/2010/main" val="13869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3225-46F3-4950-AB49-316E773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0" y="879895"/>
            <a:ext cx="3031852" cy="783937"/>
          </a:xfrm>
        </p:spPr>
        <p:txBody>
          <a:bodyPr anchor="b">
            <a:normAutofit/>
          </a:bodyPr>
          <a:lstStyle/>
          <a:p>
            <a:r>
              <a:rPr lang="de-AT" dirty="0" err="1"/>
              <a:t>OZon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9A53B2-A455-4015-83EC-4458D752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390" y="4988321"/>
            <a:ext cx="2895219" cy="3959967"/>
          </a:xfrm>
        </p:spPr>
        <p:txBody>
          <a:bodyPr/>
          <a:lstStyle/>
          <a:p>
            <a:r>
              <a:rPr lang="en-GB" sz="2000" b="1" dirty="0" err="1">
                <a:solidFill>
                  <a:schemeClr val="tx1"/>
                </a:solidFill>
              </a:rPr>
              <a:t>Wichtigkeit</a:t>
            </a:r>
            <a:endParaRPr lang="en-GB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300" dirty="0">
                <a:solidFill>
                  <a:schemeClr val="tx1"/>
                </a:solidFill>
              </a:rPr>
              <a:t>Menschen </a:t>
            </a:r>
            <a:r>
              <a:rPr lang="en-GB" sz="1300" dirty="0" err="1">
                <a:solidFill>
                  <a:schemeClr val="tx1"/>
                </a:solidFill>
              </a:rPr>
              <a:t>bleiben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vom</a:t>
            </a:r>
            <a:r>
              <a:rPr lang="en-GB" sz="1300" dirty="0">
                <a:solidFill>
                  <a:schemeClr val="tx1"/>
                </a:solidFill>
              </a:rPr>
              <a:t> UV-Licht “</a:t>
            </a:r>
            <a:r>
              <a:rPr lang="en-GB" sz="1300" dirty="0" err="1">
                <a:solidFill>
                  <a:schemeClr val="tx1"/>
                </a:solidFill>
              </a:rPr>
              <a:t>verschont</a:t>
            </a:r>
            <a:r>
              <a:rPr lang="en-GB" sz="1300" dirty="0">
                <a:solidFill>
                  <a:schemeClr val="tx1"/>
                </a:solidFill>
              </a:rPr>
              <a:t>”</a:t>
            </a:r>
            <a:endParaRPr lang="en-GB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422AA6-2A35-46F0-A84C-553212F1EC05}"/>
              </a:ext>
            </a:extLst>
          </p:cNvPr>
          <p:cNvSpPr txBox="1"/>
          <p:nvPr/>
        </p:nvSpPr>
        <p:spPr>
          <a:xfrm>
            <a:off x="4495153" y="855946"/>
            <a:ext cx="6096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400" b="1" dirty="0"/>
              <a:t>Entstehung </a:t>
            </a:r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712FF326-BB3B-4A4E-BDF1-5D041AC4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625" y="1375576"/>
            <a:ext cx="7186145" cy="3450717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1ED337DC-17B5-4C17-A870-53A2C8F7025A}"/>
              </a:ext>
            </a:extLst>
          </p:cNvPr>
          <p:cNvSpPr/>
          <p:nvPr/>
        </p:nvSpPr>
        <p:spPr>
          <a:xfrm rot="19616596">
            <a:off x="4843124" y="2570908"/>
            <a:ext cx="204654" cy="961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3A5891-68FC-4873-AAB7-D1863310C36E}"/>
              </a:ext>
            </a:extLst>
          </p:cNvPr>
          <p:cNvSpPr txBox="1"/>
          <p:nvPr/>
        </p:nvSpPr>
        <p:spPr>
          <a:xfrm>
            <a:off x="4262877" y="2113796"/>
            <a:ext cx="114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FFFFFF"/>
                </a:solidFill>
              </a:rPr>
              <a:t>Sauerstoffmolekül</a:t>
            </a:r>
            <a:endParaRPr lang="de-AT" sz="1600" b="1" dirty="0">
              <a:solidFill>
                <a:srgbClr val="FFFFFF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2B1BFF85-9FED-4E0C-8F95-4595B99EC698}"/>
              </a:ext>
            </a:extLst>
          </p:cNvPr>
          <p:cNvSpPr/>
          <p:nvPr/>
        </p:nvSpPr>
        <p:spPr>
          <a:xfrm>
            <a:off x="5636518" y="2053292"/>
            <a:ext cx="223294" cy="76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C96304B-B5A3-481F-9C42-2C5BB646E72E}"/>
              </a:ext>
            </a:extLst>
          </p:cNvPr>
          <p:cNvSpPr txBox="1"/>
          <p:nvPr/>
        </p:nvSpPr>
        <p:spPr>
          <a:xfrm>
            <a:off x="7648444" y="4108928"/>
            <a:ext cx="15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solidFill>
                  <a:srgbClr val="FFFFFF"/>
                </a:solidFill>
              </a:rPr>
              <a:t>Sauerstoffatom</a:t>
            </a:r>
            <a:endParaRPr lang="en-GB" sz="1600" b="1" dirty="0">
              <a:solidFill>
                <a:srgbClr val="FFFFFF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26A7C04-E8C3-4E84-A367-9F05F50B67E2}"/>
              </a:ext>
            </a:extLst>
          </p:cNvPr>
          <p:cNvSpPr/>
          <p:nvPr/>
        </p:nvSpPr>
        <p:spPr>
          <a:xfrm rot="6789641">
            <a:off x="7419832" y="4023542"/>
            <a:ext cx="223294" cy="76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92EA1-132E-4684-BA30-D79A828B1763}"/>
              </a:ext>
            </a:extLst>
          </p:cNvPr>
          <p:cNvSpPr txBox="1"/>
          <p:nvPr/>
        </p:nvSpPr>
        <p:spPr>
          <a:xfrm>
            <a:off x="5184147" y="1759853"/>
            <a:ext cx="135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</a:rPr>
              <a:t>UV-</a:t>
            </a:r>
            <a:r>
              <a:rPr lang="en-GB" sz="1600" b="1" dirty="0" err="1">
                <a:solidFill>
                  <a:srgbClr val="FFFFFF"/>
                </a:solidFill>
              </a:rPr>
              <a:t>Strahlung</a:t>
            </a:r>
            <a:endParaRPr lang="de-AT" sz="1600" b="1" dirty="0">
              <a:solidFill>
                <a:srgbClr val="FFFFFF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81BE8C-A980-4F96-AE28-708E14449107}"/>
              </a:ext>
            </a:extLst>
          </p:cNvPr>
          <p:cNvSpPr txBox="1"/>
          <p:nvPr/>
        </p:nvSpPr>
        <p:spPr>
          <a:xfrm>
            <a:off x="9858243" y="3877834"/>
            <a:ext cx="135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FFFF"/>
                </a:solidFill>
              </a:rPr>
              <a:t>O3</a:t>
            </a:r>
            <a:endParaRPr lang="de-AT" sz="1600" b="1" dirty="0">
              <a:solidFill>
                <a:srgbClr val="FFFFFF"/>
              </a:solidFill>
            </a:endParaRP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6B3DCCA0-5D99-4048-A769-A6FEA91A0086}"/>
              </a:ext>
            </a:extLst>
          </p:cNvPr>
          <p:cNvSpPr txBox="1">
            <a:spLocks/>
          </p:cNvSpPr>
          <p:nvPr/>
        </p:nvSpPr>
        <p:spPr>
          <a:xfrm>
            <a:off x="920257" y="2030479"/>
            <a:ext cx="3031852" cy="3959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Wie </a:t>
            </a:r>
            <a:r>
              <a:rPr lang="en-GB" dirty="0" err="1"/>
              <a:t>entsteht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Ozon?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Wieso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Ozon so </a:t>
            </a:r>
            <a:r>
              <a:rPr lang="en-GB" dirty="0" err="1"/>
              <a:t>wichtig</a:t>
            </a:r>
            <a:r>
              <a:rPr lang="en-GB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Welchen</a:t>
            </a:r>
            <a:r>
              <a:rPr lang="en-GB" dirty="0"/>
              <a:t> </a:t>
            </a:r>
            <a:r>
              <a:rPr lang="en-GB" dirty="0" err="1"/>
              <a:t>Nutzen</a:t>
            </a:r>
            <a:r>
              <a:rPr lang="en-GB" dirty="0"/>
              <a:t> hat das Ozon?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AF03B81-3DD3-4FC5-92D4-C8452DDED00A}"/>
              </a:ext>
            </a:extLst>
          </p:cNvPr>
          <p:cNvSpPr txBox="1">
            <a:spLocks/>
          </p:cNvSpPr>
          <p:nvPr/>
        </p:nvSpPr>
        <p:spPr>
          <a:xfrm>
            <a:off x="7926733" y="4983032"/>
            <a:ext cx="2895219" cy="1342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>
                <a:solidFill>
                  <a:schemeClr val="tx1"/>
                </a:solidFill>
              </a:rPr>
              <a:t>Nutzen</a:t>
            </a:r>
            <a:endParaRPr lang="en-GB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300" dirty="0" err="1">
                <a:solidFill>
                  <a:schemeClr val="tx1"/>
                </a:solidFill>
              </a:rPr>
              <a:t>Reaktion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verbraucht</a:t>
            </a:r>
            <a:r>
              <a:rPr lang="en-GB" sz="1300" dirty="0">
                <a:solidFill>
                  <a:schemeClr val="tx1"/>
                </a:solidFill>
              </a:rPr>
              <a:t> UV- Licht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300" dirty="0" err="1">
                <a:solidFill>
                  <a:schemeClr val="tx1"/>
                </a:solidFill>
              </a:rPr>
              <a:t>Wärme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entsteht</a:t>
            </a:r>
            <a:r>
              <a:rPr lang="en-GB" sz="1300" dirty="0" err="1"/>
              <a:t>z</a:t>
            </a:r>
            <a:endParaRPr lang="en-GB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4773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43225-46F3-4950-AB49-316E773B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30" y="879895"/>
            <a:ext cx="3031852" cy="783937"/>
          </a:xfrm>
        </p:spPr>
        <p:txBody>
          <a:bodyPr anchor="b">
            <a:normAutofit/>
          </a:bodyPr>
          <a:lstStyle/>
          <a:p>
            <a:r>
              <a:rPr lang="en-GB" dirty="0"/>
              <a:t>Die </a:t>
            </a:r>
            <a:r>
              <a:rPr lang="en-GB" dirty="0" err="1"/>
              <a:t>Ozonschicht</a:t>
            </a:r>
            <a:endParaRPr lang="de-AT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05665EE-4FF0-42C1-A46D-5E78145A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739" y="1757990"/>
            <a:ext cx="3289450" cy="3312276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Wo </a:t>
            </a:r>
            <a:r>
              <a:rPr lang="en-GB" sz="1800" dirty="0" err="1">
                <a:solidFill>
                  <a:schemeClr val="bg1"/>
                </a:solidFill>
              </a:rPr>
              <a:t>befindet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sich</a:t>
            </a:r>
            <a:r>
              <a:rPr lang="en-GB" sz="1800" dirty="0">
                <a:solidFill>
                  <a:schemeClr val="bg1"/>
                </a:solidFill>
              </a:rPr>
              <a:t> die </a:t>
            </a:r>
            <a:r>
              <a:rPr lang="en-GB" sz="1800" dirty="0" err="1">
                <a:solidFill>
                  <a:schemeClr val="bg1"/>
                </a:solidFill>
              </a:rPr>
              <a:t>Ozonschicht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Wie </a:t>
            </a:r>
            <a:r>
              <a:rPr lang="en-GB" sz="1800" dirty="0" err="1">
                <a:solidFill>
                  <a:schemeClr val="bg1"/>
                </a:solidFill>
              </a:rPr>
              <a:t>bildet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sich</a:t>
            </a:r>
            <a:r>
              <a:rPr lang="en-GB" sz="1800" dirty="0">
                <a:solidFill>
                  <a:schemeClr val="bg1"/>
                </a:solidFill>
              </a:rPr>
              <a:t> die </a:t>
            </a:r>
            <a:r>
              <a:rPr lang="en-GB" sz="1800" dirty="0" err="1">
                <a:solidFill>
                  <a:schemeClr val="bg1"/>
                </a:solidFill>
              </a:rPr>
              <a:t>Ozonschicht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 err="1">
                <a:solidFill>
                  <a:schemeClr val="bg1"/>
                </a:solidFill>
              </a:rPr>
              <a:t>Vorteile</a:t>
            </a:r>
            <a:r>
              <a:rPr lang="en-GB" sz="1800" dirty="0">
                <a:solidFill>
                  <a:schemeClr val="bg1"/>
                </a:solidFill>
              </a:rPr>
              <a:t> der </a:t>
            </a:r>
            <a:r>
              <a:rPr lang="en-GB" sz="1800" dirty="0" err="1">
                <a:solidFill>
                  <a:schemeClr val="bg1"/>
                </a:solidFill>
              </a:rPr>
              <a:t>Ozonschicht</a:t>
            </a:r>
            <a:endParaRPr lang="en-GB" sz="1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800" dirty="0">
                <a:solidFill>
                  <a:schemeClr val="bg1"/>
                </a:solidFill>
              </a:rPr>
              <a:t>Was </a:t>
            </a:r>
            <a:r>
              <a:rPr lang="en-GB" sz="1800" dirty="0" err="1">
                <a:solidFill>
                  <a:schemeClr val="bg1"/>
                </a:solidFill>
              </a:rPr>
              <a:t>würde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passieren</a:t>
            </a:r>
            <a:r>
              <a:rPr lang="en-GB" sz="1800" dirty="0">
                <a:solidFill>
                  <a:schemeClr val="bg1"/>
                </a:solidFill>
              </a:rPr>
              <a:t>, </a:t>
            </a:r>
            <a:r>
              <a:rPr lang="en-GB" sz="1800" dirty="0" err="1">
                <a:solidFill>
                  <a:schemeClr val="bg1"/>
                </a:solidFill>
              </a:rPr>
              <a:t>wenn</a:t>
            </a:r>
            <a:r>
              <a:rPr lang="en-GB" sz="1800" dirty="0">
                <a:solidFill>
                  <a:schemeClr val="bg1"/>
                </a:solidFill>
              </a:rPr>
              <a:t> die </a:t>
            </a:r>
            <a:r>
              <a:rPr lang="en-GB" sz="1800" dirty="0" err="1">
                <a:solidFill>
                  <a:schemeClr val="bg1"/>
                </a:solidFill>
              </a:rPr>
              <a:t>Ozonschicht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verschwindet</a:t>
            </a:r>
            <a:endParaRPr lang="en-GB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871DB287-A508-4F83-80E8-9F5487B45ED3}"/>
              </a:ext>
            </a:extLst>
          </p:cNvPr>
          <p:cNvSpPr txBox="1">
            <a:spLocks/>
          </p:cNvSpPr>
          <p:nvPr/>
        </p:nvSpPr>
        <p:spPr>
          <a:xfrm>
            <a:off x="3986401" y="1061154"/>
            <a:ext cx="3645850" cy="2218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Wo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befindet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sich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/>
              <a:t>Stratosphere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/>
              <a:t>10-15km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E80EE9F-71E8-4A94-9A51-4551E19B77B5}"/>
              </a:ext>
            </a:extLst>
          </p:cNvPr>
          <p:cNvSpPr txBox="1">
            <a:spLocks/>
          </p:cNvSpPr>
          <p:nvPr/>
        </p:nvSpPr>
        <p:spPr>
          <a:xfrm>
            <a:off x="7201268" y="1050745"/>
            <a:ext cx="4286224" cy="2103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Bildung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Durch</a:t>
            </a:r>
            <a:r>
              <a:rPr lang="en-GB" sz="1600" b="1" dirty="0"/>
              <a:t> </a:t>
            </a:r>
            <a:r>
              <a:rPr lang="en-GB" sz="1600" b="1" dirty="0" err="1"/>
              <a:t>konzentration</a:t>
            </a:r>
            <a:r>
              <a:rPr lang="en-GB" sz="1600" b="1" dirty="0"/>
              <a:t> des </a:t>
            </a:r>
            <a:r>
              <a:rPr lang="en-GB" sz="1600" b="1" dirty="0" err="1"/>
              <a:t>Ozons</a:t>
            </a:r>
            <a:r>
              <a:rPr lang="en-GB" sz="1600" b="1" dirty="0"/>
              <a:t> </a:t>
            </a:r>
            <a:r>
              <a:rPr lang="en-GB" sz="1600" b="1" dirty="0" err="1"/>
              <a:t>wird</a:t>
            </a:r>
            <a:r>
              <a:rPr lang="en-GB" sz="1600" b="1" dirty="0"/>
              <a:t> </a:t>
            </a:r>
            <a:r>
              <a:rPr lang="en-GB" sz="1600" b="1" dirty="0" err="1"/>
              <a:t>eine</a:t>
            </a:r>
            <a:r>
              <a:rPr lang="en-GB" sz="1600" b="1" dirty="0"/>
              <a:t> </a:t>
            </a:r>
            <a:r>
              <a:rPr lang="en-GB" sz="1600" b="1" dirty="0" err="1"/>
              <a:t>Ozonschicht</a:t>
            </a:r>
            <a:r>
              <a:rPr lang="en-GB" sz="1600" b="1" dirty="0"/>
              <a:t> </a:t>
            </a:r>
            <a:r>
              <a:rPr lang="en-GB" sz="1600" b="1" dirty="0" err="1"/>
              <a:t>gebildet</a:t>
            </a:r>
            <a:endParaRPr lang="en-GB" sz="1600" b="1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DCE91F4-6AC2-47B6-A309-702EACD21D5D}"/>
              </a:ext>
            </a:extLst>
          </p:cNvPr>
          <p:cNvSpPr txBox="1">
            <a:spLocks/>
          </p:cNvSpPr>
          <p:nvPr/>
        </p:nvSpPr>
        <p:spPr>
          <a:xfrm>
            <a:off x="3986401" y="2499371"/>
            <a:ext cx="3892769" cy="2674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Vorteile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Wirkt</a:t>
            </a:r>
            <a:r>
              <a:rPr lang="en-GB" sz="1600" b="1" dirty="0"/>
              <a:t> </a:t>
            </a:r>
            <a:r>
              <a:rPr lang="en-GB" sz="1600" b="1" dirty="0" err="1"/>
              <a:t>wie</a:t>
            </a:r>
            <a:r>
              <a:rPr lang="en-GB" sz="1600" b="1" dirty="0"/>
              <a:t> </a:t>
            </a:r>
            <a:r>
              <a:rPr lang="en-GB" sz="1600" b="1" dirty="0" err="1"/>
              <a:t>ein</a:t>
            </a:r>
            <a:r>
              <a:rPr lang="en-GB" sz="1600" b="1" dirty="0"/>
              <a:t> </a:t>
            </a:r>
            <a:r>
              <a:rPr lang="en-GB" sz="1600" b="1" dirty="0" err="1"/>
              <a:t>Schutzschirm</a:t>
            </a:r>
            <a:endParaRPr lang="en-GB" sz="1600" b="1" dirty="0"/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Schützt</a:t>
            </a:r>
            <a:r>
              <a:rPr lang="en-GB" sz="1600" b="1" dirty="0"/>
              <a:t> </a:t>
            </a:r>
            <a:r>
              <a:rPr lang="en-GB" sz="1600" b="1" dirty="0" err="1"/>
              <a:t>vor</a:t>
            </a:r>
            <a:r>
              <a:rPr lang="en-GB" sz="1600" b="1" dirty="0"/>
              <a:t> </a:t>
            </a:r>
            <a:r>
              <a:rPr lang="en-GB" sz="1600" b="1" dirty="0" err="1"/>
              <a:t>aggresiver</a:t>
            </a:r>
            <a:r>
              <a:rPr lang="en-GB" sz="1600" b="1" dirty="0"/>
              <a:t> UV-</a:t>
            </a:r>
            <a:r>
              <a:rPr lang="en-GB" sz="1600" b="1" dirty="0" err="1"/>
              <a:t>Strahlung</a:t>
            </a:r>
            <a:endParaRPr lang="en-GB" sz="1600" b="1" dirty="0"/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Absorbiert</a:t>
            </a:r>
            <a:r>
              <a:rPr lang="en-GB" sz="1600" b="1" dirty="0"/>
              <a:t> UVC(100%) und UVB(90%)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D01609F-5596-469B-8E4C-042DAC0C5CC2}"/>
              </a:ext>
            </a:extLst>
          </p:cNvPr>
          <p:cNvSpPr txBox="1">
            <a:spLocks/>
          </p:cNvSpPr>
          <p:nvPr/>
        </p:nvSpPr>
        <p:spPr>
          <a:xfrm>
            <a:off x="7337101" y="2499372"/>
            <a:ext cx="4002553" cy="2570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Verschwinden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Ozonschicht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Kein</a:t>
            </a:r>
            <a:r>
              <a:rPr lang="en-GB" sz="1600" b="1" dirty="0"/>
              <a:t> Filter für UVB, UVC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Viele</a:t>
            </a:r>
            <a:r>
              <a:rPr lang="en-GB" sz="1600" b="1" dirty="0"/>
              <a:t> </a:t>
            </a:r>
            <a:r>
              <a:rPr lang="en-GB" sz="1600" b="1" dirty="0" err="1"/>
              <a:t>Hautkrebsfälle</a:t>
            </a:r>
            <a:r>
              <a:rPr lang="en-GB" sz="1600" b="1" dirty="0"/>
              <a:t> 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Viel</a:t>
            </a:r>
            <a:r>
              <a:rPr lang="en-GB" sz="1600" b="1" dirty="0"/>
              <a:t> </a:t>
            </a:r>
            <a:r>
              <a:rPr lang="en-GB" sz="1600" b="1" dirty="0" err="1"/>
              <a:t>stärkere</a:t>
            </a:r>
            <a:r>
              <a:rPr lang="en-GB" sz="1600" b="1" dirty="0"/>
              <a:t> </a:t>
            </a:r>
            <a:r>
              <a:rPr lang="en-GB" sz="1600" b="1" dirty="0" err="1"/>
              <a:t>Sonnencreme</a:t>
            </a:r>
            <a:endParaRPr lang="en-GB" sz="1600" b="1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Temperaturanstieg</a:t>
            </a:r>
            <a:endParaRPr lang="en-GB" sz="1600" b="1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Beeinflusst</a:t>
            </a:r>
            <a:r>
              <a:rPr lang="en-GB" sz="1600" b="1" dirty="0"/>
              <a:t> </a:t>
            </a:r>
            <a:r>
              <a:rPr lang="en-GB" sz="1600" b="1" dirty="0" err="1"/>
              <a:t>Wachstum</a:t>
            </a:r>
            <a:r>
              <a:rPr lang="en-GB" sz="1600" b="1" dirty="0"/>
              <a:t> von </a:t>
            </a:r>
            <a:r>
              <a:rPr lang="en-GB" sz="1600" b="1" dirty="0" err="1"/>
              <a:t>Lebewesen</a:t>
            </a:r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Bodennahe Ozon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Luftschadstoff und Reizgas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764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275AB-4A17-497E-9CD3-D1C8A05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6071"/>
            <a:ext cx="11029616" cy="467259"/>
          </a:xfrm>
        </p:spPr>
        <p:txBody>
          <a:bodyPr>
            <a:normAutofit fontScale="90000"/>
          </a:bodyPr>
          <a:lstStyle/>
          <a:p>
            <a:r>
              <a:rPr lang="de-AT" dirty="0"/>
              <a:t>Das Bodennahe Ozon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28BDD9-8967-4F72-95CB-E84C95977C17}"/>
              </a:ext>
            </a:extLst>
          </p:cNvPr>
          <p:cNvSpPr txBox="1">
            <a:spLocks/>
          </p:cNvSpPr>
          <p:nvPr/>
        </p:nvSpPr>
        <p:spPr>
          <a:xfrm>
            <a:off x="460732" y="1396240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Bodenahe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Ozon?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Gefährlicher</a:t>
            </a:r>
            <a:r>
              <a:rPr lang="en-GB" sz="1600" b="1" dirty="0"/>
              <a:t> </a:t>
            </a:r>
            <a:r>
              <a:rPr lang="en-GB" sz="1600" b="1" dirty="0" err="1"/>
              <a:t>Luftverschmutzer</a:t>
            </a:r>
            <a:endParaRPr lang="en-GB" sz="1600" b="1" dirty="0"/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Hauptbestandteil</a:t>
            </a:r>
            <a:r>
              <a:rPr lang="en-GB" sz="1600" b="1" dirty="0"/>
              <a:t> von Smog</a:t>
            </a:r>
          </a:p>
          <a:p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Bildung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/>
              <a:t>Bei </a:t>
            </a:r>
            <a:r>
              <a:rPr lang="en-GB" sz="1600" b="1" dirty="0" err="1"/>
              <a:t>hoher</a:t>
            </a:r>
            <a:r>
              <a:rPr lang="en-GB" sz="1600" b="1" dirty="0"/>
              <a:t> </a:t>
            </a:r>
            <a:r>
              <a:rPr lang="en-GB" sz="1600" b="1" dirty="0" err="1"/>
              <a:t>Sonneneinstrahlung</a:t>
            </a:r>
            <a:r>
              <a:rPr lang="en-GB" sz="1600" b="1" dirty="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Wird</a:t>
            </a:r>
            <a:r>
              <a:rPr lang="en-GB" sz="1600" b="1" dirty="0"/>
              <a:t> </a:t>
            </a:r>
            <a:r>
              <a:rPr lang="en-GB" sz="1600" b="1" dirty="0" err="1"/>
              <a:t>bei</a:t>
            </a:r>
            <a:r>
              <a:rPr lang="en-GB" sz="1600" b="1" dirty="0"/>
              <a:t> </a:t>
            </a:r>
            <a:r>
              <a:rPr lang="en-GB" sz="1600" b="1" dirty="0" err="1"/>
              <a:t>komplexen</a:t>
            </a:r>
            <a:r>
              <a:rPr lang="en-GB" sz="1600" b="1" dirty="0"/>
              <a:t> </a:t>
            </a:r>
            <a:r>
              <a:rPr lang="en-GB" sz="1600" b="1" dirty="0" err="1"/>
              <a:t>Prozessen</a:t>
            </a:r>
            <a:r>
              <a:rPr lang="en-GB" sz="1600" b="1" dirty="0"/>
              <a:t> </a:t>
            </a:r>
            <a:r>
              <a:rPr lang="en-GB" sz="1600" b="1" dirty="0" err="1"/>
              <a:t>aus</a:t>
            </a:r>
            <a:r>
              <a:rPr lang="en-GB" sz="1600" b="1" dirty="0"/>
              <a:t> </a:t>
            </a:r>
            <a:r>
              <a:rPr lang="en-GB" sz="1600" b="1" dirty="0" err="1"/>
              <a:t>Vorläuferschadstoffen</a:t>
            </a:r>
            <a:r>
              <a:rPr lang="en-GB" sz="1600" b="1" dirty="0"/>
              <a:t>(</a:t>
            </a:r>
            <a:r>
              <a:rPr lang="de-AT" sz="1600" b="1" dirty="0"/>
              <a:t>NO2, flüchtige organische Verbindungen</a:t>
            </a:r>
            <a:r>
              <a:rPr lang="en-GB" sz="1600" b="1" dirty="0"/>
              <a:t>) </a:t>
            </a:r>
            <a:r>
              <a:rPr lang="en-GB" sz="1600" b="1" dirty="0" err="1"/>
              <a:t>gebildet</a:t>
            </a:r>
            <a:endParaRPr lang="en-GB" sz="1600" b="1" dirty="0"/>
          </a:p>
          <a:p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Verursacher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Mensch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Verkehrsbereich</a:t>
            </a:r>
            <a:r>
              <a:rPr lang="en-GB" sz="1600" b="1" dirty="0"/>
              <a:t>(ca 50%)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Überdüngter</a:t>
            </a:r>
            <a:r>
              <a:rPr lang="en-GB" sz="1600" b="1" dirty="0"/>
              <a:t> Boden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Verwendung</a:t>
            </a:r>
            <a:r>
              <a:rPr lang="en-GB" sz="1600" b="1" dirty="0"/>
              <a:t> von </a:t>
            </a:r>
            <a:r>
              <a:rPr lang="en-GB" sz="1600" b="1" dirty="0" err="1"/>
              <a:t>Lösemittelnwelche</a:t>
            </a:r>
            <a:r>
              <a:rPr lang="en-GB" sz="1600" b="1" dirty="0"/>
              <a:t> in </a:t>
            </a:r>
            <a:r>
              <a:rPr lang="en-GB" sz="1600" b="1" dirty="0" err="1"/>
              <a:t>Farben</a:t>
            </a:r>
            <a:r>
              <a:rPr lang="en-GB" sz="1600" b="1" dirty="0"/>
              <a:t>, </a:t>
            </a:r>
            <a:r>
              <a:rPr lang="en-GB" sz="1600" b="1" dirty="0" err="1"/>
              <a:t>Lacken</a:t>
            </a:r>
            <a:r>
              <a:rPr lang="en-GB" sz="1600" b="1" dirty="0"/>
              <a:t>, und </a:t>
            </a:r>
            <a:r>
              <a:rPr lang="en-GB" sz="1600" b="1" dirty="0" err="1"/>
              <a:t>Klebstoffen</a:t>
            </a:r>
            <a:r>
              <a:rPr lang="en-GB" sz="1600" b="1" dirty="0"/>
              <a:t> </a:t>
            </a:r>
            <a:r>
              <a:rPr lang="en-GB" sz="1600" b="1" dirty="0" err="1"/>
              <a:t>vorkommen</a:t>
            </a:r>
            <a:endParaRPr lang="en-GB" sz="1600" b="1" dirty="0"/>
          </a:p>
          <a:p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Verbreitung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Char char=""/>
            </a:pPr>
            <a:r>
              <a:rPr lang="en-GB" sz="1600" b="1" dirty="0" err="1"/>
              <a:t>erfolgt</a:t>
            </a:r>
            <a:r>
              <a:rPr lang="en-GB" sz="1600" b="1" dirty="0"/>
              <a:t> </a:t>
            </a:r>
            <a:r>
              <a:rPr lang="en-GB" sz="1600" b="1" dirty="0" err="1"/>
              <a:t>durch</a:t>
            </a:r>
            <a:r>
              <a:rPr lang="en-GB" sz="1600" b="1" dirty="0"/>
              <a:t> Wind</a:t>
            </a:r>
          </a:p>
        </p:txBody>
      </p:sp>
    </p:spTree>
    <p:extLst>
      <p:ext uri="{BB962C8B-B14F-4D97-AF65-F5344CB8AC3E}">
        <p14:creationId xmlns:p14="http://schemas.microsoft.com/office/powerpoint/2010/main" val="40345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431CB-8871-413C-8CCF-46A36A87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 der Ozonkonzentration über der Antarktis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B86F2-AC6C-414D-85DF-91107775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9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FAED-014D-4448-9B0B-98867667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5299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0" kern="1200" cap="all" dirty="0">
                <a:latin typeface="+mj-lt"/>
                <a:ea typeface="+mj-ea"/>
                <a:cs typeface="+mj-cs"/>
              </a:rPr>
              <a:t>Veränderung der Ozonkonzentration über der Antarktis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E83D6A5A-34FD-4093-9E7F-285525716659}"/>
              </a:ext>
            </a:extLst>
          </p:cNvPr>
          <p:cNvSpPr txBox="1">
            <a:spLocks/>
          </p:cNvSpPr>
          <p:nvPr/>
        </p:nvSpPr>
        <p:spPr>
          <a:xfrm>
            <a:off x="422405" y="2097096"/>
            <a:ext cx="6011248" cy="432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Stärkster Ozonabbau in der Antarktis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 Äquator kaum erkennbar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Loch erstmals als Ozonloch bekannt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Fläche: 28 Millionen km²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Radikale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i="0" dirty="0">
                <a:effectLst/>
              </a:rPr>
              <a:t>Chlor und Brom stammen von FCKW Verbindungen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Sind im Stande viele tausend Ozonmoleküle zu zerstören</a:t>
            </a:r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Enorme Kälte, während der Polarnacht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Substanzen frieren ein --&gt; bilden Stratosphärenwolken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Reaktionen an den Kristallen der Wolke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Reaktionen lösen radikale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Radikale zerstören Ozonmoleküle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de-DE" sz="1700" b="1" dirty="0"/>
              <a:t>Zerstörung gedämpft durch Verdampfen jener Wolken</a:t>
            </a:r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/>
          </a:p>
          <a:p>
            <a:pPr lvl="1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/>
          </a:p>
          <a:p>
            <a:pPr marL="742950" lvl="1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/>
          </a:p>
          <a:p>
            <a:pPr marL="285750" indent="-285750"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 descr="Ein Bild, das Welle, draußen, Natur, fahrend enthält.&#10;&#10;Automatisch generierte Beschreibung">
            <a:extLst>
              <a:ext uri="{FF2B5EF4-FFF2-40B4-BE49-F238E27FC236}">
                <a16:creationId xmlns:a16="http://schemas.microsoft.com/office/drawing/2014/main" id="{2DE60F07-1835-447C-9FC1-1B564EF8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" r="7797" b="3"/>
          <a:stretch/>
        </p:blipFill>
        <p:spPr>
          <a:xfrm>
            <a:off x="6266940" y="1899980"/>
            <a:ext cx="5655970" cy="3955595"/>
          </a:xfrm>
          <a:prstGeom prst="rect">
            <a:avLst/>
          </a:prstGeom>
          <a:noFill/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9985878F-7096-4289-A9A5-BCB6C06E3E80}"/>
              </a:ext>
            </a:extLst>
          </p:cNvPr>
          <p:cNvSpPr txBox="1">
            <a:spLocks/>
          </p:cNvSpPr>
          <p:nvPr/>
        </p:nvSpPr>
        <p:spPr>
          <a:xfrm>
            <a:off x="581192" y="1407190"/>
            <a:ext cx="10135055" cy="5322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5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1_TF11964407.potx" id="{657FB817-696D-4747-BDC6-53EAECF113D0}" vid="{E101EA97-66AC-47E4-AC92-9E0CCBE5C40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{0BBB0B48-9B2D-45EB-B647-AEC1EEFDF288}tf11964407_win32</Template>
  <TotalTime>0</TotalTime>
  <Words>1238</Words>
  <Application>Microsoft Office PowerPoint</Application>
  <PresentationFormat>Breitbild</PresentationFormat>
  <Paragraphs>199</Paragraphs>
  <Slides>20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arial</vt:lpstr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Ozon – Ozonloch </vt:lpstr>
      <vt:lpstr>Ozon – Ozonloch </vt:lpstr>
      <vt:lpstr>Allgemeines</vt:lpstr>
      <vt:lpstr>OZon</vt:lpstr>
      <vt:lpstr>Die Ozonschicht</vt:lpstr>
      <vt:lpstr>Das Bodennahe Ozon</vt:lpstr>
      <vt:lpstr>Das Bodennahe Ozon</vt:lpstr>
      <vt:lpstr>Veränderung der Ozonkonzentration über der Antarktis</vt:lpstr>
      <vt:lpstr>Veränderung der Ozonkonzentration über der Antarktis</vt:lpstr>
      <vt:lpstr>Das OzonLoch</vt:lpstr>
      <vt:lpstr>OZonLoch</vt:lpstr>
      <vt:lpstr>OZonLoch (2)</vt:lpstr>
      <vt:lpstr>Das Montreal Protokoll</vt:lpstr>
      <vt:lpstr>Protokoll von Montreal</vt:lpstr>
      <vt:lpstr>Wiener Übereinkommen zum Schutz der Ozonschicht</vt:lpstr>
      <vt:lpstr>Wiener Übereinkommen zum Schutz der Ozonschicht</vt:lpstr>
      <vt:lpstr>Fragen</vt:lpstr>
      <vt:lpstr>Antworten</vt:lpstr>
      <vt:lpstr>Quellen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Fröller Jonas</dc:creator>
  <cp:lastModifiedBy>Vlajić Stevan</cp:lastModifiedBy>
  <cp:revision>350</cp:revision>
  <dcterms:created xsi:type="dcterms:W3CDTF">2022-04-30T08:13:32Z</dcterms:created>
  <dcterms:modified xsi:type="dcterms:W3CDTF">2022-10-17T08:47:50Z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