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83" r:id="rId4"/>
    <p:sldId id="284" r:id="rId5"/>
    <p:sldId id="258" r:id="rId6"/>
    <p:sldId id="300" r:id="rId7"/>
    <p:sldId id="301" r:id="rId8"/>
    <p:sldId id="302" r:id="rId9"/>
    <p:sldId id="303" r:id="rId10"/>
    <p:sldId id="304" r:id="rId11"/>
    <p:sldId id="262" r:id="rId12"/>
    <p:sldId id="264" r:id="rId13"/>
    <p:sldId id="28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24" autoAdjust="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217B9EA-BEAC-4C02-B3C9-4475112259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AE17746A-5CEE-4351-B46C-398FFDF634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xmlns="" id="{A4EB897B-62D5-4DC4-B11A-8A1AD0617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xmlns="" id="{A4AAE539-1BB6-4D05-AD87-D1EB5D14CE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xmlns="" id="{2363914E-96E7-488E-BE24-A0102763DA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xmlns="" id="{A48CA277-BCEF-48A2-9FAE-7BBEEE470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12DF33-406E-429D-BCD8-D57FAFFDC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43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AF44D5A-71F3-424F-A5C3-C02AB6195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93F16-2514-418A-9407-37053926D9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FCD4688A-DE9B-4C81-B2F7-3F1F6453E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07FBCDC8-D47D-42EC-9AF7-5C7DACFE6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1F882B98-CC93-43FA-804F-8BEEF243CB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2130425"/>
            <a:ext cx="655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24600637-B0EB-4783-A4D8-B149625000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5791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3442292B-291B-4EE4-A920-FED0DFE3D5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marL="0" indent="0">
              <a:defRPr sz="1400"/>
            </a:lvl1pPr>
          </a:lstStyle>
          <a:p>
            <a:fld id="{0E8FDE81-E7F8-4FBC-B8A1-426D73C8A54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xmlns="" id="{648AC4CE-EF4A-48BE-8AA1-D51559D9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" y="0"/>
            <a:ext cx="15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44AAB-6764-44CD-A6AB-BB9B5A12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65C1CE-8EEC-4005-9A6F-59EAD20EB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250830-2886-45C3-A85A-D548D3FDE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2BA94F-2906-4D2A-AA9E-625FB0671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554BF1-6803-4392-AF2C-41F7ECDED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5A1443-F1C3-4849-A370-860FBEDE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0520FA-49A3-4DA7-AD25-A59EA023E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546CFA-F32E-4266-9688-F914CA79E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71FA1-560F-4264-974A-40291B64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B922AB-D5D6-4F5F-9467-056ED4B9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02FB34-9453-451C-9333-48B4C1A70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57B70-1F68-417D-8750-E417B0FB0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2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513C7-6C93-4200-9DBD-B4CFA5F5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7FFA5B-3A03-4535-BE5C-B933B943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46344-B0B9-451C-9B73-9717F6A9F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96C82D-7B4F-423A-B62D-DFBB6ED70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3ACCB-4214-41E0-97C5-260FC11D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5392F-9D40-4F0E-9580-E9964B0F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BB89F1-B704-406A-A129-A00651EEB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1787E-2D1F-41ED-8B36-8F629966D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EC5E67-3148-407F-99D2-CD34DA98A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0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9148CE-6319-4C97-BCD2-7AE53AFC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CF6F10-49CC-4DAA-AA90-ADEAA2CB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021D7F-3628-4CBA-B656-835FD9662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A50961-8DD4-4F0A-9764-08F7762C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733B92-996A-4BDB-A4EC-C27C7ECD5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79668E-470B-4A28-B2BE-BFCBD6341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347B6-B889-4771-96D9-D6856E3BF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9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BA357-8C55-4B49-A397-946516B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D60ACAD-8AA0-475B-8C2D-2DB007895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A2EAF-08AB-4A36-A8C3-95EF8BA4A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8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A110B47-518A-4B94-A10D-AE498A5B4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F88757-2DC1-414E-8A3F-251493BF9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5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9E6DE-0EA0-436D-8AA6-A90C4A3F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B16D9-1715-4D03-832F-FB122F0D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C25973-EFAE-4583-B2D4-A6C1FA5D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3862AB-13F2-4C37-B0EA-8450AD187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B940E4-54D5-45A5-9B83-D595B7599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180EBB-F34B-47F3-86AE-2EB4D811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0C4266-D345-4D97-AE91-1E6005F5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474AFD-06B8-4406-9569-C8DFF1E6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FC6ED8-A4DF-4F8A-9CC9-E4C5F56C7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AC79-9DCE-47E3-BEA1-23B13E225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6DF05BE8-5740-4E49-A93C-5660CF05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94" y="6149975"/>
            <a:ext cx="9140374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5397E082-AEF7-426F-90BC-65CFA1F08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E36ADAC8-7698-49FB-A4CB-430ED04CA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2418DF03-AB02-4822-B30B-7FA5A69BAA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5275" y="63341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>
              <a:defRPr sz="1200">
                <a:solidFill>
                  <a:schemeClr val="bg1"/>
                </a:solidFill>
              </a:defRPr>
            </a:lvl1pPr>
          </a:lstStyle>
          <a:p>
            <a:fld id="{E8F6F95B-0307-4821-9E92-46B17D2817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B62F02A2-75D5-43F7-8419-296955170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Treći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projekat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iz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predmeta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“Big Data”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51371060-B51A-4EF1-B897-589CC764C0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5105400"/>
            <a:ext cx="6553200" cy="457200"/>
          </a:xfrm>
        </p:spPr>
        <p:txBody>
          <a:bodyPr/>
          <a:lstStyle/>
          <a:p>
            <a:pPr algn="l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Stojanovi</a:t>
            </a:r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Stevan Grujić 1493</a:t>
            </a:r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Primena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600" dirty="0" smtClean="0"/>
              <a:t>Primena ranije sačuvanih modela mašinskog učenja (Indexer, Scaler i LinearRegressionModel) i upis rezultata u InfluxDb bazu podataka.</a:t>
            </a:r>
            <a:endParaRPr lang="sr-Latn-R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02" y="2286000"/>
            <a:ext cx="6131397" cy="33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Upis rezultata u InfluxDb bazu podataka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76" y="1542886"/>
            <a:ext cx="724724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7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Vizuelni</a:t>
            </a:r>
            <a:r>
              <a:rPr lang="en-US" sz="3600" dirty="0" smtClean="0"/>
              <a:t> </a:t>
            </a:r>
            <a:r>
              <a:rPr lang="en-US" sz="3600" dirty="0" err="1" smtClean="0"/>
              <a:t>prikaz</a:t>
            </a:r>
            <a:r>
              <a:rPr lang="en-US" sz="3600" dirty="0" smtClean="0"/>
              <a:t> </a:t>
            </a:r>
            <a:r>
              <a:rPr lang="en-US" sz="3600" dirty="0" err="1" smtClean="0"/>
              <a:t>rezultata</a:t>
            </a:r>
            <a:r>
              <a:rPr lang="en-US" sz="3600" dirty="0" smtClean="0"/>
              <a:t> u </a:t>
            </a:r>
            <a:r>
              <a:rPr lang="en-US" sz="3600" dirty="0" err="1" smtClean="0"/>
              <a:t>Grafani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3" y="1500973"/>
            <a:ext cx="7780694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3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06430C-7506-4274-A5AC-9FFBDC132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4520-3A41-46BB-A013-C0465833112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A909F021-DA63-459E-B471-AEE16E71B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Rio Buses Dataset</a:t>
            </a:r>
            <a:endParaRPr lang="en-US" alt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/>
            <a:r>
              <a:rPr lang="en-US" sz="1800" dirty="0"/>
              <a:t>"</a:t>
            </a:r>
            <a:r>
              <a:rPr lang="en-US" sz="1800" dirty="0" err="1"/>
              <a:t>RioBuses</a:t>
            </a:r>
            <a:r>
              <a:rPr lang="en-US" sz="1800" dirty="0"/>
              <a:t>" dataset </a:t>
            </a:r>
            <a:r>
              <a:rPr lang="sr-Latn-RS" sz="1800" dirty="0" smtClean="0"/>
              <a:t>je skup </a:t>
            </a:r>
            <a:r>
              <a:rPr lang="en-US" sz="1800" dirty="0" smtClean="0"/>
              <a:t> </a:t>
            </a:r>
            <a:r>
              <a:rPr lang="en-US" sz="1800" dirty="0" err="1" smtClean="0"/>
              <a:t>podat</a:t>
            </a:r>
            <a:r>
              <a:rPr lang="sr-Latn-RS" sz="1800" dirty="0" smtClean="0"/>
              <a:t>a</a:t>
            </a:r>
            <a:r>
              <a:rPr lang="en-US" sz="1800" dirty="0" smtClean="0"/>
              <a:t>k</a:t>
            </a:r>
            <a:r>
              <a:rPr lang="sr-Latn-RS" sz="1800" dirty="0" smtClean="0"/>
              <a:t>a</a:t>
            </a:r>
            <a:r>
              <a:rPr lang="en-US" sz="1800" dirty="0" smtClean="0"/>
              <a:t> </a:t>
            </a:r>
            <a:r>
              <a:rPr lang="en-US" sz="1800" dirty="0"/>
              <a:t>o </a:t>
            </a:r>
            <a:r>
              <a:rPr lang="en-US" sz="1800" dirty="0" err="1"/>
              <a:t>javnom</a:t>
            </a:r>
            <a:r>
              <a:rPr lang="en-US" sz="1800" dirty="0"/>
              <a:t> </a:t>
            </a:r>
            <a:r>
              <a:rPr lang="en-US" sz="1800" dirty="0" err="1"/>
              <a:t>prevozu</a:t>
            </a:r>
            <a:r>
              <a:rPr lang="en-US" sz="1800" dirty="0"/>
              <a:t> u Rio de </a:t>
            </a:r>
            <a:r>
              <a:rPr lang="sr-Latn-RS" sz="1800" dirty="0" smtClean="0"/>
              <a:t>Žaneiru</a:t>
            </a:r>
            <a:r>
              <a:rPr lang="en-US" sz="1800" dirty="0" smtClean="0"/>
              <a:t> </a:t>
            </a:r>
            <a:r>
              <a:rPr lang="sr-Latn-RS" sz="1800" dirty="0" smtClean="0"/>
              <a:t>koji je</a:t>
            </a:r>
            <a:r>
              <a:rPr lang="en-US" sz="1800" dirty="0" smtClean="0"/>
              <a:t> </a:t>
            </a:r>
            <a:r>
              <a:rPr lang="en-US" sz="1800" dirty="0" err="1" smtClean="0"/>
              <a:t>prikupljen</a:t>
            </a:r>
            <a:r>
              <a:rPr lang="sr-Latn-RS" sz="1800" dirty="0"/>
              <a:t> </a:t>
            </a:r>
            <a:r>
              <a:rPr lang="sr-Latn-RS" sz="1800" dirty="0" smtClean="0"/>
              <a:t>u periodu između 01.10.2010. i 30.10.2010</a:t>
            </a:r>
            <a:r>
              <a:rPr lang="en-US" sz="1800" dirty="0" smtClean="0"/>
              <a:t>. Ova</a:t>
            </a:r>
            <a:r>
              <a:rPr lang="sr-Latn-RS" sz="1800" dirty="0" smtClean="0"/>
              <a:t>j skup podataka </a:t>
            </a:r>
            <a:r>
              <a:rPr lang="en-US" sz="1800" dirty="0" err="1" smtClean="0"/>
              <a:t>sadrži</a:t>
            </a:r>
            <a:r>
              <a:rPr lang="en-US" sz="1800" dirty="0" smtClean="0"/>
              <a:t> </a:t>
            </a:r>
            <a:r>
              <a:rPr lang="en-US" sz="1800" dirty="0" err="1"/>
              <a:t>informacije</a:t>
            </a:r>
            <a:r>
              <a:rPr lang="en-US" sz="1800" dirty="0"/>
              <a:t> o </a:t>
            </a:r>
            <a:r>
              <a:rPr lang="en-US" sz="1800" dirty="0" err="1"/>
              <a:t>lokaciji</a:t>
            </a:r>
            <a:r>
              <a:rPr lang="en-US" sz="1800" dirty="0"/>
              <a:t> i </a:t>
            </a:r>
            <a:r>
              <a:rPr lang="en-US" sz="1800" dirty="0" err="1"/>
              <a:t>vremenskim</a:t>
            </a:r>
            <a:r>
              <a:rPr lang="en-US" sz="1800" dirty="0"/>
              <a:t> </a:t>
            </a:r>
            <a:r>
              <a:rPr lang="en-US" sz="1800" dirty="0" err="1"/>
              <a:t>parametrima</a:t>
            </a:r>
            <a:r>
              <a:rPr lang="en-US" sz="1800" dirty="0"/>
              <a:t> </a:t>
            </a:r>
            <a:r>
              <a:rPr lang="en-US" sz="1800" dirty="0" err="1"/>
              <a:t>autobusa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se </a:t>
            </a:r>
            <a:r>
              <a:rPr lang="en-US" sz="1800" dirty="0" err="1"/>
              <a:t>koriste</a:t>
            </a:r>
            <a:r>
              <a:rPr lang="en-US" sz="1800" dirty="0"/>
              <a:t> u </a:t>
            </a:r>
            <a:r>
              <a:rPr lang="en-US" sz="1800" dirty="0" err="1"/>
              <a:t>gradskom</a:t>
            </a:r>
            <a:r>
              <a:rPr lang="en-US" sz="1800" dirty="0"/>
              <a:t> </a:t>
            </a:r>
            <a:r>
              <a:rPr lang="en-US" sz="1800" dirty="0" err="1"/>
              <a:t>prevozu</a:t>
            </a:r>
            <a:r>
              <a:rPr lang="en-US" sz="1800" dirty="0"/>
              <a:t>. </a:t>
            </a:r>
            <a:r>
              <a:rPr lang="sr-Latn-RS" sz="1800" dirty="0" smtClean="0"/>
              <a:t>Dataset </a:t>
            </a:r>
            <a:r>
              <a:rPr lang="en-US" sz="1800" dirty="0" smtClean="0"/>
              <a:t>je </a:t>
            </a:r>
            <a:r>
              <a:rPr lang="en-US" sz="1800" dirty="0" err="1" smtClean="0"/>
              <a:t>dostup</a:t>
            </a:r>
            <a:r>
              <a:rPr lang="sr-Latn-RS" sz="1800" dirty="0" smtClean="0"/>
              <a:t>an</a:t>
            </a:r>
            <a:r>
              <a:rPr lang="en-US" sz="1800" dirty="0" smtClean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sajtu</a:t>
            </a:r>
            <a:r>
              <a:rPr lang="en-US" sz="1800" dirty="0"/>
              <a:t> "CRAWDAD (Community Resource for Archiving Wireless Data At Dartmouth</a:t>
            </a:r>
            <a:r>
              <a:rPr lang="en-US" sz="1800" dirty="0" smtClean="0"/>
              <a:t>)".</a:t>
            </a:r>
            <a:endParaRPr lang="sr-Latn-RS" sz="1800" dirty="0" smtClean="0"/>
          </a:p>
          <a:p>
            <a:pPr algn="just">
              <a:buFont typeface="Arial" pitchFamily="34" charset="0"/>
              <a:buChar char="•"/>
            </a:pPr>
            <a:r>
              <a:rPr lang="sr-Latn-RS" sz="1800" dirty="0" smtClean="0"/>
              <a:t>Ovaj skup podataka sadrži sledeće atribute: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Datum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Vreme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ID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/>
              <a:t>Liniju </a:t>
            </a:r>
            <a:r>
              <a:rPr lang="sr-Latn-RS" sz="1800" dirty="0" smtClean="0"/>
              <a:t>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Geografsku širinu trenutne lokacije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Geografsku dužinu </a:t>
            </a:r>
            <a:r>
              <a:rPr lang="sr-Latn-RS" sz="1800" dirty="0"/>
              <a:t>trenutne lokacije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Brzinu kojom se autobus trenutno kreće</a:t>
            </a:r>
            <a:endParaRPr lang="sr-Latn-RS" sz="1800" dirty="0"/>
          </a:p>
          <a:p>
            <a:pPr lvl="2">
              <a:buFont typeface="+mj-lt"/>
              <a:buAutoNum type="arabicPeriod"/>
            </a:pPr>
            <a:endParaRPr lang="sr-Latn-RS" sz="1800" dirty="0" smtClean="0"/>
          </a:p>
          <a:p>
            <a:pPr lvl="2"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Projekat</a:t>
            </a:r>
            <a:r>
              <a:rPr lang="en-US" sz="1800" dirty="0" smtClean="0"/>
              <a:t> je </a:t>
            </a:r>
            <a:r>
              <a:rPr lang="en-US" sz="1800" dirty="0" err="1" smtClean="0"/>
              <a:t>podeljen</a:t>
            </a:r>
            <a:r>
              <a:rPr lang="en-US" sz="1800" dirty="0" smtClean="0"/>
              <a:t> u </a:t>
            </a:r>
            <a:r>
              <a:rPr lang="en-US" sz="1800" dirty="0" err="1" smtClean="0"/>
              <a:t>dva</a:t>
            </a:r>
            <a:r>
              <a:rPr lang="en-US" sz="1800" dirty="0" smtClean="0"/>
              <a:t> </a:t>
            </a:r>
            <a:r>
              <a:rPr lang="en-US" sz="1800" dirty="0" err="1" smtClean="0"/>
              <a:t>dela</a:t>
            </a:r>
            <a:r>
              <a:rPr lang="en-US" sz="1800" dirty="0" smtClean="0"/>
              <a:t> (</a:t>
            </a:r>
            <a:r>
              <a:rPr lang="en-US" sz="1800" dirty="0" err="1" smtClean="0"/>
              <a:t>dve</a:t>
            </a:r>
            <a:r>
              <a:rPr lang="en-US" sz="1800" dirty="0" smtClean="0"/>
              <a:t> </a:t>
            </a:r>
            <a:r>
              <a:rPr lang="en-US" sz="1800" dirty="0" err="1" smtClean="0"/>
              <a:t>nezavisne</a:t>
            </a:r>
            <a:r>
              <a:rPr lang="en-US" sz="1800" dirty="0" smtClean="0"/>
              <a:t> </a:t>
            </a:r>
            <a:r>
              <a:rPr lang="en-US" sz="1800" dirty="0" err="1" smtClean="0"/>
              <a:t>aplikacije</a:t>
            </a:r>
            <a:r>
              <a:rPr lang="en-US" sz="1800" dirty="0" smtClean="0"/>
              <a:t>) i to:</a:t>
            </a:r>
            <a:endParaRPr lang="sr-Latn-RS" sz="1800" dirty="0" smtClean="0"/>
          </a:p>
          <a:p>
            <a:endParaRPr lang="en-US" sz="1800" dirty="0" smtClean="0"/>
          </a:p>
          <a:p>
            <a:pPr lvl="1"/>
            <a:r>
              <a:rPr lang="en-US" sz="1600" dirty="0" smtClean="0"/>
              <a:t>Spark </a:t>
            </a:r>
            <a:r>
              <a:rPr lang="en-US" sz="1600" dirty="0" err="1" smtClean="0"/>
              <a:t>aplikacija</a:t>
            </a:r>
            <a:r>
              <a:rPr lang="en-US" sz="1600" dirty="0" smtClean="0"/>
              <a:t> </a:t>
            </a:r>
            <a:r>
              <a:rPr lang="en-US" sz="1600" dirty="0" err="1" smtClean="0"/>
              <a:t>koja</a:t>
            </a:r>
            <a:r>
              <a:rPr lang="sr-Latn-RS" sz="1600" dirty="0" smtClean="0"/>
              <a:t> je zadužena za treniranje modela za linearnu regresiju na osnovu trening skupa podataka.</a:t>
            </a:r>
            <a:endParaRPr lang="sr-Latn-RS" sz="1600" dirty="0" smtClean="0"/>
          </a:p>
          <a:p>
            <a:pPr lvl="1"/>
            <a:r>
              <a:rPr lang="en-US" sz="1600" dirty="0"/>
              <a:t>Spark </a:t>
            </a:r>
            <a:r>
              <a:rPr lang="sr-Latn-RS" sz="1600" dirty="0" smtClean="0"/>
              <a:t>streaming </a:t>
            </a:r>
            <a:r>
              <a:rPr lang="en-US" sz="1600" dirty="0" err="1" smtClean="0"/>
              <a:t>aplikacija</a:t>
            </a:r>
            <a:r>
              <a:rPr lang="en-US" sz="1600" dirty="0" smtClean="0"/>
              <a:t> </a:t>
            </a:r>
            <a:r>
              <a:rPr lang="sr-Latn-RS" sz="1600" dirty="0" smtClean="0"/>
              <a:t>koja je zadužena za primenu kreiranog modela za regresiju nad podacima koji se čitaju sa odgovarajućeg kafka topic-a.</a:t>
            </a:r>
            <a:r>
              <a:rPr lang="sr-Latn-RS" sz="1600" dirty="0"/>
              <a:t> </a:t>
            </a:r>
            <a:r>
              <a:rPr lang="sr-Latn-RS" sz="1600" dirty="0" smtClean="0"/>
              <a:t>Sledi upis dobijenih rezultata u InfluxDb bazu podataka, nakon čega se vrši i vizuelni prikaz u Grafani.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54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Spark aplikacija zadužena za trening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600" dirty="0" smtClean="0"/>
              <a:t>Korišćene biblioteke: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7" y="2194453"/>
            <a:ext cx="8138865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Inicijalizacija PySpark-a i učitavanje skupa podataka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Funkcija inicijalizacije spark okruženja, kao i inicijalna obrada početnog skupa podataka.</a:t>
            </a:r>
            <a:endParaRPr lang="sr-Latn-R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09800"/>
            <a:ext cx="4669392" cy="38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Funkcija za primenu linearne regresije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Funkcija kojom se kreira model linearne regresije i kao takav cuva na HDFS-u.</a:t>
            </a:r>
            <a:endParaRPr lang="sr-Latn-R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41" y="2514600"/>
            <a:ext cx="7125317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Main funkcija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5580627" cy="457363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26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Spark stream 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600" dirty="0" smtClean="0"/>
              <a:t>Korišćene biblioteke: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52" y="2236366"/>
            <a:ext cx="7338696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5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Spark stream 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600" dirty="0" smtClean="0"/>
              <a:t>Custom InfluxDbWriter</a:t>
            </a:r>
            <a:r>
              <a:rPr lang="sr-Latn-RS" sz="1600" dirty="0" smtClean="0"/>
              <a:t>:</a:t>
            </a:r>
            <a:endParaRPr lang="sr-Latn-R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19200"/>
            <a:ext cx="3962400" cy="48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etika">
  <a:themeElements>
    <a:clrScheme name="energetik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etik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nergetik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809</TotalTime>
  <Words>306</Words>
  <Application>Microsoft Office PowerPoint</Application>
  <PresentationFormat>On-screen Show (4:3)</PresentationFormat>
  <Paragraphs>47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energetika</vt:lpstr>
      <vt:lpstr>Treći projekat iz predmeta “Big Data”</vt:lpstr>
      <vt:lpstr>Rio Buses Dataset</vt:lpstr>
      <vt:lpstr>Dva dela projekta</vt:lpstr>
      <vt:lpstr>Spark aplikacija zadužena za trening modela</vt:lpstr>
      <vt:lpstr>Inicijalizacija PySpark-a i učitavanje skupa podataka</vt:lpstr>
      <vt:lpstr>Funkcija za primenu linearne regresije</vt:lpstr>
      <vt:lpstr>Main funkcija</vt:lpstr>
      <vt:lpstr>Spark stream aplikacija</vt:lpstr>
      <vt:lpstr>Spark stream aplikacija</vt:lpstr>
      <vt:lpstr>Primena modela</vt:lpstr>
      <vt:lpstr>Upis rezultata u InfluxDb bazu podataka</vt:lpstr>
      <vt:lpstr>Vizuelni prikaz rezultata u Grafani</vt:lpstr>
      <vt:lpstr>Hvala na pažnji!</vt:lpstr>
    </vt:vector>
  </TitlesOfParts>
  <Company>Elfak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Filipovic</dc:creator>
  <cp:lastModifiedBy>Stevan</cp:lastModifiedBy>
  <cp:revision>99</cp:revision>
  <dcterms:created xsi:type="dcterms:W3CDTF">2020-02-19T14:30:08Z</dcterms:created>
  <dcterms:modified xsi:type="dcterms:W3CDTF">2023-03-22T17:01:00Z</dcterms:modified>
</cp:coreProperties>
</file>