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sldIdLst>
    <p:sldId id="256" r:id="rId2"/>
    <p:sldId id="257" r:id="rId3"/>
    <p:sldId id="283" r:id="rId4"/>
    <p:sldId id="284" r:id="rId5"/>
    <p:sldId id="258" r:id="rId6"/>
    <p:sldId id="262" r:id="rId7"/>
    <p:sldId id="264" r:id="rId8"/>
    <p:sldId id="269" r:id="rId9"/>
    <p:sldId id="270" r:id="rId10"/>
    <p:sldId id="271" r:id="rId11"/>
    <p:sldId id="286" r:id="rId12"/>
    <p:sldId id="289" r:id="rId13"/>
    <p:sldId id="296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28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4" autoAdjust="0"/>
  </p:normalViewPr>
  <p:slideViewPr>
    <p:cSldViewPr>
      <p:cViewPr>
        <p:scale>
          <a:sx n="90" d="100"/>
          <a:sy n="90" d="100"/>
        </p:scale>
        <p:origin x="-1234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217B9EA-BEAC-4C02-B3C9-447511225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AE17746A-5CEE-4351-B46C-398FFDF63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A4EB897B-62D5-4DC4-B11A-8A1AD0617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A4AAE539-1BB6-4D05-AD87-D1EB5D14C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xmlns="" id="{2363914E-96E7-488E-BE24-A0102763D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xmlns="" id="{A48CA277-BCEF-48A2-9FAE-7BBEEE47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2DF33-406E-429D-BCD8-D57FAFFDC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AF44D5A-71F3-424F-A5C3-C02AB619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93F16-2514-418A-9407-37053926D9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FCD4688A-DE9B-4C81-B2F7-3F1F645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07FBCDC8-D47D-42EC-9AF7-5C7DACFE6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1F882B98-CC93-43FA-804F-8BEEF243C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655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24600637-B0EB-4783-A4D8-B149625000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5791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3442292B-291B-4EE4-A920-FED0DFE3D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marL="0" indent="0">
              <a:defRPr sz="1400"/>
            </a:lvl1pPr>
          </a:lstStyle>
          <a:p>
            <a:fld id="{0E8FDE81-E7F8-4FBC-B8A1-426D73C8A54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xmlns="" id="{648AC4CE-EF4A-48BE-8AA1-D51559D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" y="0"/>
            <a:ext cx="15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44AAB-6764-44CD-A6AB-BB9B5A1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65C1CE-8EEC-4005-9A6F-59EAD20E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250830-2886-45C3-A85A-D548D3FD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BA94F-2906-4D2A-AA9E-625FB067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554BF1-6803-4392-AF2C-41F7ECDE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5A1443-F1C3-4849-A370-860FBED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520FA-49A3-4DA7-AD25-A59EA023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46CFA-F32E-4266-9688-F914CA79E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71FA1-560F-4264-974A-40291B6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922AB-D5D6-4F5F-9467-056ED4B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02FB34-9453-451C-9333-48B4C1A7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57B70-1F68-417D-8750-E417B0FB0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13C7-6C93-4200-9DBD-B4CFA5F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7FFA5B-3A03-4535-BE5C-B933B943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46344-B0B9-451C-9B73-9717F6A9F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6C82D-7B4F-423A-B62D-DFBB6ED70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3ACCB-4214-41E0-97C5-260FC11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5392F-9D40-4F0E-9580-E9964B0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BB89F1-B704-406A-A129-A00651EE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1787E-2D1F-41ED-8B36-8F629966D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EC5E67-3148-407F-99D2-CD34DA98A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148CE-6319-4C97-BCD2-7AE53AFC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F6F10-49CC-4DAA-AA90-ADEAA2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021D7F-3628-4CBA-B656-835FD966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A50961-8DD4-4F0A-9764-08F7762C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733B92-996A-4BDB-A4EC-C27C7ECD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79668E-470B-4A28-B2BE-BFCBD6341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347B6-B889-4771-96D9-D6856E3BF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BA357-8C55-4B49-A397-946516B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D60ACAD-8AA0-475B-8C2D-2DB00789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A2EAF-08AB-4A36-A8C3-95EF8BA4A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110B47-518A-4B94-A10D-AE498A5B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88757-2DC1-414E-8A3F-251493BF9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9E6DE-0EA0-436D-8AA6-A90C4A3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B16D9-1715-4D03-832F-FB122F0D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C25973-EFAE-4583-B2D4-A6C1FA5D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3862AB-13F2-4C37-B0EA-8450AD187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940E4-54D5-45A5-9B83-D595B759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80EBB-F34B-47F3-86AE-2EB4D81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0C4266-D345-4D97-AE91-1E6005F5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474AFD-06B8-4406-9569-C8DFF1E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FC6ED8-A4DF-4F8A-9CC9-E4C5F56C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AC79-9DCE-47E3-BEA1-23B13E225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DF05BE8-5740-4E49-A93C-5660CF05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4" y="6149975"/>
            <a:ext cx="9140374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5397E082-AEF7-426F-90BC-65CFA1F0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E36ADAC8-7698-49FB-A4CB-430ED04C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2418DF03-AB02-4822-B30B-7FA5A69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5275" y="6334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>
              <a:defRPr sz="1200">
                <a:solidFill>
                  <a:schemeClr val="bg1"/>
                </a:solidFill>
              </a:defRPr>
            </a:lvl1pPr>
          </a:lstStyle>
          <a:p>
            <a:fld id="{E8F6F95B-0307-4821-9E92-46B17D281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B62F02A2-75D5-43F7-8419-296955170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Drugi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projekat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iz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predmeta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“Big Data”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51371060-B51A-4EF1-B897-589CC764C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105400"/>
            <a:ext cx="6553200" cy="457200"/>
          </a:xfrm>
        </p:spPr>
        <p:txBody>
          <a:bodyPr/>
          <a:lstStyle/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Stojanovi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Stevan Grujić 1493</a:t>
            </a:r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Funkcije upisa u Cassandra bazu podataka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27" y="1710058"/>
            <a:ext cx="5612346" cy="34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108"/>
            <a:ext cx="8229600" cy="944562"/>
          </a:xfrm>
        </p:spPr>
        <p:txBody>
          <a:bodyPr/>
          <a:lstStyle/>
          <a:p>
            <a:r>
              <a:rPr lang="sr-Latn-RS" sz="3600" dirty="0" smtClean="0"/>
              <a:t>Funkcija izvršenja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01526"/>
            <a:ext cx="6553200" cy="46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Flink aplikacija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Flink aplikacija je pisana u Java programskom jeziku i sastoji se iz 2 paketa:</a:t>
            </a:r>
          </a:p>
          <a:p>
            <a:pPr lvl="1" algn="just"/>
            <a:r>
              <a:rPr lang="sr-Latn-RS" sz="1800" dirty="0" smtClean="0"/>
              <a:t>Paket models, u kome se nalazi klasa Bus, koja predstavlja izgled podataka koji se nalaze u DataStream-u.</a:t>
            </a:r>
          </a:p>
          <a:p>
            <a:pPr lvl="1" algn="just"/>
            <a:r>
              <a:rPr lang="sr-Latn-RS" sz="1800" dirty="0" smtClean="0"/>
              <a:t>Paket projekat, u kome su implementirane klase koje se bave obradom podataka u datastream-u:</a:t>
            </a:r>
          </a:p>
          <a:p>
            <a:pPr lvl="2" algn="just"/>
            <a:r>
              <a:rPr lang="sr-Latn-RS" sz="1600" dirty="0" smtClean="0"/>
              <a:t>DataStreamJob (sadrži main funkciju i služi za konverziju dolazećih podataka i kreiranje odgovarajućih prozora).</a:t>
            </a:r>
          </a:p>
          <a:p>
            <a:pPr lvl="2" algn="just"/>
            <a:r>
              <a:rPr lang="sr-Latn-RS" sz="1600" dirty="0" smtClean="0"/>
              <a:t>AverageAggregate implementira AggregateFunction interfejs u cilju pronalaženja potrebnih statističkih vrednosti (mean, max, min, count) u svakom prozoru.</a:t>
            </a:r>
          </a:p>
          <a:p>
            <a:pPr lvl="2" algn="just"/>
            <a:r>
              <a:rPr lang="sr-Latn-RS" sz="1600" dirty="0" smtClean="0"/>
              <a:t>TopNLocationsAggregate implementira </a:t>
            </a:r>
            <a:r>
              <a:rPr lang="sr-Latn-RS" sz="1600" dirty="0"/>
              <a:t>AggregateFunction interfejs u cilju pronalaženja </a:t>
            </a:r>
            <a:r>
              <a:rPr lang="sr-Latn-RS" sz="1600" dirty="0" smtClean="0"/>
              <a:t>top N lokacija unutar svakog prozora.</a:t>
            </a:r>
          </a:p>
          <a:p>
            <a:pPr lvl="2" algn="just"/>
            <a:r>
              <a:rPr lang="sr-Latn-RS" sz="1600" dirty="0" smtClean="0"/>
              <a:t> CassandraService (zadužena za interakciju sa Cassandra bazom podatka)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6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07" y="937419"/>
            <a:ext cx="6088186" cy="49831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5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sr-Latn-RS" sz="3600" dirty="0" smtClean="0"/>
              <a:t>AverageAggregate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15" y="1049980"/>
            <a:ext cx="5835170" cy="50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TopNAggregate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2" y="1230440"/>
            <a:ext cx="711007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TopNAggregate </a:t>
            </a:r>
            <a:r>
              <a:rPr lang="sr-Latn-RS" sz="3600" dirty="0" smtClean="0"/>
              <a:t>(2)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3" y="1219200"/>
            <a:ext cx="5559955" cy="48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TopNAggregate </a:t>
            </a:r>
            <a:r>
              <a:rPr lang="sr-Latn-RS" sz="3600" dirty="0" smtClean="0"/>
              <a:t>(3)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" y="1428576"/>
            <a:ext cx="8314140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CassandraService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20" y="1255939"/>
            <a:ext cx="7443360" cy="43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CassandraService</a:t>
            </a:r>
            <a:r>
              <a:rPr lang="en-US" sz="3600" dirty="0" smtClean="0"/>
              <a:t> (2)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6" y="2072522"/>
            <a:ext cx="840558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06430C-7506-4274-A5AC-9FFBDC132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4520-3A41-46BB-A013-C046583311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A909F021-DA63-459E-B471-AEE16E71B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Rio Buses Dataset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/>
            <a:r>
              <a:rPr lang="en-US" sz="1800" dirty="0"/>
              <a:t>"</a:t>
            </a:r>
            <a:r>
              <a:rPr lang="en-US" sz="1800" dirty="0" err="1"/>
              <a:t>RioBuses</a:t>
            </a:r>
            <a:r>
              <a:rPr lang="en-US" sz="1800" dirty="0"/>
              <a:t>" dataset </a:t>
            </a:r>
            <a:r>
              <a:rPr lang="sr-Latn-RS" sz="1800" dirty="0" smtClean="0"/>
              <a:t>je skup </a:t>
            </a:r>
            <a:r>
              <a:rPr lang="en-US" sz="1800" dirty="0" smtClean="0"/>
              <a:t> </a:t>
            </a:r>
            <a:r>
              <a:rPr lang="en-US" sz="1800" dirty="0" err="1" smtClean="0"/>
              <a:t>podat</a:t>
            </a:r>
            <a:r>
              <a:rPr lang="sr-Latn-RS" sz="1800" dirty="0" smtClean="0"/>
              <a:t>a</a:t>
            </a:r>
            <a:r>
              <a:rPr lang="en-US" sz="1800" dirty="0" smtClean="0"/>
              <a:t>k</a:t>
            </a:r>
            <a:r>
              <a:rPr lang="sr-Latn-RS" sz="1800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o </a:t>
            </a:r>
            <a:r>
              <a:rPr lang="en-US" sz="1800" dirty="0" err="1"/>
              <a:t>javnom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 u Rio de </a:t>
            </a:r>
            <a:r>
              <a:rPr lang="sr-Latn-RS" sz="1800" dirty="0" smtClean="0"/>
              <a:t>Žaneiru</a:t>
            </a:r>
            <a:r>
              <a:rPr lang="en-US" sz="1800" dirty="0" smtClean="0"/>
              <a:t> </a:t>
            </a:r>
            <a:r>
              <a:rPr lang="sr-Latn-RS" sz="1800" dirty="0" smtClean="0"/>
              <a:t>koji je</a:t>
            </a:r>
            <a:r>
              <a:rPr lang="en-US" sz="1800" dirty="0" smtClean="0"/>
              <a:t> </a:t>
            </a:r>
            <a:r>
              <a:rPr lang="en-US" sz="1800" dirty="0" err="1" smtClean="0"/>
              <a:t>prikupljen</a:t>
            </a:r>
            <a:r>
              <a:rPr lang="sr-Latn-RS" sz="1800" dirty="0"/>
              <a:t> </a:t>
            </a:r>
            <a:r>
              <a:rPr lang="sr-Latn-RS" sz="1800" dirty="0" smtClean="0"/>
              <a:t>u periodu između 01.10.2010. i 30.10.2010</a:t>
            </a:r>
            <a:r>
              <a:rPr lang="en-US" sz="1800" dirty="0" smtClean="0"/>
              <a:t>. Ova</a:t>
            </a:r>
            <a:r>
              <a:rPr lang="sr-Latn-RS" sz="1800" dirty="0" smtClean="0"/>
              <a:t>j skup podataka </a:t>
            </a:r>
            <a:r>
              <a:rPr lang="en-US" sz="1800" dirty="0" err="1" smtClean="0"/>
              <a:t>sadrži</a:t>
            </a:r>
            <a:r>
              <a:rPr lang="en-US" sz="1800" dirty="0" smtClean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o </a:t>
            </a:r>
            <a:r>
              <a:rPr lang="en-US" sz="1800" dirty="0" err="1"/>
              <a:t>lokaciji</a:t>
            </a:r>
            <a:r>
              <a:rPr lang="en-US" sz="1800" dirty="0"/>
              <a:t> i </a:t>
            </a:r>
            <a:r>
              <a:rPr lang="en-US" sz="1800" dirty="0" err="1"/>
              <a:t>vremenskim</a:t>
            </a:r>
            <a:r>
              <a:rPr lang="en-US" sz="1800" dirty="0"/>
              <a:t> </a:t>
            </a:r>
            <a:r>
              <a:rPr lang="en-US" sz="1800" dirty="0" err="1"/>
              <a:t>parametrima</a:t>
            </a:r>
            <a:r>
              <a:rPr lang="en-US" sz="1800" dirty="0"/>
              <a:t> </a:t>
            </a:r>
            <a:r>
              <a:rPr lang="en-US" sz="1800" dirty="0" err="1"/>
              <a:t>autobusa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se </a:t>
            </a:r>
            <a:r>
              <a:rPr lang="en-US" sz="1800" dirty="0" err="1"/>
              <a:t>koriste</a:t>
            </a:r>
            <a:r>
              <a:rPr lang="en-US" sz="1800" dirty="0"/>
              <a:t> u </a:t>
            </a:r>
            <a:r>
              <a:rPr lang="en-US" sz="1800" dirty="0" err="1"/>
              <a:t>gradskom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. </a:t>
            </a:r>
            <a:r>
              <a:rPr lang="sr-Latn-RS" sz="1800" dirty="0" smtClean="0"/>
              <a:t>Dataset </a:t>
            </a:r>
            <a:r>
              <a:rPr lang="en-US" sz="1800" dirty="0" smtClean="0"/>
              <a:t>je </a:t>
            </a:r>
            <a:r>
              <a:rPr lang="en-US" sz="1800" dirty="0" err="1" smtClean="0"/>
              <a:t>dostup</a:t>
            </a:r>
            <a:r>
              <a:rPr lang="sr-Latn-RS" sz="1800" dirty="0" smtClean="0"/>
              <a:t>an</a:t>
            </a:r>
            <a:r>
              <a:rPr lang="en-US" sz="1800" dirty="0" smtClean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sajtu</a:t>
            </a:r>
            <a:r>
              <a:rPr lang="en-US" sz="1800" dirty="0"/>
              <a:t> "CRAWDAD (Community Resource for Archiving Wireless Data At Dartmouth</a:t>
            </a:r>
            <a:r>
              <a:rPr lang="en-US" sz="1800" dirty="0" smtClean="0"/>
              <a:t>)".</a:t>
            </a:r>
            <a:endParaRPr lang="sr-Latn-RS" sz="1800" dirty="0" smtClean="0"/>
          </a:p>
          <a:p>
            <a:pPr algn="just">
              <a:buFont typeface="Arial" pitchFamily="34" charset="0"/>
              <a:buChar char="•"/>
            </a:pPr>
            <a:r>
              <a:rPr lang="sr-Latn-RS" sz="1800" dirty="0" smtClean="0"/>
              <a:t>Ovaj skup podataka sadrži sledeće atribute: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Datum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Vreme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ID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/>
              <a:t>Liniju </a:t>
            </a:r>
            <a:r>
              <a:rPr lang="sr-Latn-RS" sz="1800" dirty="0" smtClean="0"/>
              <a:t>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širinu 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dužinu </a:t>
            </a:r>
            <a:r>
              <a:rPr lang="sr-Latn-RS" sz="1800" dirty="0"/>
              <a:t>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Brzinu kojom se autobus trenutno kreće</a:t>
            </a:r>
            <a:endParaRPr lang="sr-Latn-RS" sz="1800" dirty="0"/>
          </a:p>
          <a:p>
            <a:pPr lvl="2">
              <a:buFont typeface="+mj-lt"/>
              <a:buAutoNum type="arabicPeriod"/>
            </a:pPr>
            <a:endParaRPr lang="sr-Latn-RS" sz="1800" dirty="0" smtClean="0"/>
          </a:p>
          <a:p>
            <a:pPr lvl="2"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58" y="1382852"/>
            <a:ext cx="674428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92" y="1333318"/>
            <a:ext cx="6866215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(3)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95400"/>
            <a:ext cx="6629400" cy="46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(4)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0" y="1981200"/>
            <a:ext cx="6813441" cy="28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3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Projekat</a:t>
            </a:r>
            <a:r>
              <a:rPr lang="en-US" sz="1800" dirty="0" smtClean="0"/>
              <a:t> je </a:t>
            </a:r>
            <a:r>
              <a:rPr lang="en-US" sz="1800" dirty="0" err="1" smtClean="0"/>
              <a:t>podeljen</a:t>
            </a:r>
            <a:r>
              <a:rPr lang="en-US" sz="1800" dirty="0" smtClean="0"/>
              <a:t> u </a:t>
            </a:r>
            <a:r>
              <a:rPr lang="en-US" sz="1800" dirty="0" err="1" smtClean="0"/>
              <a:t>dva</a:t>
            </a:r>
            <a:r>
              <a:rPr lang="en-US" sz="1800" dirty="0" smtClean="0"/>
              <a:t> </a:t>
            </a:r>
            <a:r>
              <a:rPr lang="en-US" sz="1800" dirty="0" err="1" smtClean="0"/>
              <a:t>dela</a:t>
            </a:r>
            <a:r>
              <a:rPr lang="en-US" sz="1800" dirty="0" smtClean="0"/>
              <a:t> (</a:t>
            </a:r>
            <a:r>
              <a:rPr lang="en-US" sz="1800" dirty="0" err="1" smtClean="0"/>
              <a:t>dve</a:t>
            </a:r>
            <a:r>
              <a:rPr lang="en-US" sz="1800" dirty="0" smtClean="0"/>
              <a:t> </a:t>
            </a:r>
            <a:r>
              <a:rPr lang="en-US" sz="1800" dirty="0" err="1" smtClean="0"/>
              <a:t>nezavisne</a:t>
            </a:r>
            <a:r>
              <a:rPr lang="en-US" sz="1800" dirty="0" smtClean="0"/>
              <a:t> </a:t>
            </a:r>
            <a:r>
              <a:rPr lang="en-US" sz="1800" dirty="0" err="1" smtClean="0"/>
              <a:t>aplikacije</a:t>
            </a:r>
            <a:r>
              <a:rPr lang="en-US" sz="1800" dirty="0" smtClean="0"/>
              <a:t>) i to:</a:t>
            </a:r>
            <a:endParaRPr lang="sr-Latn-RS" sz="1800" dirty="0" smtClean="0"/>
          </a:p>
          <a:p>
            <a:endParaRPr lang="en-US" sz="1800" dirty="0" smtClean="0"/>
          </a:p>
          <a:p>
            <a:pPr lvl="1"/>
            <a:r>
              <a:rPr lang="en-US" sz="1600" dirty="0" smtClean="0"/>
              <a:t>Spark </a:t>
            </a:r>
            <a:r>
              <a:rPr lang="en-US" sz="1600" dirty="0" err="1" smtClean="0"/>
              <a:t>aplikacija</a:t>
            </a:r>
            <a:r>
              <a:rPr lang="en-US" sz="1600" dirty="0" smtClean="0"/>
              <a:t> </a:t>
            </a:r>
            <a:r>
              <a:rPr lang="en-US" sz="1600" dirty="0" err="1" smtClean="0"/>
              <a:t>koja</a:t>
            </a:r>
            <a:r>
              <a:rPr lang="en-US" sz="1600" dirty="0" smtClean="0"/>
              <a:t> </a:t>
            </a:r>
            <a:r>
              <a:rPr lang="sr-Latn-RS" sz="1600" dirty="0" smtClean="0"/>
              <a:t>čita stream-ove podataka sa Kafka topic-a, obrađuje ih i potom smešta u Cassandra bazu podataka.</a:t>
            </a:r>
          </a:p>
          <a:p>
            <a:pPr lvl="1"/>
            <a:r>
              <a:rPr lang="sr-Latn-RS" sz="1600" dirty="0" smtClean="0"/>
              <a:t>Flink aplikacija koja čita stream-ove podataka sa Kafka topic-a, obrađuje ih i potom smešta u Cassandra bazu podataka.</a:t>
            </a:r>
          </a:p>
          <a:p>
            <a:pPr lvl="1"/>
            <a:endParaRPr lang="en-US" sz="1600" dirty="0" smtClean="0"/>
          </a:p>
          <a:p>
            <a:r>
              <a:rPr lang="sr-Latn-RS" sz="1600" dirty="0" smtClean="0"/>
              <a:t>U prvom delu prezentacije, pričaćemo o Spark aplikaciji, a u drugom delu o Flink aplikaciji.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5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Spark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600" dirty="0" smtClean="0"/>
              <a:t>Korišćene biblioteke: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8" y="2335435"/>
            <a:ext cx="7422523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Ulazni argumenti aplikacije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Ova aplikacija prihvata neophodne parametre iz komandne linije na samom početku svog izvršenja.</a:t>
            </a:r>
          </a:p>
          <a:p>
            <a:pPr algn="just"/>
            <a:r>
              <a:rPr lang="sr-Latn-RS" sz="1800" dirty="0" smtClean="0"/>
              <a:t>U zavisnosti od prosleđenih argumenata, aplikacija izvršava odgovarajuće metode i funkcionalnosti.</a:t>
            </a:r>
          </a:p>
          <a:p>
            <a:pPr algn="just"/>
            <a:r>
              <a:rPr lang="sr-Latn-RS" sz="1800" dirty="0" smtClean="0"/>
              <a:t>Korisnik prosleđuje argumente na sledeći način, pri čemu je redosled argumenata bitan:</a:t>
            </a:r>
          </a:p>
          <a:p>
            <a:pPr lvl="1" algn="just"/>
            <a:r>
              <a:rPr lang="sr-Latn-RS" sz="1400" dirty="0" smtClean="0"/>
              <a:t>Longitude1, Longitude2, </a:t>
            </a:r>
            <a:r>
              <a:rPr lang="sr-Latn-RS" sz="1400" dirty="0"/>
              <a:t>Latitude1, </a:t>
            </a:r>
            <a:r>
              <a:rPr lang="sr-Latn-RS" sz="1400" dirty="0" smtClean="0"/>
              <a:t>Latitude2</a:t>
            </a:r>
            <a:endParaRPr lang="sr-Latn-RS" sz="800" dirty="0"/>
          </a:p>
          <a:p>
            <a:pPr marL="457200" lvl="1" indent="0" algn="just">
              <a:buNone/>
            </a:pPr>
            <a:endParaRPr lang="sr-Latn-RS" sz="800" dirty="0"/>
          </a:p>
          <a:p>
            <a:pPr algn="just"/>
            <a:r>
              <a:rPr lang="sr-Latn-RS" sz="1800" dirty="0" smtClean="0"/>
              <a:t>U nastavku sledi kod aplikacije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Main funkcija </a:t>
            </a:r>
            <a:r>
              <a:rPr lang="sr-Latn-RS" sz="3600" dirty="0" smtClean="0"/>
              <a:t>aplikacije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6" y="1532973"/>
            <a:ext cx="7106008" cy="37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Inicijalizacija PySpark-a i učitavanje dataseta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90" y="1447800"/>
            <a:ext cx="4783420" cy="45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funkcije(1)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52" y="1603852"/>
            <a:ext cx="549449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funkcije(2)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2228746"/>
            <a:ext cx="819221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etika">
  <a:themeElements>
    <a:clrScheme name="energe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e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nerge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777</TotalTime>
  <Words>460</Words>
  <Application>Microsoft Office PowerPoint</Application>
  <PresentationFormat>On-screen Show (4:3)</PresentationFormat>
  <Paragraphs>79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energetika</vt:lpstr>
      <vt:lpstr>Drugi projekat iz predmeta “Big Data”</vt:lpstr>
      <vt:lpstr>Rio Buses Dataset</vt:lpstr>
      <vt:lpstr>Dva dela projekta</vt:lpstr>
      <vt:lpstr>Spark aplikacija</vt:lpstr>
      <vt:lpstr>Ulazni argumenti aplikacije</vt:lpstr>
      <vt:lpstr>Main funkcija aplikacije</vt:lpstr>
      <vt:lpstr>Inicijalizacija PySpark-a i učitavanje dataseta</vt:lpstr>
      <vt:lpstr>Implementirane funkcije(1)</vt:lpstr>
      <vt:lpstr>Implementirane funkcije(2)</vt:lpstr>
      <vt:lpstr>Funkcije upisa u Cassandra bazu podataka</vt:lpstr>
      <vt:lpstr>Funkcija izvršenja</vt:lpstr>
      <vt:lpstr>Flink aplikacija</vt:lpstr>
      <vt:lpstr>Bus</vt:lpstr>
      <vt:lpstr>AverageAggregate</vt:lpstr>
      <vt:lpstr>TopNAggregate (1)</vt:lpstr>
      <vt:lpstr>TopNAggregate (2)</vt:lpstr>
      <vt:lpstr>TopNAggregate (3)</vt:lpstr>
      <vt:lpstr>CassandraService (1)</vt:lpstr>
      <vt:lpstr>CassandraService (2)</vt:lpstr>
      <vt:lpstr>DataStreamJob (1)</vt:lpstr>
      <vt:lpstr>DataStreamJob (2)</vt:lpstr>
      <vt:lpstr>DataStreamJob (3)</vt:lpstr>
      <vt:lpstr>DataStreamJob (4)</vt:lpstr>
      <vt:lpstr>Hvala na pažnji!</vt:lpstr>
    </vt:vector>
  </TitlesOfParts>
  <Company>Elfak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Filipovic</dc:creator>
  <cp:lastModifiedBy>Stevan</cp:lastModifiedBy>
  <cp:revision>71</cp:revision>
  <dcterms:created xsi:type="dcterms:W3CDTF">2020-02-19T14:30:08Z</dcterms:created>
  <dcterms:modified xsi:type="dcterms:W3CDTF">2023-04-01T11:32:53Z</dcterms:modified>
</cp:coreProperties>
</file>