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80" r:id="rId10"/>
    <p:sldId id="266" r:id="rId11"/>
    <p:sldId id="281" r:id="rId12"/>
    <p:sldId id="282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24" autoAdjust="0"/>
  </p:normalViewPr>
  <p:slideViewPr>
    <p:cSldViewPr>
      <p:cViewPr varScale="1">
        <p:scale>
          <a:sx n="88" d="100"/>
          <a:sy n="88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217B9EA-BEAC-4C02-B3C9-447511225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AE17746A-5CEE-4351-B46C-398FFDF63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A4EB897B-62D5-4DC4-B11A-8A1AD0617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A4AAE539-1BB6-4D05-AD87-D1EB5D14C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xmlns="" id="{2363914E-96E7-488E-BE24-A0102763D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xmlns="" id="{A48CA277-BCEF-48A2-9FAE-7BBEEE47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2DF33-406E-429D-BCD8-D57FAFFDC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AF44D5A-71F3-424F-A5C3-C02AB619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93F16-2514-418A-9407-37053926D9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FCD4688A-DE9B-4C81-B2F7-3F1F645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07FBCDC8-D47D-42EC-9AF7-5C7DACFE6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2DF33-406E-429D-BCD8-D57FAFFDC8C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6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1F882B98-CC93-43FA-804F-8BEEF243C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655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24600637-B0EB-4783-A4D8-B149625000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5791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3442292B-291B-4EE4-A920-FED0DFE3D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marL="0" indent="0">
              <a:defRPr sz="1400"/>
            </a:lvl1pPr>
          </a:lstStyle>
          <a:p>
            <a:fld id="{0E8FDE81-E7F8-4FBC-B8A1-426D73C8A54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xmlns="" id="{648AC4CE-EF4A-48BE-8AA1-D51559D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" y="0"/>
            <a:ext cx="15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44AAB-6764-44CD-A6AB-BB9B5A1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65C1CE-8EEC-4005-9A6F-59EAD20E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250830-2886-45C3-A85A-D548D3FD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BA94F-2906-4D2A-AA9E-625FB067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D554BF1-6803-4392-AF2C-41F7ECDE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5A1443-F1C3-4849-A370-860FBED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0520FA-49A3-4DA7-AD25-A59EA023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46CFA-F32E-4266-9688-F914CA79E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71FA1-560F-4264-974A-40291B6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922AB-D5D6-4F5F-9467-056ED4B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02FB34-9453-451C-9333-48B4C1A7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57B70-1F68-417D-8750-E417B0FB0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13C7-6C93-4200-9DBD-B4CFA5F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7FFA5B-3A03-4535-BE5C-B933B943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46344-B0B9-451C-9B73-9717F6A9F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6C82D-7B4F-423A-B62D-DFBB6ED70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3ACCB-4214-41E0-97C5-260FC11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5392F-9D40-4F0E-9580-E9964B0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BB89F1-B704-406A-A129-A00651EE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1787E-2D1F-41ED-8B36-8F629966D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EC5E67-3148-407F-99D2-CD34DA98A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148CE-6319-4C97-BCD2-7AE53AFC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F6F10-49CC-4DAA-AA90-ADEAA2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021D7F-3628-4CBA-B656-835FD966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A50961-8DD4-4F0A-9764-08F7762C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733B92-996A-4BDB-A4EC-C27C7ECD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79668E-470B-4A28-B2BE-BFCBD6341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347B6-B889-4771-96D9-D6856E3BF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BA357-8C55-4B49-A397-946516B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D60ACAD-8AA0-475B-8C2D-2DB00789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A2EAF-08AB-4A36-A8C3-95EF8BA4A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110B47-518A-4B94-A10D-AE498A5B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88757-2DC1-414E-8A3F-251493BF9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9E6DE-0EA0-436D-8AA6-A90C4A3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B16D9-1715-4D03-832F-FB122F0D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C25973-EFAE-4583-B2D4-A6C1FA5D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3862AB-13F2-4C37-B0EA-8450AD187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940E4-54D5-45A5-9B83-D595B759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80EBB-F34B-47F3-86AE-2EB4D81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0C4266-D345-4D97-AE91-1E6005F5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474AFD-06B8-4406-9569-C8DFF1E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FC6ED8-A4DF-4F8A-9CC9-E4C5F56C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AC79-9DCE-47E3-BEA1-23B13E225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6DF05BE8-5740-4E49-A93C-5660CF05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4" y="6149975"/>
            <a:ext cx="9140374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5397E082-AEF7-426F-90BC-65CFA1F0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E36ADAC8-7698-49FB-A4CB-430ED04C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2418DF03-AB02-4822-B30B-7FA5A69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5275" y="6334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>
              <a:defRPr sz="1200">
                <a:solidFill>
                  <a:schemeClr val="bg1"/>
                </a:solidFill>
              </a:defRPr>
            </a:lvl1pPr>
          </a:lstStyle>
          <a:p>
            <a:fld id="{E8F6F95B-0307-4821-9E92-46B17D281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B62F02A2-75D5-43F7-8419-296955170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Детекција тачака промене </a:t>
            </a:r>
            <a:r>
              <a:rPr lang="sr-Cyrl-R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Change Point Detection</a:t>
            </a:r>
            <a:r>
              <a:rPr lang="sr-Cyrl-RS" alt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alt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51371060-B51A-4EF1-B897-589CC764C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257800"/>
            <a:ext cx="6553200" cy="990600"/>
          </a:xfrm>
        </p:spPr>
        <p:txBody>
          <a:bodyPr/>
          <a:lstStyle/>
          <a:p>
            <a:pPr algn="l"/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Проф. Др </a:t>
            </a:r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Сузана Стојковић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Стеван Грујић 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493</a:t>
            </a:r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marR="0" lvl="2">
              <a:spcBef>
                <a:spcPts val="200"/>
              </a:spcBef>
              <a:spcAft>
                <a:spcPts val="0"/>
              </a:spcAft>
            </a:pPr>
            <a:r>
              <a:rPr lang="en-US" i="1" dirty="0" err="1">
                <a:latin typeface="Cambria"/>
                <a:ea typeface="Meiryo"/>
                <a:cs typeface="Tahoma"/>
              </a:rPr>
              <a:t>BinSeg</a:t>
            </a:r>
            <a:r>
              <a:rPr lang="en-US" i="1" dirty="0">
                <a:latin typeface="Cambria"/>
                <a:ea typeface="Meiryo"/>
                <a:cs typeface="Tahoma"/>
              </a:rPr>
              <a:t> </a:t>
            </a:r>
            <a:r>
              <a:rPr lang="sr-Cyrl-RS" dirty="0">
                <a:latin typeface="Cambria"/>
                <a:ea typeface="Meiryo"/>
                <a:cs typeface="Tahoma"/>
              </a:rPr>
              <a:t>алгоритам</a:t>
            </a:r>
            <a:endParaRPr lang="en-US" dirty="0">
              <a:effectLst/>
              <a:latin typeface="Cambria"/>
              <a:ea typeface="Meiryo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4761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3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ambria"/>
                <a:ea typeface="Meiryo"/>
                <a:cs typeface="Times New Roman"/>
              </a:rPr>
              <a:t>BottomUp</a:t>
            </a:r>
            <a:r>
              <a:rPr lang="en-US" dirty="0">
                <a:latin typeface="Cambria"/>
                <a:ea typeface="Meiryo"/>
                <a:cs typeface="Times New Roman"/>
              </a:rPr>
              <a:t> </a:t>
            </a:r>
            <a:r>
              <a:rPr lang="sr-Cyrl-RS" dirty="0" smtClean="0">
                <a:latin typeface="Cambria"/>
                <a:ea typeface="Meiryo"/>
                <a:cs typeface="Tahoma"/>
              </a:rPr>
              <a:t>алгоритам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/>
                <a:ea typeface="Meiryo"/>
                <a:cs typeface="Times New Roman"/>
              </a:rPr>
              <a:t>Е</a:t>
            </a:r>
            <a:r>
              <a:rPr lang="sr-Latn-RS" sz="2000" dirty="0" smtClean="0">
                <a:latin typeface="Cambria"/>
                <a:ea typeface="Meiryo"/>
                <a:cs typeface="Times New Roman"/>
              </a:rPr>
              <a:t>фикасан </a:t>
            </a:r>
            <a:r>
              <a:rPr lang="sr-Latn-RS" sz="2000" dirty="0">
                <a:latin typeface="Cambria"/>
                <a:ea typeface="Meiryo"/>
                <a:cs typeface="Times New Roman"/>
              </a:rPr>
              <a:t>метод за брзу сегментацију сигнала</a:t>
            </a:r>
            <a:r>
              <a:rPr lang="sr-Latn-RS" sz="2000" dirty="0" smtClean="0">
                <a:latin typeface="Cambria"/>
                <a:ea typeface="Meiryo"/>
                <a:cs typeface="Times New Roman"/>
              </a:rPr>
              <a:t>.</a:t>
            </a:r>
            <a:endParaRPr lang="sr-Cyrl-RS" sz="2000" dirty="0" smtClean="0">
              <a:latin typeface="Cambria"/>
              <a:ea typeface="Meiryo"/>
              <a:cs typeface="Times New Roman"/>
            </a:endParaRP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/>
                <a:ea typeface="Meiryo"/>
                <a:cs typeface="Times New Roman"/>
              </a:rPr>
              <a:t>Обрнут поступак у поређењу са </a:t>
            </a:r>
            <a:r>
              <a:rPr lang="en-US" sz="2000" i="1" dirty="0" err="1" smtClean="0">
                <a:latin typeface="Cambria"/>
                <a:ea typeface="Meiryo"/>
                <a:cs typeface="Times New Roman"/>
              </a:rPr>
              <a:t>BinSeg</a:t>
            </a:r>
            <a:r>
              <a:rPr lang="sr-Cyrl-RS" sz="2000" i="1" dirty="0" smtClean="0">
                <a:latin typeface="Cambria"/>
                <a:ea typeface="Meiryo"/>
                <a:cs typeface="Times New Roman"/>
              </a:rPr>
              <a:t> </a:t>
            </a:r>
            <a:r>
              <a:rPr lang="sr-Cyrl-RS" sz="2000" dirty="0" smtClean="0">
                <a:latin typeface="Cambria"/>
                <a:ea typeface="Meiryo"/>
                <a:cs typeface="Times New Roman"/>
              </a:rPr>
              <a:t>алгоритмом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sr-Cyrl-RS" sz="1800" dirty="0" smtClean="0">
                <a:latin typeface="Cambria"/>
                <a:ea typeface="Meiryo"/>
                <a:cs typeface="Times New Roman"/>
              </a:rPr>
              <a:t>И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дентифик</a:t>
            </a:r>
            <a:r>
              <a:rPr lang="sr-Cyrl-RS" sz="1800" dirty="0" smtClean="0">
                <a:latin typeface="Cambria"/>
                <a:ea typeface="Meiryo"/>
                <a:cs typeface="Times New Roman"/>
              </a:rPr>
              <a:t>ација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 </a:t>
            </a:r>
            <a:r>
              <a:rPr lang="sr-Cyrl-RS" sz="1800" dirty="0" smtClean="0">
                <a:latin typeface="Cambria"/>
                <a:ea typeface="Meiryo"/>
                <a:cs typeface="Times New Roman"/>
              </a:rPr>
              <a:t>великог броја 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 тачк</a:t>
            </a:r>
            <a:r>
              <a:rPr lang="sr-Cyrl-RS" sz="1800" dirty="0" smtClean="0">
                <a:latin typeface="Cambria"/>
                <a:ea typeface="Meiryo"/>
                <a:cs typeface="Times New Roman"/>
              </a:rPr>
              <a:t>ак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а </a:t>
            </a:r>
            <a:r>
              <a:rPr lang="sr-Latn-RS" sz="1800" dirty="0">
                <a:latin typeface="Cambria"/>
                <a:ea typeface="Meiryo"/>
                <a:cs typeface="Times New Roman"/>
              </a:rPr>
              <a:t>промене у 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улазном сигналу</a:t>
            </a:r>
            <a:r>
              <a:rPr lang="sr-Cyrl-RS" sz="1800" dirty="0" smtClean="0">
                <a:latin typeface="Cambria"/>
                <a:ea typeface="Meiryo"/>
                <a:cs typeface="Times New Roman"/>
              </a:rPr>
              <a:t>.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sr-Cyrl-RS" sz="1800" dirty="0" smtClean="0">
                <a:latin typeface="Cambria"/>
                <a:ea typeface="Meiryo"/>
                <a:cs typeface="Times New Roman"/>
              </a:rPr>
              <a:t>Постепена елиминација мање битних тачака промене.</a:t>
            </a:r>
          </a:p>
          <a:p>
            <a:pPr marL="400050" algn="just">
              <a:spcBef>
                <a:spcPts val="1200"/>
              </a:spcBef>
            </a:pPr>
            <a:r>
              <a:rPr lang="sr-Cyrl-RS" sz="2200" dirty="0" smtClean="0">
                <a:latin typeface="Cambria"/>
                <a:ea typeface="Meiryo"/>
                <a:cs typeface="Times New Roman"/>
              </a:rPr>
              <a:t> </a:t>
            </a:r>
            <a:r>
              <a:rPr lang="sr-Cyrl-RS" sz="2000" dirty="0" smtClean="0">
                <a:latin typeface="Cambria"/>
                <a:ea typeface="Meiryo"/>
                <a:cs typeface="Times New Roman"/>
              </a:rPr>
              <a:t>Ниска сложеност (</a:t>
            </a:r>
            <a:r>
              <a:rPr lang="sr-Cyrl-RS" sz="2000" dirty="0">
                <a:latin typeface="Cambria"/>
                <a:ea typeface="Meiryo"/>
                <a:cs typeface="Times New Roman"/>
              </a:rPr>
              <a:t>реда величине </a:t>
            </a:r>
            <a:r>
              <a:rPr lang="sr-Cyrl-RS" sz="2000" i="1" dirty="0">
                <a:latin typeface="Cambria"/>
                <a:ea typeface="Meiryo"/>
                <a:cs typeface="Times New Roman"/>
              </a:rPr>
              <a:t>O(n log n</a:t>
            </a:r>
            <a:r>
              <a:rPr lang="sr-Cyrl-RS" sz="2000" i="1" dirty="0" smtClean="0">
                <a:latin typeface="Cambria"/>
                <a:ea typeface="Meiryo"/>
                <a:cs typeface="Times New Roman"/>
              </a:rPr>
              <a:t>)</a:t>
            </a:r>
            <a:r>
              <a:rPr lang="sr-Cyrl-RS" sz="2000" dirty="0" smtClean="0">
                <a:latin typeface="Cambria"/>
                <a:ea typeface="Meiryo"/>
                <a:cs typeface="Times New Roman"/>
              </a:rPr>
              <a:t>).</a:t>
            </a:r>
          </a:p>
          <a:p>
            <a:pPr marL="400050" algn="just">
              <a:spcBef>
                <a:spcPts val="1200"/>
              </a:spcBef>
            </a:pPr>
            <a:r>
              <a:rPr lang="sr-Cyrl-RS" sz="2000" dirty="0" smtClean="0">
                <a:latin typeface="Cambria"/>
                <a:ea typeface="Meiryo"/>
                <a:cs typeface="Times New Roman"/>
              </a:rPr>
              <a:t>Као и претходни алгоритам, и овај функционише без обзира на то да ли је број тачака промене унапред познат или не.</a:t>
            </a:r>
          </a:p>
          <a:p>
            <a:pPr marL="457200" lvl="1" indent="0" algn="ctr">
              <a:spcBef>
                <a:spcPts val="120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46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marR="0" lvl="2">
              <a:spcBef>
                <a:spcPts val="200"/>
              </a:spcBef>
              <a:spcAft>
                <a:spcPts val="0"/>
              </a:spcAft>
            </a:pPr>
            <a:r>
              <a:rPr lang="en-US" i="1" dirty="0" err="1">
                <a:latin typeface="Cambria"/>
                <a:ea typeface="Meiryo"/>
                <a:cs typeface="Times New Roman"/>
              </a:rPr>
              <a:t>BottomUp</a:t>
            </a:r>
            <a:r>
              <a:rPr lang="en-US" dirty="0">
                <a:latin typeface="Cambria"/>
                <a:ea typeface="Meiryo"/>
                <a:cs typeface="Times New Roman"/>
              </a:rPr>
              <a:t> </a:t>
            </a:r>
            <a:r>
              <a:rPr lang="sr-Cyrl-RS" dirty="0">
                <a:latin typeface="Cambria"/>
                <a:ea typeface="Meiryo"/>
                <a:cs typeface="Tahoma"/>
              </a:rPr>
              <a:t>алгоритам</a:t>
            </a:r>
            <a:endParaRPr lang="en-US" dirty="0">
              <a:effectLst/>
              <a:latin typeface="Cambria"/>
              <a:ea typeface="Meiryo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862219" cy="443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5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lvl="2"/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819400"/>
          </a:xfrm>
        </p:spPr>
        <p:txBody>
          <a:bodyPr/>
          <a:lstStyle/>
          <a:p>
            <a:pPr marL="0" indent="0" algn="ctr">
              <a:buNone/>
            </a:pPr>
            <a:r>
              <a:rPr lang="sr-Cyrl-RS" sz="5400" dirty="0" smtClean="0">
                <a:latin typeface="Cambria" pitchFamily="18" charset="0"/>
                <a:ea typeface="Cambria" pitchFamily="18" charset="0"/>
              </a:rPr>
              <a:t>ПРАКТИЧНИ ДЕО ПРОЈЕКТА (ТОК АНАЛИЗЕ ПОДАТАКА)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8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06430C-7506-4274-A5AC-9FFBDC132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4520-3A41-46BB-A013-C046583311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A909F021-DA63-459E-B471-AEE16E71B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Основе детекције тачака промене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664DFC37-939F-4087-9678-FC4B6B161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u-RU" sz="2400" dirty="0">
                <a:latin typeface="Cambria" pitchFamily="18" charset="0"/>
                <a:ea typeface="Cambria" pitchFamily="18" charset="0"/>
              </a:rPr>
              <a:t>Основни задатак </a:t>
            </a:r>
            <a:r>
              <a:rPr lang="ru-RU" sz="2400" i="1" dirty="0">
                <a:latin typeface="Cambria" pitchFamily="18" charset="0"/>
                <a:ea typeface="Cambria" pitchFamily="18" charset="0"/>
              </a:rPr>
              <a:t>CPD</a:t>
            </a:r>
            <a:r>
              <a:rPr lang="ru-RU" sz="2400" dirty="0">
                <a:latin typeface="Cambria" pitchFamily="18" charset="0"/>
                <a:ea typeface="Cambria" pitchFamily="18" charset="0"/>
              </a:rPr>
              <a:t>-а је препознати промене у статистичким карактеристикама података, као што су средња вредност, варијанса, корелација или спектрална густина процеса</a:t>
            </a:r>
            <a:r>
              <a:rPr lang="ru-RU" sz="24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CPD</a:t>
            </a:r>
            <a:r>
              <a:rPr lang="sr-Cyrl-RS" sz="2400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400" dirty="0" smtClean="0">
                <a:latin typeface="Cambria" pitchFamily="18" charset="0"/>
                <a:ea typeface="Cambria" pitchFamily="18" charset="0"/>
              </a:rPr>
              <a:t>налази примену у широком спектру дисциплина (индустрија, економија, медицина...).</a:t>
            </a:r>
          </a:p>
          <a:p>
            <a:pPr algn="just">
              <a:spcBef>
                <a:spcPts val="1200"/>
              </a:spcBef>
            </a:pPr>
            <a:r>
              <a:rPr lang="sr-Cyrl-RS" sz="2400" dirty="0" smtClean="0">
                <a:latin typeface="Cambria" pitchFamily="18" charset="0"/>
                <a:ea typeface="Cambria" pitchFamily="18" charset="0"/>
              </a:rPr>
              <a:t>Правовремено препознавање промена води до спречавања потенцијалних губитака и побољшања ефикасности.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2400" dirty="0" smtClean="0">
                <a:latin typeface="Cambria" pitchFamily="18" charset="0"/>
                <a:ea typeface="Cambria" pitchFamily="18" charset="0"/>
              </a:rPr>
              <a:t>Подела на </a:t>
            </a:r>
            <a:r>
              <a:rPr lang="en-US" sz="2400" i="1" dirty="0" smtClean="0">
                <a:latin typeface="Cambria" pitchFamily="18" charset="0"/>
                <a:ea typeface="Cambria" pitchFamily="18" charset="0"/>
              </a:rPr>
              <a:t>online</a:t>
            </a:r>
            <a:r>
              <a:rPr lang="sr-Latn-RS" sz="2400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400" dirty="0" smtClean="0">
                <a:latin typeface="Cambria" pitchFamily="18" charset="0"/>
                <a:ea typeface="Cambria" pitchFamily="18" charset="0"/>
              </a:rPr>
              <a:t>и </a:t>
            </a:r>
            <a:r>
              <a:rPr lang="sr-Latn-RS" sz="2400" i="1" dirty="0" smtClean="0">
                <a:latin typeface="Cambria" pitchFamily="18" charset="0"/>
                <a:ea typeface="Cambria" pitchFamily="18" charset="0"/>
              </a:rPr>
              <a:t>offline change point detection.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endParaRPr lang="ru-RU" sz="2400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4BF8E-8635-C605-B7E1-F9C9E12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Online change point detection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6F72A-41EC-3632-0109-B9BAE80B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"</a:t>
            </a:r>
            <a:r>
              <a:rPr lang="en-US" sz="2400" i="1" dirty="0">
                <a:latin typeface="Cambria" pitchFamily="18" charset="0"/>
                <a:ea typeface="Cambria" pitchFamily="18" charset="0"/>
              </a:rPr>
              <a:t>Online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"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алгоритми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су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усмерени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на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брзу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детекцију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и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одговарање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на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промене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у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стварном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времену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sz="24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K</a:t>
            </a:r>
            <a:r>
              <a:rPr lang="ru-RU" sz="24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орисни </a:t>
            </a:r>
            <a:r>
              <a:rPr lang="ru-RU" sz="2400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у ситуацијама </a:t>
            </a:r>
            <a:r>
              <a:rPr lang="sr-Cyrl-RS" sz="24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у којима</a:t>
            </a:r>
            <a:r>
              <a:rPr lang="ru-RU" sz="24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је потребно реаговати </a:t>
            </a:r>
            <a:r>
              <a:rPr lang="ru-RU" sz="24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моментално. </a:t>
            </a:r>
          </a:p>
          <a:p>
            <a:pPr algn="just">
              <a:spcBef>
                <a:spcPts val="1200"/>
              </a:spcBef>
            </a:pPr>
            <a:r>
              <a:rPr lang="ru-RU" sz="24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Најпопуларнији пример коришћења ове методе је приликом праћења сензора било које врсте у </a:t>
            </a:r>
            <a:r>
              <a:rPr lang="en-US" sz="2400" i="1" dirty="0" err="1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IoT</a:t>
            </a:r>
            <a:r>
              <a:rPr lang="en-US" sz="2400" i="1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(Internet of Things) </a:t>
            </a:r>
            <a:r>
              <a:rPr lang="sr-Cyrl-RS" sz="24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окружењима.</a:t>
            </a:r>
          </a:p>
          <a:p>
            <a:pPr algn="just">
              <a:spcBef>
                <a:spcPts val="1200"/>
              </a:spcBef>
            </a:pPr>
            <a:r>
              <a:rPr lang="en-US" sz="2400" i="1" dirty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Recursive Moving </a:t>
            </a:r>
            <a:r>
              <a:rPr lang="en-US" sz="2400" i="1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Average</a:t>
            </a:r>
            <a:r>
              <a:rPr lang="sr-Cyrl-RS" sz="2400" i="1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sr-Cyrl-RS" sz="2400" dirty="0" smtClean="0">
                <a:latin typeface="Cambria" panose="020405030504060302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алгоритам – прати средњу вредност сигнала током времена и детектује промене када тренутна вредност одступа од очекиване.</a:t>
            </a:r>
            <a:endParaRPr lang="sr-Cyrl-RS" sz="2400" i="1" dirty="0" smtClean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endParaRPr lang="ru-RU" sz="2400" dirty="0" smtClean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6F53AA-8338-A0E1-A842-7B637D1F4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6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7E91F-1D86-6E3C-24C1-79D3C5A9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Offline change point detection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83D8D-19F6-3631-EF9D-2CCF7660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Offline</a:t>
            </a: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"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алгоритми имају за циљ </a:t>
            </a:r>
            <a:r>
              <a:rPr lang="sr-Cyrl-R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да пруже </a:t>
            </a: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дубљу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анализу и прецизнију детекцију промена након што је цео сигнал </a:t>
            </a: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прикупљен.</a:t>
            </a:r>
          </a:p>
          <a:p>
            <a:pPr algn="just">
              <a:spcBef>
                <a:spcPts val="1200"/>
              </a:spcBef>
            </a:pPr>
            <a:r>
              <a:rPr lang="sr-Cyrl-R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Свеобухватно разумевање промена у дужем временском периоду.</a:t>
            </a:r>
          </a:p>
          <a:p>
            <a:pPr algn="just">
              <a:spcBef>
                <a:spcPts val="1200"/>
              </a:spcBef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Користе се за идентификацију дугорочних трендова, истраживање узрока и последица, и разумевање еволуције процеса</a:t>
            </a: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ru-RU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Хибридни приступи, као комбинација претходна два (метода клизног прозора).</a:t>
            </a:r>
            <a:endParaRPr lang="sr-Cyrl-R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A95C7F-7767-8938-B317-FB4DCBA27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8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E979C-9BB2-E695-2D4E-F7112F63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Библиотека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Ruptures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3AE28-27BB-F4AD-A6FA-303AEEA4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/>
            <a:r>
              <a:rPr lang="ru-RU" sz="2200" dirty="0" smtClean="0">
                <a:latin typeface="Cambria" pitchFamily="18" charset="0"/>
                <a:ea typeface="Cambria" pitchFamily="18" charset="0"/>
              </a:rPr>
              <a:t>Најпопуларнији избор за ову сврху у многим истраживачким радовима.</a:t>
            </a:r>
          </a:p>
          <a:p>
            <a:pPr algn="just"/>
            <a:r>
              <a:rPr lang="ru-RU" sz="2200" dirty="0" smtClean="0">
                <a:latin typeface="Cambria" pitchFamily="18" charset="0"/>
                <a:ea typeface="Cambria" pitchFamily="18" charset="0"/>
              </a:rPr>
              <a:t>Широк спектар алгоритама за детекцију тачака промене у временским серијама.</a:t>
            </a:r>
          </a:p>
          <a:p>
            <a:pPr algn="just"/>
            <a:r>
              <a:rPr lang="ru-RU" sz="2200" dirty="0" smtClean="0">
                <a:latin typeface="Cambria" pitchFamily="18" charset="0"/>
                <a:ea typeface="Cambria" pitchFamily="18" charset="0"/>
              </a:rPr>
              <a:t>Ефикасност и брзина у анализи података.</a:t>
            </a:r>
          </a:p>
          <a:p>
            <a:pPr algn="just"/>
            <a:r>
              <a:rPr lang="ru-RU" sz="2200" i="1" dirty="0">
                <a:latin typeface="Cambria" pitchFamily="18" charset="0"/>
                <a:ea typeface="Cambria" pitchFamily="18" charset="0"/>
              </a:rPr>
              <a:t>Ruptures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 нуди подршку за различите приступе, укључујући "</a:t>
            </a:r>
            <a:r>
              <a:rPr lang="ru-RU" sz="2200" i="1" dirty="0">
                <a:latin typeface="Cambria" pitchFamily="18" charset="0"/>
                <a:ea typeface="Cambria" pitchFamily="18" charset="0"/>
              </a:rPr>
              <a:t>offline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" сегментацију и анализу временских серија.</a:t>
            </a:r>
            <a:endParaRPr lang="ru-RU" sz="22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ru-RU" sz="2200" dirty="0" smtClean="0">
                <a:latin typeface="Cambria" pitchFamily="18" charset="0"/>
                <a:ea typeface="Cambria" pitchFamily="18" charset="0"/>
              </a:rPr>
              <a:t>Имплементација 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алгоритама као што су </a:t>
            </a:r>
            <a:r>
              <a:rPr lang="en-US" sz="2200" i="1" dirty="0">
                <a:latin typeface="Cambria" pitchFamily="18" charset="0"/>
                <a:ea typeface="Cambria" pitchFamily="18" charset="0"/>
              </a:rPr>
              <a:t>PELT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200" i="1" dirty="0" err="1">
                <a:latin typeface="Cambria" pitchFamily="18" charset="0"/>
                <a:ea typeface="Cambria" pitchFamily="18" charset="0"/>
              </a:rPr>
              <a:t>BinSeg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, </a:t>
            </a:r>
            <a:r>
              <a:rPr lang="ru-RU" sz="2200" dirty="0">
                <a:latin typeface="Cambria" pitchFamily="18" charset="0"/>
                <a:ea typeface="Cambria" pitchFamily="18" charset="0"/>
              </a:rPr>
              <a:t>и </a:t>
            </a:r>
            <a:r>
              <a:rPr lang="en-US" sz="2200" i="1" dirty="0" err="1" smtClean="0">
                <a:latin typeface="Cambria" pitchFamily="18" charset="0"/>
                <a:ea typeface="Cambria" pitchFamily="18" charset="0"/>
              </a:rPr>
              <a:t>KernelCPM</a:t>
            </a:r>
            <a:r>
              <a:rPr lang="sr-Cyrl-RS" sz="2200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r>
              <a:rPr lang="ru-RU" sz="2200" dirty="0" smtClean="0">
                <a:latin typeface="Cambria" pitchFamily="18" charset="0"/>
                <a:ea typeface="Cambria" pitchFamily="18" charset="0"/>
              </a:rPr>
              <a:t>Статистичке методе за оцену квалитета детекције промена (</a:t>
            </a:r>
            <a:r>
              <a:rPr lang="en-US" sz="2200" i="1" dirty="0">
                <a:latin typeface="Cambria" pitchFamily="18" charset="0"/>
                <a:ea typeface="Cambria" pitchFamily="18" charset="0"/>
              </a:rPr>
              <a:t>CUSUM 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и </a:t>
            </a:r>
            <a:r>
              <a:rPr lang="en-US" sz="2200" i="1" dirty="0" err="1" smtClean="0">
                <a:latin typeface="Cambria" pitchFamily="18" charset="0"/>
                <a:ea typeface="Cambria" pitchFamily="18" charset="0"/>
              </a:rPr>
              <a:t>Hinkley</a:t>
            </a:r>
            <a:r>
              <a:rPr lang="en-US" sz="2200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200" dirty="0" smtClean="0">
                <a:latin typeface="Cambria" pitchFamily="18" charset="0"/>
                <a:ea typeface="Cambria" pitchFamily="18" charset="0"/>
              </a:rPr>
              <a:t>тест).</a:t>
            </a:r>
          </a:p>
          <a:p>
            <a:pPr marL="0" indent="0" algn="just">
              <a:buNone/>
            </a:pPr>
            <a:endParaRPr lang="ru-RU" sz="18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ru-RU" sz="1800" dirty="0">
              <a:latin typeface="Cambria" pitchFamily="18" charset="0"/>
              <a:ea typeface="Cambria" pitchFamily="18" charset="0"/>
            </a:endParaRPr>
          </a:p>
          <a:p>
            <a:pPr algn="just"/>
            <a:endParaRPr lang="sr-Cyrl-RS" sz="18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endParaRPr lang="en-US" sz="1800" i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0CDAF7-643C-109C-382D-946D9D28F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4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Скуп података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000" dirty="0">
                <a:latin typeface="Cambria" panose="02040503050406030204" pitchFamily="18" charset="0"/>
                <a:ea typeface="Cambria" panose="02040503050406030204" pitchFamily="18" charset="0"/>
              </a:rPr>
              <a:t>Скуп података који је коришћен у овом истраживању је назван "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Enviromental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 data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" </a:t>
            </a:r>
            <a:r>
              <a:rPr lang="sr-Cyrl-RS" sz="2000" dirty="0">
                <a:latin typeface="Cambria" panose="02040503050406030204" pitchFamily="18" charset="0"/>
                <a:ea typeface="Cambria" panose="02040503050406030204" pitchFamily="18" charset="0"/>
              </a:rPr>
              <a:t>и састоји се од временских серија које су забележене помоћу сензора смештених унутар одређене просторије у </a:t>
            </a:r>
            <a:r>
              <a:rPr lang="sr-Cyrl-RS" sz="2000">
                <a:latin typeface="Cambria" panose="02040503050406030204" pitchFamily="18" charset="0"/>
                <a:ea typeface="Cambria" panose="02040503050406030204" pitchFamily="18" charset="0"/>
              </a:rPr>
              <a:t>фабрици</a:t>
            </a:r>
            <a:r>
              <a:rPr lang="sr-Cyrl-RS" sz="200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sr-Cyrl-R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1200"/>
              </a:spcBef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3" y="3352800"/>
            <a:ext cx="8218714" cy="180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3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latin typeface="Cambria" panose="02040503050406030204" pitchFamily="18" charset="0"/>
                <a:ea typeface="Cambria" panose="02040503050406030204" pitchFamily="18" charset="0"/>
              </a:rPr>
              <a:t>Коришћени алгоритми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sr-Cyrl-RS" sz="2000" dirty="0">
                <a:latin typeface="Cambria" pitchFamily="18" charset="0"/>
                <a:ea typeface="Cambria" pitchFamily="18" charset="0"/>
              </a:rPr>
              <a:t>У склопу </a:t>
            </a:r>
            <a:r>
              <a:rPr lang="en-US" sz="2000" i="1" dirty="0">
                <a:latin typeface="Cambria" pitchFamily="18" charset="0"/>
                <a:ea typeface="Cambria" pitchFamily="18" charset="0"/>
              </a:rPr>
              <a:t>ruptures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</a:t>
            </a:r>
            <a:r>
              <a:rPr lang="sr-Cyrl-RS" sz="2000" dirty="0">
                <a:latin typeface="Cambria" pitchFamily="18" charset="0"/>
                <a:ea typeface="Cambria" pitchFamily="18" charset="0"/>
              </a:rPr>
              <a:t>библиотеке постоје две врсте алгоритама. </a:t>
            </a:r>
            <a:endParaRPr lang="sr-Cyrl-RS" sz="2000" dirty="0" smtClean="0">
              <a:latin typeface="Cambria" pitchFamily="18" charset="0"/>
              <a:ea typeface="Cambria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Алгоритми </a:t>
            </a:r>
            <a:r>
              <a:rPr lang="sr-Cyrl-RS" sz="1800" dirty="0">
                <a:latin typeface="Cambria" pitchFamily="18" charset="0"/>
                <a:ea typeface="Cambria" pitchFamily="18" charset="0"/>
              </a:rPr>
              <a:t>који захтевају постојање истинитих вредности тачака промене унапред </a:t>
            </a:r>
            <a:r>
              <a:rPr lang="sr-Cyrl-RS" sz="1800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ground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truth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).</a:t>
            </a:r>
            <a:endParaRPr lang="sr-Cyrl-RS" sz="1800" dirty="0" smtClean="0">
              <a:latin typeface="Cambria" pitchFamily="18" charset="0"/>
              <a:ea typeface="Cambria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ru-RU" sz="1800" dirty="0" smtClean="0">
                <a:latin typeface="Cambria" pitchFamily="18" charset="0"/>
                <a:ea typeface="Cambria" pitchFamily="18" charset="0"/>
              </a:rPr>
              <a:t>Алгоритми </a:t>
            </a:r>
            <a:r>
              <a:rPr lang="ru-RU" sz="1800" dirty="0">
                <a:latin typeface="Cambria" pitchFamily="18" charset="0"/>
                <a:ea typeface="Cambria" pitchFamily="18" charset="0"/>
              </a:rPr>
              <a:t>који не захтевају постојање референтних тачака </a:t>
            </a:r>
            <a:r>
              <a:rPr lang="ru-RU" sz="1800" dirty="0" smtClean="0">
                <a:latin typeface="Cambria" pitchFamily="18" charset="0"/>
                <a:ea typeface="Cambria" pitchFamily="18" charset="0"/>
              </a:rPr>
              <a:t>промене.</a:t>
            </a:r>
            <a:endParaRPr lang="sr-Cyrl-RS" sz="1800" dirty="0" smtClean="0"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ru-RU" sz="2000" dirty="0">
                <a:latin typeface="Cambria" pitchFamily="18" charset="0"/>
                <a:ea typeface="Cambria" pitchFamily="18" charset="0"/>
              </a:rPr>
              <a:t>У оквиру овог пројекта коришћена је друга група </a:t>
            </a:r>
            <a:r>
              <a:rPr lang="ru-RU" sz="2000" dirty="0" smtClean="0">
                <a:latin typeface="Cambria" pitchFamily="18" charset="0"/>
                <a:ea typeface="Cambria" pitchFamily="18" charset="0"/>
              </a:rPr>
              <a:t>алгоритама и то конкретно </a:t>
            </a:r>
            <a:r>
              <a:rPr lang="en-US" sz="2000" b="1" i="1" dirty="0" smtClean="0">
                <a:latin typeface="Cambria"/>
                <a:ea typeface="Meiryo"/>
                <a:cs typeface="Times New Roman"/>
              </a:rPr>
              <a:t>PELT </a:t>
            </a:r>
            <a:r>
              <a:rPr lang="en-US" sz="2000" dirty="0">
                <a:latin typeface="Cambria"/>
                <a:ea typeface="Meiryo"/>
                <a:cs typeface="Times New Roman"/>
              </a:rPr>
              <a:t>(</a:t>
            </a:r>
            <a:r>
              <a:rPr lang="sr-Cyrl-RS" sz="2000" i="1" dirty="0">
                <a:latin typeface="Cambria"/>
                <a:ea typeface="Meiryo"/>
                <a:cs typeface="Times New Roman"/>
              </a:rPr>
              <a:t>Pruned Exact Linear Tim</a:t>
            </a:r>
            <a:r>
              <a:rPr lang="en-US" sz="2000" i="1" dirty="0">
                <a:latin typeface="Cambria"/>
                <a:ea typeface="Meiryo"/>
                <a:cs typeface="Times New Roman"/>
              </a:rPr>
              <a:t>e</a:t>
            </a:r>
            <a:r>
              <a:rPr lang="en-US" sz="2000" dirty="0">
                <a:latin typeface="Cambria"/>
                <a:ea typeface="Meiryo"/>
                <a:cs typeface="Times New Roman"/>
              </a:rPr>
              <a:t>),</a:t>
            </a:r>
            <a:r>
              <a:rPr lang="en-US" sz="2000" i="1" dirty="0">
                <a:latin typeface="Cambria"/>
                <a:ea typeface="Meiryo"/>
                <a:cs typeface="Times New Roman"/>
              </a:rPr>
              <a:t> </a:t>
            </a:r>
            <a:r>
              <a:rPr lang="en-US" sz="2000" b="1" i="1" dirty="0" err="1">
                <a:latin typeface="Cambria"/>
                <a:ea typeface="Meiryo"/>
                <a:cs typeface="Times New Roman"/>
              </a:rPr>
              <a:t>BinSeg</a:t>
            </a:r>
            <a:r>
              <a:rPr lang="en-US" sz="2000" i="1" dirty="0">
                <a:latin typeface="Cambria"/>
                <a:ea typeface="Meiryo"/>
                <a:cs typeface="Times New Roman"/>
              </a:rPr>
              <a:t> </a:t>
            </a:r>
            <a:r>
              <a:rPr lang="en-US" sz="2000" dirty="0">
                <a:latin typeface="Cambria"/>
                <a:ea typeface="Meiryo"/>
                <a:cs typeface="Times New Roman"/>
              </a:rPr>
              <a:t>(</a:t>
            </a:r>
            <a:r>
              <a:rPr lang="en-US" sz="2000" i="1" dirty="0">
                <a:latin typeface="Cambria"/>
                <a:ea typeface="Meiryo"/>
                <a:cs typeface="Times New Roman"/>
              </a:rPr>
              <a:t>Binary Segmentation</a:t>
            </a:r>
            <a:r>
              <a:rPr lang="en-US" sz="2000" dirty="0">
                <a:latin typeface="Cambria"/>
                <a:ea typeface="Meiryo"/>
                <a:cs typeface="Times New Roman"/>
              </a:rPr>
              <a:t>), </a:t>
            </a:r>
            <a:r>
              <a:rPr lang="en-US" sz="2000" b="1" i="1" dirty="0" err="1">
                <a:latin typeface="Cambria"/>
                <a:ea typeface="Meiryo"/>
                <a:cs typeface="Times New Roman"/>
              </a:rPr>
              <a:t>BottomUp</a:t>
            </a:r>
            <a:r>
              <a:rPr lang="en-US" sz="2000" dirty="0">
                <a:latin typeface="Cambria"/>
                <a:ea typeface="Meiryo"/>
                <a:cs typeface="Times New Roman"/>
              </a:rPr>
              <a:t>(</a:t>
            </a:r>
            <a:r>
              <a:rPr lang="en-US" sz="2000" i="1" dirty="0">
                <a:latin typeface="Cambria"/>
                <a:ea typeface="Meiryo"/>
                <a:cs typeface="Times New Roman"/>
              </a:rPr>
              <a:t>Bottom-Up Segmentation</a:t>
            </a:r>
            <a:r>
              <a:rPr lang="en-US" sz="2000" dirty="0" smtClean="0">
                <a:latin typeface="Cambria"/>
                <a:ea typeface="Meiryo"/>
                <a:cs typeface="Times New Roman"/>
              </a:rPr>
              <a:t>)</a:t>
            </a:r>
            <a:r>
              <a:rPr lang="sr-Cyrl-RS" sz="2000" dirty="0" smtClean="0">
                <a:latin typeface="Cambria"/>
                <a:ea typeface="Meiryo"/>
                <a:cs typeface="Times New Roman"/>
              </a:rPr>
              <a:t>.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6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PELT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Pruned Exact Linear Time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/>
                <a:ea typeface="Meiryo"/>
                <a:cs typeface="Tahoma"/>
              </a:rPr>
              <a:t>А</a:t>
            </a:r>
            <a:r>
              <a:rPr lang="sr-Latn-RS" sz="2000" dirty="0" smtClean="0">
                <a:latin typeface="Cambria"/>
                <a:ea typeface="Meiryo"/>
                <a:cs typeface="Tahoma"/>
              </a:rPr>
              <a:t>лгоритам </a:t>
            </a:r>
            <a:r>
              <a:rPr lang="sr-Latn-RS" sz="2000" dirty="0">
                <a:latin typeface="Cambria"/>
                <a:ea typeface="Meiryo"/>
                <a:cs typeface="Tahoma"/>
              </a:rPr>
              <a:t>који се користи за откривање тачака промене у временским низовима или низовима </a:t>
            </a:r>
            <a:r>
              <a:rPr lang="sr-Latn-RS" sz="2000" dirty="0" smtClean="0">
                <a:latin typeface="Cambria"/>
                <a:ea typeface="Meiryo"/>
                <a:cs typeface="Tahoma"/>
              </a:rPr>
              <a:t>података</a:t>
            </a:r>
            <a:r>
              <a:rPr lang="sr-Cyrl-RS" sz="2000" dirty="0" smtClean="0">
                <a:latin typeface="Cambria"/>
                <a:ea typeface="Meiryo"/>
                <a:cs typeface="Tahoma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/>
                <a:ea typeface="Meiryo"/>
                <a:cs typeface="Tahoma"/>
              </a:rPr>
              <a:t>Начин рада овог алгоритма: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Сегментација</a:t>
            </a:r>
            <a:r>
              <a:rPr lang="ru-RU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- Сваки временски корак </a:t>
            </a:r>
            <a:r>
              <a:rPr lang="sr-Cyrl-R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је  засебни сегмент.</a:t>
            </a:r>
            <a:endParaRPr lang="ru-RU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Рачунање </a:t>
            </a:r>
            <a:r>
              <a:rPr lang="ru-RU" sz="1800" b="1" dirty="0">
                <a:latin typeface="Cambria" panose="02040503050406030204" pitchFamily="18" charset="0"/>
                <a:ea typeface="Cambria" panose="02040503050406030204" pitchFamily="18" charset="0"/>
              </a:rPr>
              <a:t>кумулативних </a:t>
            </a:r>
            <a:r>
              <a:rPr lang="ru-RU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трошкова </a:t>
            </a:r>
            <a:r>
              <a:rPr lang="ru-RU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За сваки сегмент.</a:t>
            </a:r>
            <a:endParaRPr lang="ru-RU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Прилагођавање са казнама</a:t>
            </a:r>
            <a:r>
              <a:rPr lang="ru-RU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– Додавање казне.</a:t>
            </a:r>
            <a:endParaRPr lang="ru-RU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Селективно </a:t>
            </a:r>
            <a:r>
              <a:rPr lang="ru-RU" sz="1800" b="1" dirty="0">
                <a:latin typeface="Cambria" panose="02040503050406030204" pitchFamily="18" charset="0"/>
                <a:ea typeface="Cambria" panose="02040503050406030204" pitchFamily="18" charset="0"/>
              </a:rPr>
              <a:t>додавање тачака </a:t>
            </a:r>
            <a:r>
              <a:rPr lang="ru-RU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промене</a:t>
            </a:r>
            <a:r>
              <a:rPr lang="ru-RU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– Узимање или брисање тачке промене.</a:t>
            </a:r>
            <a:endParaRPr lang="ru-RU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Рекурзивна природа</a:t>
            </a:r>
            <a:r>
              <a:rPr lang="ru-RU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– Рекурзиван алгоритам.</a:t>
            </a:r>
            <a:endParaRPr lang="ru-RU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Pruning (искључивање) </a:t>
            </a:r>
            <a:r>
              <a:rPr lang="ru-RU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Искључивање непотребних сегмената.</a:t>
            </a:r>
            <a:endParaRPr lang="ru-RU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Глобална минимизација </a:t>
            </a:r>
            <a:r>
              <a:rPr lang="ru-RU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– Минимизација трошка.</a:t>
            </a:r>
            <a:endParaRPr lang="ru-RU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spcBef>
                <a:spcPts val="1200"/>
              </a:spcBef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0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6D768-4EAC-F831-E3C0-219D6706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ambria"/>
                <a:ea typeface="Meiryo"/>
                <a:cs typeface="Tahoma"/>
              </a:rPr>
              <a:t>BinSeg</a:t>
            </a:r>
            <a:r>
              <a:rPr lang="en-US" i="1" dirty="0">
                <a:latin typeface="Cambria"/>
                <a:ea typeface="Meiryo"/>
                <a:cs typeface="Tahoma"/>
              </a:rPr>
              <a:t> </a:t>
            </a:r>
            <a:r>
              <a:rPr lang="sr-Cyrl-RS" dirty="0">
                <a:latin typeface="Cambria"/>
                <a:ea typeface="Meiryo"/>
                <a:cs typeface="Tahoma"/>
              </a:rPr>
              <a:t>алгоритам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1C967B-9A4F-840A-4EDE-5924355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/>
                <a:ea typeface="Meiryo"/>
                <a:cs typeface="Times New Roman"/>
              </a:rPr>
              <a:t>Е</a:t>
            </a:r>
            <a:r>
              <a:rPr lang="sr-Latn-RS" sz="2000" dirty="0" smtClean="0">
                <a:latin typeface="Cambria"/>
                <a:ea typeface="Meiryo"/>
                <a:cs typeface="Times New Roman"/>
              </a:rPr>
              <a:t>фикасан </a:t>
            </a:r>
            <a:r>
              <a:rPr lang="sr-Latn-RS" sz="2000" dirty="0">
                <a:latin typeface="Cambria"/>
                <a:ea typeface="Meiryo"/>
                <a:cs typeface="Times New Roman"/>
              </a:rPr>
              <a:t>метод за брзу сегментацију сигнала</a:t>
            </a:r>
            <a:r>
              <a:rPr lang="sr-Latn-RS" sz="2000" dirty="0" smtClean="0">
                <a:latin typeface="Cambria"/>
                <a:ea typeface="Meiryo"/>
                <a:cs typeface="Times New Roman"/>
              </a:rPr>
              <a:t>.</a:t>
            </a:r>
            <a:endParaRPr lang="sr-Cyrl-RS" sz="2000" dirty="0" smtClean="0">
              <a:latin typeface="Cambria"/>
              <a:ea typeface="Meiryo"/>
              <a:cs typeface="Times New Roman"/>
            </a:endParaRPr>
          </a:p>
          <a:p>
            <a:pPr algn="just">
              <a:spcBef>
                <a:spcPts val="1200"/>
              </a:spcBef>
            </a:pPr>
            <a:r>
              <a:rPr lang="sr-Cyrl-RS" sz="2000" dirty="0" smtClean="0">
                <a:latin typeface="Cambria"/>
                <a:ea typeface="Meiryo"/>
                <a:cs typeface="Times New Roman"/>
              </a:rPr>
              <a:t>С</a:t>
            </a:r>
            <a:r>
              <a:rPr lang="sr-Latn-RS" sz="2000" dirty="0" smtClean="0">
                <a:latin typeface="Cambria"/>
                <a:ea typeface="Meiryo"/>
                <a:cs typeface="Times New Roman"/>
              </a:rPr>
              <a:t>еквенцијални приступ</a:t>
            </a:r>
            <a:r>
              <a:rPr lang="sr-Cyrl-RS" sz="2000" dirty="0" smtClean="0">
                <a:latin typeface="Cambria"/>
                <a:ea typeface="Meiryo"/>
                <a:cs typeface="Times New Roman"/>
              </a:rPr>
              <a:t>.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sr-Cyrl-RS" sz="1800" dirty="0" smtClean="0">
                <a:latin typeface="Cambria"/>
                <a:ea typeface="Meiryo"/>
                <a:cs typeface="Times New Roman"/>
              </a:rPr>
              <a:t>И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дентифик</a:t>
            </a:r>
            <a:r>
              <a:rPr lang="sr-Cyrl-RS" sz="1800" dirty="0" smtClean="0">
                <a:latin typeface="Cambria"/>
                <a:ea typeface="Meiryo"/>
                <a:cs typeface="Times New Roman"/>
              </a:rPr>
              <a:t>ација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 једн</a:t>
            </a:r>
            <a:r>
              <a:rPr lang="sr-Cyrl-RS" sz="1800" dirty="0" smtClean="0">
                <a:latin typeface="Cambria"/>
                <a:ea typeface="Meiryo"/>
                <a:cs typeface="Times New Roman"/>
              </a:rPr>
              <a:t>е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 </a:t>
            </a:r>
            <a:r>
              <a:rPr lang="sr-Latn-RS" sz="1800" dirty="0">
                <a:latin typeface="Cambria"/>
                <a:ea typeface="Meiryo"/>
                <a:cs typeface="Times New Roman"/>
              </a:rPr>
              <a:t>тачка промене у целокупном улазном 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сигналу</a:t>
            </a:r>
            <a:r>
              <a:rPr lang="sr-Cyrl-RS" sz="1800" dirty="0" smtClean="0">
                <a:latin typeface="Cambria"/>
                <a:ea typeface="Meiryo"/>
                <a:cs typeface="Times New Roman"/>
              </a:rPr>
              <a:t>.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sr-Cyrl-RS" sz="1800" dirty="0" smtClean="0">
                <a:latin typeface="Cambria"/>
                <a:ea typeface="Meiryo"/>
                <a:cs typeface="Times New Roman"/>
              </a:rPr>
              <a:t>С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игнал </a:t>
            </a:r>
            <a:r>
              <a:rPr lang="sr-Latn-RS" sz="1800" dirty="0">
                <a:latin typeface="Cambria"/>
                <a:ea typeface="Meiryo"/>
                <a:cs typeface="Times New Roman"/>
              </a:rPr>
              <a:t>се дели на два дела око ове детектоване тачке </a:t>
            </a:r>
            <a:r>
              <a:rPr lang="sr-Latn-RS" sz="1800" dirty="0" smtClean="0">
                <a:latin typeface="Cambria"/>
                <a:ea typeface="Meiryo"/>
                <a:cs typeface="Times New Roman"/>
              </a:rPr>
              <a:t>промене</a:t>
            </a:r>
            <a:r>
              <a:rPr lang="sr-Cyrl-RS" sz="1800" dirty="0" smtClean="0">
                <a:latin typeface="Cambria"/>
                <a:ea typeface="Meiryo"/>
                <a:cs typeface="Times New Roman"/>
              </a:rPr>
              <a:t>.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sr-Cyrl-RS" sz="1800" dirty="0" smtClean="0">
                <a:latin typeface="Cambria"/>
                <a:ea typeface="Meiryo"/>
                <a:cs typeface="Times New Roman"/>
              </a:rPr>
              <a:t>Ова два корака се рекурзивно понављају на сваком од добијених сегмената.</a:t>
            </a:r>
          </a:p>
          <a:p>
            <a:pPr marL="400050" algn="just">
              <a:spcBef>
                <a:spcPts val="1200"/>
              </a:spcBef>
            </a:pPr>
            <a:r>
              <a:rPr lang="sr-Cyrl-RS" sz="2000" dirty="0" smtClean="0">
                <a:latin typeface="Cambria"/>
                <a:ea typeface="Meiryo"/>
                <a:cs typeface="Times New Roman"/>
              </a:rPr>
              <a:t>Ниска сложеност (</a:t>
            </a:r>
            <a:r>
              <a:rPr lang="sr-Cyrl-RS" sz="2000" dirty="0">
                <a:latin typeface="Cambria"/>
                <a:ea typeface="Meiryo"/>
                <a:cs typeface="Times New Roman"/>
              </a:rPr>
              <a:t>реда величине </a:t>
            </a:r>
            <a:r>
              <a:rPr lang="sr-Cyrl-RS" sz="2000" i="1" dirty="0">
                <a:latin typeface="Cambria"/>
                <a:ea typeface="Meiryo"/>
                <a:cs typeface="Times New Roman"/>
              </a:rPr>
              <a:t>O(n log n</a:t>
            </a:r>
            <a:r>
              <a:rPr lang="sr-Cyrl-RS" sz="2000" i="1" dirty="0" smtClean="0">
                <a:latin typeface="Cambria"/>
                <a:ea typeface="Meiryo"/>
                <a:cs typeface="Times New Roman"/>
              </a:rPr>
              <a:t>), </a:t>
            </a:r>
            <a:r>
              <a:rPr lang="sr-Cyrl-RS" sz="2000" dirty="0" smtClean="0">
                <a:latin typeface="Cambria"/>
                <a:ea typeface="Meiryo"/>
                <a:cs typeface="Times New Roman"/>
              </a:rPr>
              <a:t>где </a:t>
            </a:r>
            <a:r>
              <a:rPr lang="sr-Cyrl-RS" sz="2000" i="1" dirty="0">
                <a:latin typeface="Cambria"/>
                <a:ea typeface="Meiryo"/>
                <a:cs typeface="Times New Roman"/>
              </a:rPr>
              <a:t>n </a:t>
            </a:r>
            <a:r>
              <a:rPr lang="sr-Cyrl-RS" sz="2000" dirty="0" smtClean="0">
                <a:latin typeface="Cambria"/>
                <a:ea typeface="Meiryo"/>
                <a:cs typeface="Times New Roman"/>
              </a:rPr>
              <a:t>означава број узорака).</a:t>
            </a:r>
          </a:p>
          <a:p>
            <a:pPr marL="400050" algn="just">
              <a:spcBef>
                <a:spcPts val="1200"/>
              </a:spcBef>
            </a:pPr>
            <a:r>
              <a:rPr lang="sr-Cyrl-RS" sz="2000" dirty="0" smtClean="0">
                <a:latin typeface="Cambria"/>
                <a:ea typeface="Meiryo"/>
                <a:cs typeface="Times New Roman"/>
              </a:rPr>
              <a:t>Као и претходни алгоритам, и овај функционише без обзира на то да ли је број тачака промене унапред познат или не.</a:t>
            </a:r>
          </a:p>
          <a:p>
            <a:pPr marL="457200" lvl="1" indent="0" algn="ctr">
              <a:spcBef>
                <a:spcPts val="120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2EE211-6DF5-1E75-43E3-A7241C757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57B70-1F68-417D-8750-E417B0FB0B1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etika">
  <a:themeElements>
    <a:clrScheme name="energe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e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nerge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2061</TotalTime>
  <Words>665</Words>
  <Application>Microsoft Office PowerPoint</Application>
  <PresentationFormat>On-screen Show (4:3)</PresentationFormat>
  <Paragraphs>87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energetika</vt:lpstr>
      <vt:lpstr>Детекција тачака промене (Change Point Detection)</vt:lpstr>
      <vt:lpstr>Основе детекције тачака промене</vt:lpstr>
      <vt:lpstr>Online change point detection</vt:lpstr>
      <vt:lpstr>Offline change point detection</vt:lpstr>
      <vt:lpstr>Библиотека Ruptures</vt:lpstr>
      <vt:lpstr>Скуп података</vt:lpstr>
      <vt:lpstr>Коришћени алгоритми</vt:lpstr>
      <vt:lpstr>PELT (Pruned Exact Linear Time) </vt:lpstr>
      <vt:lpstr>BinSeg алгоритам</vt:lpstr>
      <vt:lpstr>BinSeg алгоритам</vt:lpstr>
      <vt:lpstr>BottomUp алгоритам</vt:lpstr>
      <vt:lpstr>BottomUp алгоритам</vt:lpstr>
      <vt:lpstr> </vt:lpstr>
    </vt:vector>
  </TitlesOfParts>
  <Company>Elfak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Filipovic</dc:creator>
  <cp:lastModifiedBy>Stevan</cp:lastModifiedBy>
  <cp:revision>120</cp:revision>
  <dcterms:created xsi:type="dcterms:W3CDTF">2020-02-19T14:30:08Z</dcterms:created>
  <dcterms:modified xsi:type="dcterms:W3CDTF">2023-09-02T11:05:42Z</dcterms:modified>
</cp:coreProperties>
</file>