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217B9EA-BEAC-4C02-B3C9-447511225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AE17746A-5CEE-4351-B46C-398FFDF63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xmlns="" id="{A4EB897B-62D5-4DC4-B11A-8A1AD0617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A4AAE539-1BB6-4D05-AD87-D1EB5D14C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xmlns="" id="{2363914E-96E7-488E-BE24-A0102763DA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xmlns="" id="{A48CA277-BCEF-48A2-9FAE-7BBEEE47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12DF33-406E-429D-BCD8-D57FAFFDC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AF44D5A-71F3-424F-A5C3-C02AB6195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93F16-2514-418A-9407-37053926D9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FCD4688A-DE9B-4C81-B2F7-3F1F6453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07FBCDC8-D47D-42EC-9AF7-5C7DACFE6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1F882B98-CC93-43FA-804F-8BEEF243C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130425"/>
            <a:ext cx="655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24600637-B0EB-4783-A4D8-B149625000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5791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3442292B-291B-4EE4-A920-FED0DFE3D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marL="0" indent="0">
              <a:defRPr sz="1400"/>
            </a:lvl1pPr>
          </a:lstStyle>
          <a:p>
            <a:fld id="{0E8FDE81-E7F8-4FBC-B8A1-426D73C8A54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xmlns="" id="{648AC4CE-EF4A-48BE-8AA1-D51559D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" y="0"/>
            <a:ext cx="15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44AAB-6764-44CD-A6AB-BB9B5A12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65C1CE-8EEC-4005-9A6F-59EAD20E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250830-2886-45C3-A85A-D548D3FDE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BA94F-2906-4D2A-AA9E-625FB067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554BF1-6803-4392-AF2C-41F7ECDE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5A1443-F1C3-4849-A370-860FBED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0520FA-49A3-4DA7-AD25-A59EA023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46CFA-F32E-4266-9688-F914CA79E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71FA1-560F-4264-974A-40291B64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922AB-D5D6-4F5F-9467-056ED4B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02FB34-9453-451C-9333-48B4C1A70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57B70-1F68-417D-8750-E417B0FB0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2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13C7-6C93-4200-9DBD-B4CFA5F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7FFA5B-3A03-4535-BE5C-B933B943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46344-B0B9-451C-9B73-9717F6A9F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6C82D-7B4F-423A-B62D-DFBB6ED70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3ACCB-4214-41E0-97C5-260FC11D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5392F-9D40-4F0E-9580-E9964B0F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BB89F1-B704-406A-A129-A00651EE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1787E-2D1F-41ED-8B36-8F629966D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EC5E67-3148-407F-99D2-CD34DA98A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0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148CE-6319-4C97-BCD2-7AE53AFC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CF6F10-49CC-4DAA-AA90-ADEAA2C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021D7F-3628-4CBA-B656-835FD966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A50961-8DD4-4F0A-9764-08F7762C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733B92-996A-4BDB-A4EC-C27C7ECD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79668E-470B-4A28-B2BE-BFCBD6341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347B6-B889-4771-96D9-D6856E3BF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BA357-8C55-4B49-A397-946516B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D60ACAD-8AA0-475B-8C2D-2DB007895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A2EAF-08AB-4A36-A8C3-95EF8BA4A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110B47-518A-4B94-A10D-AE498A5B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88757-2DC1-414E-8A3F-251493BF9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9E6DE-0EA0-436D-8AA6-A90C4A3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B16D9-1715-4D03-832F-FB122F0D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C25973-EFAE-4583-B2D4-A6C1FA5D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3862AB-13F2-4C37-B0EA-8450AD187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B940E4-54D5-45A5-9B83-D595B7599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80EBB-F34B-47F3-86AE-2EB4D811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0C4266-D345-4D97-AE91-1E6005F5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474AFD-06B8-4406-9569-C8DFF1E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FC6ED8-A4DF-4F8A-9CC9-E4C5F56C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AC79-9DCE-47E3-BEA1-23B13E225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DF05BE8-5740-4E49-A93C-5660CF05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4" y="6149975"/>
            <a:ext cx="9140374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5397E082-AEF7-426F-90BC-65CFA1F0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E36ADAC8-7698-49FB-A4CB-430ED04CA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2418DF03-AB02-4822-B30B-7FA5A69B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5275" y="63341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>
              <a:defRPr sz="1200">
                <a:solidFill>
                  <a:schemeClr val="bg1"/>
                </a:solidFill>
              </a:defRPr>
            </a:lvl1pPr>
          </a:lstStyle>
          <a:p>
            <a:fld id="{E8F6F95B-0307-4821-9E92-46B17D281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B62F02A2-75D5-43F7-8419-296955170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Недостајући подаци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51371060-B51A-4EF1-B897-589CC764C0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029200"/>
            <a:ext cx="6553200" cy="990600"/>
          </a:xfrm>
        </p:spPr>
        <p:txBody>
          <a:bodyPr/>
          <a:lstStyle/>
          <a:p>
            <a:pPr algn="l"/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 Проф. Др </a:t>
            </a: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Станимировић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Стеван Грујић 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493</a:t>
            </a:r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Једнострука импутација помоћу регресије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1800" dirty="0" err="1">
                <a:latin typeface="Cambria" pitchFamily="18" charset="0"/>
                <a:ea typeface="Cambria" pitchFamily="18" charset="0"/>
              </a:rPr>
              <a:t>M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етода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која врши 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замен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у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недостајућих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1800" dirty="0">
                <a:latin typeface="Cambria" pitchFamily="18" charset="0"/>
                <a:ea typeface="Cambria" pitchFamily="18" charset="0"/>
              </a:rPr>
              <a:t>коришћењем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линеарне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регресије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.</a:t>
            </a:r>
            <a:endParaRPr lang="sr-Cyrl-RS" sz="18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Користи се када постоји висока корелација између атрибута са недостајућим подацима и осталих атрибута.</a:t>
            </a:r>
          </a:p>
          <a:p>
            <a:pPr algn="just">
              <a:spcBef>
                <a:spcPts val="1200"/>
              </a:spcBef>
            </a:pPr>
            <a:r>
              <a:rPr lang="sr-Cyrl-RS" sz="1800" dirty="0" err="1">
                <a:latin typeface="Cambria" pitchFamily="18" charset="0"/>
                <a:ea typeface="Cambria" pitchFamily="18" charset="0"/>
              </a:rPr>
              <a:t>Л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инеарна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регресија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се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примењује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на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д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подацима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који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су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комплетни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како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би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се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одредили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коефицијенти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једначине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регресије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1800" dirty="0" err="1">
                <a:latin typeface="Cambria" pitchFamily="18" charset="0"/>
                <a:ea typeface="Cambria" pitchFamily="18" charset="0"/>
              </a:rPr>
              <a:t>Затим</a:t>
            </a:r>
            <a:r>
              <a:rPr lang="sr-Cyrl-RS" sz="1800" dirty="0">
                <a:latin typeface="Cambria" pitchFamily="18" charset="0"/>
                <a:ea typeface="Cambria" pitchFamily="18" charset="0"/>
              </a:rPr>
              <a:t> се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ови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коефицијенти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користе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за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предвиђање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вредности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недостајућег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податка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за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сваку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јединстве</a:t>
            </a:r>
            <a:r>
              <a:rPr lang="sr-Cyrl-RS" sz="1800" dirty="0">
                <a:latin typeface="Cambria" pitchFamily="18" charset="0"/>
                <a:ea typeface="Cambria" pitchFamily="18" charset="0"/>
              </a:rPr>
              <a:t>ну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вредност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у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скупу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.</a:t>
            </a:r>
            <a:endParaRPr lang="sr-Cyrl-RS" sz="18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1800" dirty="0" err="1">
                <a:latin typeface="Cambria" pitchFamily="18" charset="0"/>
                <a:ea typeface="Cambria" pitchFamily="18" charset="0"/>
              </a:rPr>
              <a:t>К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ада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постоји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слаба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или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нема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никакве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везе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између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недостајућег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податка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и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осталих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ова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метода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може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довести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до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погрешних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закључака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и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искривљених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резултата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1800" dirty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М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оже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довести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до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прецењивања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тачности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модела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и </a:t>
            </a:r>
            <a:r>
              <a:rPr lang="sr-Cyrl-RS" sz="1800" dirty="0">
                <a:latin typeface="Cambria" pitchFamily="18" charset="0"/>
                <a:ea typeface="Cambria" pitchFamily="18" charset="0"/>
              </a:rPr>
              <a:t>лоше процене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варијабилности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2400" dirty="0"/>
              <a:t>.</a:t>
            </a:r>
            <a:endParaRPr lang="en-US" sz="2200" dirty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0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Једнострука импутација помоћу регресије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74" y="1611283"/>
            <a:ext cx="4298052" cy="43513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3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lvl="2"/>
            <a:r>
              <a:rPr lang="sr-Cyrl-RS" dirty="0">
                <a:latin typeface="Cambria" pitchFamily="18" charset="0"/>
                <a:ea typeface="Cambria" pitchFamily="18" charset="0"/>
              </a:rPr>
              <a:t>Једнострука импутација </a:t>
            </a:r>
            <a:r>
              <a:rPr lang="sr-Cyrl-RS" dirty="0" smtClean="0">
                <a:latin typeface="Cambria" pitchFamily="18" charset="0"/>
                <a:ea typeface="Cambria" pitchFamily="18" charset="0"/>
              </a:rPr>
              <a:t>помоћу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KNN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>
                <a:latin typeface="Cambria" pitchFamily="18" charset="0"/>
                <a:ea typeface="Cambria" pitchFamily="18" charset="0"/>
              </a:rPr>
              <a:t>KNN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200" dirty="0">
                <a:latin typeface="Cambria" pitchFamily="18" charset="0"/>
                <a:ea typeface="Cambria" pitchFamily="18" charset="0"/>
              </a:rPr>
              <a:t>ради тако што израчунава растојање између тест скупа података и података чија је класа позната 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200" dirty="0">
                <a:latin typeface="Cambria" pitchFamily="18" charset="0"/>
                <a:ea typeface="Cambria" pitchFamily="18" charset="0"/>
              </a:rPr>
              <a:t>користећи, на пример Еуклидову 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удаљеност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Кораци које овај алгоритам користи: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>
                <a:latin typeface="Cambria" pitchFamily="18" charset="0"/>
                <a:ea typeface="Cambria" pitchFamily="18" charset="0"/>
              </a:rPr>
              <a:t>Израчунавање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растојања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 коришћењем неке од техника (нпр. Еуклидова удаљеност) између недостајућих података и свих осталих података у скупу.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sz="2200" dirty="0">
                <a:latin typeface="Cambria" pitchFamily="18" charset="0"/>
                <a:ea typeface="Cambria" pitchFamily="18" charset="0"/>
              </a:rPr>
              <a:t>Сортирање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растојањ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>
                <a:latin typeface="Cambria" pitchFamily="18" charset="0"/>
                <a:ea typeface="Cambria" pitchFamily="18" charset="0"/>
              </a:rPr>
              <a:t>Одабир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К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суседа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>
                <a:latin typeface="Cambria" pitchFamily="18" charset="0"/>
                <a:ea typeface="Cambria" pitchFamily="18" charset="0"/>
              </a:rPr>
              <a:t>Рачунање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просечне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вредности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 – аритметичка средина вредности К суседа.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Попуњавање недостајућих вредности.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8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lvl="2"/>
            <a:r>
              <a:rPr lang="sr-Cyrl-RS" dirty="0">
                <a:latin typeface="Cambria" pitchFamily="18" charset="0"/>
                <a:ea typeface="Cambria" pitchFamily="18" charset="0"/>
              </a:rPr>
              <a:t>Једнострука импутација </a:t>
            </a:r>
            <a:r>
              <a:rPr lang="sr-Cyrl-RS" dirty="0" smtClean="0">
                <a:latin typeface="Cambria" pitchFamily="18" charset="0"/>
                <a:ea typeface="Cambria" pitchFamily="18" charset="0"/>
              </a:rPr>
              <a:t>помоћу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KNN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Предност ове методе је прилагодљивост, с обзиром на то да може да ради са различитим врстама података, укључујући нумеричке, категоричке и бинарне податке.</a:t>
            </a:r>
          </a:p>
          <a:p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Један од главних недостатака ове методе је тај што не узима у обзир зависности између различитих атрибута у скупу података.</a:t>
            </a:r>
          </a:p>
          <a:p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Избор броја суседа може имати велики утицај на квалитет импутације, за шта постоје одређене технике.</a:t>
            </a:r>
          </a:p>
          <a:p>
            <a:pPr marL="0" indent="0">
              <a:buNone/>
            </a:pPr>
            <a:endParaRPr lang="sr-Cyrl-RS" sz="2200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2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itchFamily="18" charset="0"/>
                <a:ea typeface="Cambria" pitchFamily="18" charset="0"/>
              </a:rPr>
              <a:t>Вишеструка импутација </a:t>
            </a:r>
            <a:r>
              <a:rPr lang="sr-Cyrl-RS" i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Multiple Imputation</a:t>
            </a:r>
            <a:r>
              <a:rPr lang="sr-Cyrl-RS" i="1" dirty="0" smtClean="0">
                <a:latin typeface="Cambria" pitchFamily="18" charset="0"/>
                <a:ea typeface="Cambria" pitchFamily="18" charset="0"/>
              </a:rPr>
              <a:t>)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Формално је представљена од стране Рубина 1978. године.</a:t>
            </a:r>
          </a:p>
          <a:p>
            <a:pPr algn="just"/>
            <a:r>
              <a:rPr lang="ru-RU" sz="2200" dirty="0">
                <a:latin typeface="Cambria" pitchFamily="18" charset="0"/>
                <a:ea typeface="Cambria" pitchFamily="18" charset="0"/>
              </a:rPr>
              <a:t>Кључна идеја 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вишеструке 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импутације је замена сваке недостајуће вредности скупом од </a:t>
            </a:r>
            <a:r>
              <a:rPr lang="ru-RU" sz="2200" i="1" dirty="0">
                <a:latin typeface="Cambria" pitchFamily="18" charset="0"/>
                <a:ea typeface="Cambria" pitchFamily="18" charset="0"/>
              </a:rPr>
              <a:t>М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 вероватних 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вредности.</a:t>
            </a:r>
          </a:p>
          <a:p>
            <a:pPr algn="just"/>
            <a:r>
              <a:rPr lang="ru-RU" sz="2200" dirty="0">
                <a:latin typeface="Cambria" pitchFamily="18" charset="0"/>
                <a:ea typeface="Cambria" pitchFamily="18" charset="0"/>
              </a:rPr>
              <a:t> Импутирани скупови података се затим анализирају применом стандардних процедура за комплетне податке, након чега се комбинују резултати ових анализа. </a:t>
            </a:r>
            <a:endParaRPr lang="ru-RU" sz="22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ru-RU" sz="2200" dirty="0">
                <a:latin typeface="Cambria" pitchFamily="18" charset="0"/>
                <a:ea typeface="Cambria" pitchFamily="18" charset="0"/>
              </a:rPr>
              <a:t>Вишеструка импутација, барем у основној форми, захтева да механизам недостајућих података буде </a:t>
            </a:r>
            <a:r>
              <a:rPr lang="ru-RU" sz="2200" i="1" dirty="0">
                <a:latin typeface="Cambria" pitchFamily="18" charset="0"/>
                <a:ea typeface="Cambria" pitchFamily="18" charset="0"/>
              </a:rPr>
              <a:t>MAR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. Међутим, техника је примењена и у </a:t>
            </a:r>
            <a:r>
              <a:rPr lang="ru-RU" sz="2200" i="1" dirty="0">
                <a:latin typeface="Cambria" pitchFamily="18" charset="0"/>
                <a:ea typeface="Cambria" pitchFamily="18" charset="0"/>
              </a:rPr>
              <a:t>MNAR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 окружењима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2200" dirty="0" smtClean="0">
                <a:latin typeface="Cambria" pitchFamily="18" charset="0"/>
                <a:ea typeface="Cambria" pitchFamily="18" charset="0"/>
              </a:rPr>
              <a:t>Техника вишеструке импутације која је обрађена у овом раду је </a:t>
            </a:r>
            <a:r>
              <a:rPr lang="en-US" sz="2200" b="1" i="1" dirty="0" smtClean="0">
                <a:latin typeface="Cambria" pitchFamily="18" charset="0"/>
                <a:ea typeface="Cambria" pitchFamily="18" charset="0"/>
              </a:rPr>
              <a:t>MICE</a:t>
            </a:r>
            <a:r>
              <a:rPr lang="en-US" sz="2200" i="1" dirty="0" smtClean="0">
                <a:latin typeface="Cambria" pitchFamily="18" charset="0"/>
                <a:ea typeface="Cambria" pitchFamily="18" charset="0"/>
              </a:rPr>
              <a:t> (Multivariate Imputation by Chained Equations)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 </a:t>
            </a:r>
            <a:endParaRPr lang="en-US" sz="2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itchFamily="18" charset="0"/>
                <a:ea typeface="Cambria" pitchFamily="18" charset="0"/>
              </a:rPr>
              <a:t>MICE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algn="just"/>
            <a:r>
              <a:rPr lang="en-US" sz="1900" i="1" dirty="0">
                <a:latin typeface="Cambria" pitchFamily="18" charset="0"/>
                <a:ea typeface="Cambria" pitchFamily="18" charset="0"/>
              </a:rPr>
              <a:t>MICE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1900" dirty="0">
                <a:latin typeface="Cambria" pitchFamily="18" charset="0"/>
                <a:ea typeface="Cambria" pitchFamily="18" charset="0"/>
              </a:rPr>
              <a:t>функционише на претпоставци да су подаци који недостају </a:t>
            </a:r>
            <a:r>
              <a:rPr lang="en-US" sz="1900" i="1" dirty="0">
                <a:latin typeface="Cambria" pitchFamily="18" charset="0"/>
                <a:ea typeface="Cambria" pitchFamily="18" charset="0"/>
              </a:rPr>
              <a:t>Missing At Random (MAR</a:t>
            </a:r>
            <a:r>
              <a:rPr lang="en-US" sz="1900" i="1" dirty="0" smtClean="0">
                <a:latin typeface="Cambria" pitchFamily="18" charset="0"/>
                <a:ea typeface="Cambria" pitchFamily="18" charset="0"/>
              </a:rPr>
              <a:t>).</a:t>
            </a:r>
          </a:p>
          <a:p>
            <a:pPr algn="just"/>
            <a:r>
              <a:rPr lang="ru-RU" sz="1900" dirty="0">
                <a:latin typeface="Cambria" pitchFamily="18" charset="0"/>
                <a:ea typeface="Cambria" pitchFamily="18" charset="0"/>
              </a:rPr>
              <a:t>У поступку </a:t>
            </a:r>
            <a:r>
              <a:rPr lang="ru-RU" sz="1900" i="1" dirty="0" smtClean="0">
                <a:latin typeface="Cambria" pitchFamily="18" charset="0"/>
                <a:ea typeface="Cambria" pitchFamily="18" charset="0"/>
              </a:rPr>
              <a:t>MICE-</a:t>
            </a:r>
            <a:r>
              <a:rPr lang="en-US" sz="19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ru-RU" sz="19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ru-RU" sz="1900" dirty="0">
                <a:latin typeface="Cambria" pitchFamily="18" charset="0"/>
                <a:ea typeface="Cambria" pitchFamily="18" charset="0"/>
              </a:rPr>
              <a:t>серија регресионих модела се покреће при чему се </a:t>
            </a:r>
            <a:r>
              <a:rPr lang="ru-RU" sz="1900" dirty="0" smtClean="0">
                <a:latin typeface="Cambria" pitchFamily="18" charset="0"/>
                <a:ea typeface="Cambria" pitchFamily="18" charset="0"/>
              </a:rPr>
              <a:t>свак</a:t>
            </a:r>
            <a:r>
              <a:rPr lang="sr-Cyrl-RS" sz="1900" dirty="0">
                <a:latin typeface="Cambria" pitchFamily="18" charset="0"/>
                <a:ea typeface="Cambria" pitchFamily="18" charset="0"/>
              </a:rPr>
              <a:t>и</a:t>
            </a:r>
            <a:r>
              <a:rPr lang="ru-RU" sz="1900" dirty="0" smtClean="0">
                <a:latin typeface="Cambria" pitchFamily="18" charset="0"/>
                <a:ea typeface="Cambria" pitchFamily="18" charset="0"/>
              </a:rPr>
              <a:t> атрибут </a:t>
            </a:r>
            <a:r>
              <a:rPr lang="ru-RU" sz="1900" dirty="0">
                <a:latin typeface="Cambria" pitchFamily="18" charset="0"/>
                <a:ea typeface="Cambria" pitchFamily="18" charset="0"/>
              </a:rPr>
              <a:t>са недостајућим подацима моделује условно према другим атрибутима у подацима</a:t>
            </a:r>
            <a:r>
              <a:rPr lang="ru-RU" sz="19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1900" dirty="0" smtClean="0">
                <a:latin typeface="Cambria" pitchFamily="18" charset="0"/>
                <a:ea typeface="Cambria" pitchFamily="18" charset="0"/>
              </a:rPr>
              <a:t>Кораци у овом алгоритму: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За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сваки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податак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који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недостаје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у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скупу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, врши се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једноставна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импутација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као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што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је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импутација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са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средњом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  <a:ea typeface="Cambria" pitchFamily="18" charset="0"/>
              </a:rPr>
              <a:t>вредношћу</a:t>
            </a:r>
            <a:r>
              <a:rPr lang="sr-Cyrl-RS" sz="1600" dirty="0" smtClean="0">
                <a:latin typeface="Cambria" pitchFamily="18" charset="0"/>
                <a:ea typeface="Cambria" pitchFamily="18" charset="0"/>
              </a:rPr>
              <a:t> (индекси места)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.</a:t>
            </a:r>
            <a:endParaRPr lang="sr-Cyrl-R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600" dirty="0" smtClean="0">
                <a:latin typeface="Cambria" pitchFamily="18" charset="0"/>
                <a:ea typeface="Cambria" pitchFamily="18" charset="0"/>
              </a:rPr>
              <a:t>Индекси места 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импутације средње вредности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једног атрибута (вар) се 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враћају на вредности које недостају.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 </a:t>
            </a:r>
            <a:endParaRPr lang="sr-Cyrl-RS" sz="1600" dirty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 smtClean="0">
                <a:latin typeface="Cambria" pitchFamily="18" charset="0"/>
                <a:ea typeface="Cambria" pitchFamily="18" charset="0"/>
              </a:rPr>
              <a:t>“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вар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“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постаје одредишни 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атрибут у регресионом моделу, а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сви остали атрибути су независни.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600" dirty="0">
                <a:latin typeface="Cambria" pitchFamily="18" charset="0"/>
                <a:ea typeface="Cambria" pitchFamily="18" charset="0"/>
              </a:rPr>
              <a:t>Недостајуће вредности за „вар“ се затим замењују предвиђањима (испунама) из регресионог модела.</a:t>
            </a:r>
            <a:endParaRPr lang="ru-RU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600" dirty="0">
                <a:latin typeface="Cambria" pitchFamily="18" charset="0"/>
                <a:ea typeface="Cambria" pitchFamily="18" charset="0"/>
              </a:rPr>
              <a:t>Кораци 2–4 се понављају за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сваки атрибут којем 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недостају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подаци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(циклус).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600" dirty="0" smtClean="0">
                <a:latin typeface="Cambria" pitchFamily="18" charset="0"/>
                <a:ea typeface="Cambria" pitchFamily="18" charset="0"/>
              </a:rPr>
              <a:t>Кораци 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2-4 се понављају у неколико циклуса, а комплементи се ажурирају након сваког циклуса. </a:t>
            </a:r>
            <a:endParaRPr lang="ru-RU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ru-RU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sr-Cyrl-R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8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itchFamily="18" charset="0"/>
                <a:ea typeface="Cambria" pitchFamily="18" charset="0"/>
              </a:rPr>
              <a:t>MICE</a:t>
            </a:r>
            <a:r>
              <a:rPr lang="sr-Cyrl-RS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dirty="0">
                <a:latin typeface="Cambria" pitchFamily="18" charset="0"/>
                <a:ea typeface="Cambria" pitchFamily="18" charset="0"/>
              </a:rPr>
              <a:t>(</a:t>
            </a:r>
            <a:r>
              <a:rPr lang="sr-Cyrl-RS" dirty="0" smtClean="0">
                <a:latin typeface="Cambria" pitchFamily="18" charset="0"/>
                <a:ea typeface="Cambria" pitchFamily="18" charset="0"/>
              </a:rPr>
              <a:t>Први циклус)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marL="800100" lvl="1" indent="-342900" algn="just">
              <a:buFont typeface="+mj-lt"/>
              <a:buAutoNum type="arabicPeriod"/>
            </a:pPr>
            <a:endParaRPr lang="ru-RU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sr-Cyrl-R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5" y="1609315"/>
            <a:ext cx="2322124" cy="1591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88" y="1609315"/>
            <a:ext cx="2400392" cy="159108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54096" y="2311130"/>
            <a:ext cx="298704" cy="18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15411"/>
            <a:ext cx="2350927" cy="16017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73157"/>
            <a:ext cx="3175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2" y="3810000"/>
            <a:ext cx="2453719" cy="1608996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7368886" y="3390900"/>
            <a:ext cx="196137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itchFamily="18" charset="0"/>
                <a:ea typeface="Cambria" pitchFamily="18" charset="0"/>
              </a:rPr>
              <a:t>MICE</a:t>
            </a:r>
            <a:r>
              <a:rPr lang="sr-Cyrl-RS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dirty="0" smtClean="0">
                <a:latin typeface="Cambria" pitchFamily="18" charset="0"/>
                <a:ea typeface="Cambria" pitchFamily="18" charset="0"/>
              </a:rPr>
              <a:t>(Остали циклуси)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marL="800100" lvl="1" indent="-342900" algn="just">
              <a:buFont typeface="+mj-lt"/>
              <a:buAutoNum type="arabicPeriod"/>
            </a:pPr>
            <a:endParaRPr lang="ru-RU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sr-Cyrl-R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01" y="1219200"/>
            <a:ext cx="7183598" cy="49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itchFamily="18" charset="0"/>
                <a:ea typeface="Cambria" pitchFamily="18" charset="0"/>
              </a:rPr>
              <a:t>MICE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marL="400050" algn="just"/>
            <a:endParaRPr lang="ru-RU" sz="2000" dirty="0" smtClean="0">
              <a:latin typeface="Cambria" pitchFamily="18" charset="0"/>
              <a:ea typeface="Cambria" pitchFamily="18" charset="0"/>
            </a:endParaRPr>
          </a:p>
          <a:p>
            <a:pPr marL="400050" algn="just"/>
            <a:r>
              <a:rPr lang="ru-RU" sz="2200" dirty="0">
                <a:latin typeface="Cambria" pitchFamily="18" charset="0"/>
                <a:ea typeface="Cambria" pitchFamily="18" charset="0"/>
              </a:rPr>
              <a:t>MICE је популаран алгоритам импутације недостајућих података који се често користи и у пракси. </a:t>
            </a:r>
            <a:endParaRPr lang="sr-Cyrl-RS" sz="2000" dirty="0" smtClean="0">
              <a:latin typeface="Cambria" pitchFamily="18" charset="0"/>
              <a:ea typeface="Cambria" pitchFamily="18" charset="0"/>
            </a:endParaRPr>
          </a:p>
          <a:p>
            <a:pPr marL="400050" algn="just"/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Предности овог алгоритма су флексибилност, могућност рада са различитим типовима података, као и споспобност да узме у обзир корелацију међу атрибутима.</a:t>
            </a:r>
          </a:p>
          <a:p>
            <a:pPr marL="400050" algn="just"/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Мане овог алгоритма су углавном везане за перформансе извршавања, јер је у питању секвенцијални алгоритам, па се самим тим не може паралелизовати.</a:t>
            </a: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2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000" dirty="0" smtClean="0">
                <a:latin typeface="Cambria" pitchFamily="18" charset="0"/>
                <a:ea typeface="Cambria" pitchFamily="18" charset="0"/>
              </a:rPr>
              <a:t>Модели машинског учења отпорни на недостајуће податке</a:t>
            </a:r>
            <a:endParaRPr lang="en-US" sz="4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400050" algn="just"/>
            <a:r>
              <a:rPr lang="ru-RU" sz="2100" dirty="0">
                <a:latin typeface="Cambria" pitchFamily="18" charset="0"/>
                <a:ea typeface="Cambria" pitchFamily="18" charset="0"/>
              </a:rPr>
              <a:t>Многи популарни модели машинског учења, као што су машине за подршку векторима (</a:t>
            </a:r>
            <a:r>
              <a:rPr lang="ru-RU" sz="2100" i="1" dirty="0">
                <a:latin typeface="Cambria" pitchFamily="18" charset="0"/>
                <a:ea typeface="Cambria" pitchFamily="18" charset="0"/>
              </a:rPr>
              <a:t>Support Vector Machines</a:t>
            </a:r>
            <a:r>
              <a:rPr lang="ru-RU" sz="2100" dirty="0">
                <a:latin typeface="Cambria" pitchFamily="18" charset="0"/>
                <a:ea typeface="Cambria" pitchFamily="18" charset="0"/>
              </a:rPr>
              <a:t>), </a:t>
            </a:r>
            <a:r>
              <a:rPr lang="ru-RU" sz="2100" i="1" dirty="0">
                <a:latin typeface="Cambria" pitchFamily="18" charset="0"/>
                <a:ea typeface="Cambria" pitchFamily="18" charset="0"/>
              </a:rPr>
              <a:t>glmnet</a:t>
            </a:r>
            <a:r>
              <a:rPr lang="ru-RU" sz="2100" dirty="0">
                <a:latin typeface="Cambria" pitchFamily="18" charset="0"/>
                <a:ea typeface="Cambria" pitchFamily="18" charset="0"/>
              </a:rPr>
              <a:t>, неуронске мреже, итд, не могу толерисати било какву количину недостајућих података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400050" algn="just"/>
            <a:r>
              <a:rPr lang="ru-RU" sz="2100" dirty="0">
                <a:latin typeface="Cambria" pitchFamily="18" charset="0"/>
                <a:ea typeface="Cambria" pitchFamily="18" charset="0"/>
              </a:rPr>
              <a:t>Одређене имплементације модела заснованих на стаблу имају паметне процедуре за прилагођавање непотпуних 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података.</a:t>
            </a:r>
          </a:p>
          <a:p>
            <a:pPr marL="400050"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У питању је </a:t>
            </a:r>
            <a:r>
              <a:rPr lang="en-US" sz="2100" i="1" dirty="0" smtClean="0">
                <a:latin typeface="Cambria" pitchFamily="18" charset="0"/>
                <a:ea typeface="Cambria" pitchFamily="18" charset="0"/>
              </a:rPr>
              <a:t>CART (Classification And Regression Tree) </a:t>
            </a:r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методологија.</a:t>
            </a:r>
          </a:p>
          <a:p>
            <a:pPr marL="400050" algn="just"/>
            <a:r>
              <a:rPr lang="en-US" sz="2100" i="1" dirty="0" smtClean="0">
                <a:latin typeface="Cambria" pitchFamily="18" charset="0"/>
                <a:ea typeface="Cambria" pitchFamily="18" charset="0"/>
              </a:rPr>
              <a:t>CART</a:t>
            </a:r>
            <a:r>
              <a:rPr lang="sr-Cyrl-RS" sz="2100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користи идеју сурогатних подела </a:t>
            </a:r>
            <a:r>
              <a:rPr lang="sr-Cyrl-RS" sz="2100" i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100" i="1" dirty="0" smtClean="0">
                <a:latin typeface="Cambria" pitchFamily="18" charset="0"/>
                <a:ea typeface="Cambria" pitchFamily="18" charset="0"/>
              </a:rPr>
              <a:t>surrogate split</a:t>
            </a:r>
            <a:r>
              <a:rPr lang="sr-Cyrl-RS" sz="2100" i="1" dirty="0" smtClean="0">
                <a:latin typeface="Cambria" pitchFamily="18" charset="0"/>
                <a:ea typeface="Cambria" pitchFamily="18" charset="0"/>
              </a:rPr>
              <a:t>)</a:t>
            </a:r>
            <a:r>
              <a:rPr lang="en-US" sz="21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приликом креирања стабла, формира се алтернативни скуп поделе (коришћењем других атрибута од тренутног који се дели).</a:t>
            </a:r>
            <a:endParaRPr lang="ru-RU" sz="2100" i="1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1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06430C-7506-4274-A5AC-9FFBDC132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4520-3A41-46BB-A013-C0465833112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A909F021-DA63-459E-B471-AEE16E71B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Проблем недостајућих података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664DFC37-939F-4087-9678-FC4B6B161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ru-RU" sz="2400" dirty="0">
                <a:latin typeface="Cambria" pitchFamily="18" charset="0"/>
                <a:ea typeface="Cambria" pitchFamily="18" charset="0"/>
              </a:rPr>
              <a:t>У савременим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истраживањима, 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подаци су кључни за доношење закључака и правилних одлука.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ru-RU" sz="2400" dirty="0" smtClean="0">
                <a:latin typeface="Cambria" pitchFamily="18" charset="0"/>
                <a:ea typeface="Cambria" pitchFamily="18" charset="0"/>
              </a:rPr>
              <a:t>Недостајући подаци као честа појава узрокована различитим факторима (грешке сензора, одбијање испитаника да одговоре на питање...).</a:t>
            </a:r>
            <a:endParaRPr lang="sr-Cyrl-RS" dirty="0"/>
          </a:p>
          <a:p>
            <a:pPr algn="just">
              <a:spcBef>
                <a:spcPts val="1200"/>
              </a:spcBef>
            </a:pPr>
            <a:r>
              <a:rPr lang="sr-Cyrl-RS" sz="2400" dirty="0" smtClean="0">
                <a:latin typeface="Cambria" pitchFamily="18" charset="0"/>
                <a:ea typeface="Cambria" pitchFamily="18" charset="0"/>
              </a:rPr>
              <a:t>Проблем већине статистичких техника је њихово претпостављање да су подаци комплетни.</a:t>
            </a:r>
          </a:p>
          <a:p>
            <a:pPr algn="just">
              <a:spcBef>
                <a:spcPts val="1200"/>
              </a:spcBef>
            </a:pPr>
            <a:r>
              <a:rPr lang="sr-Cyrl-RS" sz="2400" dirty="0" smtClean="0">
                <a:latin typeface="Cambria" pitchFamily="18" charset="0"/>
                <a:ea typeface="Cambria" pitchFamily="18" charset="0"/>
              </a:rPr>
              <a:t>Примена адекватних метода за руковање недостајућим подацима у зависности од њиховог типа, као решење овог проблема.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>
                <a:latin typeface="Cambria" pitchFamily="18" charset="0"/>
                <a:ea typeface="Cambria" pitchFamily="18" charset="0"/>
              </a:rPr>
              <a:t>CART</a:t>
            </a:r>
            <a:endParaRPr lang="en-US" sz="4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18" y="1714500"/>
            <a:ext cx="592656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6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000" dirty="0">
                <a:latin typeface="Cambria" pitchFamily="18" charset="0"/>
                <a:ea typeface="Cambria" pitchFamily="18" charset="0"/>
              </a:rPr>
              <a:t>Модели машинског учења отпорни на недостајуће податке</a:t>
            </a:r>
            <a:endParaRPr lang="en-US" sz="4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algn="just"/>
            <a:r>
              <a:rPr lang="ru-RU" sz="2100" dirty="0">
                <a:latin typeface="Cambria" pitchFamily="18" charset="0"/>
                <a:ea typeface="Cambria" pitchFamily="18" charset="0"/>
              </a:rPr>
              <a:t>Наивни Бајесов алгоритам је пробабилистички алгоритам за класификацију који, такође, може толерисати недостајуће податке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2100" dirty="0">
                <a:latin typeface="Cambria" pitchFamily="18" charset="0"/>
                <a:ea typeface="Cambria" pitchFamily="18" charset="0"/>
              </a:rPr>
              <a:t>У случају недостајућих вредности за неки атрибут, наивни Бајесов алгоритам једноставно изоставља тај атрибут приликом израчунавања вероватноће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Важно </a:t>
            </a:r>
            <a:r>
              <a:rPr lang="ru-RU" sz="2100" dirty="0">
                <a:latin typeface="Cambria" pitchFamily="18" charset="0"/>
                <a:ea typeface="Cambria" pitchFamily="18" charset="0"/>
              </a:rPr>
              <a:t>је напоменути да, иако су ови модели отпорни на недостајуће податке, може се, итекако, доћи до губитка информација што може утицати на квалитет предикција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2100" dirty="0">
                <a:latin typeface="Cambria" pitchFamily="18" charset="0"/>
                <a:ea typeface="Cambria" pitchFamily="18" charset="0"/>
              </a:rPr>
              <a:t>Како би се постигла најбоља могућа ефикасност у раду са недостајућим подацима, свакако је најбоља пракса користити неке од метода 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описаних раније.</a:t>
            </a:r>
            <a:endParaRPr lang="en-US" sz="21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1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itchFamily="18" charset="0"/>
                <a:ea typeface="Cambria" pitchFamily="18" charset="0"/>
              </a:rPr>
              <a:t>Преглед обрађених алгоритама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600200"/>
            <a:ext cx="4495800" cy="36827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764792"/>
            <a:ext cx="4309872" cy="18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itchFamily="18" charset="0"/>
                <a:ea typeface="Cambria" pitchFamily="18" charset="0"/>
              </a:rPr>
              <a:t>Практични део рада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algn="just"/>
            <a:r>
              <a:rPr lang="sr-Cyrl-RS" sz="2100" smtClean="0">
                <a:latin typeface="Cambria" pitchFamily="18" charset="0"/>
                <a:ea typeface="Cambria" pitchFamily="18" charset="0"/>
              </a:rPr>
              <a:t>У наставку следи приказ практичног дела рада.</a:t>
            </a:r>
            <a:endParaRPr lang="en-US" sz="21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4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4BF8E-8635-C605-B7E1-F9C9E12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Типови недостајућих података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6F72A-41EC-3632-0109-B9BAE80B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sr-Cyrl-RS" sz="2200" dirty="0">
                <a:latin typeface="Cambria" pitchFamily="18" charset="0"/>
                <a:ea typeface="Cambria" pitchFamily="18" charset="0"/>
              </a:rPr>
              <a:t>П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о 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завршетку прикупљања података, потребно је утврдити механизам по којем подаци 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недостају.</a:t>
            </a:r>
          </a:p>
          <a:p>
            <a:pPr algn="just">
              <a:spcBef>
                <a:spcPts val="1200"/>
              </a:spcBef>
            </a:pPr>
            <a:r>
              <a:rPr lang="ru-RU" sz="22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Образац недостајања података много је важнији од саме количине недостајућих података.</a:t>
            </a:r>
            <a:endParaRPr lang="en-US" sz="2200" dirty="0" smtClean="0">
              <a:latin typeface="Cambria" panose="020405030504060302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22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Постоје следећи типови недостајућих података:</a:t>
            </a:r>
          </a:p>
          <a:p>
            <a:pPr lvl="1" algn="just">
              <a:spcBef>
                <a:spcPts val="1200"/>
              </a:spcBef>
            </a:pPr>
            <a:r>
              <a:rPr lang="en-US" sz="18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MCAR (Missing Completely At Random)</a:t>
            </a:r>
            <a:r>
              <a:rPr lang="sr-Cyrl-RS" sz="18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-</a:t>
            </a:r>
            <a:r>
              <a:rPr lang="sr-Cyrl-RS" sz="1800" i="1" dirty="0">
                <a:latin typeface="Cambria" panose="02040503050406030204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Cambria" pitchFamily="18" charset="0"/>
                <a:ea typeface="Cambria" pitchFamily="18" charset="0"/>
              </a:rPr>
              <a:t>вероватноћа да податак недостаје независна од самих података.</a:t>
            </a:r>
            <a:endParaRPr lang="en-US" sz="1800" i="1" dirty="0">
              <a:latin typeface="Cambria" panose="020405030504060302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en-US" sz="18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MAR (Missing At Random)</a:t>
            </a:r>
            <a:r>
              <a:rPr lang="sr-Cyrl-RS" sz="18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sr-Cyrl-RS" sz="1800" i="1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– </a:t>
            </a:r>
            <a:r>
              <a:rPr lang="sr-Cyrl-RS" sz="18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вероватноћа да податак недостаје независна од недостајућих вредности, већ само од суседнух вредности.</a:t>
            </a:r>
            <a:endParaRPr lang="en-US" sz="1800" i="1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en-US" sz="18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MNAR (Missing Not At Random</a:t>
            </a:r>
            <a:r>
              <a:rPr lang="en-US" sz="1800" i="1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r>
              <a:rPr lang="sr-Cyrl-RS" sz="1800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sr-Cyrl-RS" sz="18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– вероватноћа да податак недостаје забиси од самих незапажених недостајућих вредности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6F53AA-8338-A0E1-A842-7B637D1F4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6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BB385-3F65-1832-3030-F4DD9144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Илустрација наведених механизама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162800" cy="23600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CA0CC4-0F3A-9401-4D83-108A1A101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6482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X </a:t>
            </a:r>
            <a:r>
              <a:rPr lang="sr-Cyrl-RS" dirty="0"/>
              <a:t>представља атрибут који садржи потпуно посматране податке (нема непостојећих података), </a:t>
            </a:r>
            <a:r>
              <a:rPr lang="en-US" dirty="0"/>
              <a:t>Y </a:t>
            </a:r>
            <a:r>
              <a:rPr lang="sr-Cyrl-RS" dirty="0"/>
              <a:t>представља атрибут који је недостајући, </a:t>
            </a:r>
            <a:r>
              <a:rPr lang="en-US" dirty="0"/>
              <a:t>Z </a:t>
            </a:r>
            <a:r>
              <a:rPr lang="sr-Cyrl-RS" dirty="0"/>
              <a:t>представља компоненту узрока нестанка која није у вези ни са једним од ових атрибута и </a:t>
            </a:r>
            <a:r>
              <a:rPr lang="en-US" dirty="0"/>
              <a:t>R </a:t>
            </a:r>
            <a:r>
              <a:rPr lang="sr-Cyrl-RS" dirty="0"/>
              <a:t>представља одсуство (</a:t>
            </a:r>
            <a:r>
              <a:rPr lang="en-US" i="1" dirty="0"/>
              <a:t>missingness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6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7E91F-1D86-6E3C-24C1-79D3C5A9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Конвенционалне методе обраде недостајућих података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A83D8D-19F6-3631-EF9D-2CCF7660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ru-RU" sz="2100" dirty="0">
                <a:latin typeface="Cambria" pitchFamily="18" charset="0"/>
                <a:ea typeface="Cambria" pitchFamily="18" charset="0"/>
              </a:rPr>
              <a:t>Постоје многи начини за обраду недостајућих података, од којих су неки 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традиционални, а неки модерни.</a:t>
            </a:r>
          </a:p>
          <a:p>
            <a:pPr algn="just">
              <a:spcBef>
                <a:spcPts val="1200"/>
              </a:spcBef>
            </a:pPr>
            <a:r>
              <a:rPr lang="ru-RU" sz="2100" dirty="0" smtClean="0">
                <a:latin typeface="Cambria" pitchFamily="18" charset="0"/>
                <a:ea typeface="Cambria" pitchFamily="18" charset="0"/>
              </a:rPr>
              <a:t>Конвенционалне методе обрађене у овом раду су:</a:t>
            </a:r>
          </a:p>
          <a:p>
            <a:pPr lvl="1" algn="just">
              <a:spcBef>
                <a:spcPts val="1200"/>
              </a:spcBef>
            </a:pPr>
            <a:r>
              <a:rPr lang="ru-RU" sz="1800" dirty="0" smtClean="0">
                <a:latin typeface="Cambria" pitchFamily="18" charset="0"/>
                <a:ea typeface="Cambria" pitchFamily="18" charset="0"/>
              </a:rPr>
              <a:t>Искључивање недостајућих података </a:t>
            </a:r>
            <a:r>
              <a:rPr lang="en-US" sz="1800" i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1800" b="1" i="1" dirty="0" smtClean="0">
                <a:latin typeface="Cambria" pitchFamily="18" charset="0"/>
                <a:ea typeface="Cambria" pitchFamily="18" charset="0"/>
              </a:rPr>
              <a:t>Listwise, Pairwise</a:t>
            </a:r>
            <a:r>
              <a:rPr lang="en-US" sz="1800" i="1" dirty="0" smtClean="0">
                <a:latin typeface="Cambria" pitchFamily="18" charset="0"/>
                <a:ea typeface="Cambria" pitchFamily="18" charset="0"/>
              </a:rPr>
              <a:t>).</a:t>
            </a:r>
          </a:p>
          <a:p>
            <a:pPr lvl="1" algn="just">
              <a:spcBef>
                <a:spcPts val="1200"/>
              </a:spcBef>
            </a:pP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Једноструке импутационе методе:</a:t>
            </a:r>
          </a:p>
          <a:p>
            <a:pPr lvl="2" algn="just">
              <a:spcBef>
                <a:spcPts val="1200"/>
              </a:spcBef>
            </a:pPr>
            <a:r>
              <a:rPr lang="sr-Cyrl-RS" sz="1500" b="1" dirty="0" smtClean="0">
                <a:latin typeface="Cambria" pitchFamily="18" charset="0"/>
                <a:ea typeface="Cambria" pitchFamily="18" charset="0"/>
              </a:rPr>
              <a:t>Замена недостајућих вредности срењом вредношћу</a:t>
            </a:r>
          </a:p>
          <a:p>
            <a:pPr lvl="2" algn="just">
              <a:spcBef>
                <a:spcPts val="1200"/>
              </a:spcBef>
            </a:pPr>
            <a:r>
              <a:rPr lang="ru-RU" sz="1500" b="1" dirty="0" smtClean="0">
                <a:latin typeface="Cambria" pitchFamily="18" charset="0"/>
                <a:ea typeface="Cambria" pitchFamily="18" charset="0"/>
              </a:rPr>
              <a:t>Случајна импутација (</a:t>
            </a:r>
            <a:r>
              <a:rPr lang="en-US" sz="1500" b="1" i="1" dirty="0" smtClean="0">
                <a:latin typeface="Cambria" pitchFamily="18" charset="0"/>
                <a:ea typeface="Cambria" pitchFamily="18" charset="0"/>
              </a:rPr>
              <a:t>Hot-deck imputation)</a:t>
            </a:r>
          </a:p>
          <a:p>
            <a:pPr lvl="2" algn="just">
              <a:spcBef>
                <a:spcPts val="1200"/>
              </a:spcBef>
            </a:pPr>
            <a:r>
              <a:rPr lang="sr-Cyrl-RS" sz="1500" b="1" dirty="0" smtClean="0">
                <a:latin typeface="Cambria" pitchFamily="18" charset="0"/>
                <a:ea typeface="Cambria" pitchFamily="18" charset="0"/>
              </a:rPr>
              <a:t>Једнострука импутација помоћу регресије</a:t>
            </a:r>
          </a:p>
          <a:p>
            <a:pPr lvl="2" algn="just">
              <a:spcBef>
                <a:spcPts val="1200"/>
              </a:spcBef>
            </a:pPr>
            <a:r>
              <a:rPr lang="en-US" sz="1500" b="1" i="1" dirty="0" smtClean="0">
                <a:latin typeface="Cambria" pitchFamily="18" charset="0"/>
                <a:ea typeface="Cambria" pitchFamily="18" charset="0"/>
              </a:rPr>
              <a:t>KNN </a:t>
            </a:r>
            <a:r>
              <a:rPr lang="sr-Cyrl-RS" sz="1500" b="1" dirty="0" smtClean="0">
                <a:latin typeface="Cambria" pitchFamily="18" charset="0"/>
                <a:ea typeface="Cambria" pitchFamily="18" charset="0"/>
              </a:rPr>
              <a:t>импутација</a:t>
            </a:r>
          </a:p>
          <a:p>
            <a:pPr algn="just">
              <a:spcBef>
                <a:spcPts val="1200"/>
              </a:spcBef>
            </a:pPr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Поред ових, конвенционалних метода, биће обрађена и метода вишеструке импутације која носи назив </a:t>
            </a:r>
            <a:r>
              <a:rPr lang="en-US" sz="2100" b="1" i="1" dirty="0" smtClean="0">
                <a:latin typeface="Cambria" pitchFamily="18" charset="0"/>
                <a:ea typeface="Cambria" pitchFamily="18" charset="0"/>
              </a:rPr>
              <a:t>MICE</a:t>
            </a:r>
            <a:r>
              <a:rPr lang="en-US" sz="2100" i="1" dirty="0" smtClean="0">
                <a:latin typeface="Cambria" pitchFamily="18" charset="0"/>
                <a:ea typeface="Cambria" pitchFamily="18" charset="0"/>
              </a:rPr>
              <a:t> (Multivariate Imputation by Chain Equations)</a:t>
            </a:r>
            <a:endParaRPr lang="ru-RU" sz="21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endParaRPr lang="sr-Cyrl-R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A95C7F-7767-8938-B317-FB4DCBA27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8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E979C-9BB2-E695-2D4E-F7112F63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Искључивање недостајућих података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3AE28-27BB-F4AD-A6FA-303AEEA4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Основна метода за брисање недостајућих податка је ткзв. Искључивање недостајућих података у целини (</a:t>
            </a:r>
            <a:r>
              <a:rPr lang="en-US" sz="2100" b="1" i="1" dirty="0" smtClean="0">
                <a:latin typeface="Cambria" pitchFamily="18" charset="0"/>
                <a:ea typeface="Cambria" pitchFamily="18" charset="0"/>
              </a:rPr>
              <a:t>Listwise deletion</a:t>
            </a:r>
            <a:r>
              <a:rPr lang="sr-Cyrl-RS" sz="2100" i="1" dirty="0" smtClean="0">
                <a:latin typeface="Cambria" pitchFamily="18" charset="0"/>
                <a:ea typeface="Cambria" pitchFamily="18" charset="0"/>
              </a:rPr>
              <a:t>).</a:t>
            </a:r>
            <a:endParaRPr lang="en-US" sz="21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Искључивање података у целини </a:t>
            </a:r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је метода која се користи како би се уклониле сви редови података које садрже недостајуће вредности.</a:t>
            </a:r>
          </a:p>
          <a:p>
            <a:pPr algn="just"/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Ч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есто се користи због своје једноставности - не захтева додатне кораке како би се попунили недостајући подаци.</a:t>
            </a:r>
          </a:p>
          <a:p>
            <a:pPr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Велики недостаци у случају великог броја недостајућих података у односу на величину самог скупа података.</a:t>
            </a:r>
          </a:p>
          <a:p>
            <a:pPr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Искривљене статистичке анализе и неисправни закључци.</a:t>
            </a:r>
          </a:p>
          <a:p>
            <a:pPr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Иако има очигледних мањкавости, у оквиру статистичких пакета је често подразумевана опција.</a:t>
            </a:r>
            <a:endParaRPr lang="en-US" sz="2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ru-RU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ru-RU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ru-RU" sz="18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ru-RU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ru-RU" sz="18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sr-Cyrl-RS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1800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0CDAF7-643C-109C-382D-946D9D28F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41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Замена недостајућих података средњом вредношћу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У одсуству других информација, користи се средња вредност доступних података за сваки појединачни недостајући податак.</a:t>
            </a: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У случају нумеричких атрибута користи се аритметичка средина добијена на постојећим подацима.</a:t>
            </a: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У слулачају номиналних атрибута, замена се врши модалном вредношћу.</a:t>
            </a: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У случају ординалних атрибута, замена се врши медијаном.</a:t>
            </a:r>
          </a:p>
          <a:p>
            <a:pPr algn="just">
              <a:spcBef>
                <a:spcPts val="1200"/>
              </a:spcBef>
            </a:pPr>
            <a:r>
              <a:rPr lang="sr-Cyrl-RS" sz="2000" dirty="0">
                <a:latin typeface="Cambria" panose="02040503050406030204" pitchFamily="18" charset="0"/>
                <a:ea typeface="Cambria" panose="02040503050406030204" pitchFamily="18" charset="0"/>
              </a:rPr>
              <a:t>Смањивање варијансе </a:t>
            </a: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података, посебно када постоји велики број недостајућих вредности.</a:t>
            </a: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Чак и у случају 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MCAR</a:t>
            </a: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може се јавити изражено кривљење резултата.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3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Замена недостајућих података средњом вредношћу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64" y="1676400"/>
            <a:ext cx="4664873" cy="4495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1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Hot-deck </a:t>
            </a:r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импутација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sr-Cyrl-RS" sz="2000" dirty="0">
                <a:latin typeface="Cambria" pitchFamily="18" charset="0"/>
                <a:ea typeface="Cambria" pitchFamily="18" charset="0"/>
              </a:rPr>
              <a:t>Г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лавна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идеја је да случај са недостајућом вредношћу добија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вредност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која се узима насумично из случајева који су највише слични оном који недостаје, на основу неких позадинских атрибута које одреди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корисник (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i="1" dirty="0" smtClean="0">
                <a:latin typeface="Cambria" pitchFamily="18" charset="0"/>
                <a:ea typeface="Cambria" pitchFamily="18" charset="0"/>
              </a:rPr>
              <a:t>deck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атрибути).</a:t>
            </a:r>
          </a:p>
          <a:p>
            <a:pPr algn="just">
              <a:spcBef>
                <a:spcPts val="1200"/>
              </a:spcBef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У најосновнијем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случају, када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имамо скуп података који садржи само један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атрибут,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може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мо за  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deck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атрибут изабрати управо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тај атрибут, након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чега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се врши случајни избор од 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n-m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валидних случајева да буду донатори за 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случајева са недостајућим вредностима. Случајна замена је суштина 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hot deck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методе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  <a:endParaRPr lang="sr-Cyrl-RS" sz="20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Потребно постојање одређеног степена корелације између атрибута, самим тим је погодна за </a:t>
            </a:r>
            <a:r>
              <a:rPr lang="en-US" sz="2000" i="1" dirty="0" smtClean="0">
                <a:latin typeface="Cambria" pitchFamily="18" charset="0"/>
                <a:ea typeface="Cambria" pitchFamily="18" charset="0"/>
              </a:rPr>
              <a:t>MAR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тип података.</a:t>
            </a:r>
          </a:p>
          <a:p>
            <a:pPr algn="just">
              <a:spcBef>
                <a:spcPts val="1200"/>
              </a:spcBef>
            </a:pPr>
            <a:r>
              <a:rPr lang="sr-Cyrl-RS" sz="2000" dirty="0">
                <a:latin typeface="Cambria" pitchFamily="18" charset="0"/>
                <a:ea typeface="Cambria" pitchFamily="18" charset="0"/>
              </a:rPr>
              <a:t>Главни недостатак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је тај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што захтева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да позадински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атрибути буду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номинални.</a:t>
            </a:r>
          </a:p>
          <a:p>
            <a:pPr algn="just">
              <a:spcBef>
                <a:spcPts val="1200"/>
              </a:spcBef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6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etika">
  <a:themeElements>
    <a:clrScheme name="energetik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eti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nergetik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689</TotalTime>
  <Words>1425</Words>
  <Application>Microsoft Office PowerPoint</Application>
  <PresentationFormat>On-screen Show (4:3)</PresentationFormat>
  <Paragraphs>145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energetika</vt:lpstr>
      <vt:lpstr>Недостајући подаци</vt:lpstr>
      <vt:lpstr>Проблем недостајућих података</vt:lpstr>
      <vt:lpstr>Типови недостајућих података</vt:lpstr>
      <vt:lpstr>Илустрација наведених механизама</vt:lpstr>
      <vt:lpstr>Конвенционалне методе обраде недостајућих података</vt:lpstr>
      <vt:lpstr>Искључивање недостајућих података</vt:lpstr>
      <vt:lpstr>Замена недостајућих података средњом вредношћу</vt:lpstr>
      <vt:lpstr>Замена недостајућих података средњом вредношћу</vt:lpstr>
      <vt:lpstr>Hot-deck импутација</vt:lpstr>
      <vt:lpstr>Једнострука импутација помоћу регресије</vt:lpstr>
      <vt:lpstr>Једнострука импутација помоћу регресије</vt:lpstr>
      <vt:lpstr>Једнострука импутација помоћу KNN </vt:lpstr>
      <vt:lpstr>Једнострука импутација помоћу KNN </vt:lpstr>
      <vt:lpstr>Вишеструка импутација (Multiple Imputation)</vt:lpstr>
      <vt:lpstr>MICE</vt:lpstr>
      <vt:lpstr>MICE (Први циклус)</vt:lpstr>
      <vt:lpstr>MICE (Остали циклуси)</vt:lpstr>
      <vt:lpstr>MICE</vt:lpstr>
      <vt:lpstr>Модели машинског учења отпорни на недостајуће податке</vt:lpstr>
      <vt:lpstr>CART</vt:lpstr>
      <vt:lpstr>Модели машинског учења отпорни на недостајуће податке</vt:lpstr>
      <vt:lpstr>Преглед обрађених алгоритама</vt:lpstr>
      <vt:lpstr>Практични део рада</vt:lpstr>
    </vt:vector>
  </TitlesOfParts>
  <Company>Elfak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Filipovic</dc:creator>
  <cp:lastModifiedBy>Stevan</cp:lastModifiedBy>
  <cp:revision>83</cp:revision>
  <dcterms:created xsi:type="dcterms:W3CDTF">2020-02-19T14:30:08Z</dcterms:created>
  <dcterms:modified xsi:type="dcterms:W3CDTF">2023-03-27T17:48:08Z</dcterms:modified>
</cp:coreProperties>
</file>