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8" r:id="rId13"/>
    <p:sldId id="269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24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="" xmlns:a16="http://schemas.microsoft.com/office/drawing/2014/main" id="{B217B9EA-BEAC-4C02-B3C9-4475112259C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195" name="Rectangle 3">
            <a:extLst>
              <a:ext uri="{FF2B5EF4-FFF2-40B4-BE49-F238E27FC236}">
                <a16:creationId xmlns="" xmlns:a16="http://schemas.microsoft.com/office/drawing/2014/main" id="{AE17746A-5CEE-4351-B46C-398FFDF634C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8196" name="Rectangle 4">
            <a:extLst>
              <a:ext uri="{FF2B5EF4-FFF2-40B4-BE49-F238E27FC236}">
                <a16:creationId xmlns="" xmlns:a16="http://schemas.microsoft.com/office/drawing/2014/main" id="{A4EB897B-62D5-4DC4-B11A-8A1AD06171F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="" xmlns:a16="http://schemas.microsoft.com/office/drawing/2014/main" id="{A4AAE539-1BB6-4D05-AD87-D1EB5D14CE2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="" xmlns:a16="http://schemas.microsoft.com/office/drawing/2014/main" id="{2363914E-96E7-488E-BE24-A0102763DA0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199" name="Rectangle 7">
            <a:extLst>
              <a:ext uri="{FF2B5EF4-FFF2-40B4-BE49-F238E27FC236}">
                <a16:creationId xmlns="" xmlns:a16="http://schemas.microsoft.com/office/drawing/2014/main" id="{A48CA277-BCEF-48A2-9FAE-7BBEEE4706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C12DF33-406E-429D-BCD8-D57FAFFDC8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44320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5AF44D5A-71F3-424F-A5C3-C02AB61953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A93F16-2514-418A-9407-37053926D94C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9218" name="Rectangle 2">
            <a:extLst>
              <a:ext uri="{FF2B5EF4-FFF2-40B4-BE49-F238E27FC236}">
                <a16:creationId xmlns="" xmlns:a16="http://schemas.microsoft.com/office/drawing/2014/main" id="{FCD4688A-DE9B-4C81-B2F7-3F1F6453EE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>
            <a:extLst>
              <a:ext uri="{FF2B5EF4-FFF2-40B4-BE49-F238E27FC236}">
                <a16:creationId xmlns="" xmlns:a16="http://schemas.microsoft.com/office/drawing/2014/main" id="{07FBCDC8-D47D-42EC-9AF7-5C7DACFE62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2DF33-406E-429D-BCD8-D57FAFFDC8C8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5565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2DF33-406E-429D-BCD8-D57FAFFDC8C8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5565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2DF33-406E-429D-BCD8-D57FAFFDC8C8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5565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2DF33-406E-429D-BCD8-D57FAFFDC8C8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5565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2DF33-406E-429D-BCD8-D57FAFFDC8C8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5565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="" xmlns:a16="http://schemas.microsoft.com/office/drawing/2014/main" id="{1F882B98-CC93-43FA-804F-8BEEF243CBB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05000" y="2130425"/>
            <a:ext cx="65532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="" xmlns:a16="http://schemas.microsoft.com/office/drawing/2014/main" id="{24600637-B0EB-4783-A4D8-B1496250005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362200" y="3886200"/>
            <a:ext cx="57912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="" xmlns:a16="http://schemas.microsoft.com/office/drawing/2014/main" id="{3442292B-291B-4EE4-A920-FED0DFE3D5C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marL="0" indent="0">
              <a:defRPr sz="1400"/>
            </a:lvl1pPr>
          </a:lstStyle>
          <a:p>
            <a:fld id="{0E8FDE81-E7F8-4FBC-B8A1-426D73C8A54D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5125" name="Picture 5">
            <a:extLst>
              <a:ext uri="{FF2B5EF4-FFF2-40B4-BE49-F238E27FC236}">
                <a16:creationId xmlns="" xmlns:a16="http://schemas.microsoft.com/office/drawing/2014/main" id="{648AC4CE-EF4A-48BE-8AA1-D51559D98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9" y="0"/>
            <a:ext cx="154490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844AAB-6764-44CD-A6AB-BB9B5A128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665C1CE-8EEC-4005-9A6F-59EAD20EB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9250830-2886-45C3-A85A-D548D3FDEA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32BA94F-2906-4D2A-AA9E-625FB0671A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138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BD554BF1-6803-4392-AF2C-41F7ECDED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85A1443-F1C3-4849-A370-860FBEDEC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10520FA-49A3-4DA7-AD25-A59EA023E8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2546CFA-F32E-4266-9688-F914CA79E8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939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D71FA1-560F-4264-974A-40291B646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B922AB-D5D6-4F5F-9467-056ED4B9B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602FB34-9453-451C-9333-48B4C1A70E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757B70-1F68-417D-8750-E417B0FB0B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322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4513C7-6C93-4200-9DBD-B4CFA5F5C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E7FFA5B-3A03-4535-BE5C-B933B9432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8446344-B0B9-451C-9B73-9717F6A9F6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F96C82D-7B4F-423A-B62D-DFBB6ED700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551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83ACCB-4214-41E0-97C5-260FC11D5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1C5392F-9D40-4F0E-9580-E9964B0FC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7BB89F1-B704-406A-A129-A00651EEB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641787E-2D1F-41ED-8B36-8F629966D9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3EC5E67-3148-407F-99D2-CD34DA98A6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201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9148CE-6319-4C97-BCD2-7AE53AFC1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CCF6F10-49CC-4DAA-AA90-ADEAA2CBC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6021D7F-3628-4CBA-B656-835FD9662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9A50961-8DD4-4F0A-9764-08F7762C6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9733B92-996A-4BDB-A4EC-C27C7ECD5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679668E-470B-4A28-B2BE-BFCBD63418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64347B6-B889-4771-96D9-D6856E3BF2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491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1BA357-8C55-4B49-A397-946516B9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D60ACAD-8AA0-475B-8C2D-2DB0078957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BA2EAF-08AB-4A36-A8C3-95EF8BA4A7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080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A110B47-518A-4B94-A10D-AE498A5B41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F88757-2DC1-414E-8A3F-251493BF94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650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C9E6DE-0EA0-436D-8AA6-A90C4A3F9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86B16D9-1715-4D03-832F-FB122F0DB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9C25973-EFAE-4583-B2D4-A6C1FA5DF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53862AB-13F2-4C37-B0EA-8450AD1879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5B940E4-54D5-45A5-9B83-D595B7599F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76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180EBB-F34B-47F3-86AE-2EB4D8114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20C4266-D345-4D97-AE91-1E6005F5E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2474AFD-06B8-4406-9569-C8DFF1E62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EFC6ED8-A4DF-4F8A-9CC9-E4C5F56C70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0BAC79-9DCE-47E3-BEA1-23B13E2258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9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="" xmlns:a16="http://schemas.microsoft.com/office/drawing/2014/main" id="{6DF05BE8-5740-4E49-A93C-5660CF055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94" y="6149975"/>
            <a:ext cx="9140374" cy="70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Rectangle 3">
            <a:extLst>
              <a:ext uri="{FF2B5EF4-FFF2-40B4-BE49-F238E27FC236}">
                <a16:creationId xmlns="" xmlns:a16="http://schemas.microsoft.com/office/drawing/2014/main" id="{5397E082-AEF7-426F-90BC-65CFA1F089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="" xmlns:a16="http://schemas.microsoft.com/office/drawing/2014/main" id="{E36ADAC8-7698-49FB-A4CB-430ED04CA7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="" xmlns:a16="http://schemas.microsoft.com/office/drawing/2014/main" id="{2418DF03-AB02-4822-B30B-7FA5A69BAA2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5275" y="63341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>
              <a:defRPr sz="1200">
                <a:solidFill>
                  <a:schemeClr val="bg1"/>
                </a:solidFill>
              </a:defRPr>
            </a:lvl1pPr>
          </a:lstStyle>
          <a:p>
            <a:fld id="{E8F6F95B-0307-4821-9E92-46B17D28170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="" xmlns:a16="http://schemas.microsoft.com/office/drawing/2014/main" id="{B62F02A2-75D5-43F7-8419-296955170EC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sr-Cyrl-R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Недостајући подаци</a:t>
            </a: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="" xmlns:a16="http://schemas.microsoft.com/office/drawing/2014/main" id="{51371060-B51A-4EF1-B897-589CC764C0D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05000" y="5029200"/>
            <a:ext cx="6553200" cy="990600"/>
          </a:xfrm>
        </p:spPr>
        <p:txBody>
          <a:bodyPr/>
          <a:lstStyle/>
          <a:p>
            <a:pPr algn="l"/>
            <a:r>
              <a:rPr lang="sr-Cyrl-R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Ментор: Проф. Др </a:t>
            </a:r>
            <a:r>
              <a:rPr lang="sr-Cyrl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Станимировић</a:t>
            </a:r>
            <a:endParaRPr lang="sr-Cyrl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sr-Cyrl-R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Стеван Грујић </a:t>
            </a:r>
            <a:r>
              <a:rPr lang="sr-Cyrl-R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493</a:t>
            </a:r>
            <a:r>
              <a:rPr lang="sr-Cyrl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F6D768-4EAC-F831-E3C0-219D67068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>
                <a:latin typeface="Cambria" panose="02040503050406030204" pitchFamily="18" charset="0"/>
                <a:ea typeface="Cambria" panose="02040503050406030204" pitchFamily="18" charset="0"/>
              </a:rPr>
              <a:t>Једнострука импутација помоћу регресије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81C967B-9A4F-840A-4EDE-5924355B3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525963"/>
          </a:xfrm>
        </p:spPr>
        <p:txBody>
          <a:bodyPr/>
          <a:lstStyle/>
          <a:p>
            <a:pPr algn="just">
              <a:spcBef>
                <a:spcPts val="1200"/>
              </a:spcBef>
            </a:pPr>
            <a:r>
              <a:rPr lang="en-US" sz="1800" dirty="0" err="1">
                <a:latin typeface="Cambria" pitchFamily="18" charset="0"/>
                <a:ea typeface="Cambria" pitchFamily="18" charset="0"/>
              </a:rPr>
              <a:t>M</a:t>
            </a:r>
            <a:r>
              <a:rPr lang="en-US" sz="1800" dirty="0" err="1" smtClean="0">
                <a:latin typeface="Cambria" pitchFamily="18" charset="0"/>
                <a:ea typeface="Cambria" pitchFamily="18" charset="0"/>
              </a:rPr>
              <a:t>етода</a:t>
            </a:r>
            <a:r>
              <a:rPr lang="en-US" sz="18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sr-Cyrl-RS" sz="1800" dirty="0" smtClean="0">
                <a:latin typeface="Cambria" pitchFamily="18" charset="0"/>
                <a:ea typeface="Cambria" pitchFamily="18" charset="0"/>
              </a:rPr>
              <a:t>која врши </a:t>
            </a:r>
            <a:r>
              <a:rPr lang="en-US" sz="1800" dirty="0" err="1" smtClean="0">
                <a:latin typeface="Cambria" pitchFamily="18" charset="0"/>
                <a:ea typeface="Cambria" pitchFamily="18" charset="0"/>
              </a:rPr>
              <a:t>замен</a:t>
            </a:r>
            <a:r>
              <a:rPr lang="sr-Cyrl-RS" sz="1800" dirty="0" smtClean="0">
                <a:latin typeface="Cambria" pitchFamily="18" charset="0"/>
                <a:ea typeface="Cambria" pitchFamily="18" charset="0"/>
              </a:rPr>
              <a:t>у</a:t>
            </a:r>
            <a:r>
              <a:rPr lang="en-US" sz="18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недостајућих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података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sr-Cyrl-RS" sz="1800" dirty="0">
                <a:latin typeface="Cambria" pitchFamily="18" charset="0"/>
                <a:ea typeface="Cambria" pitchFamily="18" charset="0"/>
              </a:rPr>
              <a:t>коришћењем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линеарне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регресије</a:t>
            </a:r>
            <a:r>
              <a:rPr lang="en-US" sz="1800" dirty="0" smtClean="0">
                <a:latin typeface="Cambria" pitchFamily="18" charset="0"/>
                <a:ea typeface="Cambria" pitchFamily="18" charset="0"/>
              </a:rPr>
              <a:t>.</a:t>
            </a:r>
            <a:endParaRPr lang="sr-Cyrl-RS" sz="1800" dirty="0" smtClean="0">
              <a:latin typeface="Cambria" pitchFamily="18" charset="0"/>
              <a:ea typeface="Cambria" pitchFamily="18" charset="0"/>
            </a:endParaRPr>
          </a:p>
          <a:p>
            <a:pPr algn="just">
              <a:spcBef>
                <a:spcPts val="1200"/>
              </a:spcBef>
            </a:pPr>
            <a:r>
              <a:rPr lang="sr-Cyrl-RS" sz="1800" dirty="0" smtClean="0">
                <a:latin typeface="Cambria" pitchFamily="18" charset="0"/>
                <a:ea typeface="Cambria" pitchFamily="18" charset="0"/>
              </a:rPr>
              <a:t>Користи се када постоји висока корелација између атрибута са недостајућим подацима и осталих атрибута.</a:t>
            </a:r>
          </a:p>
          <a:p>
            <a:pPr algn="just">
              <a:spcBef>
                <a:spcPts val="1200"/>
              </a:spcBef>
            </a:pPr>
            <a:r>
              <a:rPr lang="sr-Cyrl-RS" sz="1800" dirty="0" err="1">
                <a:latin typeface="Cambria" pitchFamily="18" charset="0"/>
                <a:ea typeface="Cambria" pitchFamily="18" charset="0"/>
              </a:rPr>
              <a:t>Л</a:t>
            </a:r>
            <a:r>
              <a:rPr lang="en-US" sz="1800" dirty="0" err="1" smtClean="0">
                <a:latin typeface="Cambria" pitchFamily="18" charset="0"/>
                <a:ea typeface="Cambria" pitchFamily="18" charset="0"/>
              </a:rPr>
              <a:t>инеарна</a:t>
            </a:r>
            <a:r>
              <a:rPr lang="en-US" sz="18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регресија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се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примењује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 smtClean="0">
                <a:latin typeface="Cambria" pitchFamily="18" charset="0"/>
                <a:ea typeface="Cambria" pitchFamily="18" charset="0"/>
              </a:rPr>
              <a:t>на</a:t>
            </a:r>
            <a:r>
              <a:rPr lang="sr-Cyrl-RS" sz="1800" dirty="0" smtClean="0">
                <a:latin typeface="Cambria" pitchFamily="18" charset="0"/>
                <a:ea typeface="Cambria" pitchFamily="18" charset="0"/>
              </a:rPr>
              <a:t>д</a:t>
            </a:r>
            <a:r>
              <a:rPr lang="en-US" sz="18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подацима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који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су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комплетни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како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би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се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одредили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коефицијенти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једначине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 smtClean="0">
                <a:latin typeface="Cambria" pitchFamily="18" charset="0"/>
                <a:ea typeface="Cambria" pitchFamily="18" charset="0"/>
              </a:rPr>
              <a:t>регресије</a:t>
            </a:r>
            <a:r>
              <a:rPr lang="sr-Cyrl-RS" sz="1800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pPr algn="just">
              <a:spcBef>
                <a:spcPts val="1200"/>
              </a:spcBef>
            </a:pPr>
            <a:r>
              <a:rPr lang="en-US" sz="1800" dirty="0" err="1">
                <a:latin typeface="Cambria" pitchFamily="18" charset="0"/>
                <a:ea typeface="Cambria" pitchFamily="18" charset="0"/>
              </a:rPr>
              <a:t>Затим</a:t>
            </a:r>
            <a:r>
              <a:rPr lang="sr-Cyrl-RS" sz="1800" dirty="0">
                <a:latin typeface="Cambria" pitchFamily="18" charset="0"/>
                <a:ea typeface="Cambria" pitchFamily="18" charset="0"/>
              </a:rPr>
              <a:t> се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ови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коефицијенти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користе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за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предвиђање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вредности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недостајућег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податка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за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сваку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јединстве</a:t>
            </a:r>
            <a:r>
              <a:rPr lang="sr-Cyrl-RS" sz="1800" dirty="0">
                <a:latin typeface="Cambria" pitchFamily="18" charset="0"/>
                <a:ea typeface="Cambria" pitchFamily="18" charset="0"/>
              </a:rPr>
              <a:t>ну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вредност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у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скупу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података</a:t>
            </a:r>
            <a:r>
              <a:rPr lang="en-US" sz="1800" dirty="0" smtClean="0">
                <a:latin typeface="Cambria" pitchFamily="18" charset="0"/>
                <a:ea typeface="Cambria" pitchFamily="18" charset="0"/>
              </a:rPr>
              <a:t>.</a:t>
            </a:r>
            <a:endParaRPr lang="sr-Cyrl-RS" sz="1800" dirty="0" smtClean="0">
              <a:latin typeface="Cambria" pitchFamily="18" charset="0"/>
              <a:ea typeface="Cambria" pitchFamily="18" charset="0"/>
            </a:endParaRPr>
          </a:p>
          <a:p>
            <a:pPr algn="just">
              <a:spcBef>
                <a:spcPts val="1200"/>
              </a:spcBef>
            </a:pPr>
            <a:r>
              <a:rPr lang="sr-Cyrl-RS" sz="1800" dirty="0" err="1">
                <a:latin typeface="Cambria" pitchFamily="18" charset="0"/>
                <a:ea typeface="Cambria" pitchFamily="18" charset="0"/>
              </a:rPr>
              <a:t>К</a:t>
            </a:r>
            <a:r>
              <a:rPr lang="en-US" sz="1800" dirty="0" err="1" smtClean="0">
                <a:latin typeface="Cambria" pitchFamily="18" charset="0"/>
                <a:ea typeface="Cambria" pitchFamily="18" charset="0"/>
              </a:rPr>
              <a:t>ада</a:t>
            </a:r>
            <a:r>
              <a:rPr lang="en-US" sz="18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постоји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слаба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или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нема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никакве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везе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између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недостајућег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податка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и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осталих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података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,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ова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метода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може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довести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до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погрешних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закључака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и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искривљених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 smtClean="0">
                <a:latin typeface="Cambria" pitchFamily="18" charset="0"/>
                <a:ea typeface="Cambria" pitchFamily="18" charset="0"/>
              </a:rPr>
              <a:t>резултата</a:t>
            </a:r>
            <a:r>
              <a:rPr lang="sr-Cyrl-RS" sz="1800" dirty="0" smtClean="0">
                <a:latin typeface="Cambria" pitchFamily="18" charset="0"/>
                <a:ea typeface="Cambria" pitchFamily="18" charset="0"/>
              </a:rPr>
              <a:t>.</a:t>
            </a:r>
            <a:endParaRPr lang="en-US" sz="1800" dirty="0">
              <a:latin typeface="Cambria" pitchFamily="18" charset="0"/>
              <a:ea typeface="Cambria" pitchFamily="18" charset="0"/>
            </a:endParaRPr>
          </a:p>
          <a:p>
            <a:pPr algn="just">
              <a:spcBef>
                <a:spcPts val="1200"/>
              </a:spcBef>
            </a:pPr>
            <a:r>
              <a:rPr lang="sr-Cyrl-RS" sz="1800" dirty="0" smtClean="0">
                <a:latin typeface="Cambria" pitchFamily="18" charset="0"/>
                <a:ea typeface="Cambria" pitchFamily="18" charset="0"/>
              </a:rPr>
              <a:t>М</a:t>
            </a:r>
            <a:r>
              <a:rPr lang="en-US" sz="1800" dirty="0" err="1" smtClean="0">
                <a:latin typeface="Cambria" pitchFamily="18" charset="0"/>
                <a:ea typeface="Cambria" pitchFamily="18" charset="0"/>
              </a:rPr>
              <a:t>оже</a:t>
            </a:r>
            <a:r>
              <a:rPr lang="en-US" sz="18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довести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до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прецењивања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тачности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модела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и </a:t>
            </a:r>
            <a:r>
              <a:rPr lang="sr-Cyrl-RS" sz="1800" dirty="0">
                <a:latin typeface="Cambria" pitchFamily="18" charset="0"/>
                <a:ea typeface="Cambria" pitchFamily="18" charset="0"/>
              </a:rPr>
              <a:t>лоше процене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варијабилности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података</a:t>
            </a:r>
            <a:r>
              <a:rPr lang="en-US" sz="2400" dirty="0"/>
              <a:t>.</a:t>
            </a:r>
            <a:endParaRPr lang="en-US" sz="2200" dirty="0">
              <a:latin typeface="Cambria" pitchFamily="18" charset="0"/>
              <a:ea typeface="Cambria" pitchFamily="18" charset="0"/>
            </a:endParaRPr>
          </a:p>
          <a:p>
            <a:pPr algn="just">
              <a:spcBef>
                <a:spcPts val="1200"/>
              </a:spcBef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A2EE211-6DF5-1E75-43E3-A7241C7576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57B70-1F68-417D-8750-E417B0FB0B18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800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F6D768-4EAC-F831-E3C0-219D67068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>
                <a:latin typeface="Cambria" panose="02040503050406030204" pitchFamily="18" charset="0"/>
                <a:ea typeface="Cambria" panose="02040503050406030204" pitchFamily="18" charset="0"/>
              </a:rPr>
              <a:t>Једнострука импутација помоћу регресије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974" y="1611283"/>
            <a:ext cx="4298052" cy="4351397"/>
          </a:xfr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A2EE211-6DF5-1E75-43E3-A7241C7576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57B70-1F68-417D-8750-E417B0FB0B18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332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90600"/>
          </a:xfrm>
        </p:spPr>
        <p:txBody>
          <a:bodyPr/>
          <a:lstStyle/>
          <a:p>
            <a:pPr lvl="2"/>
            <a:r>
              <a:rPr lang="sr-Cyrl-RS" dirty="0">
                <a:latin typeface="Cambria" pitchFamily="18" charset="0"/>
                <a:ea typeface="Cambria" pitchFamily="18" charset="0"/>
              </a:rPr>
              <a:t>Једнострука импутација </a:t>
            </a:r>
            <a:r>
              <a:rPr lang="sr-Cyrl-RS" dirty="0" smtClean="0">
                <a:latin typeface="Cambria" pitchFamily="18" charset="0"/>
                <a:ea typeface="Cambria" pitchFamily="18" charset="0"/>
              </a:rPr>
              <a:t>помоћу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KNN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i="1" dirty="0">
                <a:latin typeface="Cambria" pitchFamily="18" charset="0"/>
                <a:ea typeface="Cambria" pitchFamily="18" charset="0"/>
              </a:rPr>
              <a:t>KNN</a:t>
            </a:r>
            <a:r>
              <a:rPr lang="en-US" sz="2200" dirty="0">
                <a:latin typeface="Cambria" pitchFamily="18" charset="0"/>
                <a:ea typeface="Cambria" pitchFamily="18" charset="0"/>
              </a:rPr>
              <a:t> </a:t>
            </a:r>
            <a:r>
              <a:rPr lang="sr-Cyrl-RS" sz="2200" dirty="0">
                <a:latin typeface="Cambria" pitchFamily="18" charset="0"/>
                <a:ea typeface="Cambria" pitchFamily="18" charset="0"/>
              </a:rPr>
              <a:t>ради тако што израчунава растојање између тест скупа података и података чија је класа позната </a:t>
            </a:r>
            <a:r>
              <a:rPr lang="sr-Cyrl-RS" sz="22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sr-Cyrl-RS" sz="2200" dirty="0">
                <a:latin typeface="Cambria" pitchFamily="18" charset="0"/>
                <a:ea typeface="Cambria" pitchFamily="18" charset="0"/>
              </a:rPr>
              <a:t>користећи, на пример Еуклидову </a:t>
            </a:r>
            <a:r>
              <a:rPr lang="sr-Cyrl-RS" sz="2200" dirty="0" smtClean="0">
                <a:latin typeface="Cambria" pitchFamily="18" charset="0"/>
                <a:ea typeface="Cambria" pitchFamily="18" charset="0"/>
              </a:rPr>
              <a:t>удаљеност</a:t>
            </a:r>
            <a:r>
              <a:rPr lang="en-US" sz="2200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r>
              <a:rPr lang="sr-Cyrl-RS" sz="2200" dirty="0" smtClean="0">
                <a:latin typeface="Cambria" pitchFamily="18" charset="0"/>
                <a:ea typeface="Cambria" pitchFamily="18" charset="0"/>
              </a:rPr>
              <a:t>Кораци које овај алгоритам користи: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err="1">
                <a:latin typeface="Cambria" pitchFamily="18" charset="0"/>
                <a:ea typeface="Cambria" pitchFamily="18" charset="0"/>
              </a:rPr>
              <a:t>Израчунавање</a:t>
            </a:r>
            <a:r>
              <a:rPr lang="en-US" sz="22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200" dirty="0" err="1" smtClean="0">
                <a:latin typeface="Cambria" pitchFamily="18" charset="0"/>
                <a:ea typeface="Cambria" pitchFamily="18" charset="0"/>
              </a:rPr>
              <a:t>растојања</a:t>
            </a:r>
            <a:r>
              <a:rPr lang="sr-Cyrl-RS" sz="2200" dirty="0" smtClean="0">
                <a:latin typeface="Cambria" pitchFamily="18" charset="0"/>
                <a:ea typeface="Cambria" pitchFamily="18" charset="0"/>
              </a:rPr>
              <a:t> коришћењем неке од техника (нпр. Еуклидова удаљеност) између недостајућих података и свих осталих података у скупу.</a:t>
            </a:r>
          </a:p>
          <a:p>
            <a:pPr marL="914400" lvl="1" indent="-457200">
              <a:buFont typeface="+mj-lt"/>
              <a:buAutoNum type="arabicPeriod"/>
            </a:pPr>
            <a:r>
              <a:rPr lang="sr-Cyrl-RS" sz="2200" dirty="0">
                <a:latin typeface="Cambria" pitchFamily="18" charset="0"/>
                <a:ea typeface="Cambria" pitchFamily="18" charset="0"/>
              </a:rPr>
              <a:t>Сортирање</a:t>
            </a:r>
            <a:r>
              <a:rPr lang="en-US" sz="22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200" dirty="0" err="1">
                <a:latin typeface="Cambria" pitchFamily="18" charset="0"/>
                <a:ea typeface="Cambria" pitchFamily="18" charset="0"/>
              </a:rPr>
              <a:t>растојањ</a:t>
            </a:r>
            <a:r>
              <a:rPr lang="sr-Cyrl-RS" sz="2200" dirty="0" smtClean="0">
                <a:latin typeface="Cambria" pitchFamily="18" charset="0"/>
                <a:ea typeface="Cambria" pitchFamily="18" charset="0"/>
              </a:rPr>
              <a:t>а.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err="1">
                <a:latin typeface="Cambria" pitchFamily="18" charset="0"/>
                <a:ea typeface="Cambria" pitchFamily="18" charset="0"/>
              </a:rPr>
              <a:t>Одабир</a:t>
            </a:r>
            <a:r>
              <a:rPr lang="en-US" sz="2200" dirty="0">
                <a:latin typeface="Cambria" pitchFamily="18" charset="0"/>
                <a:ea typeface="Cambria" pitchFamily="18" charset="0"/>
              </a:rPr>
              <a:t> К </a:t>
            </a:r>
            <a:r>
              <a:rPr lang="en-US" sz="2200" dirty="0" err="1" smtClean="0">
                <a:latin typeface="Cambria" pitchFamily="18" charset="0"/>
                <a:ea typeface="Cambria" pitchFamily="18" charset="0"/>
              </a:rPr>
              <a:t>суседа</a:t>
            </a:r>
            <a:r>
              <a:rPr lang="sr-Cyrl-RS" sz="2200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err="1">
                <a:latin typeface="Cambria" pitchFamily="18" charset="0"/>
                <a:ea typeface="Cambria" pitchFamily="18" charset="0"/>
              </a:rPr>
              <a:t>Рачунање</a:t>
            </a:r>
            <a:r>
              <a:rPr lang="en-US" sz="22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200" dirty="0" err="1">
                <a:latin typeface="Cambria" pitchFamily="18" charset="0"/>
                <a:ea typeface="Cambria" pitchFamily="18" charset="0"/>
              </a:rPr>
              <a:t>просечне</a:t>
            </a:r>
            <a:r>
              <a:rPr lang="en-US" sz="22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200" dirty="0" err="1" smtClean="0">
                <a:latin typeface="Cambria" pitchFamily="18" charset="0"/>
                <a:ea typeface="Cambria" pitchFamily="18" charset="0"/>
              </a:rPr>
              <a:t>вредности</a:t>
            </a:r>
            <a:r>
              <a:rPr lang="sr-Cyrl-RS" sz="2200" dirty="0" smtClean="0">
                <a:latin typeface="Cambria" pitchFamily="18" charset="0"/>
                <a:ea typeface="Cambria" pitchFamily="18" charset="0"/>
              </a:rPr>
              <a:t> – аритметичка средина вредности К суседа.</a:t>
            </a:r>
          </a:p>
          <a:p>
            <a:pPr marL="914400" lvl="1" indent="-457200">
              <a:buFont typeface="+mj-lt"/>
              <a:buAutoNum type="arabicPeriod"/>
            </a:pPr>
            <a:r>
              <a:rPr lang="sr-Cyrl-RS" sz="2200" dirty="0" smtClean="0">
                <a:latin typeface="Cambria" pitchFamily="18" charset="0"/>
                <a:ea typeface="Cambria" pitchFamily="18" charset="0"/>
              </a:rPr>
              <a:t>Попуњавање недостајућих вредности.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57B70-1F68-417D-8750-E417B0FB0B18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18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90600"/>
          </a:xfrm>
        </p:spPr>
        <p:txBody>
          <a:bodyPr/>
          <a:lstStyle/>
          <a:p>
            <a:pPr lvl="2"/>
            <a:r>
              <a:rPr lang="sr-Cyrl-RS" dirty="0">
                <a:latin typeface="Cambria" pitchFamily="18" charset="0"/>
                <a:ea typeface="Cambria" pitchFamily="18" charset="0"/>
              </a:rPr>
              <a:t>Једнострука импутација </a:t>
            </a:r>
            <a:r>
              <a:rPr lang="sr-Cyrl-RS" dirty="0" smtClean="0">
                <a:latin typeface="Cambria" pitchFamily="18" charset="0"/>
                <a:ea typeface="Cambria" pitchFamily="18" charset="0"/>
              </a:rPr>
              <a:t>помоћу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KNN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r>
              <a:rPr lang="sr-Cyrl-RS" sz="2200" dirty="0" smtClean="0">
                <a:latin typeface="Cambria" pitchFamily="18" charset="0"/>
                <a:ea typeface="Cambria" pitchFamily="18" charset="0"/>
              </a:rPr>
              <a:t>Предност ове методе је прилагодљивост, с обзиром на то да може да ради са различитим врстама података, укључујући нумеричке, категоричке и бинарне податке.</a:t>
            </a:r>
          </a:p>
          <a:p>
            <a:r>
              <a:rPr lang="sr-Cyrl-RS" sz="2200" dirty="0" smtClean="0">
                <a:latin typeface="Cambria" pitchFamily="18" charset="0"/>
                <a:ea typeface="Cambria" pitchFamily="18" charset="0"/>
              </a:rPr>
              <a:t>Један од главних недостатака ове методе је тај што не узима у обзир зависности између различитих атрибута у скупу података.</a:t>
            </a:r>
          </a:p>
          <a:p>
            <a:r>
              <a:rPr lang="sr-Cyrl-RS" sz="2200" dirty="0" smtClean="0">
                <a:latin typeface="Cambria" pitchFamily="18" charset="0"/>
                <a:ea typeface="Cambria" pitchFamily="18" charset="0"/>
              </a:rPr>
              <a:t>Избор броја суседа може имати велики утицај на квалитет импутације, за шта постоје одређене технике.</a:t>
            </a:r>
          </a:p>
          <a:p>
            <a:pPr marL="0" indent="0">
              <a:buNone/>
            </a:pPr>
            <a:endParaRPr lang="sr-Cyrl-RS" sz="2200" dirty="0" smtClean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57B70-1F68-417D-8750-E417B0FB0B18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23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>
                <a:latin typeface="Cambria" pitchFamily="18" charset="0"/>
                <a:ea typeface="Cambria" pitchFamily="18" charset="0"/>
              </a:rPr>
              <a:t>Вишеструка импутација </a:t>
            </a:r>
            <a:r>
              <a:rPr lang="sr-Cyrl-RS" i="1" dirty="0" smtClean="0">
                <a:latin typeface="Cambria" pitchFamily="18" charset="0"/>
                <a:ea typeface="Cambria" pitchFamily="18" charset="0"/>
              </a:rPr>
              <a:t>(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Multiple Imputation</a:t>
            </a:r>
            <a:r>
              <a:rPr lang="sr-Cyrl-RS" i="1" dirty="0" smtClean="0">
                <a:latin typeface="Cambria" pitchFamily="18" charset="0"/>
                <a:ea typeface="Cambria" pitchFamily="18" charset="0"/>
              </a:rPr>
              <a:t>)</a:t>
            </a:r>
            <a:endParaRPr lang="en-US" i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Cyrl-RS" sz="2200" dirty="0" smtClean="0">
                <a:latin typeface="Cambria" pitchFamily="18" charset="0"/>
                <a:ea typeface="Cambria" pitchFamily="18" charset="0"/>
              </a:rPr>
              <a:t>Формално је представљена од стране Рубина 1978. године.</a:t>
            </a:r>
          </a:p>
          <a:p>
            <a:pPr algn="just"/>
            <a:r>
              <a:rPr lang="ru-RU" sz="2200" dirty="0">
                <a:latin typeface="Cambria" pitchFamily="18" charset="0"/>
                <a:ea typeface="Cambria" pitchFamily="18" charset="0"/>
              </a:rPr>
              <a:t>Кључна идеја </a:t>
            </a:r>
            <a:r>
              <a:rPr lang="ru-RU" sz="2200" dirty="0" smtClean="0">
                <a:latin typeface="Cambria" pitchFamily="18" charset="0"/>
                <a:ea typeface="Cambria" pitchFamily="18" charset="0"/>
              </a:rPr>
              <a:t>вишеструке </a:t>
            </a:r>
            <a:r>
              <a:rPr lang="ru-RU" sz="2200" dirty="0">
                <a:latin typeface="Cambria" pitchFamily="18" charset="0"/>
                <a:ea typeface="Cambria" pitchFamily="18" charset="0"/>
              </a:rPr>
              <a:t>импутације је замена сваке недостајуће вредности скупом од </a:t>
            </a:r>
            <a:r>
              <a:rPr lang="ru-RU" sz="2200" i="1" dirty="0">
                <a:latin typeface="Cambria" pitchFamily="18" charset="0"/>
                <a:ea typeface="Cambria" pitchFamily="18" charset="0"/>
              </a:rPr>
              <a:t>М</a:t>
            </a:r>
            <a:r>
              <a:rPr lang="ru-RU" sz="2200" dirty="0">
                <a:latin typeface="Cambria" pitchFamily="18" charset="0"/>
                <a:ea typeface="Cambria" pitchFamily="18" charset="0"/>
              </a:rPr>
              <a:t> вероватних </a:t>
            </a:r>
            <a:r>
              <a:rPr lang="ru-RU" sz="2200" dirty="0" smtClean="0">
                <a:latin typeface="Cambria" pitchFamily="18" charset="0"/>
                <a:ea typeface="Cambria" pitchFamily="18" charset="0"/>
              </a:rPr>
              <a:t>вредности.</a:t>
            </a:r>
          </a:p>
          <a:p>
            <a:pPr algn="just"/>
            <a:r>
              <a:rPr lang="ru-RU" sz="2200" dirty="0">
                <a:latin typeface="Cambria" pitchFamily="18" charset="0"/>
                <a:ea typeface="Cambria" pitchFamily="18" charset="0"/>
              </a:rPr>
              <a:t> Импутирани скупови података се затим анализирају применом стандардних процедура за комплетне податке, након чега се комбинују резултати ових анализа. </a:t>
            </a:r>
            <a:endParaRPr lang="ru-RU" sz="22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ru-RU" sz="2200" dirty="0">
                <a:latin typeface="Cambria" pitchFamily="18" charset="0"/>
                <a:ea typeface="Cambria" pitchFamily="18" charset="0"/>
              </a:rPr>
              <a:t>Вишеструка импутација, барем у основној форми, захтева да механизам недостајућих података буде </a:t>
            </a:r>
            <a:r>
              <a:rPr lang="ru-RU" sz="2200" i="1" dirty="0">
                <a:latin typeface="Cambria" pitchFamily="18" charset="0"/>
                <a:ea typeface="Cambria" pitchFamily="18" charset="0"/>
              </a:rPr>
              <a:t>MAR</a:t>
            </a:r>
            <a:r>
              <a:rPr lang="ru-RU" sz="2200" dirty="0">
                <a:latin typeface="Cambria" pitchFamily="18" charset="0"/>
                <a:ea typeface="Cambria" pitchFamily="18" charset="0"/>
              </a:rPr>
              <a:t>. Међутим, техника је примењена и у </a:t>
            </a:r>
            <a:r>
              <a:rPr lang="ru-RU" sz="2200" i="1" dirty="0">
                <a:latin typeface="Cambria" pitchFamily="18" charset="0"/>
                <a:ea typeface="Cambria" pitchFamily="18" charset="0"/>
              </a:rPr>
              <a:t>MNAR</a:t>
            </a:r>
            <a:r>
              <a:rPr lang="ru-RU" sz="2200" dirty="0">
                <a:latin typeface="Cambria" pitchFamily="18" charset="0"/>
                <a:ea typeface="Cambria" pitchFamily="18" charset="0"/>
              </a:rPr>
              <a:t> окружењима</a:t>
            </a:r>
            <a:r>
              <a:rPr lang="ru-RU" sz="2200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pPr algn="just"/>
            <a:r>
              <a:rPr lang="ru-RU" sz="2200" dirty="0" smtClean="0">
                <a:latin typeface="Cambria" pitchFamily="18" charset="0"/>
                <a:ea typeface="Cambria" pitchFamily="18" charset="0"/>
              </a:rPr>
              <a:t>Техника вишеструке импутације која је обрађена у овом раду је </a:t>
            </a:r>
            <a:r>
              <a:rPr lang="en-US" sz="2200" b="1" i="1" dirty="0" smtClean="0">
                <a:latin typeface="Cambria" pitchFamily="18" charset="0"/>
                <a:ea typeface="Cambria" pitchFamily="18" charset="0"/>
              </a:rPr>
              <a:t>MICE</a:t>
            </a:r>
            <a:r>
              <a:rPr lang="en-US" sz="2200" i="1" dirty="0" smtClean="0">
                <a:latin typeface="Cambria" pitchFamily="18" charset="0"/>
                <a:ea typeface="Cambria" pitchFamily="18" charset="0"/>
              </a:rPr>
              <a:t> (Multivariate Imputation by Chained Equations)</a:t>
            </a:r>
            <a:r>
              <a:rPr lang="ru-RU" sz="2200" dirty="0" smtClean="0">
                <a:latin typeface="Cambria" pitchFamily="18" charset="0"/>
                <a:ea typeface="Cambria" pitchFamily="18" charset="0"/>
              </a:rPr>
              <a:t> </a:t>
            </a:r>
            <a:endParaRPr lang="en-US" sz="22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57B70-1F68-417D-8750-E417B0FB0B18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28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Cambria" pitchFamily="18" charset="0"/>
                <a:ea typeface="Cambria" pitchFamily="18" charset="0"/>
              </a:rPr>
              <a:t>MICE</a:t>
            </a:r>
            <a:endParaRPr lang="en-US" i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24400"/>
          </a:xfrm>
        </p:spPr>
        <p:txBody>
          <a:bodyPr/>
          <a:lstStyle/>
          <a:p>
            <a:pPr algn="just"/>
            <a:r>
              <a:rPr lang="en-US" sz="1900" i="1" dirty="0">
                <a:latin typeface="Cambria" pitchFamily="18" charset="0"/>
                <a:ea typeface="Cambria" pitchFamily="18" charset="0"/>
              </a:rPr>
              <a:t>MICE</a:t>
            </a:r>
            <a:r>
              <a:rPr lang="en-US" sz="1900" dirty="0">
                <a:latin typeface="Cambria" pitchFamily="18" charset="0"/>
                <a:ea typeface="Cambria" pitchFamily="18" charset="0"/>
              </a:rPr>
              <a:t> </a:t>
            </a:r>
            <a:r>
              <a:rPr lang="sr-Cyrl-RS" sz="1900" dirty="0">
                <a:latin typeface="Cambria" pitchFamily="18" charset="0"/>
                <a:ea typeface="Cambria" pitchFamily="18" charset="0"/>
              </a:rPr>
              <a:t>функционише на претпоставци да су подаци који недостају </a:t>
            </a:r>
            <a:r>
              <a:rPr lang="en-US" sz="1900" i="1" dirty="0">
                <a:latin typeface="Cambria" pitchFamily="18" charset="0"/>
                <a:ea typeface="Cambria" pitchFamily="18" charset="0"/>
              </a:rPr>
              <a:t>Missing At Random (MAR</a:t>
            </a:r>
            <a:r>
              <a:rPr lang="en-US" sz="1900" i="1" dirty="0" smtClean="0">
                <a:latin typeface="Cambria" pitchFamily="18" charset="0"/>
                <a:ea typeface="Cambria" pitchFamily="18" charset="0"/>
              </a:rPr>
              <a:t>).</a:t>
            </a:r>
          </a:p>
          <a:p>
            <a:pPr algn="just"/>
            <a:r>
              <a:rPr lang="ru-RU" sz="1900" dirty="0">
                <a:latin typeface="Cambria" pitchFamily="18" charset="0"/>
                <a:ea typeface="Cambria" pitchFamily="18" charset="0"/>
              </a:rPr>
              <a:t>У поступку </a:t>
            </a:r>
            <a:r>
              <a:rPr lang="ru-RU" sz="1900" i="1" dirty="0" smtClean="0">
                <a:latin typeface="Cambria" pitchFamily="18" charset="0"/>
                <a:ea typeface="Cambria" pitchFamily="18" charset="0"/>
              </a:rPr>
              <a:t>MICE-</a:t>
            </a:r>
            <a:r>
              <a:rPr lang="en-US" sz="1900" dirty="0" smtClean="0">
                <a:latin typeface="Cambria" pitchFamily="18" charset="0"/>
                <a:ea typeface="Cambria" pitchFamily="18" charset="0"/>
              </a:rPr>
              <a:t>a</a:t>
            </a:r>
            <a:r>
              <a:rPr lang="ru-RU" sz="1900" dirty="0" smtClean="0">
                <a:latin typeface="Cambria" pitchFamily="18" charset="0"/>
                <a:ea typeface="Cambria" pitchFamily="18" charset="0"/>
              </a:rPr>
              <a:t>, </a:t>
            </a:r>
            <a:r>
              <a:rPr lang="ru-RU" sz="1900" dirty="0">
                <a:latin typeface="Cambria" pitchFamily="18" charset="0"/>
                <a:ea typeface="Cambria" pitchFamily="18" charset="0"/>
              </a:rPr>
              <a:t>серија регресионих модела се покреће при чему се </a:t>
            </a:r>
            <a:r>
              <a:rPr lang="ru-RU" sz="1900" dirty="0" smtClean="0">
                <a:latin typeface="Cambria" pitchFamily="18" charset="0"/>
                <a:ea typeface="Cambria" pitchFamily="18" charset="0"/>
              </a:rPr>
              <a:t>свак</a:t>
            </a:r>
            <a:r>
              <a:rPr lang="sr-Cyrl-RS" sz="1900" dirty="0">
                <a:latin typeface="Cambria" pitchFamily="18" charset="0"/>
                <a:ea typeface="Cambria" pitchFamily="18" charset="0"/>
              </a:rPr>
              <a:t>и</a:t>
            </a:r>
            <a:r>
              <a:rPr lang="ru-RU" sz="1900" dirty="0" smtClean="0">
                <a:latin typeface="Cambria" pitchFamily="18" charset="0"/>
                <a:ea typeface="Cambria" pitchFamily="18" charset="0"/>
              </a:rPr>
              <a:t> атрибут </a:t>
            </a:r>
            <a:r>
              <a:rPr lang="ru-RU" sz="1900" dirty="0">
                <a:latin typeface="Cambria" pitchFamily="18" charset="0"/>
                <a:ea typeface="Cambria" pitchFamily="18" charset="0"/>
              </a:rPr>
              <a:t>са недостајућим подацима моделује условно према другим атрибутима у подацима</a:t>
            </a:r>
            <a:r>
              <a:rPr lang="ru-RU" sz="1900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pPr algn="just"/>
            <a:r>
              <a:rPr lang="ru-RU" sz="1900" dirty="0" smtClean="0">
                <a:latin typeface="Cambria" pitchFamily="18" charset="0"/>
                <a:ea typeface="Cambria" pitchFamily="18" charset="0"/>
              </a:rPr>
              <a:t>Кораци у овом алгоритму: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1600" dirty="0">
                <a:latin typeface="Cambria" pitchFamily="18" charset="0"/>
                <a:ea typeface="Cambria" pitchFamily="18" charset="0"/>
              </a:rPr>
              <a:t>За </a:t>
            </a:r>
            <a:r>
              <a:rPr lang="en-US" sz="1600" dirty="0" err="1">
                <a:latin typeface="Cambria" pitchFamily="18" charset="0"/>
                <a:ea typeface="Cambria" pitchFamily="18" charset="0"/>
              </a:rPr>
              <a:t>сваки</a:t>
            </a:r>
            <a:r>
              <a:rPr lang="en-US" sz="16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600" dirty="0" err="1">
                <a:latin typeface="Cambria" pitchFamily="18" charset="0"/>
                <a:ea typeface="Cambria" pitchFamily="18" charset="0"/>
              </a:rPr>
              <a:t>податак</a:t>
            </a:r>
            <a:r>
              <a:rPr lang="en-US" sz="16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600" dirty="0" err="1">
                <a:latin typeface="Cambria" pitchFamily="18" charset="0"/>
                <a:ea typeface="Cambria" pitchFamily="18" charset="0"/>
              </a:rPr>
              <a:t>који</a:t>
            </a:r>
            <a:r>
              <a:rPr lang="en-US" sz="16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600" dirty="0" err="1">
                <a:latin typeface="Cambria" pitchFamily="18" charset="0"/>
                <a:ea typeface="Cambria" pitchFamily="18" charset="0"/>
              </a:rPr>
              <a:t>недостаје</a:t>
            </a:r>
            <a:r>
              <a:rPr lang="en-US" sz="1600" dirty="0">
                <a:latin typeface="Cambria" pitchFamily="18" charset="0"/>
                <a:ea typeface="Cambria" pitchFamily="18" charset="0"/>
              </a:rPr>
              <a:t> у </a:t>
            </a:r>
            <a:r>
              <a:rPr lang="en-US" sz="1600" dirty="0" err="1">
                <a:latin typeface="Cambria" pitchFamily="18" charset="0"/>
                <a:ea typeface="Cambria" pitchFamily="18" charset="0"/>
              </a:rPr>
              <a:t>скупу</a:t>
            </a:r>
            <a:r>
              <a:rPr lang="en-US" sz="16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600" dirty="0" err="1">
                <a:latin typeface="Cambria" pitchFamily="18" charset="0"/>
                <a:ea typeface="Cambria" pitchFamily="18" charset="0"/>
              </a:rPr>
              <a:t>података</a:t>
            </a:r>
            <a:r>
              <a:rPr lang="en-US" sz="1600" dirty="0">
                <a:latin typeface="Cambria" pitchFamily="18" charset="0"/>
                <a:ea typeface="Cambria" pitchFamily="18" charset="0"/>
              </a:rPr>
              <a:t>, врши се </a:t>
            </a:r>
            <a:r>
              <a:rPr lang="en-US" sz="1600" dirty="0" err="1">
                <a:latin typeface="Cambria" pitchFamily="18" charset="0"/>
                <a:ea typeface="Cambria" pitchFamily="18" charset="0"/>
              </a:rPr>
              <a:t>једноставна</a:t>
            </a:r>
            <a:r>
              <a:rPr lang="en-US" sz="16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600" dirty="0" err="1">
                <a:latin typeface="Cambria" pitchFamily="18" charset="0"/>
                <a:ea typeface="Cambria" pitchFamily="18" charset="0"/>
              </a:rPr>
              <a:t>импутација</a:t>
            </a:r>
            <a:r>
              <a:rPr lang="en-US" sz="1600" dirty="0">
                <a:latin typeface="Cambria" pitchFamily="18" charset="0"/>
                <a:ea typeface="Cambria" pitchFamily="18" charset="0"/>
              </a:rPr>
              <a:t>, </a:t>
            </a:r>
            <a:r>
              <a:rPr lang="en-US" sz="1600" dirty="0" err="1">
                <a:latin typeface="Cambria" pitchFamily="18" charset="0"/>
                <a:ea typeface="Cambria" pitchFamily="18" charset="0"/>
              </a:rPr>
              <a:t>као</a:t>
            </a:r>
            <a:r>
              <a:rPr lang="en-US" sz="16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600" dirty="0" err="1">
                <a:latin typeface="Cambria" pitchFamily="18" charset="0"/>
                <a:ea typeface="Cambria" pitchFamily="18" charset="0"/>
              </a:rPr>
              <a:t>што</a:t>
            </a:r>
            <a:r>
              <a:rPr lang="en-US" sz="1600" dirty="0">
                <a:latin typeface="Cambria" pitchFamily="18" charset="0"/>
                <a:ea typeface="Cambria" pitchFamily="18" charset="0"/>
              </a:rPr>
              <a:t> је </a:t>
            </a:r>
            <a:r>
              <a:rPr lang="en-US" sz="1600" dirty="0" err="1">
                <a:latin typeface="Cambria" pitchFamily="18" charset="0"/>
                <a:ea typeface="Cambria" pitchFamily="18" charset="0"/>
              </a:rPr>
              <a:t>импутација</a:t>
            </a:r>
            <a:r>
              <a:rPr lang="en-US" sz="1600" dirty="0">
                <a:latin typeface="Cambria" pitchFamily="18" charset="0"/>
                <a:ea typeface="Cambria" pitchFamily="18" charset="0"/>
              </a:rPr>
              <a:t> са </a:t>
            </a:r>
            <a:r>
              <a:rPr lang="en-US" sz="1600" dirty="0" err="1">
                <a:latin typeface="Cambria" pitchFamily="18" charset="0"/>
                <a:ea typeface="Cambria" pitchFamily="18" charset="0"/>
              </a:rPr>
              <a:t>средњом</a:t>
            </a:r>
            <a:r>
              <a:rPr lang="en-US" sz="16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600" dirty="0" err="1" smtClean="0">
                <a:latin typeface="Cambria" pitchFamily="18" charset="0"/>
                <a:ea typeface="Cambria" pitchFamily="18" charset="0"/>
              </a:rPr>
              <a:t>вредношћу</a:t>
            </a:r>
            <a:r>
              <a:rPr lang="sr-Cyrl-RS" sz="1600" dirty="0" smtClean="0">
                <a:latin typeface="Cambria" pitchFamily="18" charset="0"/>
                <a:ea typeface="Cambria" pitchFamily="18" charset="0"/>
              </a:rPr>
              <a:t> (индекси места)</a:t>
            </a:r>
            <a:r>
              <a:rPr lang="en-US" sz="1600" dirty="0" smtClean="0">
                <a:latin typeface="Cambria" pitchFamily="18" charset="0"/>
                <a:ea typeface="Cambria" pitchFamily="18" charset="0"/>
              </a:rPr>
              <a:t>.</a:t>
            </a:r>
            <a:endParaRPr lang="sr-Cyrl-RS" sz="1600" dirty="0" smtClean="0">
              <a:latin typeface="Cambria" pitchFamily="18" charset="0"/>
              <a:ea typeface="Cambria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ru-RU" sz="1600" dirty="0" smtClean="0">
                <a:latin typeface="Cambria" pitchFamily="18" charset="0"/>
                <a:ea typeface="Cambria" pitchFamily="18" charset="0"/>
              </a:rPr>
              <a:t>Индекси места </a:t>
            </a:r>
            <a:r>
              <a:rPr lang="ru-RU" sz="1600" dirty="0">
                <a:latin typeface="Cambria" pitchFamily="18" charset="0"/>
                <a:ea typeface="Cambria" pitchFamily="18" charset="0"/>
              </a:rPr>
              <a:t>импутације средње вредности </a:t>
            </a:r>
            <a:r>
              <a:rPr lang="ru-RU" sz="1600" dirty="0" smtClean="0">
                <a:latin typeface="Cambria" pitchFamily="18" charset="0"/>
                <a:ea typeface="Cambria" pitchFamily="18" charset="0"/>
              </a:rPr>
              <a:t>једног атрибута (вар) се </a:t>
            </a:r>
            <a:r>
              <a:rPr lang="ru-RU" sz="1600" dirty="0">
                <a:latin typeface="Cambria" pitchFamily="18" charset="0"/>
                <a:ea typeface="Cambria" pitchFamily="18" charset="0"/>
              </a:rPr>
              <a:t>враћају на вредности које недостају.</a:t>
            </a:r>
            <a:r>
              <a:rPr lang="en-US" sz="1600" dirty="0" smtClean="0">
                <a:latin typeface="Cambria" pitchFamily="18" charset="0"/>
                <a:ea typeface="Cambria" pitchFamily="18" charset="0"/>
              </a:rPr>
              <a:t> </a:t>
            </a:r>
            <a:endParaRPr lang="sr-Cyrl-RS" sz="1600" dirty="0">
              <a:latin typeface="Cambria" pitchFamily="18" charset="0"/>
              <a:ea typeface="Cambria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en-US" sz="1600" dirty="0" smtClean="0">
                <a:latin typeface="Cambria" pitchFamily="18" charset="0"/>
                <a:ea typeface="Cambria" pitchFamily="18" charset="0"/>
              </a:rPr>
              <a:t>“</a:t>
            </a:r>
            <a:r>
              <a:rPr lang="ru-RU" sz="1600" dirty="0" smtClean="0">
                <a:latin typeface="Cambria" pitchFamily="18" charset="0"/>
                <a:ea typeface="Cambria" pitchFamily="18" charset="0"/>
              </a:rPr>
              <a:t>вар</a:t>
            </a:r>
            <a:r>
              <a:rPr lang="ru-RU" sz="1600" dirty="0">
                <a:latin typeface="Cambria" pitchFamily="18" charset="0"/>
                <a:ea typeface="Cambria" pitchFamily="18" charset="0"/>
              </a:rPr>
              <a:t>“ </a:t>
            </a:r>
            <a:r>
              <a:rPr lang="ru-RU" sz="1600" dirty="0" smtClean="0">
                <a:latin typeface="Cambria" pitchFamily="18" charset="0"/>
                <a:ea typeface="Cambria" pitchFamily="18" charset="0"/>
              </a:rPr>
              <a:t>постаје одредишни </a:t>
            </a:r>
            <a:r>
              <a:rPr lang="ru-RU" sz="1600" dirty="0">
                <a:latin typeface="Cambria" pitchFamily="18" charset="0"/>
                <a:ea typeface="Cambria" pitchFamily="18" charset="0"/>
              </a:rPr>
              <a:t>атрибут у регресионом моделу, а </a:t>
            </a:r>
            <a:r>
              <a:rPr lang="ru-RU" sz="1600" dirty="0" smtClean="0">
                <a:latin typeface="Cambria" pitchFamily="18" charset="0"/>
                <a:ea typeface="Cambria" pitchFamily="18" charset="0"/>
              </a:rPr>
              <a:t>сви остали атрибути су независни.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ru-RU" sz="1600" dirty="0">
                <a:latin typeface="Cambria" pitchFamily="18" charset="0"/>
                <a:ea typeface="Cambria" pitchFamily="18" charset="0"/>
              </a:rPr>
              <a:t>Недостајуће вредности за „вар“ се затим замењују предвиђањима (испунама) из регресионог модела.</a:t>
            </a:r>
            <a:endParaRPr lang="ru-RU" sz="1600" dirty="0" smtClean="0">
              <a:latin typeface="Cambria" pitchFamily="18" charset="0"/>
              <a:ea typeface="Cambria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ru-RU" sz="1600" dirty="0">
                <a:latin typeface="Cambria" pitchFamily="18" charset="0"/>
                <a:ea typeface="Cambria" pitchFamily="18" charset="0"/>
              </a:rPr>
              <a:t>Кораци 2–4 се понављају за </a:t>
            </a:r>
            <a:r>
              <a:rPr lang="ru-RU" sz="1600" dirty="0" smtClean="0">
                <a:latin typeface="Cambria" pitchFamily="18" charset="0"/>
                <a:ea typeface="Cambria" pitchFamily="18" charset="0"/>
              </a:rPr>
              <a:t>сваки атрибут којем </a:t>
            </a:r>
            <a:r>
              <a:rPr lang="ru-RU" sz="1600" dirty="0">
                <a:latin typeface="Cambria" pitchFamily="18" charset="0"/>
                <a:ea typeface="Cambria" pitchFamily="18" charset="0"/>
              </a:rPr>
              <a:t>недостају </a:t>
            </a:r>
            <a:r>
              <a:rPr lang="ru-RU" sz="1600" dirty="0" smtClean="0">
                <a:latin typeface="Cambria" pitchFamily="18" charset="0"/>
                <a:ea typeface="Cambria" pitchFamily="18" charset="0"/>
              </a:rPr>
              <a:t>подаци</a:t>
            </a:r>
            <a:r>
              <a:rPr lang="ru-RU" sz="1600" dirty="0">
                <a:latin typeface="Cambria" pitchFamily="18" charset="0"/>
                <a:ea typeface="Cambria" pitchFamily="18" charset="0"/>
              </a:rPr>
              <a:t> </a:t>
            </a:r>
            <a:r>
              <a:rPr lang="ru-RU" sz="1600" dirty="0" smtClean="0">
                <a:latin typeface="Cambria" pitchFamily="18" charset="0"/>
                <a:ea typeface="Cambria" pitchFamily="18" charset="0"/>
              </a:rPr>
              <a:t>(циклус).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ru-RU" sz="1600" dirty="0" smtClean="0">
                <a:latin typeface="Cambria" pitchFamily="18" charset="0"/>
                <a:ea typeface="Cambria" pitchFamily="18" charset="0"/>
              </a:rPr>
              <a:t>Кораци </a:t>
            </a:r>
            <a:r>
              <a:rPr lang="ru-RU" sz="1600" dirty="0">
                <a:latin typeface="Cambria" pitchFamily="18" charset="0"/>
                <a:ea typeface="Cambria" pitchFamily="18" charset="0"/>
              </a:rPr>
              <a:t>2-4 се понављају у неколико циклуса, а комплементи се ажурирају након сваког циклуса. </a:t>
            </a:r>
            <a:endParaRPr lang="ru-RU" sz="1600" dirty="0" smtClean="0">
              <a:latin typeface="Cambria" pitchFamily="18" charset="0"/>
              <a:ea typeface="Cambria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endParaRPr lang="ru-RU" sz="1600" dirty="0" smtClean="0">
              <a:latin typeface="Cambria" pitchFamily="18" charset="0"/>
              <a:ea typeface="Cambria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endParaRPr lang="sr-Cyrl-RS" sz="1600" dirty="0" smtClean="0">
              <a:latin typeface="Cambria" pitchFamily="18" charset="0"/>
              <a:ea typeface="Cambria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endParaRPr lang="en-US" sz="1600" dirty="0" smtClean="0">
              <a:latin typeface="Cambria" pitchFamily="18" charset="0"/>
              <a:ea typeface="Cambria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endParaRPr lang="en-US" sz="18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57B70-1F68-417D-8750-E417B0FB0B18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086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Cambria" pitchFamily="18" charset="0"/>
                <a:ea typeface="Cambria" pitchFamily="18" charset="0"/>
              </a:rPr>
              <a:t>MICE</a:t>
            </a:r>
            <a:r>
              <a:rPr lang="sr-Cyrl-RS" i="1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sr-Cyrl-RS" dirty="0">
                <a:latin typeface="Cambria" pitchFamily="18" charset="0"/>
                <a:ea typeface="Cambria" pitchFamily="18" charset="0"/>
              </a:rPr>
              <a:t>(</a:t>
            </a:r>
            <a:r>
              <a:rPr lang="sr-Cyrl-RS" dirty="0" smtClean="0">
                <a:latin typeface="Cambria" pitchFamily="18" charset="0"/>
                <a:ea typeface="Cambria" pitchFamily="18" charset="0"/>
              </a:rPr>
              <a:t>Први циклус)</a:t>
            </a:r>
            <a:endParaRPr lang="en-US" i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24400"/>
          </a:xfrm>
        </p:spPr>
        <p:txBody>
          <a:bodyPr/>
          <a:lstStyle/>
          <a:p>
            <a:pPr marL="800100" lvl="1" indent="-342900" algn="just">
              <a:buFont typeface="+mj-lt"/>
              <a:buAutoNum type="arabicPeriod"/>
            </a:pPr>
            <a:endParaRPr lang="ru-RU" sz="1600" dirty="0" smtClean="0">
              <a:latin typeface="Cambria" pitchFamily="18" charset="0"/>
              <a:ea typeface="Cambria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endParaRPr lang="sr-Cyrl-RS" sz="1600" dirty="0" smtClean="0">
              <a:latin typeface="Cambria" pitchFamily="18" charset="0"/>
              <a:ea typeface="Cambria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endParaRPr lang="en-US" sz="1600" dirty="0" smtClean="0">
              <a:latin typeface="Cambria" pitchFamily="18" charset="0"/>
              <a:ea typeface="Cambria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endParaRPr lang="en-US" sz="18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57B70-1F68-417D-8750-E417B0FB0B18}" type="slidenum">
              <a:rPr lang="en-US" altLang="en-US" smtClean="0"/>
              <a:pPr/>
              <a:t>16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55" y="1609315"/>
            <a:ext cx="2322124" cy="15910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088" y="1609315"/>
            <a:ext cx="2400392" cy="1591085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054096" y="2311130"/>
            <a:ext cx="298704" cy="187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615411"/>
            <a:ext cx="2350927" cy="160178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273157"/>
            <a:ext cx="31750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092" y="3810000"/>
            <a:ext cx="2453719" cy="1608996"/>
          </a:xfrm>
          <a:prstGeom prst="rect">
            <a:avLst/>
          </a:prstGeom>
        </p:spPr>
      </p:pic>
      <p:sp>
        <p:nvSpPr>
          <p:cNvPr id="12" name="Down Arrow 11"/>
          <p:cNvSpPr/>
          <p:nvPr/>
        </p:nvSpPr>
        <p:spPr>
          <a:xfrm>
            <a:off x="7368886" y="3390900"/>
            <a:ext cx="196137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5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Cambria" pitchFamily="18" charset="0"/>
                <a:ea typeface="Cambria" pitchFamily="18" charset="0"/>
              </a:rPr>
              <a:t>MICE</a:t>
            </a:r>
            <a:r>
              <a:rPr lang="sr-Cyrl-RS" i="1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sr-Cyrl-RS" dirty="0" smtClean="0">
                <a:latin typeface="Cambria" pitchFamily="18" charset="0"/>
                <a:ea typeface="Cambria" pitchFamily="18" charset="0"/>
              </a:rPr>
              <a:t>(Остали циклуси)</a:t>
            </a:r>
            <a:endParaRPr lang="en-US" i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24400"/>
          </a:xfrm>
        </p:spPr>
        <p:txBody>
          <a:bodyPr/>
          <a:lstStyle/>
          <a:p>
            <a:pPr marL="800100" lvl="1" indent="-342900" algn="just">
              <a:buFont typeface="+mj-lt"/>
              <a:buAutoNum type="arabicPeriod"/>
            </a:pPr>
            <a:endParaRPr lang="ru-RU" sz="1600" dirty="0" smtClean="0">
              <a:latin typeface="Cambria" pitchFamily="18" charset="0"/>
              <a:ea typeface="Cambria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endParaRPr lang="sr-Cyrl-RS" sz="1600" dirty="0" smtClean="0">
              <a:latin typeface="Cambria" pitchFamily="18" charset="0"/>
              <a:ea typeface="Cambria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endParaRPr lang="en-US" sz="1600" dirty="0" smtClean="0">
              <a:latin typeface="Cambria" pitchFamily="18" charset="0"/>
              <a:ea typeface="Cambria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endParaRPr lang="en-US" sz="18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57B70-1F68-417D-8750-E417B0FB0B18}" type="slidenum">
              <a:rPr lang="en-US" altLang="en-US" smtClean="0"/>
              <a:pPr/>
              <a:t>17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01" y="1219200"/>
            <a:ext cx="7183598" cy="492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87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Cambria" pitchFamily="18" charset="0"/>
                <a:ea typeface="Cambria" pitchFamily="18" charset="0"/>
              </a:rPr>
              <a:t>MICE</a:t>
            </a:r>
            <a:endParaRPr lang="en-US" i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24400"/>
          </a:xfrm>
        </p:spPr>
        <p:txBody>
          <a:bodyPr/>
          <a:lstStyle/>
          <a:p>
            <a:pPr marL="400050" algn="just"/>
            <a:endParaRPr lang="ru-RU" sz="2000" dirty="0" smtClean="0">
              <a:latin typeface="Cambria" pitchFamily="18" charset="0"/>
              <a:ea typeface="Cambria" pitchFamily="18" charset="0"/>
            </a:endParaRPr>
          </a:p>
          <a:p>
            <a:pPr marL="400050" algn="just"/>
            <a:r>
              <a:rPr lang="ru-RU" sz="2200" dirty="0">
                <a:latin typeface="Cambria" pitchFamily="18" charset="0"/>
                <a:ea typeface="Cambria" pitchFamily="18" charset="0"/>
              </a:rPr>
              <a:t>MICE је популаран алгоритам импутације недостајућих података који се често користи и у пракси. </a:t>
            </a:r>
            <a:endParaRPr lang="sr-Cyrl-RS" sz="2000" dirty="0" smtClean="0">
              <a:latin typeface="Cambria" pitchFamily="18" charset="0"/>
              <a:ea typeface="Cambria" pitchFamily="18" charset="0"/>
            </a:endParaRPr>
          </a:p>
          <a:p>
            <a:pPr marL="400050" algn="just"/>
            <a:r>
              <a:rPr lang="sr-Cyrl-RS" sz="2200" dirty="0" smtClean="0">
                <a:latin typeface="Cambria" pitchFamily="18" charset="0"/>
                <a:ea typeface="Cambria" pitchFamily="18" charset="0"/>
              </a:rPr>
              <a:t>Предности овог алгоритма су флексибилност, могућност рада са различитим типовима података, као и споспобност да узме у обзир корелацију међу атрибутима.</a:t>
            </a:r>
          </a:p>
          <a:p>
            <a:pPr marL="400050" algn="just"/>
            <a:r>
              <a:rPr lang="sr-Cyrl-RS" sz="2200" dirty="0" smtClean="0">
                <a:latin typeface="Cambria" pitchFamily="18" charset="0"/>
                <a:ea typeface="Cambria" pitchFamily="18" charset="0"/>
              </a:rPr>
              <a:t>Мане овог алгоритма су углавном везане за перформансе извршавања, јер је у питању секвенцијални алгоритам, па се самим тим не може паралелизовати.</a:t>
            </a:r>
            <a:endParaRPr lang="en-US" sz="2200" dirty="0" smtClean="0">
              <a:latin typeface="Cambria" pitchFamily="18" charset="0"/>
              <a:ea typeface="Cambria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endParaRPr lang="en-US" sz="18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57B70-1F68-417D-8750-E417B0FB0B18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525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sz="4000" dirty="0" smtClean="0">
                <a:latin typeface="Cambria" pitchFamily="18" charset="0"/>
                <a:ea typeface="Cambria" pitchFamily="18" charset="0"/>
              </a:rPr>
              <a:t>Модели машинског учења отпорни на недостајуће податке</a:t>
            </a:r>
            <a:endParaRPr lang="en-US" sz="40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pPr marL="400050" algn="just"/>
            <a:r>
              <a:rPr lang="ru-RU" sz="2100" dirty="0">
                <a:latin typeface="Cambria" pitchFamily="18" charset="0"/>
                <a:ea typeface="Cambria" pitchFamily="18" charset="0"/>
              </a:rPr>
              <a:t>Многи популарни модели машинског учења, као што су машине за подршку векторима (</a:t>
            </a:r>
            <a:r>
              <a:rPr lang="ru-RU" sz="2100" i="1" dirty="0">
                <a:latin typeface="Cambria" pitchFamily="18" charset="0"/>
                <a:ea typeface="Cambria" pitchFamily="18" charset="0"/>
              </a:rPr>
              <a:t>Support Vector Machines</a:t>
            </a:r>
            <a:r>
              <a:rPr lang="ru-RU" sz="2100" dirty="0">
                <a:latin typeface="Cambria" pitchFamily="18" charset="0"/>
                <a:ea typeface="Cambria" pitchFamily="18" charset="0"/>
              </a:rPr>
              <a:t>), </a:t>
            </a:r>
            <a:r>
              <a:rPr lang="ru-RU" sz="2100" i="1" dirty="0">
                <a:latin typeface="Cambria" pitchFamily="18" charset="0"/>
                <a:ea typeface="Cambria" pitchFamily="18" charset="0"/>
              </a:rPr>
              <a:t>glmnet</a:t>
            </a:r>
            <a:r>
              <a:rPr lang="ru-RU" sz="2100" dirty="0">
                <a:latin typeface="Cambria" pitchFamily="18" charset="0"/>
                <a:ea typeface="Cambria" pitchFamily="18" charset="0"/>
              </a:rPr>
              <a:t>, неуронске мреже, итд, не могу толерисати било какву количину недостајућих података</a:t>
            </a:r>
            <a:r>
              <a:rPr lang="ru-RU" sz="2100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pPr marL="400050" algn="just"/>
            <a:r>
              <a:rPr lang="ru-RU" sz="2100" dirty="0">
                <a:latin typeface="Cambria" pitchFamily="18" charset="0"/>
                <a:ea typeface="Cambria" pitchFamily="18" charset="0"/>
              </a:rPr>
              <a:t>Одређене имплементације модела заснованих на стаблу имају паметне процедуре за прилагођавање непотпуних </a:t>
            </a:r>
            <a:r>
              <a:rPr lang="ru-RU" sz="2100" dirty="0" smtClean="0">
                <a:latin typeface="Cambria" pitchFamily="18" charset="0"/>
                <a:ea typeface="Cambria" pitchFamily="18" charset="0"/>
              </a:rPr>
              <a:t>података.</a:t>
            </a:r>
          </a:p>
          <a:p>
            <a:pPr marL="400050" algn="just"/>
            <a:r>
              <a:rPr lang="ru-RU" sz="2100" dirty="0" smtClean="0">
                <a:latin typeface="Cambria" pitchFamily="18" charset="0"/>
                <a:ea typeface="Cambria" pitchFamily="18" charset="0"/>
              </a:rPr>
              <a:t>У питању је </a:t>
            </a:r>
            <a:r>
              <a:rPr lang="en-US" sz="2100" i="1" dirty="0" smtClean="0">
                <a:latin typeface="Cambria" pitchFamily="18" charset="0"/>
                <a:ea typeface="Cambria" pitchFamily="18" charset="0"/>
              </a:rPr>
              <a:t>CART (Classification And Regression Tree) </a:t>
            </a:r>
            <a:r>
              <a:rPr lang="sr-Cyrl-RS" sz="2100" dirty="0" smtClean="0">
                <a:latin typeface="Cambria" pitchFamily="18" charset="0"/>
                <a:ea typeface="Cambria" pitchFamily="18" charset="0"/>
              </a:rPr>
              <a:t>методологија.</a:t>
            </a:r>
          </a:p>
          <a:p>
            <a:pPr marL="400050" algn="just"/>
            <a:r>
              <a:rPr lang="en-US" sz="2100" i="1" dirty="0" smtClean="0">
                <a:latin typeface="Cambria" pitchFamily="18" charset="0"/>
                <a:ea typeface="Cambria" pitchFamily="18" charset="0"/>
              </a:rPr>
              <a:t>CART</a:t>
            </a:r>
            <a:r>
              <a:rPr lang="sr-Cyrl-RS" sz="2100" i="1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sr-Cyrl-RS" sz="2100" dirty="0" smtClean="0">
                <a:latin typeface="Cambria" pitchFamily="18" charset="0"/>
                <a:ea typeface="Cambria" pitchFamily="18" charset="0"/>
              </a:rPr>
              <a:t>користи идеју сурогатних подела </a:t>
            </a:r>
            <a:r>
              <a:rPr lang="sr-Cyrl-RS" sz="2100" i="1" dirty="0" smtClean="0">
                <a:latin typeface="Cambria" pitchFamily="18" charset="0"/>
                <a:ea typeface="Cambria" pitchFamily="18" charset="0"/>
              </a:rPr>
              <a:t>(</a:t>
            </a:r>
            <a:r>
              <a:rPr lang="en-US" sz="2100" i="1" dirty="0" smtClean="0">
                <a:latin typeface="Cambria" pitchFamily="18" charset="0"/>
                <a:ea typeface="Cambria" pitchFamily="18" charset="0"/>
              </a:rPr>
              <a:t>surrogate split</a:t>
            </a:r>
            <a:r>
              <a:rPr lang="sr-Cyrl-RS" sz="2100" i="1" dirty="0" smtClean="0">
                <a:latin typeface="Cambria" pitchFamily="18" charset="0"/>
                <a:ea typeface="Cambria" pitchFamily="18" charset="0"/>
              </a:rPr>
              <a:t>)</a:t>
            </a:r>
            <a:r>
              <a:rPr lang="en-US" sz="2100" dirty="0" smtClean="0">
                <a:latin typeface="Cambria" pitchFamily="18" charset="0"/>
                <a:ea typeface="Cambria" pitchFamily="18" charset="0"/>
              </a:rPr>
              <a:t>, </a:t>
            </a:r>
            <a:r>
              <a:rPr lang="sr-Cyrl-RS" sz="2100" dirty="0" smtClean="0">
                <a:latin typeface="Cambria" pitchFamily="18" charset="0"/>
                <a:ea typeface="Cambria" pitchFamily="18" charset="0"/>
              </a:rPr>
              <a:t>приликом креирања стабла, формира се алтернативни скуп поделе (коришћењем других атрибута од тренутног који се дели).</a:t>
            </a:r>
            <a:endParaRPr lang="ru-RU" sz="2100" i="1" dirty="0" smtClean="0">
              <a:latin typeface="Cambria" pitchFamily="18" charset="0"/>
              <a:ea typeface="Cambria" pitchFamily="18" charset="0"/>
            </a:endParaRPr>
          </a:p>
          <a:p>
            <a:pPr algn="just"/>
            <a:endParaRPr lang="en-US" sz="21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57B70-1F68-417D-8750-E417B0FB0B18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937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406430C-7506-4274-A5AC-9FFBDC1320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64520-3A41-46BB-A013-C04658331128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="" xmlns:a16="http://schemas.microsoft.com/office/drawing/2014/main" id="{A909F021-DA63-459E-B471-AEE16E71B5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Cyrl-R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Проблем недостајућих података</a:t>
            </a: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="" xmlns:a16="http://schemas.microsoft.com/office/drawing/2014/main" id="{664DFC37-939F-4087-9678-FC4B6B1618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ts val="1200"/>
              </a:spcBef>
            </a:pPr>
            <a:r>
              <a:rPr lang="ru-RU" sz="2400" dirty="0">
                <a:latin typeface="Cambria" pitchFamily="18" charset="0"/>
                <a:ea typeface="Cambria" pitchFamily="18" charset="0"/>
              </a:rPr>
              <a:t>У савременим </a:t>
            </a:r>
            <a:r>
              <a:rPr lang="ru-RU" sz="2400" dirty="0" smtClean="0">
                <a:latin typeface="Cambria" pitchFamily="18" charset="0"/>
                <a:ea typeface="Cambria" pitchFamily="18" charset="0"/>
              </a:rPr>
              <a:t>истраживањима, </a:t>
            </a:r>
            <a:r>
              <a:rPr lang="ru-RU" sz="2400" dirty="0">
                <a:latin typeface="Cambria" pitchFamily="18" charset="0"/>
                <a:ea typeface="Cambria" pitchFamily="18" charset="0"/>
              </a:rPr>
              <a:t>подаци су кључни за доношење закључака и правилних одлука. </a:t>
            </a:r>
            <a:endParaRPr lang="ru-RU" sz="2400" dirty="0" smtClean="0">
              <a:latin typeface="Cambria" pitchFamily="18" charset="0"/>
              <a:ea typeface="Cambria" pitchFamily="18" charset="0"/>
            </a:endParaRPr>
          </a:p>
          <a:p>
            <a:pPr algn="just">
              <a:spcBef>
                <a:spcPts val="1200"/>
              </a:spcBef>
            </a:pPr>
            <a:r>
              <a:rPr lang="ru-RU" sz="2400" dirty="0" smtClean="0">
                <a:latin typeface="Cambria" pitchFamily="18" charset="0"/>
                <a:ea typeface="Cambria" pitchFamily="18" charset="0"/>
              </a:rPr>
              <a:t>Недостајући подаци као честа појава узрокована различитим факторима (грешке сензора, одбијање испитаника да одговоре на питање...).</a:t>
            </a:r>
            <a:endParaRPr lang="sr-Cyrl-RS" dirty="0"/>
          </a:p>
          <a:p>
            <a:pPr algn="just">
              <a:spcBef>
                <a:spcPts val="1200"/>
              </a:spcBef>
            </a:pPr>
            <a:r>
              <a:rPr lang="sr-Cyrl-RS" sz="2400" dirty="0" smtClean="0">
                <a:latin typeface="Cambria" pitchFamily="18" charset="0"/>
                <a:ea typeface="Cambria" pitchFamily="18" charset="0"/>
              </a:rPr>
              <a:t>Проблем већине статистичких техника је њихово претпостављање да су подаци комплетни.</a:t>
            </a:r>
          </a:p>
          <a:p>
            <a:pPr algn="just">
              <a:spcBef>
                <a:spcPts val="1200"/>
              </a:spcBef>
            </a:pPr>
            <a:r>
              <a:rPr lang="sr-Cyrl-RS" sz="2400" dirty="0" smtClean="0">
                <a:latin typeface="Cambria" pitchFamily="18" charset="0"/>
                <a:ea typeface="Cambria" pitchFamily="18" charset="0"/>
              </a:rPr>
              <a:t>Примена адекватних метода за руковање недостајућим подацима у зависности од њиховог типа, као решење овог проблема.</a:t>
            </a:r>
            <a:endParaRPr lang="ru-RU" sz="2400" dirty="0" smtClean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i="1" dirty="0">
                <a:latin typeface="Cambria" pitchFamily="18" charset="0"/>
                <a:ea typeface="Cambria" pitchFamily="18" charset="0"/>
              </a:rPr>
              <a:t>CART</a:t>
            </a:r>
            <a:endParaRPr lang="en-US" sz="40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57B70-1F68-417D-8750-E417B0FB0B18}" type="slidenum">
              <a:rPr lang="en-US" altLang="en-US" smtClean="0"/>
              <a:pPr/>
              <a:t>20</a:t>
            </a:fld>
            <a:endParaRPr lang="en-US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718" y="1714500"/>
            <a:ext cx="592656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168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sz="4000" dirty="0">
                <a:latin typeface="Cambria" pitchFamily="18" charset="0"/>
                <a:ea typeface="Cambria" pitchFamily="18" charset="0"/>
              </a:rPr>
              <a:t>Модели машинског учења отпорни на недостајуће податке</a:t>
            </a:r>
            <a:endParaRPr lang="en-US" sz="40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pPr algn="just"/>
            <a:r>
              <a:rPr lang="ru-RU" sz="2100" dirty="0">
                <a:latin typeface="Cambria" pitchFamily="18" charset="0"/>
                <a:ea typeface="Cambria" pitchFamily="18" charset="0"/>
              </a:rPr>
              <a:t>Наивни Бајесов алгоритам је пробабилистички алгоритам за класификацију који, такође, може толерисати недостајуће податке</a:t>
            </a:r>
            <a:r>
              <a:rPr lang="ru-RU" sz="2100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pPr algn="just"/>
            <a:r>
              <a:rPr lang="ru-RU" sz="2100" dirty="0">
                <a:latin typeface="Cambria" pitchFamily="18" charset="0"/>
                <a:ea typeface="Cambria" pitchFamily="18" charset="0"/>
              </a:rPr>
              <a:t>У случају недостајућих вредности за неки атрибут, наивни Бајесов алгоритам једноставно изоставља тај атрибут приликом израчунавања вероватноће</a:t>
            </a:r>
            <a:r>
              <a:rPr lang="ru-RU" sz="2100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pPr algn="just"/>
            <a:r>
              <a:rPr lang="ru-RU" sz="2100" dirty="0" smtClean="0">
                <a:latin typeface="Cambria" pitchFamily="18" charset="0"/>
                <a:ea typeface="Cambria" pitchFamily="18" charset="0"/>
              </a:rPr>
              <a:t>Важно </a:t>
            </a:r>
            <a:r>
              <a:rPr lang="ru-RU" sz="2100" dirty="0">
                <a:latin typeface="Cambria" pitchFamily="18" charset="0"/>
                <a:ea typeface="Cambria" pitchFamily="18" charset="0"/>
              </a:rPr>
              <a:t>је напоменути да, иако су ови модели отпорни на недостајуће податке, може се, итекако, доћи до губитка информација што може утицати на квалитет предикција</a:t>
            </a:r>
            <a:r>
              <a:rPr lang="ru-RU" sz="2100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pPr algn="just"/>
            <a:r>
              <a:rPr lang="ru-RU" sz="2100" dirty="0">
                <a:latin typeface="Cambria" pitchFamily="18" charset="0"/>
                <a:ea typeface="Cambria" pitchFamily="18" charset="0"/>
              </a:rPr>
              <a:t>Како би се постигла најбоља могућа ефикасност у раду са недостајућим подацима, свакако је најбоља пракса користити неке од метода </a:t>
            </a:r>
            <a:r>
              <a:rPr lang="ru-RU" sz="2100" dirty="0" smtClean="0">
                <a:latin typeface="Cambria" pitchFamily="18" charset="0"/>
                <a:ea typeface="Cambria" pitchFamily="18" charset="0"/>
              </a:rPr>
              <a:t>описаних раније.</a:t>
            </a:r>
            <a:endParaRPr lang="en-US" sz="21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57B70-1F68-417D-8750-E417B0FB0B18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417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>
                <a:latin typeface="Cambria" pitchFamily="18" charset="0"/>
                <a:ea typeface="Cambria" pitchFamily="18" charset="0"/>
              </a:rPr>
              <a:t>Преглед обрађених алгоритама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1600200"/>
            <a:ext cx="4495800" cy="368278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57B70-1F68-417D-8750-E417B0FB0B18}" type="slidenum">
              <a:rPr lang="en-US" altLang="en-US" smtClean="0"/>
              <a:pPr/>
              <a:t>22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1" y="1764792"/>
            <a:ext cx="4309872" cy="182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54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>
                <a:latin typeface="Cambria" pitchFamily="18" charset="0"/>
                <a:ea typeface="Cambria" pitchFamily="18" charset="0"/>
              </a:rPr>
              <a:t>Практични део рада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pPr algn="just"/>
            <a:r>
              <a:rPr lang="sr-Cyrl-RS" sz="2100" smtClean="0">
                <a:latin typeface="Cambria" pitchFamily="18" charset="0"/>
                <a:ea typeface="Cambria" pitchFamily="18" charset="0"/>
              </a:rPr>
              <a:t>У наставку следи приказ практичног дела рада.</a:t>
            </a:r>
            <a:endParaRPr lang="en-US" sz="21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57B70-1F68-417D-8750-E417B0FB0B18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741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A4BF8E-8635-C605-B7E1-F9C9E129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>
                <a:latin typeface="Cambria" panose="02040503050406030204" pitchFamily="18" charset="0"/>
                <a:ea typeface="Cambria" panose="02040503050406030204" pitchFamily="18" charset="0"/>
              </a:rPr>
              <a:t>Типови недостајућих података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C46F72A-41EC-3632-0109-B9BAE80BC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1200"/>
              </a:spcBef>
            </a:pPr>
            <a:r>
              <a:rPr lang="sr-Cyrl-RS" sz="2200" dirty="0">
                <a:latin typeface="Cambria" pitchFamily="18" charset="0"/>
                <a:ea typeface="Cambria" pitchFamily="18" charset="0"/>
              </a:rPr>
              <a:t>П</a:t>
            </a:r>
            <a:r>
              <a:rPr lang="ru-RU" sz="2200" dirty="0" smtClean="0">
                <a:latin typeface="Cambria" pitchFamily="18" charset="0"/>
                <a:ea typeface="Cambria" pitchFamily="18" charset="0"/>
              </a:rPr>
              <a:t>о </a:t>
            </a:r>
            <a:r>
              <a:rPr lang="ru-RU" sz="2200" dirty="0">
                <a:latin typeface="Cambria" pitchFamily="18" charset="0"/>
                <a:ea typeface="Cambria" pitchFamily="18" charset="0"/>
              </a:rPr>
              <a:t>завршетку прикупљања података, потребно је утврдити механизам по којем подаци </a:t>
            </a:r>
            <a:r>
              <a:rPr lang="ru-RU" sz="2200" dirty="0" smtClean="0">
                <a:latin typeface="Cambria" pitchFamily="18" charset="0"/>
                <a:ea typeface="Cambria" pitchFamily="18" charset="0"/>
              </a:rPr>
              <a:t>недостају.</a:t>
            </a:r>
          </a:p>
          <a:p>
            <a:pPr algn="just">
              <a:spcBef>
                <a:spcPts val="1200"/>
              </a:spcBef>
            </a:pPr>
            <a:r>
              <a:rPr lang="ru-RU" sz="22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ru-RU" sz="2200" dirty="0">
                <a:latin typeface="Cambria" pitchFamily="18" charset="0"/>
                <a:ea typeface="Cambria" pitchFamily="18" charset="0"/>
              </a:rPr>
              <a:t>Образац недостајања података много је важнији од саме количине недостајућих података.</a:t>
            </a:r>
            <a:endParaRPr lang="en-US" sz="2200" dirty="0" smtClean="0">
              <a:latin typeface="Cambria" panose="02040503050406030204" pitchFamily="18" charset="0"/>
              <a:ea typeface="Cambria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</a:pPr>
            <a:r>
              <a:rPr lang="sr-Cyrl-RS" sz="2200" dirty="0" smtClean="0">
                <a:latin typeface="Cambria" panose="020405030504060302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Постоје следећи типови недостајућих података:</a:t>
            </a:r>
          </a:p>
          <a:p>
            <a:pPr lvl="1" algn="just">
              <a:spcBef>
                <a:spcPts val="1200"/>
              </a:spcBef>
            </a:pPr>
            <a:r>
              <a:rPr lang="en-US" sz="1800" i="1" dirty="0">
                <a:latin typeface="Cambria" panose="020405030504060302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MCAR (Missing Completely At Random)</a:t>
            </a:r>
            <a:r>
              <a:rPr lang="sr-Cyrl-RS" sz="1800" i="1" dirty="0">
                <a:latin typeface="Cambria" panose="020405030504060302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 -</a:t>
            </a:r>
            <a:r>
              <a:rPr lang="sr-Cyrl-RS" sz="1800" i="1" dirty="0">
                <a:latin typeface="Cambria" panose="02040503050406030204" pitchFamily="18" charset="0"/>
                <a:ea typeface="Cambria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Cambria" pitchFamily="18" charset="0"/>
                <a:ea typeface="Cambria" pitchFamily="18" charset="0"/>
              </a:rPr>
              <a:t>вероватноћа да податак недостаје независна од самих података.</a:t>
            </a:r>
            <a:endParaRPr lang="en-US" sz="1800" i="1" dirty="0">
              <a:latin typeface="Cambria" panose="02040503050406030204" pitchFamily="18" charset="0"/>
              <a:ea typeface="Cambria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1200"/>
              </a:spcBef>
            </a:pPr>
            <a:r>
              <a:rPr lang="en-US" sz="1800" i="1" dirty="0">
                <a:latin typeface="Cambria" panose="020405030504060302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MAR (Missing At Random)</a:t>
            </a:r>
            <a:r>
              <a:rPr lang="sr-Cyrl-RS" sz="1800" i="1" dirty="0">
                <a:latin typeface="Cambria" panose="020405030504060302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sr-Cyrl-RS" sz="1800" i="1" dirty="0" smtClean="0">
                <a:latin typeface="Cambria" panose="020405030504060302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– </a:t>
            </a:r>
            <a:r>
              <a:rPr lang="sr-Cyrl-RS" sz="1800" dirty="0" smtClean="0">
                <a:latin typeface="Cambria" panose="020405030504060302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вероватноћа да податак недостаје независна од недостајућих вредности, већ само од суседнух вредности.</a:t>
            </a:r>
            <a:endParaRPr lang="en-US" sz="1800" i="1" dirty="0">
              <a:latin typeface="Cambria" panose="020405030504060302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 lvl="1" algn="just">
              <a:spcBef>
                <a:spcPts val="1200"/>
              </a:spcBef>
            </a:pPr>
            <a:r>
              <a:rPr lang="en-US" sz="1800" i="1" dirty="0">
                <a:latin typeface="Cambria" panose="020405030504060302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MNAR (Missing Not At Random</a:t>
            </a:r>
            <a:r>
              <a:rPr lang="en-US" sz="1800" i="1" dirty="0" smtClean="0">
                <a:latin typeface="Cambria" panose="020405030504060302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)</a:t>
            </a:r>
            <a:r>
              <a:rPr lang="sr-Cyrl-RS" sz="1800" dirty="0">
                <a:latin typeface="Cambria" panose="020405030504060302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sr-Cyrl-RS" sz="1800" dirty="0" smtClean="0">
                <a:latin typeface="Cambria" panose="020405030504060302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– вероватноћа да податак недостаје </a:t>
            </a:r>
            <a:r>
              <a:rPr lang="sr-Cyrl-RS" sz="1800" dirty="0" smtClean="0">
                <a:latin typeface="Cambria" panose="020405030504060302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зависи </a:t>
            </a:r>
            <a:r>
              <a:rPr lang="sr-Cyrl-RS" sz="1800" dirty="0" smtClean="0">
                <a:latin typeface="Cambria" panose="020405030504060302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од самих незапажених недостајућих </a:t>
            </a:r>
            <a:r>
              <a:rPr lang="sr-Cyrl-RS" sz="1800" dirty="0" smtClean="0">
                <a:latin typeface="Cambria" panose="020405030504060302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вредности.</a:t>
            </a:r>
            <a:endParaRPr lang="sr-Cyrl-RS" sz="1800" dirty="0" smtClean="0">
              <a:latin typeface="Cambria" panose="020405030504060302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Cambria" panose="020405030504060302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latin typeface="Cambria" panose="020405030504060302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latin typeface="Cambria" panose="020405030504060302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latin typeface="Cambria" panose="020405030504060302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E6F53AA-8338-A0E1-A842-7B637D1F43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57B70-1F68-417D-8750-E417B0FB0B18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868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EBB385-3F65-1832-3030-F4DD91443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>
                <a:latin typeface="Cambria" panose="02040503050406030204" pitchFamily="18" charset="0"/>
                <a:ea typeface="Cambria" panose="02040503050406030204" pitchFamily="18" charset="0"/>
              </a:rPr>
              <a:t>Илустрација наведених механизама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057400"/>
            <a:ext cx="7162800" cy="2360065"/>
          </a:xfr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8CA0CC4-0F3A-9401-4D83-108A1A1010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57B70-1F68-417D-8750-E417B0FB0B18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4648200"/>
            <a:ext cx="769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X </a:t>
            </a:r>
            <a:r>
              <a:rPr lang="sr-Cyrl-RS" dirty="0"/>
              <a:t>представља атрибут који садржи потпуно посматране податке (нема непостојећих података), </a:t>
            </a:r>
            <a:r>
              <a:rPr lang="en-US" dirty="0"/>
              <a:t>Y </a:t>
            </a:r>
            <a:r>
              <a:rPr lang="sr-Cyrl-RS" dirty="0"/>
              <a:t>представља атрибут који је недостајући, </a:t>
            </a:r>
            <a:r>
              <a:rPr lang="en-US" dirty="0"/>
              <a:t>Z </a:t>
            </a:r>
            <a:r>
              <a:rPr lang="sr-Cyrl-RS" dirty="0"/>
              <a:t>представља компоненту узрока нестанка која није у вези ни са једним од ових атрибута и </a:t>
            </a:r>
            <a:r>
              <a:rPr lang="en-US" dirty="0"/>
              <a:t>R </a:t>
            </a:r>
            <a:r>
              <a:rPr lang="sr-Cyrl-RS" dirty="0"/>
              <a:t>представља одсуство (</a:t>
            </a:r>
            <a:r>
              <a:rPr lang="en-US" i="1" dirty="0"/>
              <a:t>missingness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39688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57E91F-1D86-6E3C-24C1-79D3C5A96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>
                <a:latin typeface="Cambria" panose="02040503050406030204" pitchFamily="18" charset="0"/>
                <a:ea typeface="Cambria" panose="02040503050406030204" pitchFamily="18" charset="0"/>
              </a:rPr>
              <a:t>Конвенционалне методе обраде недостајућих података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A83D8D-19F6-3631-EF9D-2CCF76604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algn="just">
              <a:spcBef>
                <a:spcPts val="1200"/>
              </a:spcBef>
            </a:pPr>
            <a:r>
              <a:rPr lang="ru-RU" sz="2100" dirty="0">
                <a:latin typeface="Cambria" pitchFamily="18" charset="0"/>
                <a:ea typeface="Cambria" pitchFamily="18" charset="0"/>
              </a:rPr>
              <a:t>Постоје многи начини за обраду недостајућих података, од којих су неки </a:t>
            </a:r>
            <a:r>
              <a:rPr lang="ru-RU" sz="2100" dirty="0" smtClean="0">
                <a:latin typeface="Cambria" pitchFamily="18" charset="0"/>
                <a:ea typeface="Cambria" pitchFamily="18" charset="0"/>
              </a:rPr>
              <a:t>традиционални, а неки модерни.</a:t>
            </a:r>
          </a:p>
          <a:p>
            <a:pPr algn="just">
              <a:spcBef>
                <a:spcPts val="1200"/>
              </a:spcBef>
            </a:pPr>
            <a:r>
              <a:rPr lang="ru-RU" sz="2100" dirty="0" smtClean="0">
                <a:latin typeface="Cambria" pitchFamily="18" charset="0"/>
                <a:ea typeface="Cambria" pitchFamily="18" charset="0"/>
              </a:rPr>
              <a:t>Конвенционалне методе обрађене у овом раду су:</a:t>
            </a:r>
          </a:p>
          <a:p>
            <a:pPr lvl="1" algn="just">
              <a:spcBef>
                <a:spcPts val="1200"/>
              </a:spcBef>
            </a:pPr>
            <a:r>
              <a:rPr lang="ru-RU" sz="1800" dirty="0" smtClean="0">
                <a:latin typeface="Cambria" pitchFamily="18" charset="0"/>
                <a:ea typeface="Cambria" pitchFamily="18" charset="0"/>
              </a:rPr>
              <a:t>Искључивање </a:t>
            </a:r>
            <a:r>
              <a:rPr lang="ru-RU" sz="1800" smtClean="0">
                <a:latin typeface="Cambria" pitchFamily="18" charset="0"/>
                <a:ea typeface="Cambria" pitchFamily="18" charset="0"/>
              </a:rPr>
              <a:t>недостајућих </a:t>
            </a:r>
            <a:r>
              <a:rPr lang="ru-RU" sz="1800" smtClean="0">
                <a:latin typeface="Cambria" pitchFamily="18" charset="0"/>
                <a:ea typeface="Cambria" pitchFamily="18" charset="0"/>
              </a:rPr>
              <a:t>података</a:t>
            </a:r>
            <a:r>
              <a:rPr lang="en-US" sz="1800" i="1" smtClean="0">
                <a:latin typeface="Cambria" pitchFamily="18" charset="0"/>
                <a:ea typeface="Cambria" pitchFamily="18" charset="0"/>
              </a:rPr>
              <a:t>.</a:t>
            </a:r>
            <a:endParaRPr lang="en-US" sz="1800" i="1" dirty="0" smtClean="0">
              <a:latin typeface="Cambria" pitchFamily="18" charset="0"/>
              <a:ea typeface="Cambria" pitchFamily="18" charset="0"/>
            </a:endParaRPr>
          </a:p>
          <a:p>
            <a:pPr lvl="1" algn="just">
              <a:spcBef>
                <a:spcPts val="1200"/>
              </a:spcBef>
            </a:pPr>
            <a:r>
              <a:rPr lang="sr-Cyrl-RS" sz="1800" dirty="0" smtClean="0">
                <a:latin typeface="Cambria" pitchFamily="18" charset="0"/>
                <a:ea typeface="Cambria" pitchFamily="18" charset="0"/>
              </a:rPr>
              <a:t>Једноструке импутационе методе:</a:t>
            </a:r>
          </a:p>
          <a:p>
            <a:pPr lvl="2" algn="just">
              <a:spcBef>
                <a:spcPts val="1200"/>
              </a:spcBef>
            </a:pPr>
            <a:r>
              <a:rPr lang="sr-Cyrl-RS" sz="1500" b="1" dirty="0" smtClean="0">
                <a:latin typeface="Cambria" pitchFamily="18" charset="0"/>
                <a:ea typeface="Cambria" pitchFamily="18" charset="0"/>
              </a:rPr>
              <a:t>Замена недостајућих вредности срењом вредношћу</a:t>
            </a:r>
          </a:p>
          <a:p>
            <a:pPr lvl="2" algn="just">
              <a:spcBef>
                <a:spcPts val="1200"/>
              </a:spcBef>
            </a:pPr>
            <a:r>
              <a:rPr lang="ru-RU" sz="1500" b="1" dirty="0" smtClean="0">
                <a:latin typeface="Cambria" pitchFamily="18" charset="0"/>
                <a:ea typeface="Cambria" pitchFamily="18" charset="0"/>
              </a:rPr>
              <a:t>Случајна импутација (</a:t>
            </a:r>
            <a:r>
              <a:rPr lang="en-US" sz="1500" b="1" i="1" dirty="0" smtClean="0">
                <a:latin typeface="Cambria" pitchFamily="18" charset="0"/>
                <a:ea typeface="Cambria" pitchFamily="18" charset="0"/>
              </a:rPr>
              <a:t>Hot-deck imputation)</a:t>
            </a:r>
          </a:p>
          <a:p>
            <a:pPr lvl="2" algn="just">
              <a:spcBef>
                <a:spcPts val="1200"/>
              </a:spcBef>
            </a:pPr>
            <a:r>
              <a:rPr lang="sr-Cyrl-RS" sz="1500" b="1" dirty="0" smtClean="0">
                <a:latin typeface="Cambria" pitchFamily="18" charset="0"/>
                <a:ea typeface="Cambria" pitchFamily="18" charset="0"/>
              </a:rPr>
              <a:t>Једнострука импутација помоћу регресије</a:t>
            </a:r>
          </a:p>
          <a:p>
            <a:pPr lvl="2" algn="just">
              <a:spcBef>
                <a:spcPts val="1200"/>
              </a:spcBef>
            </a:pPr>
            <a:r>
              <a:rPr lang="en-US" sz="1500" b="1" i="1" dirty="0" smtClean="0">
                <a:latin typeface="Cambria" pitchFamily="18" charset="0"/>
                <a:ea typeface="Cambria" pitchFamily="18" charset="0"/>
              </a:rPr>
              <a:t>KNN </a:t>
            </a:r>
            <a:r>
              <a:rPr lang="sr-Cyrl-RS" sz="1500" b="1" dirty="0" smtClean="0">
                <a:latin typeface="Cambria" pitchFamily="18" charset="0"/>
                <a:ea typeface="Cambria" pitchFamily="18" charset="0"/>
              </a:rPr>
              <a:t>импутација</a:t>
            </a:r>
          </a:p>
          <a:p>
            <a:pPr algn="just">
              <a:spcBef>
                <a:spcPts val="1200"/>
              </a:spcBef>
            </a:pPr>
            <a:r>
              <a:rPr lang="sr-Cyrl-RS" sz="2100" dirty="0" smtClean="0">
                <a:latin typeface="Cambria" pitchFamily="18" charset="0"/>
                <a:ea typeface="Cambria" pitchFamily="18" charset="0"/>
              </a:rPr>
              <a:t>Поред ових, конвенционалних метода, биће обрађена и метода вишеструке импутације која носи назив </a:t>
            </a:r>
            <a:r>
              <a:rPr lang="en-US" sz="2100" b="1" i="1" dirty="0" smtClean="0">
                <a:latin typeface="Cambria" pitchFamily="18" charset="0"/>
                <a:ea typeface="Cambria" pitchFamily="18" charset="0"/>
              </a:rPr>
              <a:t>MICE</a:t>
            </a:r>
            <a:r>
              <a:rPr lang="en-US" sz="2100" i="1" dirty="0" smtClean="0">
                <a:latin typeface="Cambria" pitchFamily="18" charset="0"/>
                <a:ea typeface="Cambria" pitchFamily="18" charset="0"/>
              </a:rPr>
              <a:t> (Multivariate Imputation by Chain Equations)</a:t>
            </a:r>
            <a:endParaRPr lang="ru-RU" sz="2100" dirty="0" smtClean="0">
              <a:latin typeface="Cambria" pitchFamily="18" charset="0"/>
              <a:ea typeface="Cambria" pitchFamily="18" charset="0"/>
            </a:endParaRPr>
          </a:p>
          <a:p>
            <a:pPr algn="just">
              <a:spcBef>
                <a:spcPts val="1200"/>
              </a:spcBef>
            </a:pPr>
            <a:endParaRPr lang="sr-Cyrl-RS" sz="2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5A95C7F-7767-8938-B317-FB4DCBA27C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57B70-1F68-417D-8750-E417B0FB0B18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688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5E979C-9BB2-E695-2D4E-F7112F632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>
                <a:latin typeface="Cambria" panose="02040503050406030204" pitchFamily="18" charset="0"/>
                <a:ea typeface="Cambria" panose="02040503050406030204" pitchFamily="18" charset="0"/>
              </a:rPr>
              <a:t>Искључивање недостајућих података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93AE28-27BB-F4AD-A6FA-303AEEA46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just"/>
            <a:r>
              <a:rPr lang="sr-Cyrl-RS" sz="2100" dirty="0" smtClean="0">
                <a:latin typeface="Cambria" pitchFamily="18" charset="0"/>
                <a:ea typeface="Cambria" pitchFamily="18" charset="0"/>
              </a:rPr>
              <a:t>Основна метода за брисање недостајућих податка је ткзв. Искључивање недостајућих података у целини (</a:t>
            </a:r>
            <a:r>
              <a:rPr lang="en-US" sz="2100" b="1" i="1" dirty="0" smtClean="0">
                <a:latin typeface="Cambria" pitchFamily="18" charset="0"/>
                <a:ea typeface="Cambria" pitchFamily="18" charset="0"/>
              </a:rPr>
              <a:t>Listwise deletion</a:t>
            </a:r>
            <a:r>
              <a:rPr lang="sr-Cyrl-RS" sz="2100" i="1" dirty="0" smtClean="0">
                <a:latin typeface="Cambria" pitchFamily="18" charset="0"/>
                <a:ea typeface="Cambria" pitchFamily="18" charset="0"/>
              </a:rPr>
              <a:t>).</a:t>
            </a:r>
            <a:endParaRPr lang="en-US" sz="21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ru-RU" sz="2100" dirty="0" smtClean="0">
                <a:latin typeface="Cambria" pitchFamily="18" charset="0"/>
                <a:ea typeface="Cambria" pitchFamily="18" charset="0"/>
              </a:rPr>
              <a:t>Искључивање података у целини </a:t>
            </a:r>
            <a:r>
              <a:rPr lang="sr-Cyrl-RS" sz="2100" dirty="0" smtClean="0">
                <a:latin typeface="Cambria" pitchFamily="18" charset="0"/>
                <a:ea typeface="Cambria" pitchFamily="18" charset="0"/>
              </a:rPr>
              <a:t>је метода која се користи како би се уклониле сви редови података које садрже недостајуће вредности.</a:t>
            </a:r>
          </a:p>
          <a:p>
            <a:pPr algn="just"/>
            <a:r>
              <a:rPr lang="sr-Cyrl-RS" sz="2100" dirty="0" smtClean="0">
                <a:latin typeface="Cambria" pitchFamily="18" charset="0"/>
                <a:ea typeface="Cambria" pitchFamily="18" charset="0"/>
              </a:rPr>
              <a:t>Ч</a:t>
            </a:r>
            <a:r>
              <a:rPr lang="ru-RU" sz="2100" dirty="0" smtClean="0">
                <a:latin typeface="Cambria" pitchFamily="18" charset="0"/>
                <a:ea typeface="Cambria" pitchFamily="18" charset="0"/>
              </a:rPr>
              <a:t>есто се користи због своје једноставности - не захтева додатне кораке како би се попунили недостајући подаци.</a:t>
            </a:r>
          </a:p>
          <a:p>
            <a:pPr algn="just"/>
            <a:r>
              <a:rPr lang="ru-RU" sz="2100" dirty="0" smtClean="0">
                <a:latin typeface="Cambria" pitchFamily="18" charset="0"/>
                <a:ea typeface="Cambria" pitchFamily="18" charset="0"/>
              </a:rPr>
              <a:t>Велики недостаци у случају великог броја недостајућих података у односу на величину самог скупа података.</a:t>
            </a:r>
          </a:p>
          <a:p>
            <a:pPr algn="just"/>
            <a:r>
              <a:rPr lang="ru-RU" sz="2100" dirty="0" smtClean="0">
                <a:latin typeface="Cambria" pitchFamily="18" charset="0"/>
                <a:ea typeface="Cambria" pitchFamily="18" charset="0"/>
              </a:rPr>
              <a:t>Искривљене статистичке анализе и неисправни закључци.</a:t>
            </a:r>
          </a:p>
          <a:p>
            <a:pPr algn="just"/>
            <a:r>
              <a:rPr lang="ru-RU" sz="2100" dirty="0" smtClean="0">
                <a:latin typeface="Cambria" pitchFamily="18" charset="0"/>
                <a:ea typeface="Cambria" pitchFamily="18" charset="0"/>
              </a:rPr>
              <a:t>Иако има очигледних мањкавости, у оквиру статистичких пакета је често подразумевана опција.</a:t>
            </a:r>
            <a:endParaRPr lang="en-US" sz="21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ru-RU" sz="20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endParaRPr lang="ru-RU" sz="18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endParaRPr lang="ru-RU" sz="1800" dirty="0">
              <a:latin typeface="Cambria" pitchFamily="18" charset="0"/>
              <a:ea typeface="Cambria" pitchFamily="18" charset="0"/>
            </a:endParaRPr>
          </a:p>
          <a:p>
            <a:pPr algn="just"/>
            <a:endParaRPr lang="ru-RU" sz="18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endParaRPr lang="ru-RU" sz="1800" dirty="0">
              <a:latin typeface="Cambria" pitchFamily="18" charset="0"/>
              <a:ea typeface="Cambria" pitchFamily="18" charset="0"/>
            </a:endParaRPr>
          </a:p>
          <a:p>
            <a:pPr algn="just"/>
            <a:endParaRPr lang="sr-Cyrl-RS" sz="18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endParaRPr lang="en-US" sz="1800" i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A0CDAF7-643C-109C-382D-946D9D28F4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57B70-1F68-417D-8750-E417B0FB0B18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641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F6D768-4EAC-F831-E3C0-219D67068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>
                <a:latin typeface="Cambria" panose="02040503050406030204" pitchFamily="18" charset="0"/>
                <a:ea typeface="Cambria" panose="02040503050406030204" pitchFamily="18" charset="0"/>
              </a:rPr>
              <a:t>Замена недостајућих података средњом вредношћу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81C967B-9A4F-840A-4EDE-5924355B3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pPr algn="just">
              <a:spcBef>
                <a:spcPts val="1200"/>
              </a:spcBef>
            </a:pPr>
            <a:r>
              <a:rPr lang="sr-Cyrl-R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У одсуству других информација, користи се средња вредност доступних података за сваки појединачни недостајући податак.</a:t>
            </a:r>
          </a:p>
          <a:p>
            <a:pPr algn="just">
              <a:spcBef>
                <a:spcPts val="1200"/>
              </a:spcBef>
            </a:pPr>
            <a:r>
              <a:rPr lang="sr-Cyrl-R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У случају нумеричких атрибута користи се аритметичка средина добијена на постојећим подацима.</a:t>
            </a:r>
          </a:p>
          <a:p>
            <a:pPr algn="just">
              <a:spcBef>
                <a:spcPts val="1200"/>
              </a:spcBef>
            </a:pPr>
            <a:r>
              <a:rPr lang="sr-Cyrl-R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У слулачају номиналних атрибута, замена се врши модалном вредношћу.</a:t>
            </a:r>
          </a:p>
          <a:p>
            <a:pPr algn="just">
              <a:spcBef>
                <a:spcPts val="1200"/>
              </a:spcBef>
            </a:pPr>
            <a:r>
              <a:rPr lang="sr-Cyrl-R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У случају ординалних атрибута, замена се врши медијаном.</a:t>
            </a:r>
          </a:p>
          <a:p>
            <a:pPr algn="just">
              <a:spcBef>
                <a:spcPts val="1200"/>
              </a:spcBef>
            </a:pPr>
            <a:r>
              <a:rPr lang="sr-Cyrl-RS" sz="2000" dirty="0">
                <a:latin typeface="Cambria" panose="02040503050406030204" pitchFamily="18" charset="0"/>
                <a:ea typeface="Cambria" panose="02040503050406030204" pitchFamily="18" charset="0"/>
              </a:rPr>
              <a:t>Смањивање варијансе </a:t>
            </a:r>
            <a:r>
              <a:rPr lang="sr-Cyrl-R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података, посебно када постоји велики број недостајућих вредности.</a:t>
            </a:r>
          </a:p>
          <a:p>
            <a:pPr algn="just">
              <a:spcBef>
                <a:spcPts val="1200"/>
              </a:spcBef>
            </a:pPr>
            <a:r>
              <a:rPr lang="sr-Cyrl-R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Чак и у случају </a:t>
            </a:r>
            <a:r>
              <a:rPr lang="en-US" sz="20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MCAR</a:t>
            </a:r>
            <a:r>
              <a:rPr lang="sr-Cyrl-R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, може се јавити изражено кривљење резултата.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A2EE211-6DF5-1E75-43E3-A7241C7576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57B70-1F68-417D-8750-E417B0FB0B18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532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F6D768-4EAC-F831-E3C0-219D67068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>
                <a:latin typeface="Cambria" panose="02040503050406030204" pitchFamily="18" charset="0"/>
                <a:ea typeface="Cambria" panose="02040503050406030204" pitchFamily="18" charset="0"/>
              </a:rPr>
              <a:t>Замена недостајућих података средњом вредношћу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564" y="1676400"/>
            <a:ext cx="4664873" cy="4495800"/>
          </a:xfr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A2EE211-6DF5-1E75-43E3-A7241C7576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57B70-1F68-417D-8750-E417B0FB0B18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715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F6D768-4EAC-F831-E3C0-219D67068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Hot-deck </a:t>
            </a:r>
            <a:r>
              <a:rPr lang="sr-Cyrl-RS" dirty="0" smtClean="0">
                <a:latin typeface="Cambria" panose="02040503050406030204" pitchFamily="18" charset="0"/>
                <a:ea typeface="Cambria" panose="02040503050406030204" pitchFamily="18" charset="0"/>
              </a:rPr>
              <a:t>импутација</a:t>
            </a:r>
            <a:endParaRPr lang="en-US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81C967B-9A4F-840A-4EDE-5924355B3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525963"/>
          </a:xfrm>
        </p:spPr>
        <p:txBody>
          <a:bodyPr/>
          <a:lstStyle/>
          <a:p>
            <a:pPr algn="just">
              <a:spcBef>
                <a:spcPts val="1200"/>
              </a:spcBef>
            </a:pPr>
            <a:r>
              <a:rPr lang="sr-Cyrl-RS" sz="2000" dirty="0">
                <a:latin typeface="Cambria" pitchFamily="18" charset="0"/>
                <a:ea typeface="Cambria" pitchFamily="18" charset="0"/>
              </a:rPr>
              <a:t>Г</a:t>
            </a:r>
            <a:r>
              <a:rPr lang="sr-Cyrl-RS" sz="2000" dirty="0" smtClean="0">
                <a:latin typeface="Cambria" pitchFamily="18" charset="0"/>
                <a:ea typeface="Cambria" pitchFamily="18" charset="0"/>
              </a:rPr>
              <a:t>лавна </a:t>
            </a:r>
            <a:r>
              <a:rPr lang="sr-Cyrl-RS" sz="2000" dirty="0">
                <a:latin typeface="Cambria" pitchFamily="18" charset="0"/>
                <a:ea typeface="Cambria" pitchFamily="18" charset="0"/>
              </a:rPr>
              <a:t>идеја је да случај са недостајућом вредношћу добија </a:t>
            </a:r>
            <a:r>
              <a:rPr lang="sr-Cyrl-RS" sz="2000" dirty="0" smtClean="0">
                <a:latin typeface="Cambria" pitchFamily="18" charset="0"/>
                <a:ea typeface="Cambria" pitchFamily="18" charset="0"/>
              </a:rPr>
              <a:t>вредност </a:t>
            </a:r>
            <a:r>
              <a:rPr lang="sr-Cyrl-RS" sz="2000" dirty="0">
                <a:latin typeface="Cambria" pitchFamily="18" charset="0"/>
                <a:ea typeface="Cambria" pitchFamily="18" charset="0"/>
              </a:rPr>
              <a:t>која се узима насумично из случајева који су највише слични оном који недостаје, на основу неких позадинских атрибута које одреди </a:t>
            </a:r>
            <a:r>
              <a:rPr lang="sr-Cyrl-RS" sz="2000" dirty="0" smtClean="0">
                <a:latin typeface="Cambria" pitchFamily="18" charset="0"/>
                <a:ea typeface="Cambria" pitchFamily="18" charset="0"/>
              </a:rPr>
              <a:t>корисник (</a:t>
            </a:r>
            <a:r>
              <a:rPr lang="en-US" sz="2000" i="1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i="1" dirty="0" smtClean="0">
                <a:latin typeface="Cambria" pitchFamily="18" charset="0"/>
                <a:ea typeface="Cambria" pitchFamily="18" charset="0"/>
              </a:rPr>
              <a:t>deck </a:t>
            </a:r>
            <a:r>
              <a:rPr lang="sr-Cyrl-RS" sz="2000" dirty="0" smtClean="0">
                <a:latin typeface="Cambria" pitchFamily="18" charset="0"/>
                <a:ea typeface="Cambria" pitchFamily="18" charset="0"/>
              </a:rPr>
              <a:t>атрибути).</a:t>
            </a:r>
          </a:p>
          <a:p>
            <a:pPr algn="just">
              <a:spcBef>
                <a:spcPts val="1200"/>
              </a:spcBef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У најосновнијем </a:t>
            </a:r>
            <a:r>
              <a:rPr lang="sr-Cyrl-RS" sz="2000" dirty="0" smtClean="0">
                <a:latin typeface="Cambria" pitchFamily="18" charset="0"/>
                <a:ea typeface="Cambria" pitchFamily="18" charset="0"/>
              </a:rPr>
              <a:t>случају, када </a:t>
            </a:r>
            <a:r>
              <a:rPr lang="sr-Cyrl-RS" sz="2000" dirty="0">
                <a:latin typeface="Cambria" pitchFamily="18" charset="0"/>
                <a:ea typeface="Cambria" pitchFamily="18" charset="0"/>
              </a:rPr>
              <a:t>имамо скуп података који садржи само један </a:t>
            </a:r>
            <a:r>
              <a:rPr lang="sr-Cyrl-RS" sz="2000" dirty="0" smtClean="0">
                <a:latin typeface="Cambria" pitchFamily="18" charset="0"/>
                <a:ea typeface="Cambria" pitchFamily="18" charset="0"/>
              </a:rPr>
              <a:t>атрибут,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може</a:t>
            </a:r>
            <a:r>
              <a:rPr lang="sr-Cyrl-RS" sz="2000" dirty="0">
                <a:latin typeface="Cambria" pitchFamily="18" charset="0"/>
                <a:ea typeface="Cambria" pitchFamily="18" charset="0"/>
              </a:rPr>
              <a:t>мо за  </a:t>
            </a:r>
            <a:r>
              <a:rPr lang="en-US" sz="2000" i="1" dirty="0">
                <a:latin typeface="Cambria" pitchFamily="18" charset="0"/>
                <a:ea typeface="Cambria" pitchFamily="18" charset="0"/>
              </a:rPr>
              <a:t>deck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sr-Cyrl-RS" sz="2000" dirty="0">
                <a:latin typeface="Cambria" pitchFamily="18" charset="0"/>
                <a:ea typeface="Cambria" pitchFamily="18" charset="0"/>
              </a:rPr>
              <a:t>атрибут изабрати управо </a:t>
            </a:r>
            <a:r>
              <a:rPr lang="sr-Cyrl-RS" sz="2000" dirty="0" smtClean="0">
                <a:latin typeface="Cambria" pitchFamily="18" charset="0"/>
                <a:ea typeface="Cambria" pitchFamily="18" charset="0"/>
              </a:rPr>
              <a:t>тај атрибут, након </a:t>
            </a:r>
            <a:r>
              <a:rPr lang="sr-Cyrl-RS" sz="2000" dirty="0">
                <a:latin typeface="Cambria" pitchFamily="18" charset="0"/>
                <a:ea typeface="Cambria" pitchFamily="18" charset="0"/>
              </a:rPr>
              <a:t>чега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се врши случајни избор од </a:t>
            </a:r>
            <a:r>
              <a:rPr lang="en-US" sz="2000" i="1" dirty="0">
                <a:latin typeface="Cambria" pitchFamily="18" charset="0"/>
                <a:ea typeface="Cambria" pitchFamily="18" charset="0"/>
              </a:rPr>
              <a:t>n-m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валидних случајева да буду донатори за </a:t>
            </a:r>
            <a:r>
              <a:rPr lang="en-US" sz="2000" i="1" dirty="0">
                <a:latin typeface="Cambria" pitchFamily="18" charset="0"/>
                <a:ea typeface="Cambria" pitchFamily="18" charset="0"/>
              </a:rPr>
              <a:t>m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случајева са недостајућим вредностима. Случајна замена је суштина </a:t>
            </a:r>
            <a:r>
              <a:rPr lang="en-US" sz="2000" i="1" dirty="0">
                <a:latin typeface="Cambria" pitchFamily="18" charset="0"/>
                <a:ea typeface="Cambria" pitchFamily="18" charset="0"/>
              </a:rPr>
              <a:t>hot deck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методе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.</a:t>
            </a:r>
            <a:endParaRPr lang="sr-Cyrl-RS" sz="2000" dirty="0" smtClean="0">
              <a:latin typeface="Cambria" pitchFamily="18" charset="0"/>
              <a:ea typeface="Cambria" pitchFamily="18" charset="0"/>
            </a:endParaRPr>
          </a:p>
          <a:p>
            <a:pPr algn="just">
              <a:spcBef>
                <a:spcPts val="1200"/>
              </a:spcBef>
            </a:pPr>
            <a:r>
              <a:rPr lang="sr-Cyrl-RS" sz="2000" dirty="0" smtClean="0">
                <a:latin typeface="Cambria" pitchFamily="18" charset="0"/>
                <a:ea typeface="Cambria" pitchFamily="18" charset="0"/>
              </a:rPr>
              <a:t>Потребно постојање одређеног степена корелације између атрибута, самим тим је погодна за </a:t>
            </a:r>
            <a:r>
              <a:rPr lang="en-US" sz="2000" i="1" dirty="0" smtClean="0">
                <a:latin typeface="Cambria" pitchFamily="18" charset="0"/>
                <a:ea typeface="Cambria" pitchFamily="18" charset="0"/>
              </a:rPr>
              <a:t>MAR </a:t>
            </a:r>
            <a:r>
              <a:rPr lang="sr-Cyrl-RS" sz="2000" dirty="0" smtClean="0">
                <a:latin typeface="Cambria" pitchFamily="18" charset="0"/>
                <a:ea typeface="Cambria" pitchFamily="18" charset="0"/>
              </a:rPr>
              <a:t>тип података.</a:t>
            </a:r>
          </a:p>
          <a:p>
            <a:pPr algn="just">
              <a:spcBef>
                <a:spcPts val="1200"/>
              </a:spcBef>
            </a:pPr>
            <a:r>
              <a:rPr lang="sr-Cyrl-RS" sz="2000" dirty="0">
                <a:latin typeface="Cambria" pitchFamily="18" charset="0"/>
                <a:ea typeface="Cambria" pitchFamily="18" charset="0"/>
              </a:rPr>
              <a:t>Главни недостатак </a:t>
            </a:r>
            <a:r>
              <a:rPr lang="sr-Cyrl-RS" sz="2000" dirty="0" smtClean="0">
                <a:latin typeface="Cambria" pitchFamily="18" charset="0"/>
                <a:ea typeface="Cambria" pitchFamily="18" charset="0"/>
              </a:rPr>
              <a:t>је тај </a:t>
            </a:r>
            <a:r>
              <a:rPr lang="sr-Cyrl-RS" sz="2000" dirty="0">
                <a:latin typeface="Cambria" pitchFamily="18" charset="0"/>
                <a:ea typeface="Cambria" pitchFamily="18" charset="0"/>
              </a:rPr>
              <a:t>што захтева </a:t>
            </a:r>
            <a:r>
              <a:rPr lang="sr-Cyrl-RS" sz="2000" dirty="0" smtClean="0">
                <a:latin typeface="Cambria" pitchFamily="18" charset="0"/>
                <a:ea typeface="Cambria" pitchFamily="18" charset="0"/>
              </a:rPr>
              <a:t>да позадински </a:t>
            </a:r>
            <a:r>
              <a:rPr lang="sr-Cyrl-RS" sz="2000" dirty="0">
                <a:latin typeface="Cambria" pitchFamily="18" charset="0"/>
                <a:ea typeface="Cambria" pitchFamily="18" charset="0"/>
              </a:rPr>
              <a:t>атрибути буду </a:t>
            </a:r>
            <a:r>
              <a:rPr lang="sr-Cyrl-RS" sz="2000" dirty="0" smtClean="0">
                <a:latin typeface="Cambria" pitchFamily="18" charset="0"/>
                <a:ea typeface="Cambria" pitchFamily="18" charset="0"/>
              </a:rPr>
              <a:t>номинални.</a:t>
            </a:r>
          </a:p>
          <a:p>
            <a:pPr algn="just">
              <a:spcBef>
                <a:spcPts val="1200"/>
              </a:spcBef>
            </a:pPr>
            <a:endParaRPr lang="en-US" sz="2000" dirty="0">
              <a:latin typeface="Cambria" pitchFamily="18" charset="0"/>
              <a:ea typeface="Cambria" pitchFamily="18" charset="0"/>
            </a:endParaRPr>
          </a:p>
          <a:p>
            <a:pPr algn="just">
              <a:spcBef>
                <a:spcPts val="1200"/>
              </a:spcBef>
            </a:pPr>
            <a:endParaRPr lang="en-US" sz="20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A2EE211-6DF5-1E75-43E3-A7241C7576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57B70-1F68-417D-8750-E417B0FB0B18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060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ergetika">
  <a:themeElements>
    <a:clrScheme name="energetik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nergetik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energetik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etik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etik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etik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etik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etik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etik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etik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etik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etik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etik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etik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721</TotalTime>
  <Words>1422</Words>
  <Application>Microsoft Office PowerPoint</Application>
  <PresentationFormat>On-screen Show (4:3)</PresentationFormat>
  <Paragraphs>145</Paragraphs>
  <Slides>23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energetika</vt:lpstr>
      <vt:lpstr>Недостајући подаци</vt:lpstr>
      <vt:lpstr>Проблем недостајућих података</vt:lpstr>
      <vt:lpstr>Типови недостајућих података</vt:lpstr>
      <vt:lpstr>Илустрација наведених механизама</vt:lpstr>
      <vt:lpstr>Конвенционалне методе обраде недостајућих података</vt:lpstr>
      <vt:lpstr>Искључивање недостајућих података</vt:lpstr>
      <vt:lpstr>Замена недостајућих података средњом вредношћу</vt:lpstr>
      <vt:lpstr>Замена недостајућих података средњом вредношћу</vt:lpstr>
      <vt:lpstr>Hot-deck импутација</vt:lpstr>
      <vt:lpstr>Једнострука импутација помоћу регресије</vt:lpstr>
      <vt:lpstr>Једнострука импутација помоћу регресије</vt:lpstr>
      <vt:lpstr>Једнострука импутација помоћу KNN </vt:lpstr>
      <vt:lpstr>Једнострука импутација помоћу KNN </vt:lpstr>
      <vt:lpstr>Вишеструка импутација (Multiple Imputation)</vt:lpstr>
      <vt:lpstr>MICE</vt:lpstr>
      <vt:lpstr>MICE (Први циклус)</vt:lpstr>
      <vt:lpstr>MICE (Остали циклуси)</vt:lpstr>
      <vt:lpstr>MICE</vt:lpstr>
      <vt:lpstr>Модели машинског учења отпорни на недостајуће податке</vt:lpstr>
      <vt:lpstr>CART</vt:lpstr>
      <vt:lpstr>Модели машинског учења отпорни на недостајуће податке</vt:lpstr>
      <vt:lpstr>Преглед обрађених алгоритама</vt:lpstr>
      <vt:lpstr>Практични део рада</vt:lpstr>
    </vt:vector>
  </TitlesOfParts>
  <Company>Elfak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 Filipovic</dc:creator>
  <cp:lastModifiedBy>Stevan</cp:lastModifiedBy>
  <cp:revision>86</cp:revision>
  <dcterms:created xsi:type="dcterms:W3CDTF">2020-02-19T14:30:08Z</dcterms:created>
  <dcterms:modified xsi:type="dcterms:W3CDTF">2023-03-28T08:34:00Z</dcterms:modified>
</cp:coreProperties>
</file>