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8" r:id="rId6"/>
    <p:sldId id="269" r:id="rId7"/>
    <p:sldId id="270" r:id="rId8"/>
    <p:sldId id="271" r:id="rId9"/>
    <p:sldId id="273" r:id="rId10"/>
    <p:sldId id="275" r:id="rId11"/>
    <p:sldId id="274" r:id="rId12"/>
    <p:sldId id="272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87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67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610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964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6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8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2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7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6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sr-Latn-RS" dirty="0"/>
              <a:t>JS Klase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Uvod u objektno – orijentisano programiranje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FF17-656F-4373-B1C3-8CF18621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Klase</a:t>
            </a:r>
            <a:r>
              <a:rPr lang="en-US" dirty="0"/>
              <a:t> - </a:t>
            </a:r>
            <a:r>
              <a:rPr lang="en-US" dirty="0" err="1"/>
              <a:t>sintaksa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B78F-39BC-4C8E-A307-953E4541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ourier New" pitchFamily="49"/>
              </a:rPr>
              <a:t>class &lt;name&gt; {</a:t>
            </a:r>
          </a:p>
          <a:p>
            <a:pPr lvl="0">
              <a:buNone/>
            </a:pPr>
            <a:r>
              <a:rPr lang="en-US" dirty="0">
                <a:latin typeface="Courier New" pitchFamily="49"/>
              </a:rPr>
              <a:t>		constructor(arg1, arg2, [..]) { 	   	  {</a:t>
            </a:r>
          </a:p>
          <a:p>
            <a:pPr lvl="0">
              <a:buNone/>
            </a:pPr>
            <a:r>
              <a:rPr lang="en-US" dirty="0">
                <a:latin typeface="Courier New" pitchFamily="49"/>
              </a:rPr>
              <a:t>		 	this.property1 = arg1;</a:t>
            </a:r>
          </a:p>
          <a:p>
            <a:pPr lvl="0">
              <a:buNone/>
            </a:pPr>
            <a:r>
              <a:rPr lang="en-US" dirty="0">
                <a:latin typeface="Courier New" pitchFamily="49"/>
              </a:rPr>
              <a:t>			this.property2 = arg2;</a:t>
            </a:r>
          </a:p>
          <a:p>
            <a:pPr lvl="0">
              <a:buNone/>
            </a:pPr>
            <a:r>
              <a:rPr lang="en-US" dirty="0">
                <a:latin typeface="Courier New" pitchFamily="49"/>
              </a:rPr>
              <a:t>			[..]</a:t>
            </a:r>
          </a:p>
          <a:p>
            <a:pPr lvl="0">
              <a:buNone/>
            </a:pPr>
            <a:r>
              <a:rPr lang="en-US" dirty="0">
                <a:latin typeface="Courier New" pitchFamily="49"/>
              </a:rPr>
              <a:t>   }</a:t>
            </a:r>
          </a:p>
          <a:p>
            <a:pPr lvl="0">
              <a:buNone/>
            </a:pPr>
            <a:r>
              <a:rPr lang="en-US" dirty="0">
                <a:latin typeface="Courier New" pitchFamily="49"/>
              </a:rPr>
              <a:t>   [..]</a:t>
            </a:r>
          </a:p>
          <a:p>
            <a:pPr lvl="0">
              <a:buNone/>
            </a:pPr>
            <a:r>
              <a:rPr lang="en-US" dirty="0">
                <a:latin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50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FAF9-BF0E-4153-9041-9AD3F1FF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495-7EBD-4E41-B6BC-1B0E34D7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err="1"/>
              <a:t>Napraviti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i="1" dirty="0"/>
              <a:t>Auto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od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i="1" dirty="0" err="1"/>
              <a:t>marka</a:t>
            </a:r>
            <a:r>
              <a:rPr lang="en-US" sz="2800" i="1" dirty="0"/>
              <a:t>, </a:t>
            </a:r>
            <a:r>
              <a:rPr lang="en-US" sz="2800" i="1" dirty="0" err="1"/>
              <a:t>boja</a:t>
            </a:r>
            <a:r>
              <a:rPr lang="en-US" sz="2800" i="1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i="1" dirty="0" err="1"/>
              <a:t>imaKrov</a:t>
            </a:r>
            <a:r>
              <a:rPr lang="en-US" sz="2800" dirty="0"/>
              <a:t>,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metodu</a:t>
            </a:r>
            <a:r>
              <a:rPr lang="en-US" sz="2800" dirty="0"/>
              <a:t> </a:t>
            </a:r>
            <a:r>
              <a:rPr lang="en-US" sz="2800" i="1" dirty="0" err="1"/>
              <a:t>sviraj</a:t>
            </a:r>
            <a:r>
              <a:rPr lang="en-US" sz="2800" i="1" dirty="0"/>
              <a:t>()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 Auto 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constructor(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imaKrov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this.marka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this.boja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this.imaKrov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imaKrov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86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75D4-C5B8-4418-9646-70DF1C69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E150-C9B3-4FA2-B5A5-DD24F705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kreiraju</a:t>
            </a:r>
            <a:r>
              <a:rPr lang="en-US" dirty="0"/>
              <a:t> se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Na primer:</a:t>
            </a:r>
          </a:p>
          <a:p>
            <a:pPr marL="72000" lvl="0" indent="0">
              <a:buNone/>
            </a:pPr>
            <a:r>
              <a:rPr lang="en-US" sz="2000" dirty="0">
                <a:latin typeface="Courier New" pitchFamily="49"/>
              </a:rPr>
              <a:t>	let auto1 = new Auto(“Peugeot 208”, “</a:t>
            </a:r>
            <a:r>
              <a:rPr lang="en-US" sz="2000" dirty="0" err="1">
                <a:latin typeface="Courier New" pitchFamily="49"/>
              </a:rPr>
              <a:t>bela</a:t>
            </a:r>
            <a:r>
              <a:rPr lang="en-US" sz="2000" dirty="0">
                <a:latin typeface="Courier New" pitchFamily="49"/>
              </a:rPr>
              <a:t>”, false);</a:t>
            </a:r>
          </a:p>
          <a:p>
            <a:pPr marL="72000" lvl="0" indent="0">
              <a:buNone/>
            </a:pPr>
            <a:r>
              <a:rPr lang="en-US" sz="2000" dirty="0">
                <a:latin typeface="Courier New" pitchFamily="49"/>
              </a:rPr>
              <a:t>	let auto2 = new Auto(“Mazda CX3”, “</a:t>
            </a:r>
            <a:r>
              <a:rPr lang="en-US" sz="2000" dirty="0" err="1">
                <a:latin typeface="Courier New" pitchFamily="49"/>
              </a:rPr>
              <a:t>crna</a:t>
            </a:r>
            <a:r>
              <a:rPr lang="en-US" sz="2000" dirty="0">
                <a:latin typeface="Courier New" pitchFamily="49"/>
              </a:rPr>
              <a:t>”, true);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/>
              <a:t>Pristupanje</a:t>
            </a:r>
            <a:r>
              <a:rPr lang="en-US" sz="2000" dirty="0">
                <a:latin typeface="Courier New" pitchFamily="49"/>
              </a:rPr>
              <a:t> </a:t>
            </a:r>
            <a:r>
              <a:rPr lang="en-US" dirty="0" err="1"/>
              <a:t>poljima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metodama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se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operatora</a:t>
            </a:r>
            <a:r>
              <a:rPr lang="en-US" dirty="0"/>
              <a:t> .:</a:t>
            </a:r>
          </a:p>
          <a:p>
            <a:pPr marL="72000" lvl="0" indent="0">
              <a:buNone/>
            </a:pPr>
            <a:r>
              <a:rPr lang="en-US" sz="2000" dirty="0">
                <a:latin typeface="Courier New" pitchFamily="49"/>
              </a:rPr>
              <a:t>	console.log(auto1.marka);</a:t>
            </a:r>
          </a:p>
          <a:p>
            <a:pPr marL="72000" lvl="0" indent="0">
              <a:buNone/>
            </a:pPr>
            <a:r>
              <a:rPr lang="en-US" sz="2000" dirty="0">
                <a:latin typeface="Courier New" pitchFamily="49"/>
              </a:rPr>
              <a:t>	console.log(auto2.marka);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>
              <a:latin typeface="Courier New" pitchFamily="49"/>
            </a:endParaRPr>
          </a:p>
          <a:p>
            <a:pPr marL="72000" lvl="0" indent="0">
              <a:buNone/>
            </a:pPr>
            <a:r>
              <a:rPr lang="en-US" sz="2000" dirty="0">
                <a:latin typeface="Courier New" pitchFamily="49"/>
              </a:rPr>
              <a:t>	console.log(auto1.boja);</a:t>
            </a:r>
            <a:endParaRPr lang="en-US" sz="2100" dirty="0">
              <a:latin typeface="Courier New" pitchFamily="49"/>
            </a:endParaRPr>
          </a:p>
          <a:p>
            <a:pPr marL="72000" lvl="0" indent="0">
              <a:buNone/>
            </a:pPr>
            <a:r>
              <a:rPr lang="en-US" sz="2100" dirty="0">
                <a:latin typeface="Courier New" pitchFamily="49"/>
              </a:rPr>
              <a:t>	console.log(auto2.boja);</a:t>
            </a:r>
          </a:p>
        </p:txBody>
      </p:sp>
    </p:spTree>
    <p:extLst>
      <p:ext uri="{BB962C8B-B14F-4D97-AF65-F5344CB8AC3E}">
        <p14:creationId xmlns:p14="http://schemas.microsoft.com/office/powerpoint/2010/main" val="236692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F48-EC5B-4A55-9E67-2E7918A2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sr-Latn-RS" dirty="0"/>
              <a:t>ljučna reč </a:t>
            </a:r>
            <a:r>
              <a:rPr lang="sr-Latn-RS" i="1" dirty="0"/>
              <a:t>this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84AA-F8F9-47CD-91A8-E424BC21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U </a:t>
            </a:r>
            <a:r>
              <a:rPr lang="en-US" sz="2800" dirty="0" err="1"/>
              <a:t>svakoj</a:t>
            </a:r>
            <a:r>
              <a:rPr lang="en-US" sz="2800" dirty="0"/>
              <a:t> </a:t>
            </a:r>
            <a:r>
              <a:rPr lang="en-US" sz="2800" dirty="0" err="1"/>
              <a:t>metodi</a:t>
            </a:r>
            <a:r>
              <a:rPr lang="en-US" sz="2800" dirty="0"/>
              <a:t> </a:t>
            </a:r>
            <a:r>
              <a:rPr lang="en-US" sz="2800" dirty="0" err="1"/>
              <a:t>moguće</a:t>
            </a:r>
            <a:r>
              <a:rPr lang="en-US" sz="2800" dirty="0"/>
              <a:t> je </a:t>
            </a:r>
            <a:r>
              <a:rPr lang="en-US" sz="2800" dirty="0" err="1"/>
              <a:t>referencirati</a:t>
            </a:r>
            <a:r>
              <a:rPr lang="en-US" sz="2800" dirty="0"/>
              <a:t> </a:t>
            </a:r>
            <a:r>
              <a:rPr lang="en-US" sz="2800" dirty="0" err="1"/>
              <a:t>objekat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poziva</a:t>
            </a:r>
            <a:r>
              <a:rPr lang="en-US" sz="2800" dirty="0"/>
              <a:t> </a:t>
            </a:r>
            <a:r>
              <a:rPr lang="en-US" sz="2800" dirty="0" err="1"/>
              <a:t>datu</a:t>
            </a:r>
            <a:r>
              <a:rPr lang="en-US" sz="2800" dirty="0"/>
              <a:t> </a:t>
            </a:r>
            <a:r>
              <a:rPr lang="en-US" sz="2800" dirty="0" err="1"/>
              <a:t>metodu</a:t>
            </a:r>
            <a:r>
              <a:rPr lang="en-US" sz="2800" dirty="0"/>
              <a:t> </a:t>
            </a:r>
            <a:r>
              <a:rPr lang="en-US" sz="2800" dirty="0" err="1"/>
              <a:t>preko</a:t>
            </a:r>
            <a:r>
              <a:rPr lang="en-US" sz="2800" dirty="0"/>
              <a:t> </a:t>
            </a:r>
            <a:r>
              <a:rPr lang="en-US" sz="2800" dirty="0" err="1"/>
              <a:t>promenljive</a:t>
            </a:r>
            <a:r>
              <a:rPr lang="en-US" sz="2800" dirty="0"/>
              <a:t> </a:t>
            </a:r>
            <a:r>
              <a:rPr lang="en-US" sz="2800" b="1" dirty="0"/>
              <a:t>this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Za </a:t>
            </a:r>
            <a:r>
              <a:rPr lang="en-US" sz="2800" dirty="0" err="1"/>
              <a:t>pristup</a:t>
            </a:r>
            <a:r>
              <a:rPr lang="en-US" sz="2800" dirty="0"/>
              <a:t> </a:t>
            </a:r>
            <a:r>
              <a:rPr lang="en-US" sz="2800" dirty="0" err="1"/>
              <a:t>poljima</a:t>
            </a:r>
            <a:r>
              <a:rPr lang="en-US" sz="2800" dirty="0"/>
              <a:t> </a:t>
            </a:r>
            <a:r>
              <a:rPr lang="en-US" sz="2800" dirty="0" err="1"/>
              <a:t>nekog</a:t>
            </a:r>
            <a:r>
              <a:rPr lang="en-US" sz="2800" dirty="0"/>
              <a:t>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unutar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potrebno</a:t>
            </a:r>
            <a:r>
              <a:rPr lang="en-US" sz="2800" dirty="0"/>
              <a:t> je </a:t>
            </a:r>
            <a:r>
              <a:rPr lang="en-US" sz="2800" dirty="0" err="1"/>
              <a:t>najpre</a:t>
            </a:r>
            <a:r>
              <a:rPr lang="en-US" sz="2800" dirty="0"/>
              <a:t> </a:t>
            </a:r>
            <a:r>
              <a:rPr lang="en-US" sz="2800" dirty="0" err="1"/>
              <a:t>pozvati</a:t>
            </a:r>
            <a:r>
              <a:rPr lang="en-US" sz="2800" dirty="0"/>
              <a:t> </a:t>
            </a:r>
            <a:r>
              <a:rPr lang="en-US" sz="2800" dirty="0" err="1"/>
              <a:t>objekat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je </a:t>
            </a:r>
            <a:r>
              <a:rPr lang="en-US" sz="2800" dirty="0" err="1"/>
              <a:t>pozvao</a:t>
            </a:r>
            <a:r>
              <a:rPr lang="en-US" sz="2800" dirty="0"/>
              <a:t> </a:t>
            </a:r>
            <a:r>
              <a:rPr lang="en-US" sz="2800" dirty="0" err="1"/>
              <a:t>metodu</a:t>
            </a:r>
            <a:r>
              <a:rPr lang="en-US" sz="2800" dirty="0"/>
              <a:t>, a </a:t>
            </a:r>
            <a:r>
              <a:rPr lang="en-US" sz="2800" dirty="0" err="1"/>
              <a:t>potom</a:t>
            </a:r>
            <a:r>
              <a:rPr lang="en-US" sz="2800" dirty="0"/>
              <a:t> polje, </a:t>
            </a:r>
            <a:r>
              <a:rPr lang="en-US" sz="2800" dirty="0" err="1"/>
              <a:t>i</a:t>
            </a:r>
            <a:r>
              <a:rPr lang="en-US" sz="2800" dirty="0"/>
              <a:t> to </a:t>
            </a:r>
            <a:r>
              <a:rPr lang="en-US" sz="2800" dirty="0" err="1"/>
              <a:t>sa</a:t>
            </a:r>
            <a:r>
              <a:rPr lang="en-US" sz="2800" dirty="0"/>
              <a:t>:</a:t>
            </a:r>
          </a:p>
          <a:p>
            <a:pPr marL="72000" lv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this.ime_polja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43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976-2E2C-4E96-996D-C35291CC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E93D-03E5-4393-AED8-43DAFE4D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b="1" i="1" dirty="0"/>
              <a:t>Film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od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i="1" dirty="0" err="1"/>
              <a:t>naslov</a:t>
            </a:r>
            <a:r>
              <a:rPr lang="en-US" sz="2800" dirty="0"/>
              <a:t>,</a:t>
            </a:r>
            <a:r>
              <a:rPr lang="en-US" sz="2800" i="1" dirty="0"/>
              <a:t> </a:t>
            </a:r>
            <a:r>
              <a:rPr lang="en-US" sz="2800" i="1" dirty="0" err="1"/>
              <a:t>reziser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i="1" dirty="0" err="1"/>
              <a:t>godinaIzdanja</a:t>
            </a:r>
            <a:r>
              <a:rPr lang="en-US" sz="2800" i="1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metodu</a:t>
            </a:r>
            <a:r>
              <a:rPr lang="en-US" sz="2800" dirty="0"/>
              <a:t> </a:t>
            </a:r>
            <a:r>
              <a:rPr lang="en-US" sz="2800" i="1" dirty="0" err="1"/>
              <a:t>stampaj</a:t>
            </a:r>
            <a:r>
              <a:rPr lang="en-US" sz="2800" i="1" dirty="0"/>
              <a:t>()</a:t>
            </a:r>
            <a:r>
              <a:rPr lang="en-US" sz="2800" dirty="0"/>
              <a:t> za </a:t>
            </a:r>
            <a:r>
              <a:rPr lang="en-US" sz="2800" dirty="0" err="1"/>
              <a:t>prikaz</a:t>
            </a:r>
            <a:r>
              <a:rPr lang="en-US" sz="2800" dirty="0"/>
              <a:t> </a:t>
            </a:r>
            <a:r>
              <a:rPr lang="en-US" sz="2800" dirty="0" err="1"/>
              <a:t>naslova</a:t>
            </a:r>
            <a:r>
              <a:rPr lang="en-US" sz="2800" dirty="0"/>
              <a:t> </a:t>
            </a:r>
            <a:r>
              <a:rPr lang="en-US" sz="2800" dirty="0" err="1"/>
              <a:t>filma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err="1"/>
              <a:t>Kreirati</a:t>
            </a:r>
            <a:r>
              <a:rPr lang="en-US" sz="2800" dirty="0"/>
              <a:t> tri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 Film.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err="1"/>
              <a:t>Testirati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9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F48-EC5B-4A55-9E67-2E7918A2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84AA-F8F9-47CD-91A8-E424BC21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klasu</a:t>
            </a:r>
            <a:r>
              <a:rPr lang="en-US" sz="2800" dirty="0"/>
              <a:t> </a:t>
            </a:r>
            <a:r>
              <a:rPr lang="en-US" sz="2800" i="1" dirty="0" err="1"/>
              <a:t>Pacijent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od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i="1" dirty="0" err="1"/>
              <a:t>ime</a:t>
            </a:r>
            <a:r>
              <a:rPr lang="en-US" sz="2800" i="1" dirty="0"/>
              <a:t>, </a:t>
            </a:r>
            <a:r>
              <a:rPr lang="en-US" sz="2800" i="1" dirty="0" err="1"/>
              <a:t>visina</a:t>
            </a:r>
            <a:r>
              <a:rPr lang="en-US" sz="2800" i="1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i="1" dirty="0" err="1"/>
              <a:t>tezina</a:t>
            </a:r>
            <a:r>
              <a:rPr lang="en-US" sz="2800" dirty="0"/>
              <a:t>. Od 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:</a:t>
            </a:r>
          </a:p>
          <a:p>
            <a:pPr marL="525780" lvl="1" indent="-342900" hangingPunct="0">
              <a:buFont typeface="Wingdings" panose="05000000000000000000" pitchFamily="2" charset="2"/>
              <a:buChar char="Ø"/>
            </a:pPr>
            <a:r>
              <a:rPr lang="en-US" sz="2800" i="1" dirty="0" err="1"/>
              <a:t>Stampaj</a:t>
            </a:r>
            <a:r>
              <a:rPr lang="en-US" sz="2800" i="1" dirty="0"/>
              <a:t>()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ispisuje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o </a:t>
            </a:r>
            <a:r>
              <a:rPr lang="en-US" sz="2800" dirty="0" err="1"/>
              <a:t>pacijentu</a:t>
            </a:r>
            <a:r>
              <a:rPr lang="en-US" sz="2800" dirty="0"/>
              <a:t>,</a:t>
            </a:r>
          </a:p>
          <a:p>
            <a:pPr marL="525780" lvl="1" indent="-342900" hangingPunct="0">
              <a:buFont typeface="Wingdings" panose="05000000000000000000" pitchFamily="2" charset="2"/>
              <a:buChar char="Ø"/>
            </a:pPr>
            <a:r>
              <a:rPr lang="en-US" sz="2800" i="1" dirty="0" err="1"/>
              <a:t>Bmi</a:t>
            </a:r>
            <a:r>
              <a:rPr lang="en-US" sz="2800" i="1" dirty="0"/>
              <a:t>()</a:t>
            </a:r>
            <a:r>
              <a:rPr lang="en-US" sz="2800" dirty="0"/>
              <a:t>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</a:t>
            </a:r>
            <a:r>
              <a:rPr lang="en-US" sz="2800" dirty="0" err="1"/>
              <a:t>bmi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 </a:t>
            </a:r>
            <a:r>
              <a:rPr lang="en-US" sz="2800" dirty="0" err="1"/>
              <a:t>pacijenta</a:t>
            </a:r>
            <a:r>
              <a:rPr lang="en-US" sz="2800" dirty="0"/>
              <a:t>,</a:t>
            </a:r>
          </a:p>
          <a:p>
            <a:pPr marL="525780" lvl="1" indent="-342900" hangingPunct="0">
              <a:buFont typeface="Wingdings" panose="05000000000000000000" pitchFamily="2" charset="2"/>
              <a:buChar char="Ø"/>
            </a:pPr>
            <a:r>
              <a:rPr lang="en-US" sz="2800" i="1" dirty="0" err="1"/>
              <a:t>Kritican</a:t>
            </a:r>
            <a:r>
              <a:rPr lang="en-US" sz="2800" i="1" dirty="0"/>
              <a:t>(),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true </a:t>
            </a:r>
            <a:r>
              <a:rPr lang="en-US" sz="2800" dirty="0" err="1"/>
              <a:t>ukoliko</a:t>
            </a:r>
            <a:r>
              <a:rPr lang="en-US" sz="2800" dirty="0"/>
              <a:t> je </a:t>
            </a:r>
            <a:r>
              <a:rPr lang="en-US" sz="2800" dirty="0" err="1"/>
              <a:t>bmi</a:t>
            </a:r>
            <a:r>
              <a:rPr lang="en-US" sz="2800" dirty="0"/>
              <a:t> </a:t>
            </a:r>
            <a:r>
              <a:rPr lang="en-US" sz="2800" dirty="0" err="1"/>
              <a:t>pacijenta</a:t>
            </a:r>
            <a:r>
              <a:rPr lang="en-US" sz="2800" dirty="0"/>
              <a:t> </a:t>
            </a:r>
            <a:r>
              <a:rPr lang="en-US" sz="2800" dirty="0" err="1"/>
              <a:t>manji</a:t>
            </a:r>
            <a:r>
              <a:rPr lang="en-US" sz="2800" dirty="0"/>
              <a:t> od 15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veći</a:t>
            </a:r>
            <a:r>
              <a:rPr lang="en-US" sz="2800" dirty="0"/>
              <a:t> od 40, a u </a:t>
            </a:r>
            <a:r>
              <a:rPr lang="en-US" sz="2800" dirty="0" err="1"/>
              <a:t>suprotnom</a:t>
            </a:r>
            <a:r>
              <a:rPr lang="en-US" sz="2800" dirty="0"/>
              <a:t> </a:t>
            </a:r>
            <a:r>
              <a:rPr lang="en-US" sz="2800" dirty="0" err="1"/>
              <a:t>vraća</a:t>
            </a:r>
            <a:r>
              <a:rPr lang="en-US" sz="2800" dirty="0"/>
              <a:t> false.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Kreirati</a:t>
            </a:r>
            <a:r>
              <a:rPr lang="en-US" sz="2800" dirty="0"/>
              <a:t> tri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ove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testirati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71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D1E6-6260-4996-9211-570A594E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0BAD-CA6B-4689-8666-B026EE14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399841"/>
            <a:ext cx="10554574" cy="43116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</a:t>
            </a:r>
            <a:r>
              <a:rPr lang="sr-Latn-RS" sz="2800" dirty="0"/>
              <a:t>bično se poljima klase ne pristupa direktno, već se koriste posebne metode za pristup poljima.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Metode za čitanje vrednosti polja – </a:t>
            </a:r>
            <a:r>
              <a:rPr lang="sr-Latn-R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geteri</a:t>
            </a:r>
            <a:r>
              <a:rPr lang="sr-Latn-RS" sz="2800" b="1" i="1" dirty="0"/>
              <a:t>.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Metode za izmenu vrednosti polja – </a:t>
            </a:r>
            <a:r>
              <a:rPr lang="sr-Latn-R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seteri</a:t>
            </a:r>
            <a:r>
              <a:rPr lang="sr-Latn-RS" sz="2800" b="1" i="1" dirty="0"/>
              <a:t>.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Ispred getera se stavlja ključna reč </a:t>
            </a:r>
            <a:r>
              <a:rPr lang="sr-Latn-RS" sz="2800" b="1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sr-Latn-R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Ispred setera se stavlja ključna reč </a:t>
            </a:r>
            <a:r>
              <a:rPr lang="sr-Latn-RS" sz="2800" b="1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sr-Latn-R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Važna napomena: Geteri i seteri su metode, a pristupa im se kao poljima!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9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632E-DF2F-4BBD-8C90-B42EB4D0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Auto – </a:t>
            </a:r>
            <a:r>
              <a:rPr lang="en-US" dirty="0" err="1"/>
              <a:t>geteri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4AFB-4433-47D5-AF65-6FE3DFED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6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 Auto 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constructor(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imaKrov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this.marka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this.imaKrov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imaKrov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get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aMarka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 { return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this.marka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set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aMarka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 {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this.marka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m; 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get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 { return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set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 {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this.boja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b; 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get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aImaKrov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 { return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this.imaKrov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set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aImaKrov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{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this.imaKrov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16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88B2-8C67-4FAD-9E45-1F84389C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278B-870F-4CEF-B739-4E96D92B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lvl="1" indent="-342900" hangingPunct="0">
              <a:buFont typeface="Wingdings" panose="05000000000000000000" pitchFamily="2" charset="2"/>
              <a:buChar char="Ø"/>
            </a:pPr>
            <a:r>
              <a:rPr lang="en-US" sz="2800" dirty="0"/>
              <a:t>U </a:t>
            </a:r>
            <a:r>
              <a:rPr lang="en-US" sz="2800" dirty="0" err="1"/>
              <a:t>klasi</a:t>
            </a:r>
            <a:r>
              <a:rPr lang="en-US" sz="2800" dirty="0"/>
              <a:t> Film, </a:t>
            </a:r>
            <a:r>
              <a:rPr lang="en-US" sz="2800" dirty="0" err="1"/>
              <a:t>dodati</a:t>
            </a:r>
            <a:r>
              <a:rPr lang="en-US" sz="2800" dirty="0"/>
              <a:t> po tri </a:t>
            </a:r>
            <a:r>
              <a:rPr lang="en-US" sz="2800" dirty="0" err="1"/>
              <a:t>setera</a:t>
            </a:r>
            <a:r>
              <a:rPr lang="en-US" sz="2800" dirty="0"/>
              <a:t> za </a:t>
            </a:r>
            <a:r>
              <a:rPr lang="en-US" sz="2800" dirty="0" err="1"/>
              <a:t>sva</a:t>
            </a:r>
            <a:r>
              <a:rPr lang="en-US" sz="2800" dirty="0"/>
              <a:t> </a:t>
            </a:r>
            <a:r>
              <a:rPr lang="en-US" sz="2800" dirty="0" err="1"/>
              <a:t>polja</a:t>
            </a:r>
            <a:r>
              <a:rPr lang="en-US" sz="2800" dirty="0"/>
              <a:t>, s </a:t>
            </a:r>
            <a:r>
              <a:rPr lang="en-US" sz="2800" dirty="0" err="1"/>
              <a:t>tim</a:t>
            </a:r>
            <a:r>
              <a:rPr lang="en-US" sz="2800" dirty="0"/>
              <a:t> da se u </a:t>
            </a:r>
            <a:r>
              <a:rPr lang="en-US" sz="2800" dirty="0" err="1"/>
              <a:t>seteru</a:t>
            </a:r>
            <a:r>
              <a:rPr lang="en-US" sz="2800" dirty="0"/>
              <a:t> za </a:t>
            </a:r>
            <a:r>
              <a:rPr lang="en-US" sz="2800" dirty="0" err="1"/>
              <a:t>godinu</a:t>
            </a:r>
            <a:r>
              <a:rPr lang="en-US" sz="2800" dirty="0"/>
              <a:t> </a:t>
            </a:r>
            <a:r>
              <a:rPr lang="en-US" sz="2800" dirty="0" err="1"/>
              <a:t>izdanja</a:t>
            </a:r>
            <a:r>
              <a:rPr lang="en-US" sz="2800" dirty="0"/>
              <a:t> </a:t>
            </a:r>
            <a:r>
              <a:rPr lang="en-US" sz="2800" dirty="0" err="1"/>
              <a:t>proverava</a:t>
            </a:r>
            <a:r>
              <a:rPr lang="en-US" sz="2800" dirty="0"/>
              <a:t> da li je </a:t>
            </a:r>
            <a:r>
              <a:rPr lang="en-US" sz="2800" dirty="0" err="1"/>
              <a:t>godina</a:t>
            </a:r>
            <a:r>
              <a:rPr lang="en-US" sz="2800" dirty="0"/>
              <a:t> </a:t>
            </a:r>
            <a:r>
              <a:rPr lang="en-US" sz="2800" dirty="0" err="1"/>
              <a:t>veća</a:t>
            </a:r>
            <a:r>
              <a:rPr lang="en-US" sz="2800" dirty="0"/>
              <a:t> od 1800.</a:t>
            </a:r>
          </a:p>
          <a:p>
            <a:pPr marL="525780" lvl="1" indent="-342900" hangingPunct="0">
              <a:buFont typeface="Wingdings" panose="05000000000000000000" pitchFamily="2" charset="2"/>
              <a:buChar char="Ø"/>
            </a:pPr>
            <a:r>
              <a:rPr lang="en-US" sz="2800" dirty="0"/>
              <a:t>U </a:t>
            </a:r>
            <a:r>
              <a:rPr lang="en-US" sz="2800" dirty="0" err="1"/>
              <a:t>klasi</a:t>
            </a:r>
            <a:r>
              <a:rPr lang="en-US" sz="2800" dirty="0"/>
              <a:t> </a:t>
            </a:r>
            <a:r>
              <a:rPr lang="en-US" sz="2800" dirty="0" err="1"/>
              <a:t>Pacijent</a:t>
            </a:r>
            <a:r>
              <a:rPr lang="en-US" sz="2800" dirty="0"/>
              <a:t>, </a:t>
            </a:r>
            <a:r>
              <a:rPr lang="en-US" sz="2800" dirty="0" err="1"/>
              <a:t>dodati</a:t>
            </a:r>
            <a:r>
              <a:rPr lang="en-US" sz="2800" dirty="0"/>
              <a:t> </a:t>
            </a:r>
            <a:r>
              <a:rPr lang="en-US" sz="2800" dirty="0" err="1"/>
              <a:t>odgovaraju</a:t>
            </a:r>
            <a:r>
              <a:rPr lang="sr-Latn-RS" sz="2800" dirty="0"/>
              <a:t>će getere i seteri, s tim što je potrebno da se </a:t>
            </a:r>
            <a:r>
              <a:rPr lang="en-US" sz="2800" dirty="0"/>
              <a:t>u </a:t>
            </a:r>
            <a:r>
              <a:rPr lang="en-US" sz="2800" dirty="0" err="1"/>
              <a:t>odgovarajućim</a:t>
            </a:r>
            <a:r>
              <a:rPr lang="en-US" sz="2800" dirty="0"/>
              <a:t> </a:t>
            </a:r>
            <a:r>
              <a:rPr lang="sr-Latn-RS" sz="2800" dirty="0"/>
              <a:t>seterima</a:t>
            </a:r>
            <a:r>
              <a:rPr lang="en-US" sz="2800" dirty="0"/>
              <a:t> </a:t>
            </a:r>
            <a:r>
              <a:rPr lang="en-US" sz="2800" dirty="0" err="1"/>
              <a:t>proveri</a:t>
            </a:r>
            <a:r>
              <a:rPr lang="en-US" sz="2800" dirty="0"/>
              <a:t> da li je </a:t>
            </a:r>
            <a:r>
              <a:rPr lang="en-US" sz="2800" dirty="0" err="1"/>
              <a:t>visina</a:t>
            </a:r>
            <a:r>
              <a:rPr lang="en-US" sz="2800" dirty="0"/>
              <a:t> </a:t>
            </a:r>
            <a:r>
              <a:rPr lang="en-US" sz="2800" dirty="0" err="1"/>
              <a:t>između</a:t>
            </a:r>
            <a:r>
              <a:rPr lang="en-US" sz="2800" dirty="0"/>
              <a:t> 0 </a:t>
            </a:r>
            <a:r>
              <a:rPr lang="en-US" sz="2800" dirty="0" err="1"/>
              <a:t>i</a:t>
            </a:r>
            <a:r>
              <a:rPr lang="en-US" sz="2800" dirty="0"/>
              <a:t> 250, a </a:t>
            </a:r>
            <a:r>
              <a:rPr lang="en-US" sz="2800" dirty="0" err="1"/>
              <a:t>težina</a:t>
            </a:r>
            <a:r>
              <a:rPr lang="en-US" sz="2800" dirty="0"/>
              <a:t> </a:t>
            </a:r>
            <a:r>
              <a:rPr lang="en-US" sz="2800" dirty="0" err="1"/>
              <a:t>između</a:t>
            </a:r>
            <a:r>
              <a:rPr lang="en-US" sz="2800" dirty="0"/>
              <a:t> 0 </a:t>
            </a:r>
            <a:r>
              <a:rPr lang="en-US" sz="2800" dirty="0" err="1"/>
              <a:t>i</a:t>
            </a:r>
            <a:r>
              <a:rPr lang="en-US" sz="2800" dirty="0"/>
              <a:t> 550.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4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1B0C-A3C3-4471-A399-E3E6F930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80BC-2661-4959-9080-A9AE1E5B5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err="1"/>
              <a:t>Napraviti</a:t>
            </a:r>
            <a:r>
              <a:rPr lang="en-US" sz="2400" dirty="0"/>
              <a:t> </a:t>
            </a:r>
            <a:r>
              <a:rPr lang="en-US" sz="2400" dirty="0" err="1"/>
              <a:t>klasu</a:t>
            </a:r>
            <a:r>
              <a:rPr lang="en-US" sz="2400" dirty="0"/>
              <a:t> </a:t>
            </a:r>
            <a:r>
              <a:rPr lang="en-US" sz="2400" i="1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od </a:t>
            </a:r>
            <a:r>
              <a:rPr lang="en-US" sz="2400" dirty="0" err="1"/>
              <a:t>privatnih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i="1" dirty="0" err="1"/>
              <a:t>naslov</a:t>
            </a:r>
            <a:r>
              <a:rPr lang="en-US" sz="2400" i="1" dirty="0"/>
              <a:t>, </a:t>
            </a:r>
            <a:r>
              <a:rPr lang="en-US" sz="2400" i="1" dirty="0" err="1"/>
              <a:t>autor</a:t>
            </a:r>
            <a:r>
              <a:rPr lang="en-US" sz="2400" i="1" dirty="0"/>
              <a:t>, </a:t>
            </a:r>
            <a:r>
              <a:rPr lang="en-US" sz="2400" i="1" dirty="0" err="1"/>
              <a:t>godIzdanja</a:t>
            </a:r>
            <a:r>
              <a:rPr lang="en-US" sz="2400" i="1" dirty="0"/>
              <a:t>, </a:t>
            </a:r>
            <a:r>
              <a:rPr lang="en-US" sz="2400" i="1" dirty="0" err="1"/>
              <a:t>brojStrana</a:t>
            </a:r>
            <a:r>
              <a:rPr lang="en-US" sz="2400" i="1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 err="1"/>
              <a:t>cena</a:t>
            </a:r>
            <a:r>
              <a:rPr lang="en-US" sz="2400" i="1" dirty="0"/>
              <a:t>.</a:t>
            </a:r>
            <a:r>
              <a:rPr lang="en-US" sz="2400" dirty="0"/>
              <a:t> Od </a:t>
            </a:r>
            <a:r>
              <a:rPr lang="en-US" sz="2400" dirty="0" err="1"/>
              <a:t>javnih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:</a:t>
            </a:r>
          </a:p>
          <a:p>
            <a:pPr marL="525780" lvl="1" indent="-34290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Konstruktor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postavlja</a:t>
            </a:r>
            <a:r>
              <a:rPr lang="en-US" sz="2400" dirty="0"/>
              <a:t> </a:t>
            </a:r>
            <a:r>
              <a:rPr lang="en-US" sz="2400" dirty="0" err="1"/>
              <a:t>sva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,</a:t>
            </a:r>
          </a:p>
          <a:p>
            <a:pPr marL="525780" lvl="1" indent="-34290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štampa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o </a:t>
            </a:r>
            <a:r>
              <a:rPr lang="en-US" sz="2400" dirty="0" err="1"/>
              <a:t>knjizi</a:t>
            </a:r>
            <a:r>
              <a:rPr lang="en-US" sz="2400" dirty="0"/>
              <a:t>,</a:t>
            </a:r>
          </a:p>
          <a:p>
            <a:pPr marL="525780" lvl="1" indent="-34290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ispituje</a:t>
            </a:r>
            <a:r>
              <a:rPr lang="en-US" sz="2400" dirty="0"/>
              <a:t> da li je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obimna</a:t>
            </a:r>
            <a:r>
              <a:rPr lang="en-US" sz="2400" dirty="0"/>
              <a:t> (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strana</a:t>
            </a:r>
            <a:r>
              <a:rPr lang="en-US" sz="2400" dirty="0"/>
              <a:t> </a:t>
            </a:r>
            <a:r>
              <a:rPr lang="en-US" sz="2400" dirty="0" err="1"/>
              <a:t>veći</a:t>
            </a:r>
            <a:r>
              <a:rPr lang="en-US" sz="2400" dirty="0"/>
              <a:t> od 600),</a:t>
            </a:r>
          </a:p>
          <a:p>
            <a:pPr marL="525780" lvl="1" indent="-34290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ispituje</a:t>
            </a:r>
            <a:r>
              <a:rPr lang="en-US" sz="2400" dirty="0"/>
              <a:t> da li je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(</a:t>
            </a:r>
            <a:r>
              <a:rPr lang="en-US" sz="2400" dirty="0" err="1"/>
              <a:t>cena</a:t>
            </a:r>
            <a:r>
              <a:rPr lang="en-US" sz="2400" dirty="0"/>
              <a:t> je </a:t>
            </a:r>
            <a:r>
              <a:rPr lang="en-US" sz="2400" dirty="0" err="1"/>
              <a:t>veća</a:t>
            </a:r>
            <a:r>
              <a:rPr lang="en-US" sz="2400" dirty="0"/>
              <a:t> od 8000),</a:t>
            </a:r>
          </a:p>
          <a:p>
            <a:pPr marL="525780" lvl="1" indent="-34290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ispituje</a:t>
            </a:r>
            <a:r>
              <a:rPr lang="en-US" sz="2400" dirty="0"/>
              <a:t> da li je </a:t>
            </a:r>
            <a:r>
              <a:rPr lang="en-US" sz="2400" dirty="0" err="1"/>
              <a:t>ime</a:t>
            </a:r>
            <a:r>
              <a:rPr lang="en-US" sz="2400" dirty="0"/>
              <a:t> </a:t>
            </a:r>
            <a:r>
              <a:rPr lang="en-US" sz="2400" dirty="0" err="1"/>
              <a:t>autora</a:t>
            </a:r>
            <a:r>
              <a:rPr lang="en-US" sz="2400" dirty="0"/>
              <a:t> </a:t>
            </a:r>
            <a:r>
              <a:rPr lang="en-US" sz="2400" dirty="0" err="1"/>
              <a:t>dugačko</a:t>
            </a:r>
            <a:r>
              <a:rPr lang="en-US" sz="2400" dirty="0"/>
              <a:t> (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karaktera</a:t>
            </a:r>
            <a:r>
              <a:rPr lang="en-US" sz="2400" dirty="0"/>
              <a:t> </a:t>
            </a:r>
            <a:r>
              <a:rPr lang="en-US" sz="2400" dirty="0" err="1"/>
              <a:t>veći</a:t>
            </a:r>
            <a:r>
              <a:rPr lang="en-US" sz="2400" dirty="0"/>
              <a:t> od 18).</a:t>
            </a:r>
          </a:p>
        </p:txBody>
      </p:sp>
    </p:spTree>
    <p:extLst>
      <p:ext uri="{BB962C8B-B14F-4D97-AF65-F5344CB8AC3E}">
        <p14:creationId xmlns:p14="http://schemas.microsoft.com/office/powerpoint/2010/main" val="397735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D687-AE16-4CEC-86BE-C979B286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Objekti – rekapitulacija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49DA-6475-403B-8F6B-4F772F1A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367280"/>
            <a:ext cx="10554574" cy="415290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Objekti – entiteti koji su slični objektima u realnom životu.</a:t>
            </a:r>
            <a:endParaRPr lang="en-US" sz="2800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auto = 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“Peugeot 208",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sviraj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console.log(“Beep! Beep!”);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auto.marka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auto.sviraj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25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8365-7221-45E8-A072-D0D3B670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F67F-FD96-40A3-A365-2344DD1F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U </a:t>
            </a:r>
            <a:r>
              <a:rPr lang="en-US" sz="2800" dirty="0" err="1"/>
              <a:t>klasi</a:t>
            </a:r>
            <a:r>
              <a:rPr lang="en-US" sz="2800" dirty="0"/>
              <a:t> Film </a:t>
            </a:r>
            <a:r>
              <a:rPr lang="en-US" sz="2800" dirty="0" err="1"/>
              <a:t>dodati</a:t>
            </a:r>
            <a:r>
              <a:rPr lang="en-US" sz="2800" dirty="0"/>
              <a:t> polje </a:t>
            </a:r>
            <a:r>
              <a:rPr lang="en-US" sz="2800" i="1" dirty="0" err="1"/>
              <a:t>ocena</a:t>
            </a:r>
            <a:r>
              <a:rPr lang="en-US" sz="2800" i="1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od </a:t>
            </a:r>
            <a:r>
              <a:rPr lang="en-US" sz="2800" dirty="0" err="1"/>
              <a:t>barem</a:t>
            </a:r>
            <a:r>
              <a:rPr lang="en-US" sz="2800" dirty="0"/>
              <a:t> tri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 Film.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Ispisati</a:t>
            </a:r>
            <a:r>
              <a:rPr lang="en-US" sz="2800" dirty="0"/>
              <a:t> </a:t>
            </a:r>
            <a:r>
              <a:rPr lang="en-US" sz="2800" dirty="0" err="1"/>
              <a:t>samo</a:t>
            </a:r>
            <a:r>
              <a:rPr lang="en-US" sz="2800" dirty="0"/>
              <a:t> one </a:t>
            </a:r>
            <a:r>
              <a:rPr lang="en-US" sz="2800" dirty="0" err="1"/>
              <a:t>filmove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izašli</a:t>
            </a:r>
            <a:r>
              <a:rPr lang="en-US" sz="2800" dirty="0"/>
              <a:t> u 21. </a:t>
            </a:r>
            <a:r>
              <a:rPr lang="en-US" sz="2800" dirty="0" err="1"/>
              <a:t>veku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Odrediti</a:t>
            </a:r>
            <a:r>
              <a:rPr lang="en-US" sz="2800" dirty="0"/>
              <a:t> </a:t>
            </a:r>
            <a:r>
              <a:rPr lang="en-US" sz="2800" dirty="0" err="1"/>
              <a:t>prosečnu</a:t>
            </a:r>
            <a:r>
              <a:rPr lang="en-US" sz="2800" dirty="0"/>
              <a:t> </a:t>
            </a:r>
            <a:r>
              <a:rPr lang="en-US" sz="2800" dirty="0" err="1"/>
              <a:t>ocenu</a:t>
            </a:r>
            <a:r>
              <a:rPr lang="en-US" sz="2800" dirty="0"/>
              <a:t> </a:t>
            </a:r>
            <a:r>
              <a:rPr lang="en-US" sz="2800" dirty="0" err="1"/>
              <a:t>svih</a:t>
            </a:r>
            <a:r>
              <a:rPr lang="en-US" sz="2800" dirty="0"/>
              <a:t> </a:t>
            </a:r>
            <a:r>
              <a:rPr lang="en-US" sz="2800" dirty="0" err="1"/>
              <a:t>filmova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Odrediti</a:t>
            </a:r>
            <a:r>
              <a:rPr lang="en-US" sz="2800" dirty="0"/>
              <a:t> </a:t>
            </a:r>
            <a:r>
              <a:rPr lang="en-US" sz="2800" dirty="0" err="1"/>
              <a:t>najbolje</a:t>
            </a:r>
            <a:r>
              <a:rPr lang="en-US" sz="2800" dirty="0"/>
              <a:t> </a:t>
            </a:r>
            <a:r>
              <a:rPr lang="en-US" sz="2800" dirty="0" err="1"/>
              <a:t>ocenjeni</a:t>
            </a:r>
            <a:r>
              <a:rPr lang="en-US" sz="2800" dirty="0"/>
              <a:t> film.</a:t>
            </a:r>
          </a:p>
        </p:txBody>
      </p:sp>
    </p:spTree>
    <p:extLst>
      <p:ext uri="{BB962C8B-B14F-4D97-AF65-F5344CB8AC3E}">
        <p14:creationId xmlns:p14="http://schemas.microsoft.com/office/powerpoint/2010/main" val="428974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652-D1D2-44BB-931C-320B930D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B143-5B85-44E7-94FC-5420CDE8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Kreirati</a:t>
            </a:r>
            <a:r>
              <a:rPr lang="en-US" sz="2800" dirty="0"/>
              <a:t> </a:t>
            </a:r>
            <a:r>
              <a:rPr lang="en-US" sz="2800" dirty="0" err="1"/>
              <a:t>niz</a:t>
            </a:r>
            <a:r>
              <a:rPr lang="en-US" sz="2800" dirty="0"/>
              <a:t> od </a:t>
            </a:r>
            <a:r>
              <a:rPr lang="en-US" sz="2800" dirty="0" err="1"/>
              <a:t>barem</a:t>
            </a:r>
            <a:r>
              <a:rPr lang="en-US" sz="2800" dirty="0"/>
              <a:t> tri </a:t>
            </a:r>
            <a:r>
              <a:rPr lang="en-US" sz="2800" dirty="0" err="1"/>
              <a:t>pacijenta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Odrediti</a:t>
            </a:r>
            <a:r>
              <a:rPr lang="en-US" sz="2800" dirty="0"/>
              <a:t> </a:t>
            </a:r>
            <a:r>
              <a:rPr lang="en-US" sz="2800" dirty="0" err="1"/>
              <a:t>srednju</a:t>
            </a:r>
            <a:r>
              <a:rPr lang="en-US" sz="2800" dirty="0"/>
              <a:t> </a:t>
            </a:r>
            <a:r>
              <a:rPr lang="en-US" sz="2800" dirty="0" err="1"/>
              <a:t>visinu</a:t>
            </a:r>
            <a:r>
              <a:rPr lang="en-US" sz="2800" dirty="0"/>
              <a:t> </a:t>
            </a:r>
            <a:r>
              <a:rPr lang="en-US" sz="2800" dirty="0" err="1"/>
              <a:t>pacijenata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Ispisati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o </a:t>
            </a:r>
            <a:r>
              <a:rPr lang="en-US" sz="2800" dirty="0" err="1"/>
              <a:t>pacijentu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najmanjom</a:t>
            </a:r>
            <a:r>
              <a:rPr lang="en-US" sz="2800" dirty="0"/>
              <a:t> </a:t>
            </a:r>
            <a:r>
              <a:rPr lang="en-US" sz="2800" dirty="0" err="1"/>
              <a:t>težinom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Ispisati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o </a:t>
            </a:r>
            <a:r>
              <a:rPr lang="en-US" sz="2800" dirty="0" err="1"/>
              <a:t>pacijentu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najvećim</a:t>
            </a:r>
            <a:r>
              <a:rPr lang="en-US" sz="2800" dirty="0"/>
              <a:t> </a:t>
            </a:r>
            <a:r>
              <a:rPr lang="en-US" sz="2800" dirty="0" err="1"/>
              <a:t>bmi</a:t>
            </a:r>
            <a:r>
              <a:rPr lang="en-US" sz="2800" dirty="0"/>
              <a:t> </a:t>
            </a:r>
            <a:r>
              <a:rPr lang="en-US" sz="2800" dirty="0" err="1"/>
              <a:t>vrednošću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err="1"/>
              <a:t>Ispisati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pacijente</a:t>
            </a:r>
            <a:r>
              <a:rPr lang="en-US" sz="2800" dirty="0"/>
              <a:t> </a:t>
            </a:r>
            <a:r>
              <a:rPr lang="en-US" sz="2800" dirty="0" err="1"/>
              <a:t>čije</a:t>
            </a:r>
            <a:r>
              <a:rPr lang="en-US" sz="2800" dirty="0"/>
              <a:t> </a:t>
            </a:r>
            <a:r>
              <a:rPr lang="en-US" sz="2800" dirty="0" err="1"/>
              <a:t>ime</a:t>
            </a:r>
            <a:r>
              <a:rPr lang="en-US" sz="2800" dirty="0"/>
              <a:t> </a:t>
            </a:r>
            <a:r>
              <a:rPr lang="en-US" sz="2800" dirty="0" err="1"/>
              <a:t>sadrži</a:t>
            </a:r>
            <a:r>
              <a:rPr lang="en-US" sz="2800" dirty="0"/>
              <a:t> </a:t>
            </a:r>
            <a:r>
              <a:rPr lang="en-US" sz="2800" dirty="0" err="1"/>
              <a:t>slovo</a:t>
            </a:r>
            <a:r>
              <a:rPr lang="en-US" sz="2800" dirty="0"/>
              <a:t> 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8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D687-AE16-4CEC-86BE-C979B286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Objekti – rekapitulacija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49DA-6475-403B-8F6B-4F772F1A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6474"/>
            <a:ext cx="10554574" cy="3636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Šta ako imamo više objekata istog „tipa“?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Potreban je način da se definiše „šablon“ za kreiranje objekata, takozvana </a:t>
            </a:r>
            <a:r>
              <a:rPr lang="sr-Latn-RS" sz="2800" b="1" i="1" dirty="0"/>
              <a:t>klasa</a:t>
            </a:r>
            <a:r>
              <a:rPr lang="sr-Latn-RS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88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B2DD-782C-480F-AA5A-0197CA0E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Grupisanje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6757B-851E-405C-B368-C8CDE3D6A2C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0000" y="2430322"/>
            <a:ext cx="6514640" cy="398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303C0-2155-4FBC-8473-FF8AA90F062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31119" y="2430322"/>
            <a:ext cx="3214401" cy="399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06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B2DD-782C-480F-AA5A-0197CA0E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Grupisanje objekata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5B455-F835-4087-8B21-D664C6B3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44038" y="1904018"/>
            <a:ext cx="8503921" cy="4825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42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B2DD-782C-480F-AA5A-0197CA0E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70A62-35D6-4923-BB87-40A828BB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30" y="1861521"/>
            <a:ext cx="7472207" cy="48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5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B2DD-782C-480F-AA5A-0197CA0E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funkcionišu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B3BC1-A0EF-4EF9-A41C-F8943B0E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85720" y="2098187"/>
            <a:ext cx="7162800" cy="43837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454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FAF9-BF0E-4153-9041-9AD3F1FF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495-7EBD-4E41-B6BC-1B0E34D7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Klasa</a:t>
            </a:r>
            <a:r>
              <a:rPr lang="en-US" sz="2800" dirty="0"/>
              <a:t> – </a:t>
            </a:r>
            <a:r>
              <a:rPr lang="en-US" sz="2800" dirty="0" err="1"/>
              <a:t>korisnički</a:t>
            </a:r>
            <a:r>
              <a:rPr lang="en-US" sz="2800" dirty="0"/>
              <a:t> tip </a:t>
            </a:r>
            <a:r>
              <a:rPr lang="en-US" sz="2800" dirty="0" err="1"/>
              <a:t>podatka</a:t>
            </a:r>
            <a:r>
              <a:rPr lang="en-US" sz="2800" dirty="0"/>
              <a:t>, </a:t>
            </a:r>
            <a:r>
              <a:rPr lang="en-US" sz="2800" dirty="0" err="1"/>
              <a:t>koji</a:t>
            </a:r>
            <a:r>
              <a:rPr lang="en-US" sz="2800" dirty="0"/>
              <a:t> se </a:t>
            </a:r>
            <a:r>
              <a:rPr lang="en-US" sz="2800" dirty="0" err="1"/>
              <a:t>sastoji</a:t>
            </a:r>
            <a:r>
              <a:rPr lang="en-US" sz="2800" dirty="0"/>
              <a:t> od </a:t>
            </a:r>
            <a:r>
              <a:rPr lang="en-US" sz="2800" i="1" dirty="0" err="1"/>
              <a:t>podataka</a:t>
            </a:r>
            <a:r>
              <a:rPr lang="en-US" sz="2800" dirty="0"/>
              <a:t> (</a:t>
            </a:r>
            <a:r>
              <a:rPr lang="en-US" sz="2800" b="1" i="1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b="1" i="1" dirty="0" err="1"/>
              <a:t>atributi</a:t>
            </a:r>
            <a:r>
              <a:rPr lang="en-US" sz="2800" dirty="0"/>
              <a:t>),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b="1" dirty="0" err="1"/>
              <a:t>funkcija</a:t>
            </a:r>
            <a:r>
              <a:rPr lang="en-US" sz="2800" dirty="0"/>
              <a:t> (</a:t>
            </a:r>
            <a:r>
              <a:rPr lang="en-US" sz="2800" b="1" i="1" dirty="0" err="1"/>
              <a:t>metode</a:t>
            </a:r>
            <a:r>
              <a:rPr lang="en-US" sz="2800" dirty="0"/>
              <a:t>).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Objekat</a:t>
            </a:r>
            <a:r>
              <a:rPr lang="en-US" sz="2800" dirty="0"/>
              <a:t> – </a:t>
            </a:r>
            <a:r>
              <a:rPr lang="en-US" sz="2800" dirty="0" err="1"/>
              <a:t>instanca</a:t>
            </a:r>
            <a:r>
              <a:rPr lang="en-US" sz="2800" dirty="0"/>
              <a:t> (</a:t>
            </a:r>
            <a:r>
              <a:rPr lang="en-US" sz="2800" dirty="0" err="1"/>
              <a:t>realizacija</a:t>
            </a:r>
            <a:r>
              <a:rPr lang="en-US" sz="2800" dirty="0"/>
              <a:t>) </a:t>
            </a:r>
            <a:r>
              <a:rPr lang="en-US" sz="2800" dirty="0" err="1"/>
              <a:t>klase</a:t>
            </a:r>
            <a:r>
              <a:rPr lang="en-US" sz="2800" dirty="0"/>
              <a:t>, </a:t>
            </a:r>
            <a:r>
              <a:rPr lang="en-US" sz="2800" dirty="0" err="1"/>
              <a:t>odnosno</a:t>
            </a:r>
            <a:r>
              <a:rPr lang="en-US" sz="2800" dirty="0"/>
              <a:t> </a:t>
            </a:r>
            <a:r>
              <a:rPr lang="en-US" sz="2800" dirty="0" err="1"/>
              <a:t>promenljiva</a:t>
            </a:r>
            <a:r>
              <a:rPr lang="en-US" sz="2800" dirty="0"/>
              <a:t> </a:t>
            </a:r>
            <a:r>
              <a:rPr lang="en-US" sz="2800" dirty="0" err="1"/>
              <a:t>neke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err="1"/>
              <a:t>Klasa</a:t>
            </a:r>
            <a:r>
              <a:rPr lang="en-US" sz="2800" dirty="0"/>
              <a:t> je </a:t>
            </a:r>
            <a:r>
              <a:rPr lang="en-US" sz="2800" dirty="0" err="1"/>
              <a:t>šablon</a:t>
            </a:r>
            <a:r>
              <a:rPr lang="en-US" sz="2800" dirty="0"/>
              <a:t> po </a:t>
            </a:r>
            <a:r>
              <a:rPr lang="en-US" sz="2800" dirty="0" err="1"/>
              <a:t>kojem</a:t>
            </a:r>
            <a:r>
              <a:rPr lang="en-US" sz="2800" dirty="0"/>
              <a:t> se </a:t>
            </a:r>
            <a:r>
              <a:rPr lang="en-US" sz="2800" dirty="0" err="1"/>
              <a:t>kreiraju</a:t>
            </a:r>
            <a:r>
              <a:rPr lang="en-US" sz="2800" dirty="0"/>
              <a:t> </a:t>
            </a:r>
            <a:r>
              <a:rPr lang="en-US" sz="2800" b="1" i="1" dirty="0" err="1"/>
              <a:t>objekti</a:t>
            </a:r>
            <a:r>
              <a:rPr lang="en-US" sz="28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err="1"/>
              <a:t>Može</a:t>
            </a:r>
            <a:r>
              <a:rPr lang="en-US" sz="2800" dirty="0"/>
              <a:t> </a:t>
            </a:r>
            <a:r>
              <a:rPr lang="en-US" sz="2800" dirty="0" err="1"/>
              <a:t>postojati</a:t>
            </a:r>
            <a:r>
              <a:rPr lang="en-US" sz="2800" dirty="0"/>
              <a:t> </a:t>
            </a:r>
            <a:r>
              <a:rPr lang="en-US" sz="2800" dirty="0" err="1"/>
              <a:t>mnogo</a:t>
            </a:r>
            <a:r>
              <a:rPr lang="en-US" sz="2800" dirty="0"/>
              <a:t> </a:t>
            </a:r>
            <a:r>
              <a:rPr lang="en-US" sz="2800" dirty="0" err="1"/>
              <a:t>objekata</a:t>
            </a:r>
            <a:r>
              <a:rPr lang="en-US" sz="2800" dirty="0"/>
              <a:t> </a:t>
            </a:r>
            <a:r>
              <a:rPr lang="en-US" sz="2800" dirty="0" err="1"/>
              <a:t>jedne</a:t>
            </a:r>
            <a:r>
              <a:rPr lang="en-US" sz="2800" dirty="0"/>
              <a:t> </a:t>
            </a:r>
            <a:r>
              <a:rPr lang="en-US" sz="2800" dirty="0" err="1"/>
              <a:t>klase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45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D687-AE16-4CEC-86BE-C979B286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- </a:t>
            </a:r>
            <a:r>
              <a:rPr lang="en-US" dirty="0" err="1"/>
              <a:t>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49DA-6475-403B-8F6B-4F772F1A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86000"/>
            <a:ext cx="10554574" cy="4215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datum = new Date();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datum.getDate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niz1 = [1, 2, 3];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niz2 = new Array(1, 2, 3);</a:t>
            </a:r>
          </a:p>
          <a:p>
            <a:pPr marL="0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o1 = {ime: "Pera", godine: 25};</a:t>
            </a:r>
          </a:p>
          <a:p>
            <a:pPr marL="0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o2 = new Object();</a:t>
            </a:r>
          </a:p>
          <a:p>
            <a:pPr marL="0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o2.ime = "Pera";</a:t>
            </a:r>
          </a:p>
          <a:p>
            <a:pPr marL="0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o2.godine = 25;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s1 = 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let s2 = new String("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569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1112</Words>
  <Application>Microsoft Office PowerPoint</Application>
  <PresentationFormat>Widescreen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Courier New</vt:lpstr>
      <vt:lpstr>Wingdings</vt:lpstr>
      <vt:lpstr>Wingdings 2</vt:lpstr>
      <vt:lpstr>Quotable</vt:lpstr>
      <vt:lpstr>JS Klase</vt:lpstr>
      <vt:lpstr>JS Objekti – rekapitulacija</vt:lpstr>
      <vt:lpstr>JS Objekti – rekapitulacija</vt:lpstr>
      <vt:lpstr>Grupisanje objekata</vt:lpstr>
      <vt:lpstr>Grupisanje objekata</vt:lpstr>
      <vt:lpstr>Primer klase i objekata</vt:lpstr>
      <vt:lpstr>Kako funkcionišu klase i objekti?</vt:lpstr>
      <vt:lpstr>Klase i objekti </vt:lpstr>
      <vt:lpstr>Klase i objekti - primeri</vt:lpstr>
      <vt:lpstr>Klase - sintaksa</vt:lpstr>
      <vt:lpstr>Primer</vt:lpstr>
      <vt:lpstr>Kreiranje objekata</vt:lpstr>
      <vt:lpstr>Ključna reč this</vt:lpstr>
      <vt:lpstr>Primer</vt:lpstr>
      <vt:lpstr>Primer</vt:lpstr>
      <vt:lpstr>Geteri i seteri</vt:lpstr>
      <vt:lpstr>Klasa Auto – geteri i seteri</vt:lpstr>
      <vt:lpstr>Primeri</vt:lpstr>
      <vt:lpstr>Primeri</vt:lpstr>
      <vt:lpstr>Primeri</vt:lpstr>
      <vt:lpstr>Primeri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2020-03-08T19:08:38Z</dcterms:created>
  <dcterms:modified xsi:type="dcterms:W3CDTF">2020-03-10T10:09:33Z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