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6" r:id="rId6"/>
    <p:sldId id="261" r:id="rId7"/>
    <p:sldId id="268" r:id="rId8"/>
    <p:sldId id="269" r:id="rId9"/>
    <p:sldId id="259" r:id="rId10"/>
    <p:sldId id="26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14" autoAdjust="0"/>
  </p:normalViewPr>
  <p:slideViewPr>
    <p:cSldViewPr>
      <p:cViewPr>
        <p:scale>
          <a:sx n="87" d="100"/>
          <a:sy n="87" d="100"/>
        </p:scale>
        <p:origin x="-126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6EC0B-B791-4F56-9912-966F8302A2F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9C38-1F5E-449A-ADD3-3086B523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9C38-1F5E-449A-ADD3-3086B523AE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51648" cy="2133600"/>
          </a:xfrm>
        </p:spPr>
        <p:txBody>
          <a:bodyPr>
            <a:normAutofit/>
          </a:bodyPr>
          <a:lstStyle/>
          <a:p>
            <a:r>
              <a:rPr lang="sr-Latn-RS" sz="12000" dirty="0" smtClean="0"/>
              <a:t>Meni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854696" cy="1752600"/>
          </a:xfrm>
        </p:spPr>
        <p:txBody>
          <a:bodyPr/>
          <a:lstStyle/>
          <a:p>
            <a:r>
              <a:rPr lang="sr-Latn-RS" sz="4800" dirty="0" smtClean="0"/>
              <a:t>Kreiranje menija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1596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581400"/>
            <a:ext cx="8229600" cy="627888"/>
          </a:xfrm>
        </p:spPr>
        <p:txBody>
          <a:bodyPr>
            <a:noAutofit/>
          </a:bodyPr>
          <a:lstStyle/>
          <a:p>
            <a:r>
              <a:rPr lang="sr-Latn-RS" sz="4000" dirty="0" smtClean="0"/>
              <a:t>List –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9888"/>
            <a:ext cx="8229600" cy="1798320"/>
          </a:xfrm>
        </p:spPr>
        <p:txBody>
          <a:bodyPr>
            <a:normAutofit/>
          </a:bodyPr>
          <a:lstStyle/>
          <a:p>
            <a:r>
              <a:rPr lang="sr-Latn-RS" dirty="0" smtClean="0"/>
              <a:t>Slika koju želimo da postavimo da zameni marker stavke</a:t>
            </a:r>
          </a:p>
          <a:p>
            <a:r>
              <a:rPr lang="sr-Latn-RS" dirty="0" smtClean="0"/>
              <a:t>Na primer:</a:t>
            </a:r>
          </a:p>
          <a:p>
            <a:pPr lvl="1"/>
            <a:r>
              <a:rPr lang="en-US" dirty="0" err="1"/>
              <a:t>ul</a:t>
            </a:r>
            <a:r>
              <a:rPr lang="en-US" dirty="0"/>
              <a:t>{ </a:t>
            </a:r>
            <a:r>
              <a:rPr lang="en-US" dirty="0" err="1"/>
              <a:t>list-style-image:url</a:t>
            </a:r>
            <a:r>
              <a:rPr lang="en-US" dirty="0"/>
              <a:t>(‘marker.jpg’);}</a:t>
            </a:r>
            <a:endParaRPr lang="sr-Latn-R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6900" y="533400"/>
            <a:ext cx="8229600" cy="8564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/>
              <a:t>List – style - image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900" y="4209288"/>
            <a:ext cx="82296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Mogu se odmah dati sve vrednosti:</a:t>
            </a:r>
          </a:p>
          <a:p>
            <a:pPr lvl="1"/>
            <a:r>
              <a:rPr lang="sr-Latn-RS" sz="2400" dirty="0" smtClean="0"/>
              <a:t>List-style-type</a:t>
            </a:r>
          </a:p>
          <a:p>
            <a:pPr lvl="1"/>
            <a:r>
              <a:rPr lang="sr-Latn-RS" dirty="0" smtClean="0"/>
              <a:t>List-style-position</a:t>
            </a:r>
          </a:p>
          <a:p>
            <a:pPr lvl="1"/>
            <a:r>
              <a:rPr lang="sr-Latn-RS" sz="2400" dirty="0" smtClean="0"/>
              <a:t>List-style-image</a:t>
            </a:r>
          </a:p>
        </p:txBody>
      </p:sp>
    </p:spTree>
    <p:extLst>
      <p:ext uri="{BB962C8B-B14F-4D97-AF65-F5344CB8AC3E}">
        <p14:creationId xmlns:p14="http://schemas.microsoft.com/office/powerpoint/2010/main" val="14606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sr-Latn-RS" dirty="0" smtClean="0">
                <a:solidFill>
                  <a:schemeClr val="tx2"/>
                </a:solidFill>
              </a:rPr>
              <a:t>) </a:t>
            </a:r>
            <a:r>
              <a:rPr lang="en-US" dirty="0" err="1" smtClean="0">
                <a:solidFill>
                  <a:schemeClr val="tx2"/>
                </a:solidFill>
              </a:rPr>
              <a:t>Podesiti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veli</a:t>
            </a:r>
            <a:r>
              <a:rPr lang="sr-Latn-RS" dirty="0" smtClean="0">
                <a:solidFill>
                  <a:schemeClr val="tx2"/>
                </a:solidFill>
              </a:rPr>
              <a:t>činu fonta</a:t>
            </a:r>
          </a:p>
          <a:p>
            <a:pPr marL="0" indent="0">
              <a:buNone/>
            </a:pPr>
            <a:r>
              <a:rPr lang="sr-Latn-RS" dirty="0" smtClean="0"/>
              <a:t> li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sr-Latn-RS" dirty="0" smtClean="0"/>
              <a:t>font-size: ...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6) </a:t>
            </a:r>
            <a:r>
              <a:rPr lang="sr-Latn-RS" dirty="0" smtClean="0">
                <a:solidFill>
                  <a:schemeClr val="tx2"/>
                </a:solidFill>
              </a:rPr>
              <a:t>Podesiti da linkovi budu u istom redu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li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sr-Latn-RS" dirty="0" smtClean="0"/>
              <a:t>display: inline;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5476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7)Opciono: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sr-Latn-RS" smtClean="0">
                <a:solidFill>
                  <a:schemeClr val="tx2"/>
                </a:solidFill>
              </a:rPr>
              <a:t>Podesiti </a:t>
            </a:r>
            <a:r>
              <a:rPr lang="sr-Latn-RS" dirty="0" smtClean="0">
                <a:solidFill>
                  <a:schemeClr val="tx2"/>
                </a:solidFill>
              </a:rPr>
              <a:t>padding</a:t>
            </a: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pozadinsku boju za ul element</a:t>
            </a: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hover boju za li element</a:t>
            </a:r>
            <a:r>
              <a:rPr lang="sr-Latn-RS" dirty="0">
                <a:solidFill>
                  <a:schemeClr val="tx2"/>
                </a:solidFill>
              </a:rPr>
              <a:t>	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4892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r>
              <a:rPr lang="sr-Latn-RS" sz="3000" dirty="0"/>
              <a:t>Kreirati horizontalni meni kao sa sledeće slike</a:t>
            </a:r>
          </a:p>
          <a:p>
            <a:pPr marL="393192" lvl="1" indent="0">
              <a:buNone/>
            </a:pPr>
            <a:endParaRPr lang="sr-Latn-R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	</a:t>
            </a:r>
            <a:endParaRPr lang="sr-Latn-R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6047"/>
            <a:ext cx="815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Ponovimo postupak od 1) do 5) prethodnog menija</a:t>
            </a:r>
            <a:br>
              <a:rPr lang="sr-Latn-RS" dirty="0" smtClean="0">
                <a:solidFill>
                  <a:schemeClr val="tx2"/>
                </a:solidFill>
              </a:rPr>
            </a:br>
            <a:endParaRPr lang="sr-Latn-R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6) </a:t>
            </a:r>
            <a:r>
              <a:rPr lang="sr-Latn-RS" sz="2400" dirty="0">
                <a:solidFill>
                  <a:schemeClr val="tx2"/>
                </a:solidFill>
              </a:rPr>
              <a:t>Podesiti da linkovi budu u istom </a:t>
            </a:r>
            <a:r>
              <a:rPr lang="sr-Latn-RS" sz="2400" dirty="0" smtClean="0">
                <a:solidFill>
                  <a:schemeClr val="tx2"/>
                </a:solidFill>
              </a:rPr>
              <a:t>redu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sr-Latn-R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sr-Latn-RS" sz="2400" dirty="0" smtClean="0">
                <a:solidFill>
                  <a:schemeClr val="tx2"/>
                </a:solidFill>
              </a:rPr>
              <a:t>    </a:t>
            </a:r>
            <a:r>
              <a:rPr lang="sr-Latn-RS" sz="2400" dirty="0" smtClean="0"/>
              <a:t>  Umesto </a:t>
            </a:r>
            <a:r>
              <a:rPr lang="en-US" sz="2400" dirty="0" smtClean="0"/>
              <a:t>di</a:t>
            </a:r>
            <a:r>
              <a:rPr lang="sr-Latn-RS" sz="2400" dirty="0" smtClean="0"/>
              <a:t>splay: inline, koristićemo float:left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65760" lvl="1" indent="0">
              <a:buNone/>
            </a:pPr>
            <a:r>
              <a:rPr lang="sr-Latn-RS" sz="2200" dirty="0"/>
              <a:t> li </a:t>
            </a:r>
            <a:r>
              <a:rPr lang="en-US" sz="2200" dirty="0"/>
              <a:t>{</a:t>
            </a:r>
          </a:p>
          <a:p>
            <a:pPr marL="365760" lvl="1" indent="0">
              <a:buNone/>
            </a:pPr>
            <a:r>
              <a:rPr lang="en-US" sz="2200" dirty="0"/>
              <a:t>    </a:t>
            </a:r>
            <a:r>
              <a:rPr lang="sr-Latn-RS" sz="2200" dirty="0" smtClean="0"/>
              <a:t>float: left;</a:t>
            </a:r>
            <a:endParaRPr lang="en-US" sz="2200" dirty="0"/>
          </a:p>
          <a:p>
            <a:pPr marL="365760" lvl="1" indent="0">
              <a:buNone/>
            </a:pPr>
            <a:r>
              <a:rPr lang="en-US" sz="2200" dirty="0"/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sr-Latn-RS" sz="2400" dirty="0" smtClean="0">
                <a:solidFill>
                  <a:schemeClr val="tx2"/>
                </a:solidFill>
              </a:rPr>
              <a:t>7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sr-Latn-RS" sz="2400" dirty="0">
                <a:solidFill>
                  <a:schemeClr val="tx2"/>
                </a:solidFill>
              </a:rPr>
              <a:t>Podesiti </a:t>
            </a:r>
            <a:r>
              <a:rPr lang="sr-Latn-RS" sz="2400" dirty="0" smtClean="0">
                <a:solidFill>
                  <a:schemeClr val="tx2"/>
                </a:solidFill>
              </a:rPr>
              <a:t>poslednji link da bude uz desnu ivicu</a:t>
            </a:r>
          </a:p>
          <a:p>
            <a:pPr marL="0" indent="0">
              <a:buNone/>
            </a:pPr>
            <a:r>
              <a:rPr lang="sr-Latn-RS" sz="2400" dirty="0" smtClean="0">
                <a:solidFill>
                  <a:schemeClr val="tx2"/>
                </a:solidFill>
              </a:rPr>
              <a:t>      </a:t>
            </a:r>
            <a:br>
              <a:rPr lang="sr-Latn-RS" sz="2400" dirty="0" smtClean="0">
                <a:solidFill>
                  <a:schemeClr val="tx2"/>
                </a:solidFill>
              </a:rPr>
            </a:br>
            <a:r>
              <a:rPr lang="sr-Latn-RS" sz="2400" dirty="0" smtClean="0"/>
              <a:t>      Najpre postavimo id toj stavki liste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  <a:p>
            <a:pPr marL="365760" lvl="1" indent="0">
              <a:buNone/>
            </a:pPr>
            <a:r>
              <a:rPr lang="sr-Latn-RS" sz="2200" dirty="0"/>
              <a:t> </a:t>
            </a:r>
            <a:r>
              <a:rPr lang="it-IT" sz="2200" dirty="0"/>
              <a:t>&lt;li id="desno"&gt;&lt;a href="#"&gt;Cetvrti&lt;/a&gt;&lt;/li</a:t>
            </a:r>
            <a:r>
              <a:rPr lang="it-IT" sz="2200" dirty="0" smtClean="0"/>
              <a:t>&gt;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sr-Latn-RS" sz="2200" dirty="0"/>
              <a:t>#desno {</a:t>
            </a:r>
          </a:p>
          <a:p>
            <a:pPr marL="365760" lvl="1" indent="0">
              <a:buNone/>
            </a:pPr>
            <a:r>
              <a:rPr lang="sr-Latn-RS" sz="2200" dirty="0" smtClean="0"/>
              <a:t>	float</a:t>
            </a:r>
            <a:r>
              <a:rPr lang="sr-Latn-RS" sz="2200" dirty="0"/>
              <a:t>: right;</a:t>
            </a:r>
          </a:p>
          <a:p>
            <a:pPr marL="365760" lvl="1" indent="0">
              <a:buNone/>
            </a:pPr>
            <a:r>
              <a:rPr lang="sr-Latn-RS" sz="2200" dirty="0"/>
              <a:t>	</a:t>
            </a:r>
            <a:r>
              <a:rPr lang="sr-Latn-RS" sz="2200" dirty="0" smtClean="0"/>
              <a:t>border-left</a:t>
            </a:r>
            <a:r>
              <a:rPr lang="sr-Latn-RS" sz="2200" dirty="0"/>
              <a:t>: solid 1px lightgray;</a:t>
            </a:r>
          </a:p>
          <a:p>
            <a:pPr marL="365760" lvl="1" indent="0">
              <a:buNone/>
            </a:pPr>
            <a:r>
              <a:rPr lang="sr-Latn-R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1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sr-Latn-RS" sz="2400" dirty="0" smtClean="0">
                <a:solidFill>
                  <a:schemeClr val="tx2"/>
                </a:solidFill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sr-Latn-RS" sz="2400" dirty="0" smtClean="0">
                <a:solidFill>
                  <a:schemeClr val="tx2"/>
                </a:solidFill>
              </a:rPr>
              <a:t>Ukoliko želimo da pozicioniramo meni uz donju ivicu ekrana</a:t>
            </a:r>
            <a:br>
              <a:rPr lang="sr-Latn-RS" sz="2400" dirty="0" smtClean="0">
                <a:solidFill>
                  <a:schemeClr val="tx2"/>
                </a:solidFill>
              </a:rPr>
            </a:br>
            <a:r>
              <a:rPr lang="sr-Latn-RS" sz="2400" dirty="0">
                <a:solidFill>
                  <a:schemeClr val="tx2"/>
                </a:solidFill>
              </a:rPr>
              <a:t/>
            </a:r>
            <a:br>
              <a:rPr lang="sr-Latn-RS" sz="2400" dirty="0">
                <a:solidFill>
                  <a:schemeClr val="tx2"/>
                </a:solidFill>
              </a:rPr>
            </a:br>
            <a:r>
              <a:rPr lang="sr-Latn-RS" sz="2200" dirty="0"/>
              <a:t>ul </a:t>
            </a:r>
            <a:r>
              <a:rPr lang="sr-Latn-RS" sz="2200" dirty="0" smtClean="0"/>
              <a:t>{</a:t>
            </a:r>
          </a:p>
          <a:p>
            <a:pPr marL="0" indent="0">
              <a:buNone/>
            </a:pPr>
            <a:r>
              <a:rPr lang="sr-Latn-RS" sz="2200" dirty="0"/>
              <a:t>	</a:t>
            </a:r>
            <a:r>
              <a:rPr lang="sr-Latn-RS" sz="2200" dirty="0" smtClean="0"/>
              <a:t>position</a:t>
            </a:r>
            <a:r>
              <a:rPr lang="sr-Latn-RS" sz="2200" dirty="0"/>
              <a:t>: fixed;</a:t>
            </a:r>
          </a:p>
          <a:p>
            <a:pPr marL="0" indent="0">
              <a:buNone/>
            </a:pPr>
            <a:r>
              <a:rPr lang="sr-Latn-RS" sz="2200" dirty="0"/>
              <a:t>	</a:t>
            </a:r>
            <a:r>
              <a:rPr lang="sr-Latn-RS" sz="2200" dirty="0" smtClean="0"/>
              <a:t>bottom</a:t>
            </a:r>
            <a:r>
              <a:rPr lang="sr-Latn-RS" sz="2200" dirty="0"/>
              <a:t>: 0</a:t>
            </a:r>
            <a:r>
              <a:rPr lang="sr-Latn-RS" sz="2200" dirty="0" smtClean="0"/>
              <a:t>;</a:t>
            </a:r>
            <a:endParaRPr lang="sr-Latn-RS" sz="2200" dirty="0"/>
          </a:p>
          <a:p>
            <a:pPr marL="0" indent="0">
              <a:buNone/>
            </a:pPr>
            <a:r>
              <a:rPr lang="sr-Latn-RS" sz="2200" dirty="0" smtClean="0"/>
              <a:t>}</a:t>
            </a: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r>
              <a:rPr lang="sr-Latn-RS" sz="2400" dirty="0">
                <a:solidFill>
                  <a:schemeClr val="tx2"/>
                </a:solidFill>
              </a:rPr>
              <a:t> </a:t>
            </a:r>
            <a:r>
              <a:rPr lang="sr-Latn-RS" sz="2400" dirty="0" smtClean="0">
                <a:solidFill>
                  <a:schemeClr val="tx2"/>
                </a:solidFill>
              </a:rPr>
              <a:t>9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sr-Latn-RS" sz="2400" dirty="0">
                <a:solidFill>
                  <a:schemeClr val="tx2"/>
                </a:solidFill>
              </a:rPr>
              <a:t>Ukoliko želimo </a:t>
            </a:r>
            <a:r>
              <a:rPr lang="sr-Latn-RS" sz="2400" dirty="0" smtClean="0">
                <a:solidFill>
                  <a:schemeClr val="tx2"/>
                </a:solidFill>
              </a:rPr>
              <a:t>da „objedinimo“  </a:t>
            </a:r>
            <a:r>
              <a:rPr lang="en-US" sz="2400" dirty="0" smtClean="0">
                <a:solidFill>
                  <a:schemeClr val="tx2"/>
                </a:solidFill>
              </a:rPr>
              <a:t>&lt;li&gt; i &lt;a&gt;</a:t>
            </a:r>
            <a:r>
              <a:rPr lang="sr-Latn-RS" sz="2000" dirty="0">
                <a:solidFill>
                  <a:schemeClr val="tx2"/>
                </a:solidFill>
              </a:rPr>
              <a:t/>
            </a:r>
            <a:br>
              <a:rPr lang="sr-Latn-RS" sz="2000" dirty="0">
                <a:solidFill>
                  <a:schemeClr val="tx2"/>
                </a:solidFill>
              </a:rPr>
            </a:br>
            <a:r>
              <a:rPr lang="sr-Latn-RS" sz="2000" dirty="0">
                <a:solidFill>
                  <a:schemeClr val="tx2"/>
                </a:solidFill>
              </a:rPr>
              <a:t/>
            </a:r>
            <a:br>
              <a:rPr lang="sr-Latn-RS" sz="2000" dirty="0">
                <a:solidFill>
                  <a:schemeClr val="tx2"/>
                </a:solidFill>
              </a:rPr>
            </a:br>
            <a:r>
              <a:rPr lang="en-US" sz="2200" dirty="0"/>
              <a:t>a</a:t>
            </a:r>
            <a:r>
              <a:rPr lang="sr-Latn-RS" sz="2200" dirty="0" smtClean="0"/>
              <a:t> </a:t>
            </a:r>
            <a:r>
              <a:rPr lang="sr-Latn-RS" sz="2200" dirty="0"/>
              <a:t>{</a:t>
            </a:r>
          </a:p>
          <a:p>
            <a:pPr marL="0" indent="0">
              <a:buNone/>
            </a:pPr>
            <a:r>
              <a:rPr lang="sr-Latn-RS" sz="2200" dirty="0"/>
              <a:t>	</a:t>
            </a:r>
            <a:r>
              <a:rPr lang="en-US" sz="2200" dirty="0" smtClean="0"/>
              <a:t>display: block;</a:t>
            </a:r>
            <a:endParaRPr lang="sr-Latn-RS" sz="2200" dirty="0"/>
          </a:p>
          <a:p>
            <a:pPr marL="0" indent="0">
              <a:buNone/>
            </a:pPr>
            <a:r>
              <a:rPr lang="sr-Latn-RS" sz="2200" dirty="0" smtClean="0"/>
              <a:t>}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18176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51054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10)Opciono: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padding</a:t>
            </a: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pozadinsku boju za ul element</a:t>
            </a:r>
            <a:br>
              <a:rPr lang="sr-Latn-RS" dirty="0" smtClean="0">
                <a:solidFill>
                  <a:schemeClr val="tx2"/>
                </a:solidFill>
              </a:rPr>
            </a:b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  <a:r>
              <a:rPr lang="sr-Latn-RS" sz="2200" dirty="0" smtClean="0"/>
              <a:t/>
            </a:r>
            <a:br>
              <a:rPr lang="sr-Latn-RS" sz="2200" dirty="0" smtClean="0"/>
            </a:br>
            <a:r>
              <a:rPr lang="en-US" sz="2200" dirty="0"/>
              <a:t>	</a:t>
            </a:r>
            <a:r>
              <a:rPr lang="en-US" sz="2200" dirty="0" smtClean="0"/>
              <a:t>overflow</a:t>
            </a:r>
            <a:r>
              <a:rPr lang="en-US" sz="2200" dirty="0"/>
              <a:t>: hidden;</a:t>
            </a:r>
          </a:p>
          <a:p>
            <a:pPr marL="393192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background-color</a:t>
            </a:r>
            <a:r>
              <a:rPr lang="en-US" sz="2200" dirty="0"/>
              <a:t>: gray</a:t>
            </a:r>
            <a:r>
              <a:rPr lang="en-US" sz="2200" dirty="0" smtClean="0"/>
              <a:t>;</a:t>
            </a:r>
            <a:r>
              <a:rPr lang="sr-Latn-RS" sz="2200" dirty="0" smtClean="0"/>
              <a:t/>
            </a:r>
            <a:br>
              <a:rPr lang="sr-Latn-RS" sz="2200" dirty="0" smtClean="0"/>
            </a:br>
            <a:r>
              <a:rPr lang="sr-Latn-RS" sz="2200" dirty="0" smtClean="0"/>
              <a:t>   </a:t>
            </a:r>
            <a:r>
              <a:rPr lang="en-US" sz="2200" dirty="0" smtClean="0"/>
              <a:t>}</a:t>
            </a:r>
            <a:endParaRPr lang="sr-Latn-RS" sz="2200" dirty="0" smtClean="0"/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hover boju za li element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Podesiti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sr-Latn-RS" dirty="0">
                <a:solidFill>
                  <a:schemeClr val="tx2"/>
                </a:solidFill>
              </a:rPr>
              <a:t>širinu </a:t>
            </a:r>
            <a:r>
              <a:rPr lang="sr-Latn-RS" dirty="0" smtClean="0">
                <a:solidFill>
                  <a:schemeClr val="tx2"/>
                </a:solidFill>
              </a:rPr>
              <a:t>elemenata</a:t>
            </a:r>
            <a:endParaRPr lang="en-U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sz="2200" dirty="0" smtClean="0"/>
              <a:t>ul </a:t>
            </a:r>
            <a:r>
              <a:rPr lang="sr-Latn-RS" sz="2200" dirty="0"/>
              <a:t>{</a:t>
            </a:r>
          </a:p>
          <a:p>
            <a:pPr marL="393192" lvl="1" indent="0">
              <a:buNone/>
            </a:pPr>
            <a:r>
              <a:rPr lang="sr-Latn-RS" sz="2200" dirty="0"/>
              <a:t>	</a:t>
            </a:r>
            <a:r>
              <a:rPr lang="sr-Latn-RS" sz="2200" dirty="0" smtClean="0"/>
              <a:t>width</a:t>
            </a:r>
            <a:r>
              <a:rPr lang="sr-Latn-RS" sz="2200" dirty="0"/>
              <a:t>: 100</a:t>
            </a:r>
            <a:r>
              <a:rPr lang="sr-Latn-RS" sz="2200" dirty="0" smtClean="0"/>
              <a:t>%;</a:t>
            </a:r>
            <a:br>
              <a:rPr lang="sr-Latn-RS" sz="2200" dirty="0" smtClean="0"/>
            </a:br>
            <a:r>
              <a:rPr lang="en-US" sz="2200" dirty="0" smtClean="0"/>
              <a:t>}</a:t>
            </a:r>
            <a:r>
              <a:rPr lang="sr-Latn-RS" sz="2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53340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 {</a:t>
            </a:r>
          </a:p>
          <a:p>
            <a:r>
              <a:rPr lang="en-US" sz="2200" dirty="0" smtClean="0"/>
              <a:t>	width</a:t>
            </a:r>
            <a:r>
              <a:rPr lang="en-US" sz="2200" dirty="0"/>
              <a:t>: 25</a:t>
            </a:r>
            <a:r>
              <a:rPr lang="en-US" sz="2200" dirty="0" smtClean="0"/>
              <a:t>%;</a:t>
            </a:r>
            <a:br>
              <a:rPr lang="en-US" sz="2200" dirty="0" smtClean="0"/>
            </a:b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80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Zadatak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r>
              <a:rPr lang="sr-Latn-RS" sz="3000" dirty="0"/>
              <a:t>Kreirati </a:t>
            </a:r>
            <a:r>
              <a:rPr lang="sr-Latn-RS" sz="3000" dirty="0" smtClean="0"/>
              <a:t>vertikalni meni </a:t>
            </a:r>
            <a:r>
              <a:rPr lang="sr-Latn-RS" sz="3000" dirty="0"/>
              <a:t>kao sa sledeće slike</a:t>
            </a:r>
          </a:p>
          <a:p>
            <a:pPr marL="393192" lvl="1" indent="0">
              <a:buNone/>
            </a:pPr>
            <a:endParaRPr lang="sr-Latn-R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	</a:t>
            </a:r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193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21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Vertikalni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52578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2"/>
                </a:solidFill>
              </a:rPr>
              <a:t>Ponovimo postupak od 1) do 5) prvog zadatka </a:t>
            </a:r>
            <a:br>
              <a:rPr lang="sr-Latn-RS" dirty="0" smtClean="0">
                <a:solidFill>
                  <a:schemeClr val="tx2"/>
                </a:solidFill>
              </a:rPr>
            </a:br>
            <a:endParaRPr lang="sr-Latn-R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6) </a:t>
            </a:r>
            <a:r>
              <a:rPr lang="sr-Latn-RS" sz="2400" dirty="0">
                <a:solidFill>
                  <a:schemeClr val="tx2"/>
                </a:solidFill>
              </a:rPr>
              <a:t>Ukoliko želimo da „objedinimo“  </a:t>
            </a:r>
            <a:r>
              <a:rPr lang="en-US" sz="2400" dirty="0">
                <a:solidFill>
                  <a:schemeClr val="tx2"/>
                </a:solidFill>
              </a:rPr>
              <a:t>&lt;li&gt; i &lt;a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r>
              <a:rPr lang="sr-Latn-RS" sz="2000" dirty="0">
                <a:solidFill>
                  <a:schemeClr val="tx2"/>
                </a:solidFill>
              </a:rPr>
              <a:t/>
            </a:r>
            <a:br>
              <a:rPr lang="sr-Latn-RS" sz="2000" dirty="0">
                <a:solidFill>
                  <a:schemeClr val="tx2"/>
                </a:solidFill>
              </a:rPr>
            </a:br>
            <a:r>
              <a:rPr lang="sr-Latn-RS" sz="2200" dirty="0">
                <a:solidFill>
                  <a:schemeClr val="tx2"/>
                </a:solidFill>
              </a:rPr>
              <a:t> </a:t>
            </a:r>
            <a:r>
              <a:rPr lang="sr-Latn-R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a</a:t>
            </a:r>
            <a:r>
              <a:rPr lang="sr-Latn-RS" sz="2200" dirty="0" smtClean="0"/>
              <a:t> </a:t>
            </a:r>
            <a:r>
              <a:rPr lang="sr-Latn-RS" sz="2200" dirty="0"/>
              <a:t>{</a:t>
            </a:r>
          </a:p>
          <a:p>
            <a:pPr marL="0" indent="0">
              <a:buNone/>
            </a:pPr>
            <a:r>
              <a:rPr lang="sr-Latn-RS" sz="2200" dirty="0" smtClean="0"/>
              <a:t>  </a:t>
            </a:r>
            <a:r>
              <a:rPr lang="sr-Latn-RS" sz="2200" dirty="0"/>
              <a:t>	</a:t>
            </a:r>
            <a:r>
              <a:rPr lang="en-US" sz="2200" dirty="0"/>
              <a:t>display: block;</a:t>
            </a:r>
            <a:endParaRPr lang="sr-Latn-RS" sz="2200" dirty="0"/>
          </a:p>
          <a:p>
            <a:pPr marL="0" indent="0">
              <a:buNone/>
            </a:pPr>
            <a:r>
              <a:rPr lang="sr-Latn-RS" sz="2200" dirty="0" smtClean="0"/>
              <a:t>  }</a:t>
            </a:r>
            <a:br>
              <a:rPr lang="sr-Latn-RS" sz="2200" dirty="0" smtClean="0"/>
            </a:b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solidFill>
                  <a:schemeClr val="tx2"/>
                </a:solidFill>
              </a:rPr>
              <a:t>7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sr-Latn-RS" sz="2400" dirty="0" smtClean="0">
                <a:solidFill>
                  <a:schemeClr val="tx2"/>
                </a:solidFill>
              </a:rPr>
              <a:t>Podesimo širinu i visinu bočnog menija</a:t>
            </a:r>
            <a:r>
              <a:rPr lang="sr-Latn-RS" sz="1800" dirty="0">
                <a:solidFill>
                  <a:schemeClr val="tx2"/>
                </a:solidFill>
              </a:rPr>
              <a:t/>
            </a:r>
            <a:br>
              <a:rPr lang="sr-Latn-RS" sz="1800" dirty="0">
                <a:solidFill>
                  <a:schemeClr val="tx2"/>
                </a:solidFill>
              </a:rPr>
            </a:br>
            <a:r>
              <a:rPr lang="sr-Latn-RS" sz="1800" dirty="0">
                <a:solidFill>
                  <a:schemeClr val="tx2"/>
                </a:solidFill>
              </a:rPr>
              <a:t/>
            </a:r>
            <a:br>
              <a:rPr lang="sr-Latn-RS" sz="1800" dirty="0">
                <a:solidFill>
                  <a:schemeClr val="tx2"/>
                </a:solidFill>
              </a:rPr>
            </a:br>
            <a:r>
              <a:rPr lang="sr-Latn-RS" sz="1800" dirty="0">
                <a:solidFill>
                  <a:schemeClr val="tx2"/>
                </a:solidFill>
              </a:rPr>
              <a:t>  </a:t>
            </a:r>
            <a:r>
              <a:rPr lang="sr-Latn-RS" sz="2000" dirty="0" smtClean="0"/>
              <a:t>ul </a:t>
            </a:r>
            <a:r>
              <a:rPr lang="sr-Latn-RS" sz="2000" dirty="0"/>
              <a:t>{</a:t>
            </a:r>
          </a:p>
          <a:p>
            <a:pPr marL="0" indent="0">
              <a:buNone/>
            </a:pPr>
            <a:r>
              <a:rPr lang="sr-Latn-RS" sz="2000" dirty="0"/>
              <a:t>  	</a:t>
            </a:r>
            <a:r>
              <a:rPr lang="en-US" sz="2000" dirty="0"/>
              <a:t>width: 25%;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height</a:t>
            </a:r>
            <a:r>
              <a:rPr lang="en-US" sz="2000" dirty="0"/>
              <a:t>: 100</a:t>
            </a:r>
            <a:r>
              <a:rPr lang="en-US" sz="2000" dirty="0" smtClean="0"/>
              <a:t>%;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smtClean="0"/>
              <a:t>  </a:t>
            </a:r>
            <a:r>
              <a:rPr lang="sr-Latn-RS" sz="2000" dirty="0"/>
              <a:t>}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5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Meniji su obavezan deo svakog sajta</a:t>
            </a:r>
          </a:p>
          <a:p>
            <a:endParaRPr lang="sr-Latn-RS" sz="3000" dirty="0" smtClean="0"/>
          </a:p>
          <a:p>
            <a:r>
              <a:rPr lang="sr-Latn-RS" sz="3000" dirty="0" smtClean="0"/>
              <a:t>Osnovna podela menija je na:</a:t>
            </a:r>
          </a:p>
          <a:p>
            <a:pPr lvl="1"/>
            <a:r>
              <a:rPr lang="sr-Latn-RS" sz="3000" dirty="0" smtClean="0"/>
              <a:t>Horizontalne menije</a:t>
            </a:r>
          </a:p>
          <a:p>
            <a:pPr lvl="1"/>
            <a:r>
              <a:rPr lang="sr-Latn-RS" sz="3000" dirty="0" smtClean="0"/>
              <a:t>Vertikalne menije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888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Vertikalni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5105400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solidFill>
                  <a:schemeClr val="tx2"/>
                </a:solidFill>
              </a:rPr>
              <a:t>8</a:t>
            </a:r>
            <a:r>
              <a:rPr lang="sr-Latn-RS" dirty="0" smtClean="0">
                <a:solidFill>
                  <a:schemeClr val="tx2"/>
                </a:solidFill>
              </a:rPr>
              <a:t>)Opciono: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padding</a:t>
            </a:r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pozadinsku boju za ul element</a:t>
            </a:r>
            <a:br>
              <a:rPr lang="sr-Latn-RS" dirty="0" smtClean="0">
                <a:solidFill>
                  <a:schemeClr val="tx2"/>
                </a:solidFill>
              </a:rPr>
            </a:b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  <a:endParaRPr lang="sr-Latn-RS" sz="2200" dirty="0" smtClean="0"/>
          </a:p>
          <a:p>
            <a:pPr marL="393192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background-color</a:t>
            </a:r>
            <a:r>
              <a:rPr lang="en-US" sz="2200" dirty="0"/>
              <a:t>: gray</a:t>
            </a:r>
            <a:r>
              <a:rPr lang="en-US" sz="2200" dirty="0" smtClean="0"/>
              <a:t>;</a:t>
            </a:r>
            <a:r>
              <a:rPr lang="sr-Latn-RS" sz="2200" dirty="0" smtClean="0"/>
              <a:t/>
            </a:r>
            <a:br>
              <a:rPr lang="sr-Latn-RS" sz="2200" dirty="0" smtClean="0"/>
            </a:br>
            <a:r>
              <a:rPr lang="sr-Latn-RS" sz="2200" dirty="0" smtClean="0"/>
              <a:t>   </a:t>
            </a:r>
            <a:r>
              <a:rPr lang="en-US" sz="2200" dirty="0" smtClean="0"/>
              <a:t>}</a:t>
            </a:r>
            <a:endParaRPr lang="sr-Latn-RS" sz="2200" dirty="0" smtClean="0"/>
          </a:p>
          <a:p>
            <a:pPr lvl="1"/>
            <a:r>
              <a:rPr lang="sr-Latn-RS" dirty="0" smtClean="0">
                <a:solidFill>
                  <a:schemeClr val="tx2"/>
                </a:solidFill>
              </a:rPr>
              <a:t>Podesiti hover boju za </a:t>
            </a:r>
            <a:r>
              <a:rPr lang="sr-Latn-RS" smtClean="0">
                <a:solidFill>
                  <a:schemeClr val="tx2"/>
                </a:solidFill>
              </a:rPr>
              <a:t>li element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7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Zadatak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r>
              <a:rPr lang="sr-Latn-RS" sz="3000" dirty="0"/>
              <a:t>Kreirati horizontalni meni kao sa sledeće slike</a:t>
            </a:r>
          </a:p>
          <a:p>
            <a:pPr marL="393192" lvl="1" indent="0">
              <a:buNone/>
            </a:pPr>
            <a:endParaRPr lang="sr-Latn-R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	</a:t>
            </a:r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24043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5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850392" lvl="1" indent="-457200">
              <a:buFont typeface="+mj-lt"/>
              <a:buAutoNum type="arabicPeriod"/>
            </a:pPr>
            <a:r>
              <a:rPr lang="sr-Latn-RS" dirty="0" smtClean="0">
                <a:solidFill>
                  <a:schemeClr val="tx2"/>
                </a:solidFill>
              </a:rPr>
              <a:t>Napraviti neuređenu listu i njenu podlistu</a:t>
            </a: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Dati id neuređenoj listi</a:t>
            </a: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/>
            </a:r>
            <a:br>
              <a:rPr lang="sr-Latn-RS" dirty="0" smtClean="0">
                <a:solidFill>
                  <a:schemeClr val="tx2"/>
                </a:solidFill>
              </a:rPr>
            </a:br>
            <a:r>
              <a:rPr lang="it-IT" dirty="0"/>
              <a:t>&lt;ul id="nav"&gt;</a:t>
            </a:r>
          </a:p>
          <a:p>
            <a:pPr marL="393192" lvl="1" indent="0">
              <a:buNone/>
            </a:pPr>
            <a:r>
              <a:rPr lang="it-IT" dirty="0"/>
              <a:t>	&lt;li&gt;&lt;a href="#"&gt;Main Item 1&lt;/a&gt;&lt;/li&gt;</a:t>
            </a:r>
          </a:p>
          <a:p>
            <a:pPr marL="393192" lvl="1" indent="0">
              <a:buNone/>
            </a:pPr>
            <a:r>
              <a:rPr lang="it-IT" dirty="0"/>
              <a:t>	&lt;li&gt;&lt;a href="#"&gt;Main Item 2&lt;/a&gt;</a:t>
            </a:r>
          </a:p>
          <a:p>
            <a:pPr marL="393192" lvl="1" indent="0">
              <a:buNone/>
            </a:pPr>
            <a:r>
              <a:rPr lang="it-IT" dirty="0"/>
              <a:t>		&lt;ul&gt;</a:t>
            </a:r>
          </a:p>
          <a:p>
            <a:pPr marL="393192" lvl="1" indent="0">
              <a:buNone/>
            </a:pPr>
            <a:r>
              <a:rPr lang="it-IT" dirty="0"/>
              <a:t>			&lt;li&gt;&lt;a href="#"&gt;Sub Item&lt;/a&gt;&lt;/li&gt;</a:t>
            </a:r>
          </a:p>
          <a:p>
            <a:pPr marL="393192" lvl="1" indent="0">
              <a:buNone/>
            </a:pPr>
            <a:r>
              <a:rPr lang="it-IT" dirty="0"/>
              <a:t>			&lt;li&gt;&lt;a href="#"&gt;Sub Item&lt;/a&gt;&lt;/li&gt;</a:t>
            </a:r>
          </a:p>
          <a:p>
            <a:pPr marL="393192" lvl="1" indent="0">
              <a:buNone/>
            </a:pPr>
            <a:r>
              <a:rPr lang="it-IT" dirty="0"/>
              <a:t>		&lt;/ul&gt;</a:t>
            </a:r>
          </a:p>
          <a:p>
            <a:pPr marL="393192" lvl="1" indent="0">
              <a:buNone/>
            </a:pPr>
            <a:r>
              <a:rPr lang="it-IT" dirty="0"/>
              <a:t>	&lt;/li&gt;</a:t>
            </a:r>
          </a:p>
          <a:p>
            <a:pPr marL="393192" lvl="1" indent="0">
              <a:buNone/>
            </a:pPr>
            <a:r>
              <a:rPr lang="it-IT" dirty="0"/>
              <a:t>	&lt;li&gt;&lt;a href="#"&gt;Main Item 3&lt;/a&gt;&lt;/li&gt;</a:t>
            </a:r>
          </a:p>
          <a:p>
            <a:pPr marL="393192" lvl="1" indent="0">
              <a:buNone/>
            </a:pPr>
            <a:r>
              <a:rPr lang="it-IT" dirty="0"/>
              <a:t>&lt;/ul&gt;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27731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sr-Latn-RS" dirty="0">
                <a:solidFill>
                  <a:schemeClr val="tx2"/>
                </a:solidFill>
              </a:rPr>
              <a:t>2. Skloniti dekoraciju linkovima i bulete listi</a:t>
            </a:r>
            <a:r>
              <a:rPr lang="sr-Latn-RS" dirty="0" smtClean="0">
                <a:solidFill>
                  <a:schemeClr val="tx2"/>
                </a:solidFill>
              </a:rPr>
              <a:t/>
            </a:r>
            <a:br>
              <a:rPr lang="sr-Latn-RS" dirty="0" smtClean="0">
                <a:solidFill>
                  <a:schemeClr val="tx2"/>
                </a:solidFill>
              </a:rPr>
            </a:br>
            <a:r>
              <a:rPr lang="sr-Latn-RS" dirty="0" smtClean="0">
                <a:solidFill>
                  <a:schemeClr val="tx2"/>
                </a:solidFill>
              </a:rPr>
              <a:t>	</a:t>
            </a:r>
            <a:r>
              <a:rPr lang="it-IT" dirty="0" smtClean="0"/>
              <a:t>#</a:t>
            </a:r>
            <a:r>
              <a:rPr lang="it-IT" dirty="0"/>
              <a:t>nav {</a:t>
            </a:r>
          </a:p>
          <a:p>
            <a:pPr marL="393192" lvl="1" indent="0">
              <a:buNone/>
            </a:pPr>
            <a:r>
              <a:rPr lang="it-IT" dirty="0"/>
              <a:t>		list-style-type:none;</a:t>
            </a:r>
          </a:p>
          <a:p>
            <a:pPr marL="393192" lvl="1" indent="0">
              <a:buNone/>
            </a:pPr>
            <a:r>
              <a:rPr lang="it-IT" dirty="0"/>
              <a:t>		padding:0;</a:t>
            </a:r>
          </a:p>
          <a:p>
            <a:pPr marL="393192" lvl="1" indent="0">
              <a:buNone/>
            </a:pPr>
            <a:r>
              <a:rPr lang="it-IT" dirty="0"/>
              <a:t>	}</a:t>
            </a:r>
          </a:p>
          <a:p>
            <a:pPr marL="393192" lvl="1" indent="0">
              <a:buNone/>
            </a:pPr>
            <a:r>
              <a:rPr lang="it-IT" dirty="0"/>
              <a:t>	#nav li a {</a:t>
            </a:r>
          </a:p>
          <a:p>
            <a:pPr marL="393192" lvl="1" indent="0">
              <a:buNone/>
            </a:pPr>
            <a:r>
              <a:rPr lang="it-IT" dirty="0"/>
              <a:t>		display:block;</a:t>
            </a:r>
          </a:p>
          <a:p>
            <a:pPr marL="393192" lvl="1" indent="0">
              <a:buNone/>
            </a:pPr>
            <a:r>
              <a:rPr lang="it-IT" dirty="0"/>
              <a:t>		text-decoration:none;</a:t>
            </a:r>
          </a:p>
          <a:p>
            <a:pPr marL="393192" lvl="1" indent="0">
              <a:buNone/>
            </a:pPr>
            <a:r>
              <a:rPr lang="it-IT" dirty="0"/>
              <a:t>	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6362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3. </a:t>
            </a:r>
            <a:r>
              <a:rPr lang="pl-PL" dirty="0">
                <a:solidFill>
                  <a:schemeClr val="tx2"/>
                </a:solidFill>
              </a:rPr>
              <a:t>Poredjati linkove horiyontalno jedan za </a:t>
            </a:r>
            <a:r>
              <a:rPr lang="pl-PL" dirty="0" smtClean="0">
                <a:solidFill>
                  <a:schemeClr val="tx2"/>
                </a:solidFill>
              </a:rPr>
              <a:t>drugime</a:t>
            </a:r>
            <a:br>
              <a:rPr lang="pl-PL" dirty="0" smtClean="0">
                <a:solidFill>
                  <a:schemeClr val="tx2"/>
                </a:solidFill>
              </a:rPr>
            </a:br>
            <a:r>
              <a:rPr lang="sr-Latn-RS" dirty="0" smtClean="0">
                <a:solidFill>
                  <a:schemeClr val="tx2"/>
                </a:solidFill>
              </a:rPr>
              <a:t>	</a:t>
            </a:r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li {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display:block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float:left</a:t>
            </a:r>
            <a:r>
              <a:rPr lang="en-US" dirty="0"/>
              <a:t>;		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9344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 lnSpcReduction="10000"/>
          </a:bodyPr>
          <a:lstStyle/>
          <a:p>
            <a:pPr marL="393192" lvl="1" indent="0">
              <a:buNone/>
            </a:pPr>
            <a:r>
              <a:rPr lang="sr-Latn-RS" dirty="0">
                <a:solidFill>
                  <a:schemeClr val="tx2"/>
                </a:solidFill>
              </a:rPr>
              <a:t>4</a:t>
            </a:r>
            <a:r>
              <a:rPr lang="sr-Latn-RS" dirty="0" smtClean="0">
                <a:solidFill>
                  <a:schemeClr val="tx2"/>
                </a:solidFill>
              </a:rPr>
              <a:t>. </a:t>
            </a:r>
            <a:r>
              <a:rPr lang="pl-PL" dirty="0">
                <a:solidFill>
                  <a:schemeClr val="tx2"/>
                </a:solidFill>
              </a:rPr>
              <a:t>Sakriti podlistu i prikazati je na hover</a:t>
            </a:r>
            <a:r>
              <a:rPr lang="sr-Latn-RS" dirty="0" smtClean="0">
                <a:solidFill>
                  <a:schemeClr val="tx2"/>
                </a:solidFill>
              </a:rPr>
              <a:t>	</a:t>
            </a:r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li {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	padding:0;</a:t>
            </a:r>
          </a:p>
          <a:p>
            <a:pPr marL="393192" lvl="1" indent="0">
              <a:buNone/>
            </a:pPr>
            <a:r>
              <a:rPr lang="en-US" dirty="0"/>
              <a:t>		left:0;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display:none</a:t>
            </a:r>
            <a:r>
              <a:rPr lang="en-US" dirty="0"/>
              <a:t>; </a:t>
            </a:r>
          </a:p>
          <a:p>
            <a:pPr marL="393192" lvl="1" indent="0">
              <a:buNone/>
            </a:pPr>
            <a:r>
              <a:rPr lang="en-US" dirty="0"/>
              <a:t>	}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/>
              <a:t>	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li:hover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pPr marL="393192" lvl="1" indent="0">
              <a:buNone/>
            </a:pPr>
            <a:r>
              <a:rPr lang="en-US" dirty="0"/>
              <a:t>		</a:t>
            </a:r>
            <a:r>
              <a:rPr lang="en-US" dirty="0" err="1"/>
              <a:t>display:block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	margin-top: 10px;</a:t>
            </a:r>
          </a:p>
          <a:p>
            <a:pPr marL="393192" lvl="1" indent="0">
              <a:buNone/>
            </a:pPr>
            <a:r>
              <a:rPr lang="en-US" dirty="0"/>
              <a:t>	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0585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5. </a:t>
            </a:r>
            <a:r>
              <a:rPr lang="it-IT" dirty="0">
                <a:solidFill>
                  <a:schemeClr val="tx2"/>
                </a:solidFill>
              </a:rPr>
              <a:t>Postaviti širinu i visinu </a:t>
            </a:r>
            <a:r>
              <a:rPr lang="it-IT" dirty="0" smtClean="0">
                <a:solidFill>
                  <a:schemeClr val="tx2"/>
                </a:solidFill>
              </a:rPr>
              <a:t>item-a</a:t>
            </a:r>
            <a:endParaRPr lang="sr-Latn-R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	</a:t>
            </a:r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li a {</a:t>
            </a:r>
          </a:p>
          <a:p>
            <a:pPr marL="393192" lvl="1" indent="0">
              <a:buNone/>
            </a:pPr>
            <a:r>
              <a:rPr lang="en-US" dirty="0"/>
              <a:t>		width: 250px;</a:t>
            </a:r>
          </a:p>
          <a:p>
            <a:pPr marL="393192" lvl="1" indent="0">
              <a:buNone/>
            </a:pPr>
            <a:r>
              <a:rPr lang="en-US" dirty="0"/>
              <a:t>		height: 35px;</a:t>
            </a:r>
          </a:p>
          <a:p>
            <a:pPr marL="393192" lvl="1" indent="0">
              <a:buNone/>
            </a:pPr>
            <a:r>
              <a:rPr lang="en-US" dirty="0"/>
              <a:t>	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9423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9530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sr-Latn-RS" dirty="0">
                <a:solidFill>
                  <a:schemeClr val="tx2"/>
                </a:solidFill>
              </a:rPr>
              <a:t>6</a:t>
            </a:r>
            <a:r>
              <a:rPr lang="sr-Latn-RS" dirty="0" smtClean="0">
                <a:solidFill>
                  <a:schemeClr val="tx2"/>
                </a:solidFill>
              </a:rPr>
              <a:t>. </a:t>
            </a:r>
            <a:r>
              <a:rPr lang="pl-PL" dirty="0">
                <a:solidFill>
                  <a:schemeClr val="tx2"/>
                </a:solidFill>
              </a:rPr>
              <a:t>Postavimo pozadinsku boju menija i padding</a:t>
            </a:r>
            <a:endParaRPr lang="sr-Latn-RS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	</a:t>
            </a:r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li {</a:t>
            </a:r>
          </a:p>
          <a:p>
            <a:pPr marL="393192" lvl="1" indent="0">
              <a:buNone/>
            </a:pPr>
            <a:r>
              <a:rPr lang="en-US" dirty="0"/>
              <a:t>		background: gray;</a:t>
            </a:r>
          </a:p>
          <a:p>
            <a:pPr marL="393192" lvl="1" indent="0">
              <a:buNone/>
            </a:pPr>
            <a:r>
              <a:rPr lang="en-US" dirty="0"/>
              <a:t>		padding: 10px;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7. </a:t>
            </a:r>
            <a:r>
              <a:rPr lang="pl-PL" dirty="0">
                <a:solidFill>
                  <a:schemeClr val="tx2"/>
                </a:solidFill>
              </a:rPr>
              <a:t>Postavimo pozadinsku boju na </a:t>
            </a:r>
            <a:r>
              <a:rPr lang="pl-PL" dirty="0" smtClean="0">
                <a:solidFill>
                  <a:schemeClr val="tx2"/>
                </a:solidFill>
              </a:rPr>
              <a:t>hover</a:t>
            </a:r>
          </a:p>
          <a:p>
            <a:pPr marL="393192" lvl="1" indent="0">
              <a:buNone/>
            </a:pPr>
            <a:r>
              <a:rPr lang="sr-Latn-RS" dirty="0">
                <a:solidFill>
                  <a:schemeClr val="tx2"/>
                </a:solidFill>
              </a:rPr>
              <a:t>	</a:t>
            </a:r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li:hover</a:t>
            </a:r>
            <a:r>
              <a:rPr lang="en-US" dirty="0"/>
              <a:t> {</a:t>
            </a:r>
          </a:p>
          <a:p>
            <a:pPr marL="393192" lvl="1" indent="0">
              <a:buNone/>
            </a:pPr>
            <a:r>
              <a:rPr lang="en-US" dirty="0"/>
              <a:t>		background-color: </a:t>
            </a:r>
            <a:r>
              <a:rPr lang="en-US" dirty="0" err="1"/>
              <a:t>lightgray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/>
              <a:t>	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24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/>
              <a:t>Menije ćemo predstavljati pomoću listi, gde će svaki od elemenata liste predstavljati po jednu stavku menija</a:t>
            </a:r>
          </a:p>
          <a:p>
            <a:endParaRPr lang="sr-Latn-RS" sz="3000" dirty="0" smtClean="0"/>
          </a:p>
          <a:p>
            <a:r>
              <a:rPr lang="sr-Latn-RS" sz="3000" dirty="0" smtClean="0"/>
              <a:t>Bilo da koristimo uređenu ili neuređenu listu, mi je možemo urediti pomoću CSS-a</a:t>
            </a:r>
          </a:p>
        </p:txBody>
      </p:sp>
    </p:spTree>
    <p:extLst>
      <p:ext uri="{BB962C8B-B14F-4D97-AF65-F5344CB8AC3E}">
        <p14:creationId xmlns:p14="http://schemas.microsoft.com/office/powerpoint/2010/main" val="20956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Horizontalni meni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540093" cy="4389120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sz="3000" dirty="0" smtClean="0"/>
              <a:t>Kada želimo da preoblikujemo običnu listu u horizontalni meni, za to koristimo funkcionalnosti CSS-a</a:t>
            </a:r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038600"/>
            <a:ext cx="8374993" cy="11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0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/>
          </a:p>
          <a:p>
            <a:r>
              <a:rPr lang="sr-Latn-RS" sz="3000" dirty="0" smtClean="0"/>
              <a:t>Kreirati horizontalni meni kao sa sledeće slike</a:t>
            </a:r>
          </a:p>
          <a:p>
            <a:endParaRPr lang="sr-Latn-RS" sz="3000" dirty="0"/>
          </a:p>
          <a:p>
            <a:endParaRPr 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038600"/>
            <a:ext cx="8374993" cy="11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03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1) Kreiranje horizontalnog menija krećemo najpre od kreiranja uređene ili neuređene liste u HTML-u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ul&gt; 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&lt;li&gt;Prv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li&gt;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&lt;li&gt;Drugi&lt;/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&lt;li&gt;Treci&lt;/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li&gt;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ul&gt;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solidFill>
                  <a:schemeClr val="tx2"/>
                </a:solidFill>
              </a:rPr>
              <a:t>2</a:t>
            </a:r>
            <a:r>
              <a:rPr lang="sr-Latn-RS" dirty="0" smtClean="0">
                <a:solidFill>
                  <a:schemeClr val="tx2"/>
                </a:solidFill>
              </a:rPr>
              <a:t>) Linkovati elemente liste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it-IT" sz="2200" dirty="0">
                <a:latin typeface="Courier New" pitchFamily="49" charset="0"/>
                <a:cs typeface="Courier New" pitchFamily="49" charset="0"/>
              </a:rPr>
              <a:t>&lt;ul&gt; 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&lt;li&gt;&lt;a href=„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str_1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.html</a:t>
            </a: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„&gt;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Prvi&lt;/a&gt;&lt;/li&gt; 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&lt;li&gt;&lt;a href =„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str_2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.html"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&gt;Drugi&lt;/a&gt;&lt;/li&gt;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&lt;li&gt;&lt;a href =„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str_3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.html"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&gt;Treci&lt;/a&gt;&lt;/li&gt; </a:t>
            </a:r>
            <a:endParaRPr lang="sr-Latn-R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urier New" pitchFamily="49" charset="0"/>
                <a:cs typeface="Courier New" pitchFamily="49" charset="0"/>
              </a:rPr>
              <a:t>&lt;/ul&gt;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RS" dirty="0" smtClean="0"/>
              <a:t>Horizontalni 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2"/>
                </a:solidFill>
              </a:rPr>
              <a:t>3) Linkovima skloniti da su podvučeni</a:t>
            </a:r>
          </a:p>
          <a:p>
            <a:pPr marL="0" indent="0">
              <a:buNone/>
            </a:pPr>
            <a:r>
              <a:rPr lang="sr-Latn-RS" dirty="0" smtClean="0"/>
              <a:t> a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4) </a:t>
            </a:r>
            <a:r>
              <a:rPr lang="en-US" dirty="0" err="1" smtClean="0">
                <a:solidFill>
                  <a:schemeClr val="tx2"/>
                </a:solidFill>
              </a:rPr>
              <a:t>Elementima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listi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skloniti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bulete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en-US" dirty="0" err="1" smtClean="0"/>
              <a:t>ul</a:t>
            </a:r>
            <a:r>
              <a:rPr lang="sr-Latn-R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list-style-type: none;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00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953512"/>
            <a:ext cx="8229600" cy="627888"/>
          </a:xfrm>
        </p:spPr>
        <p:txBody>
          <a:bodyPr>
            <a:noAutofit/>
          </a:bodyPr>
          <a:lstStyle/>
          <a:p>
            <a:r>
              <a:rPr lang="sr-Latn-RS" sz="4000" dirty="0" smtClean="0"/>
              <a:t>List – style - position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9888"/>
            <a:ext cx="8229600" cy="1798320"/>
          </a:xfrm>
        </p:spPr>
        <p:txBody>
          <a:bodyPr>
            <a:normAutofit/>
          </a:bodyPr>
          <a:lstStyle/>
          <a:p>
            <a:r>
              <a:rPr lang="sr-Latn-RS" dirty="0" smtClean="0"/>
              <a:t>Određuje tip markera ispred stavki nabrajanja</a:t>
            </a:r>
          </a:p>
          <a:p>
            <a:r>
              <a:rPr lang="sr-Latn-RS" dirty="0" smtClean="0"/>
              <a:t>Najčešće vrednost ovog atributa je </a:t>
            </a:r>
            <a:r>
              <a:rPr lang="sr-Latn-RS" b="1" dirty="0" smtClean="0">
                <a:solidFill>
                  <a:schemeClr val="tx2"/>
                </a:solidFill>
              </a:rPr>
              <a:t>none</a:t>
            </a:r>
            <a:r>
              <a:rPr lang="sr-Latn-RS" dirty="0" smtClean="0"/>
              <a:t>, kada ne želimo da se markeri prikazuju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6900" y="533400"/>
            <a:ext cx="8229600" cy="8564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smtClean="0"/>
              <a:t>List – style - type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3581400"/>
            <a:ext cx="82296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Određuje da li će se na marker gledati kao na deo stavke liste ili kao na nešto što je izvan stavke</a:t>
            </a:r>
          </a:p>
          <a:p>
            <a:r>
              <a:rPr lang="sr-Latn-RS" dirty="0" smtClean="0"/>
              <a:t>Vrednosti ovog atributa:</a:t>
            </a:r>
          </a:p>
          <a:p>
            <a:pPr lvl="1"/>
            <a:r>
              <a:rPr lang="sr-Latn-RS" sz="2600" dirty="0" smtClean="0"/>
              <a:t>inherit</a:t>
            </a:r>
          </a:p>
          <a:p>
            <a:pPr lvl="1"/>
            <a:r>
              <a:rPr lang="sr-Latn-RS" sz="2600" dirty="0"/>
              <a:t>i</a:t>
            </a:r>
            <a:r>
              <a:rPr lang="sr-Latn-RS" sz="2600" dirty="0" smtClean="0"/>
              <a:t>nside</a:t>
            </a:r>
          </a:p>
          <a:p>
            <a:pPr lvl="1"/>
            <a:r>
              <a:rPr lang="sr-Latn-RS" sz="2600" dirty="0" smtClean="0"/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15416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1756</TotalTime>
  <Words>550</Words>
  <Application>Microsoft Office PowerPoint</Application>
  <PresentationFormat>On-screen Show (4:3)</PresentationFormat>
  <Paragraphs>204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Meni</vt:lpstr>
      <vt:lpstr>Meni</vt:lpstr>
      <vt:lpstr>Meni</vt:lpstr>
      <vt:lpstr>Horizontalni meni - CSS</vt:lpstr>
      <vt:lpstr>Zadatak 1</vt:lpstr>
      <vt:lpstr>Horizontalni meni</vt:lpstr>
      <vt:lpstr>Horizontalni meni</vt:lpstr>
      <vt:lpstr>Horizontalni meni</vt:lpstr>
      <vt:lpstr>List – style - position</vt:lpstr>
      <vt:lpstr>List – style</vt:lpstr>
      <vt:lpstr>Horizontalni meni</vt:lpstr>
      <vt:lpstr>Horizontalni meni</vt:lpstr>
      <vt:lpstr>Horizontalni meni 2</vt:lpstr>
      <vt:lpstr>Horizontalni meni 2</vt:lpstr>
      <vt:lpstr>Horizontalni meni 2</vt:lpstr>
      <vt:lpstr>Horizontalni meni 2</vt:lpstr>
      <vt:lpstr>Horizontalni meni</vt:lpstr>
      <vt:lpstr>Zadatak 3</vt:lpstr>
      <vt:lpstr>Vertikalni meni</vt:lpstr>
      <vt:lpstr>Vertikalni meni</vt:lpstr>
      <vt:lpstr>Zadatak 4</vt:lpstr>
      <vt:lpstr>Horizontalni meni 3</vt:lpstr>
      <vt:lpstr>Horizontalni meni 3</vt:lpstr>
      <vt:lpstr>Horizontalni meni 3</vt:lpstr>
      <vt:lpstr>Horizontalni meni 3</vt:lpstr>
      <vt:lpstr>Horizontalni meni 3</vt:lpstr>
      <vt:lpstr>Horizontalni meni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</dc:title>
  <dc:creator>Admin</dc:creator>
  <cp:lastModifiedBy>Windows User</cp:lastModifiedBy>
  <cp:revision>43</cp:revision>
  <dcterms:created xsi:type="dcterms:W3CDTF">2006-08-16T00:00:00Z</dcterms:created>
  <dcterms:modified xsi:type="dcterms:W3CDTF">2020-01-25T14:13:14Z</dcterms:modified>
</cp:coreProperties>
</file>