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Karnchang" charset="1" panose="00000000000000000000"/>
      <p:regular r:id="rId22"/>
    </p:embeddedFont>
    <p:embeddedFont>
      <p:font typeface="Karnchang Bold" charset="1" panose="00000000000000000000"/>
      <p:regular r:id="rId23"/>
    </p:embeddedFont>
    <p:embeddedFont>
      <p:font typeface="Karnchang Medium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3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4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5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6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33375"/>
            <a:ext cx="8951437" cy="231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90"/>
              </a:lnSpc>
            </a:pPr>
            <a:r>
              <a:rPr lang="en-US" sz="10635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Arsitektur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04132"/>
            <a:ext cx="9725747" cy="2605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78"/>
              </a:lnSpc>
            </a:pPr>
            <a:r>
              <a:rPr lang="en-US" sz="8998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DAN ORGANISASI KOMPUTER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518617"/>
            <a:ext cx="7644346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UNIVERSITAS IPWIJA 2024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630956"/>
            <a:ext cx="10368580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Oleh: STEVANUS ANDIKA GALIH SETIAWAN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754447" y="-3093732"/>
            <a:ext cx="18901247" cy="17982775"/>
            <a:chOff x="0" y="0"/>
            <a:chExt cx="25201662" cy="23977033"/>
          </a:xfrm>
        </p:grpSpPr>
        <p:grpSp>
          <p:nvGrpSpPr>
            <p:cNvPr name="Group 7" id="7"/>
            <p:cNvGrpSpPr/>
            <p:nvPr/>
          </p:nvGrpSpPr>
          <p:grpSpPr>
            <a:xfrm rot="2252144">
              <a:off x="2887185" y="2861146"/>
              <a:ext cx="14259267" cy="14323066"/>
              <a:chOff x="0" y="0"/>
              <a:chExt cx="2816645" cy="282924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2252144">
              <a:off x="4620058" y="6213209"/>
              <a:ext cx="14259267" cy="14323066"/>
              <a:chOff x="0" y="0"/>
              <a:chExt cx="2816645" cy="2829248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2252144">
              <a:off x="8055210" y="6792821"/>
              <a:ext cx="14259267" cy="14323066"/>
              <a:chOff x="0" y="0"/>
              <a:chExt cx="2816645" cy="282924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16" id="16"/>
          <p:cNvSpPr txBox="true"/>
          <p:nvPr/>
        </p:nvSpPr>
        <p:spPr>
          <a:xfrm rot="0">
            <a:off x="1028700" y="6582046"/>
            <a:ext cx="10368580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202303110008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8933563" y="1269914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8585553" y="2071177"/>
            <a:ext cx="8304195" cy="1777792"/>
            <a:chOff x="0" y="0"/>
            <a:chExt cx="2187113" cy="46822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187113" cy="468225"/>
            </a:xfrm>
            <a:custGeom>
              <a:avLst/>
              <a:gdLst/>
              <a:ahLst/>
              <a:cxnLst/>
              <a:rect r="r" b="b" t="t" l="l"/>
              <a:pathLst>
                <a:path h="468225" w="2187113">
                  <a:moveTo>
                    <a:pt x="47547" y="0"/>
                  </a:moveTo>
                  <a:lnTo>
                    <a:pt x="2139566" y="0"/>
                  </a:lnTo>
                  <a:cubicBezTo>
                    <a:pt x="2152177" y="0"/>
                    <a:pt x="2164270" y="5009"/>
                    <a:pt x="2173187" y="13926"/>
                  </a:cubicBezTo>
                  <a:cubicBezTo>
                    <a:pt x="2182104" y="22843"/>
                    <a:pt x="2187113" y="34937"/>
                    <a:pt x="2187113" y="47547"/>
                  </a:cubicBezTo>
                  <a:lnTo>
                    <a:pt x="2187113" y="420678"/>
                  </a:lnTo>
                  <a:cubicBezTo>
                    <a:pt x="2187113" y="433288"/>
                    <a:pt x="2182104" y="445382"/>
                    <a:pt x="2173187" y="454299"/>
                  </a:cubicBezTo>
                  <a:cubicBezTo>
                    <a:pt x="2164270" y="463216"/>
                    <a:pt x="2152177" y="468225"/>
                    <a:pt x="2139566" y="468225"/>
                  </a:cubicBezTo>
                  <a:lnTo>
                    <a:pt x="47547" y="468225"/>
                  </a:lnTo>
                  <a:cubicBezTo>
                    <a:pt x="34937" y="468225"/>
                    <a:pt x="22843" y="463216"/>
                    <a:pt x="13926" y="454299"/>
                  </a:cubicBezTo>
                  <a:cubicBezTo>
                    <a:pt x="5009" y="445382"/>
                    <a:pt x="0" y="433288"/>
                    <a:pt x="0" y="420678"/>
                  </a:cubicBezTo>
                  <a:lnTo>
                    <a:pt x="0" y="47547"/>
                  </a:lnTo>
                  <a:cubicBezTo>
                    <a:pt x="0" y="34937"/>
                    <a:pt x="5009" y="22843"/>
                    <a:pt x="13926" y="13926"/>
                  </a:cubicBezTo>
                  <a:cubicBezTo>
                    <a:pt x="22843" y="5009"/>
                    <a:pt x="34937" y="0"/>
                    <a:pt x="47547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187113" cy="506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353622" y="3848969"/>
            <a:ext cx="7231931" cy="3912356"/>
          </a:xfrm>
          <a:custGeom>
            <a:avLst/>
            <a:gdLst/>
            <a:ahLst/>
            <a:cxnLst/>
            <a:rect r="r" b="b" t="t" l="l"/>
            <a:pathLst>
              <a:path h="3912356" w="7231931">
                <a:moveTo>
                  <a:pt x="0" y="0"/>
                </a:moveTo>
                <a:lnTo>
                  <a:pt x="7231931" y="0"/>
                </a:lnTo>
                <a:lnTo>
                  <a:pt x="7231931" y="3912356"/>
                </a:lnTo>
                <a:lnTo>
                  <a:pt x="0" y="39123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8871745" y="2344440"/>
            <a:ext cx="7731811" cy="110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6.RAM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144000" y="4363319"/>
            <a:ext cx="7956185" cy="293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RAM (Random Access Memory) adalah perangkat keras yang berfungsi menyimpan data sementara pada perangkat elektronik seperti smartphone, laptop, dan PC</a:t>
            </a:r>
          </a:p>
          <a:p>
            <a:pPr algn="l">
              <a:lnSpc>
                <a:spcPts val="4479"/>
              </a:lnSpc>
            </a:pPr>
          </a:p>
        </p:txBody>
      </p:sp>
      <p:sp>
        <p:nvSpPr>
          <p:cNvPr name="TextBox 38" id="38"/>
          <p:cNvSpPr txBox="true"/>
          <p:nvPr/>
        </p:nvSpPr>
        <p:spPr>
          <a:xfrm rot="0">
            <a:off x="15621459" y="349050"/>
            <a:ext cx="2168307" cy="444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Halaman 3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8933563" y="1269914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8585553" y="2071177"/>
            <a:ext cx="8304195" cy="1777792"/>
            <a:chOff x="0" y="0"/>
            <a:chExt cx="2187113" cy="46822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187113" cy="468225"/>
            </a:xfrm>
            <a:custGeom>
              <a:avLst/>
              <a:gdLst/>
              <a:ahLst/>
              <a:cxnLst/>
              <a:rect r="r" b="b" t="t" l="l"/>
              <a:pathLst>
                <a:path h="468225" w="2187113">
                  <a:moveTo>
                    <a:pt x="47547" y="0"/>
                  </a:moveTo>
                  <a:lnTo>
                    <a:pt x="2139566" y="0"/>
                  </a:lnTo>
                  <a:cubicBezTo>
                    <a:pt x="2152177" y="0"/>
                    <a:pt x="2164270" y="5009"/>
                    <a:pt x="2173187" y="13926"/>
                  </a:cubicBezTo>
                  <a:cubicBezTo>
                    <a:pt x="2182104" y="22843"/>
                    <a:pt x="2187113" y="34937"/>
                    <a:pt x="2187113" y="47547"/>
                  </a:cubicBezTo>
                  <a:lnTo>
                    <a:pt x="2187113" y="420678"/>
                  </a:lnTo>
                  <a:cubicBezTo>
                    <a:pt x="2187113" y="433288"/>
                    <a:pt x="2182104" y="445382"/>
                    <a:pt x="2173187" y="454299"/>
                  </a:cubicBezTo>
                  <a:cubicBezTo>
                    <a:pt x="2164270" y="463216"/>
                    <a:pt x="2152177" y="468225"/>
                    <a:pt x="2139566" y="468225"/>
                  </a:cubicBezTo>
                  <a:lnTo>
                    <a:pt x="47547" y="468225"/>
                  </a:lnTo>
                  <a:cubicBezTo>
                    <a:pt x="34937" y="468225"/>
                    <a:pt x="22843" y="463216"/>
                    <a:pt x="13926" y="454299"/>
                  </a:cubicBezTo>
                  <a:cubicBezTo>
                    <a:pt x="5009" y="445382"/>
                    <a:pt x="0" y="433288"/>
                    <a:pt x="0" y="420678"/>
                  </a:cubicBezTo>
                  <a:lnTo>
                    <a:pt x="0" y="47547"/>
                  </a:lnTo>
                  <a:cubicBezTo>
                    <a:pt x="0" y="34937"/>
                    <a:pt x="5009" y="22843"/>
                    <a:pt x="13926" y="13926"/>
                  </a:cubicBezTo>
                  <a:cubicBezTo>
                    <a:pt x="22843" y="5009"/>
                    <a:pt x="34937" y="0"/>
                    <a:pt x="47547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187113" cy="506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087637" y="3451442"/>
            <a:ext cx="7497916" cy="4998611"/>
          </a:xfrm>
          <a:custGeom>
            <a:avLst/>
            <a:gdLst/>
            <a:ahLst/>
            <a:cxnLst/>
            <a:rect r="r" b="b" t="t" l="l"/>
            <a:pathLst>
              <a:path h="4998611" w="7497916">
                <a:moveTo>
                  <a:pt x="0" y="0"/>
                </a:moveTo>
                <a:lnTo>
                  <a:pt x="7497916" y="0"/>
                </a:lnTo>
                <a:lnTo>
                  <a:pt x="7497916" y="4998610"/>
                </a:lnTo>
                <a:lnTo>
                  <a:pt x="0" y="49986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8871745" y="2344440"/>
            <a:ext cx="7731811" cy="110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7.Sound Card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144000" y="4363319"/>
            <a:ext cx="7956185" cy="1814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suatu perangkat keras komputer yang digunakan untuk </a:t>
            </a:r>
            <a:r>
              <a:rPr lang="en-US" sz="3199" b="true">
                <a:solidFill>
                  <a:srgbClr val="000000"/>
                </a:solidFill>
                <a:latin typeface="Karnchang Medium"/>
                <a:ea typeface="Karnchang Medium"/>
                <a:cs typeface="Karnchang Medium"/>
                <a:sym typeface="Karnchang Medium"/>
              </a:rPr>
              <a:t>mengeluarkan suara dan merekam suara</a:t>
            </a:r>
            <a:r>
              <a:rPr lang="en-US" sz="31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5621459" y="349050"/>
            <a:ext cx="2168307" cy="444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Halaman 3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8933563" y="1269914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8585553" y="2071177"/>
            <a:ext cx="8304195" cy="1777792"/>
            <a:chOff x="0" y="0"/>
            <a:chExt cx="2187113" cy="46822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187113" cy="468225"/>
            </a:xfrm>
            <a:custGeom>
              <a:avLst/>
              <a:gdLst/>
              <a:ahLst/>
              <a:cxnLst/>
              <a:rect r="r" b="b" t="t" l="l"/>
              <a:pathLst>
                <a:path h="468225" w="2187113">
                  <a:moveTo>
                    <a:pt x="47547" y="0"/>
                  </a:moveTo>
                  <a:lnTo>
                    <a:pt x="2139566" y="0"/>
                  </a:lnTo>
                  <a:cubicBezTo>
                    <a:pt x="2152177" y="0"/>
                    <a:pt x="2164270" y="5009"/>
                    <a:pt x="2173187" y="13926"/>
                  </a:cubicBezTo>
                  <a:cubicBezTo>
                    <a:pt x="2182104" y="22843"/>
                    <a:pt x="2187113" y="34937"/>
                    <a:pt x="2187113" y="47547"/>
                  </a:cubicBezTo>
                  <a:lnTo>
                    <a:pt x="2187113" y="420678"/>
                  </a:lnTo>
                  <a:cubicBezTo>
                    <a:pt x="2187113" y="433288"/>
                    <a:pt x="2182104" y="445382"/>
                    <a:pt x="2173187" y="454299"/>
                  </a:cubicBezTo>
                  <a:cubicBezTo>
                    <a:pt x="2164270" y="463216"/>
                    <a:pt x="2152177" y="468225"/>
                    <a:pt x="2139566" y="468225"/>
                  </a:cubicBezTo>
                  <a:lnTo>
                    <a:pt x="47547" y="468225"/>
                  </a:lnTo>
                  <a:cubicBezTo>
                    <a:pt x="34937" y="468225"/>
                    <a:pt x="22843" y="463216"/>
                    <a:pt x="13926" y="454299"/>
                  </a:cubicBezTo>
                  <a:cubicBezTo>
                    <a:pt x="5009" y="445382"/>
                    <a:pt x="0" y="433288"/>
                    <a:pt x="0" y="420678"/>
                  </a:cubicBezTo>
                  <a:lnTo>
                    <a:pt x="0" y="47547"/>
                  </a:lnTo>
                  <a:cubicBezTo>
                    <a:pt x="0" y="34937"/>
                    <a:pt x="5009" y="22843"/>
                    <a:pt x="13926" y="13926"/>
                  </a:cubicBezTo>
                  <a:cubicBezTo>
                    <a:pt x="22843" y="5009"/>
                    <a:pt x="34937" y="0"/>
                    <a:pt x="47547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187113" cy="506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595899" y="2960073"/>
            <a:ext cx="5029317" cy="5029317"/>
          </a:xfrm>
          <a:custGeom>
            <a:avLst/>
            <a:gdLst/>
            <a:ahLst/>
            <a:cxnLst/>
            <a:rect r="r" b="b" t="t" l="l"/>
            <a:pathLst>
              <a:path h="5029317" w="5029317">
                <a:moveTo>
                  <a:pt x="0" y="0"/>
                </a:moveTo>
                <a:lnTo>
                  <a:pt x="5029317" y="0"/>
                </a:lnTo>
                <a:lnTo>
                  <a:pt x="5029317" y="5029317"/>
                </a:lnTo>
                <a:lnTo>
                  <a:pt x="0" y="50293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8585553" y="2344440"/>
            <a:ext cx="7731811" cy="110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8.Bluetooth Card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144000" y="4363319"/>
            <a:ext cx="7956185" cy="1814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Fungsi Bluetooth card adalah </a:t>
            </a:r>
            <a:r>
              <a:rPr lang="en-US" sz="3199" b="true">
                <a:solidFill>
                  <a:srgbClr val="000000"/>
                </a:solidFill>
                <a:latin typeface="Karnchang Medium"/>
                <a:ea typeface="Karnchang Medium"/>
                <a:cs typeface="Karnchang Medium"/>
                <a:sym typeface="Karnchang Medium"/>
              </a:rPr>
              <a:t>untuk menghubungkan perangkat Bluetooth ke perangkat lain secara nirkabel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5621459" y="349050"/>
            <a:ext cx="2168307" cy="444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Halaman 3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8933563" y="1269914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8585553" y="2071177"/>
            <a:ext cx="8304195" cy="1777792"/>
            <a:chOff x="0" y="0"/>
            <a:chExt cx="2187113" cy="46822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187113" cy="468225"/>
            </a:xfrm>
            <a:custGeom>
              <a:avLst/>
              <a:gdLst/>
              <a:ahLst/>
              <a:cxnLst/>
              <a:rect r="r" b="b" t="t" l="l"/>
              <a:pathLst>
                <a:path h="468225" w="2187113">
                  <a:moveTo>
                    <a:pt x="47547" y="0"/>
                  </a:moveTo>
                  <a:lnTo>
                    <a:pt x="2139566" y="0"/>
                  </a:lnTo>
                  <a:cubicBezTo>
                    <a:pt x="2152177" y="0"/>
                    <a:pt x="2164270" y="5009"/>
                    <a:pt x="2173187" y="13926"/>
                  </a:cubicBezTo>
                  <a:cubicBezTo>
                    <a:pt x="2182104" y="22843"/>
                    <a:pt x="2187113" y="34937"/>
                    <a:pt x="2187113" y="47547"/>
                  </a:cubicBezTo>
                  <a:lnTo>
                    <a:pt x="2187113" y="420678"/>
                  </a:lnTo>
                  <a:cubicBezTo>
                    <a:pt x="2187113" y="433288"/>
                    <a:pt x="2182104" y="445382"/>
                    <a:pt x="2173187" y="454299"/>
                  </a:cubicBezTo>
                  <a:cubicBezTo>
                    <a:pt x="2164270" y="463216"/>
                    <a:pt x="2152177" y="468225"/>
                    <a:pt x="2139566" y="468225"/>
                  </a:cubicBezTo>
                  <a:lnTo>
                    <a:pt x="47547" y="468225"/>
                  </a:lnTo>
                  <a:cubicBezTo>
                    <a:pt x="34937" y="468225"/>
                    <a:pt x="22843" y="463216"/>
                    <a:pt x="13926" y="454299"/>
                  </a:cubicBezTo>
                  <a:cubicBezTo>
                    <a:pt x="5009" y="445382"/>
                    <a:pt x="0" y="433288"/>
                    <a:pt x="0" y="420678"/>
                  </a:cubicBezTo>
                  <a:lnTo>
                    <a:pt x="0" y="47547"/>
                  </a:lnTo>
                  <a:cubicBezTo>
                    <a:pt x="0" y="34937"/>
                    <a:pt x="5009" y="22843"/>
                    <a:pt x="13926" y="13926"/>
                  </a:cubicBezTo>
                  <a:cubicBezTo>
                    <a:pt x="22843" y="5009"/>
                    <a:pt x="34937" y="0"/>
                    <a:pt x="47547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187113" cy="506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316228" y="3451881"/>
            <a:ext cx="6842047" cy="4007485"/>
          </a:xfrm>
          <a:custGeom>
            <a:avLst/>
            <a:gdLst/>
            <a:ahLst/>
            <a:cxnLst/>
            <a:rect r="r" b="b" t="t" l="l"/>
            <a:pathLst>
              <a:path h="4007485" w="6842047">
                <a:moveTo>
                  <a:pt x="0" y="0"/>
                </a:moveTo>
                <a:lnTo>
                  <a:pt x="6842047" y="0"/>
                </a:lnTo>
                <a:lnTo>
                  <a:pt x="6842047" y="4007484"/>
                </a:lnTo>
                <a:lnTo>
                  <a:pt x="0" y="40074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8585553" y="2344440"/>
            <a:ext cx="7731811" cy="110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9.Power Supply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144000" y="4363319"/>
            <a:ext cx="7956185" cy="1814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perangkat elektronik yang berfungsi untuk </a:t>
            </a:r>
            <a:r>
              <a:rPr lang="en-US" sz="3199" b="true">
                <a:solidFill>
                  <a:srgbClr val="000000"/>
                </a:solidFill>
                <a:latin typeface="Karnchang Medium"/>
                <a:ea typeface="Karnchang Medium"/>
                <a:cs typeface="Karnchang Medium"/>
                <a:sym typeface="Karnchang Medium"/>
              </a:rPr>
              <a:t>menyediakan daya listrik kepada perangkat lain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5621459" y="349050"/>
            <a:ext cx="2168307" cy="444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Halaman 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8933563" y="1269914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8585553" y="2071177"/>
            <a:ext cx="8304195" cy="1777792"/>
            <a:chOff x="0" y="0"/>
            <a:chExt cx="2187113" cy="46822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187113" cy="468225"/>
            </a:xfrm>
            <a:custGeom>
              <a:avLst/>
              <a:gdLst/>
              <a:ahLst/>
              <a:cxnLst/>
              <a:rect r="r" b="b" t="t" l="l"/>
              <a:pathLst>
                <a:path h="468225" w="2187113">
                  <a:moveTo>
                    <a:pt x="47547" y="0"/>
                  </a:moveTo>
                  <a:lnTo>
                    <a:pt x="2139566" y="0"/>
                  </a:lnTo>
                  <a:cubicBezTo>
                    <a:pt x="2152177" y="0"/>
                    <a:pt x="2164270" y="5009"/>
                    <a:pt x="2173187" y="13926"/>
                  </a:cubicBezTo>
                  <a:cubicBezTo>
                    <a:pt x="2182104" y="22843"/>
                    <a:pt x="2187113" y="34937"/>
                    <a:pt x="2187113" y="47547"/>
                  </a:cubicBezTo>
                  <a:lnTo>
                    <a:pt x="2187113" y="420678"/>
                  </a:lnTo>
                  <a:cubicBezTo>
                    <a:pt x="2187113" y="433288"/>
                    <a:pt x="2182104" y="445382"/>
                    <a:pt x="2173187" y="454299"/>
                  </a:cubicBezTo>
                  <a:cubicBezTo>
                    <a:pt x="2164270" y="463216"/>
                    <a:pt x="2152177" y="468225"/>
                    <a:pt x="2139566" y="468225"/>
                  </a:cubicBezTo>
                  <a:lnTo>
                    <a:pt x="47547" y="468225"/>
                  </a:lnTo>
                  <a:cubicBezTo>
                    <a:pt x="34937" y="468225"/>
                    <a:pt x="22843" y="463216"/>
                    <a:pt x="13926" y="454299"/>
                  </a:cubicBezTo>
                  <a:cubicBezTo>
                    <a:pt x="5009" y="445382"/>
                    <a:pt x="0" y="433288"/>
                    <a:pt x="0" y="420678"/>
                  </a:cubicBezTo>
                  <a:lnTo>
                    <a:pt x="0" y="47547"/>
                  </a:lnTo>
                  <a:cubicBezTo>
                    <a:pt x="0" y="34937"/>
                    <a:pt x="5009" y="22843"/>
                    <a:pt x="13926" y="13926"/>
                  </a:cubicBezTo>
                  <a:cubicBezTo>
                    <a:pt x="22843" y="5009"/>
                    <a:pt x="34937" y="0"/>
                    <a:pt x="47547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187113" cy="506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595899" y="2960073"/>
            <a:ext cx="5029317" cy="5029317"/>
          </a:xfrm>
          <a:custGeom>
            <a:avLst/>
            <a:gdLst/>
            <a:ahLst/>
            <a:cxnLst/>
            <a:rect r="r" b="b" t="t" l="l"/>
            <a:pathLst>
              <a:path h="5029317" w="5029317">
                <a:moveTo>
                  <a:pt x="0" y="0"/>
                </a:moveTo>
                <a:lnTo>
                  <a:pt x="5029317" y="0"/>
                </a:lnTo>
                <a:lnTo>
                  <a:pt x="5029317" y="5029317"/>
                </a:lnTo>
                <a:lnTo>
                  <a:pt x="0" y="50293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8585553" y="2344440"/>
            <a:ext cx="7731811" cy="110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10.SSD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144000" y="4363319"/>
            <a:ext cx="7956185" cy="1814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SSD atau Solid State Drive merupakan perangkat yang dirancang untuk </a:t>
            </a:r>
            <a:r>
              <a:rPr lang="en-US" sz="3199" b="true">
                <a:solidFill>
                  <a:srgbClr val="000000"/>
                </a:solidFill>
                <a:latin typeface="Karnchang Medium"/>
                <a:ea typeface="Karnchang Medium"/>
                <a:cs typeface="Karnchang Medium"/>
                <a:sym typeface="Karnchang Medium"/>
              </a:rPr>
              <a:t>menyimpan data menggunakan serangkaiaan IC</a:t>
            </a:r>
            <a:r>
              <a:rPr lang="en-US" sz="31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5621459" y="349050"/>
            <a:ext cx="2168307" cy="444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Halaman 3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8933563" y="1269914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8585553" y="2071177"/>
            <a:ext cx="8304195" cy="1777792"/>
            <a:chOff x="0" y="0"/>
            <a:chExt cx="2187113" cy="46822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187113" cy="468225"/>
            </a:xfrm>
            <a:custGeom>
              <a:avLst/>
              <a:gdLst/>
              <a:ahLst/>
              <a:cxnLst/>
              <a:rect r="r" b="b" t="t" l="l"/>
              <a:pathLst>
                <a:path h="468225" w="2187113">
                  <a:moveTo>
                    <a:pt x="47547" y="0"/>
                  </a:moveTo>
                  <a:lnTo>
                    <a:pt x="2139566" y="0"/>
                  </a:lnTo>
                  <a:cubicBezTo>
                    <a:pt x="2152177" y="0"/>
                    <a:pt x="2164270" y="5009"/>
                    <a:pt x="2173187" y="13926"/>
                  </a:cubicBezTo>
                  <a:cubicBezTo>
                    <a:pt x="2182104" y="22843"/>
                    <a:pt x="2187113" y="34937"/>
                    <a:pt x="2187113" y="47547"/>
                  </a:cubicBezTo>
                  <a:lnTo>
                    <a:pt x="2187113" y="420678"/>
                  </a:lnTo>
                  <a:cubicBezTo>
                    <a:pt x="2187113" y="433288"/>
                    <a:pt x="2182104" y="445382"/>
                    <a:pt x="2173187" y="454299"/>
                  </a:cubicBezTo>
                  <a:cubicBezTo>
                    <a:pt x="2164270" y="463216"/>
                    <a:pt x="2152177" y="468225"/>
                    <a:pt x="2139566" y="468225"/>
                  </a:cubicBezTo>
                  <a:lnTo>
                    <a:pt x="47547" y="468225"/>
                  </a:lnTo>
                  <a:cubicBezTo>
                    <a:pt x="34937" y="468225"/>
                    <a:pt x="22843" y="463216"/>
                    <a:pt x="13926" y="454299"/>
                  </a:cubicBezTo>
                  <a:cubicBezTo>
                    <a:pt x="5009" y="445382"/>
                    <a:pt x="0" y="433288"/>
                    <a:pt x="0" y="420678"/>
                  </a:cubicBezTo>
                  <a:lnTo>
                    <a:pt x="0" y="47547"/>
                  </a:lnTo>
                  <a:cubicBezTo>
                    <a:pt x="0" y="34937"/>
                    <a:pt x="5009" y="22843"/>
                    <a:pt x="13926" y="13926"/>
                  </a:cubicBezTo>
                  <a:cubicBezTo>
                    <a:pt x="22843" y="5009"/>
                    <a:pt x="34937" y="0"/>
                    <a:pt x="47547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187113" cy="506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728310" y="2443650"/>
            <a:ext cx="5863082" cy="5863082"/>
          </a:xfrm>
          <a:custGeom>
            <a:avLst/>
            <a:gdLst/>
            <a:ahLst/>
            <a:cxnLst/>
            <a:rect r="r" b="b" t="t" l="l"/>
            <a:pathLst>
              <a:path h="5863082" w="5863082">
                <a:moveTo>
                  <a:pt x="0" y="0"/>
                </a:moveTo>
                <a:lnTo>
                  <a:pt x="5863082" y="0"/>
                </a:lnTo>
                <a:lnTo>
                  <a:pt x="5863082" y="5863083"/>
                </a:lnTo>
                <a:lnTo>
                  <a:pt x="0" y="58630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8585553" y="2344440"/>
            <a:ext cx="7731811" cy="110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12.GPU/VGA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144000" y="4363319"/>
            <a:ext cx="7956185" cy="350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Secara singkat, GPU adalah kepanjangan dari Graphic Processing Unit berupa chip dan sering di sebut juga sebagai kartu grafis atau chip VGA. Fungsi dari GPU ini adalah untuk </a:t>
            </a:r>
            <a:r>
              <a:rPr lang="en-US" sz="3199" b="true">
                <a:solidFill>
                  <a:srgbClr val="000000"/>
                </a:solidFill>
                <a:latin typeface="Karnchang Medium"/>
                <a:ea typeface="Karnchang Medium"/>
                <a:cs typeface="Karnchang Medium"/>
                <a:sym typeface="Karnchang Medium"/>
              </a:rPr>
              <a:t>mengolah data dan mengubahnya menjadi tampilan grafis</a:t>
            </a:r>
            <a:r>
              <a:rPr lang="en-US" sz="31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5621459" y="349050"/>
            <a:ext cx="2168307" cy="444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Halaman 3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9559999">
            <a:off x="-6690254" y="3123721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38117">
            <a:off x="14860579" y="-2339974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25" id="25"/>
          <p:cNvSpPr txBox="true"/>
          <p:nvPr/>
        </p:nvSpPr>
        <p:spPr>
          <a:xfrm rot="0">
            <a:off x="2032038" y="2811643"/>
            <a:ext cx="14223925" cy="2600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00"/>
              </a:lnSpc>
            </a:pPr>
            <a:r>
              <a:rPr lang="en-US" sz="15000" b="true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Terima Kasih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917411" y="5548722"/>
            <a:ext cx="10453178" cy="921776"/>
            <a:chOff x="0" y="0"/>
            <a:chExt cx="13937571" cy="1229035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153848" y="0"/>
              <a:ext cx="13629875" cy="1229035"/>
              <a:chOff x="0" y="0"/>
              <a:chExt cx="1833526" cy="165333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833526" cy="165333"/>
              </a:xfrm>
              <a:custGeom>
                <a:avLst/>
                <a:gdLst/>
                <a:ahLst/>
                <a:cxnLst/>
                <a:rect r="r" b="b" t="t" l="l"/>
                <a:pathLst>
                  <a:path h="165333" w="1833526">
                    <a:moveTo>
                      <a:pt x="16681" y="0"/>
                    </a:moveTo>
                    <a:lnTo>
                      <a:pt x="1816845" y="0"/>
                    </a:lnTo>
                    <a:cubicBezTo>
                      <a:pt x="1821269" y="0"/>
                      <a:pt x="1825512" y="1757"/>
                      <a:pt x="1828640" y="4886"/>
                    </a:cubicBezTo>
                    <a:cubicBezTo>
                      <a:pt x="1831769" y="8014"/>
                      <a:pt x="1833526" y="12257"/>
                      <a:pt x="1833526" y="16681"/>
                    </a:cubicBezTo>
                    <a:lnTo>
                      <a:pt x="1833526" y="148652"/>
                    </a:lnTo>
                    <a:cubicBezTo>
                      <a:pt x="1833526" y="157865"/>
                      <a:pt x="1826058" y="165333"/>
                      <a:pt x="1816845" y="165333"/>
                    </a:cubicBezTo>
                    <a:lnTo>
                      <a:pt x="16681" y="165333"/>
                    </a:lnTo>
                    <a:cubicBezTo>
                      <a:pt x="7468" y="165333"/>
                      <a:pt x="0" y="157865"/>
                      <a:pt x="0" y="148652"/>
                    </a:cubicBezTo>
                    <a:lnTo>
                      <a:pt x="0" y="16681"/>
                    </a:lnTo>
                    <a:cubicBezTo>
                      <a:pt x="0" y="7468"/>
                      <a:pt x="7468" y="0"/>
                      <a:pt x="16681" y="0"/>
                    </a:cubicBezTo>
                    <a:close/>
                  </a:path>
                </a:pathLst>
              </a:custGeom>
              <a:solidFill>
                <a:srgbClr val="535659"/>
              </a:solidFill>
              <a:ln w="19050" cap="sq">
                <a:solidFill>
                  <a:srgbClr val="243342"/>
                </a:solidFill>
                <a:prstDash val="solid"/>
                <a:miter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38100"/>
                <a:ext cx="1833526" cy="2034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62"/>
                  </a:lnSpc>
                </a:pPr>
              </a:p>
            </p:txBody>
          </p:sp>
        </p:grpSp>
        <p:sp>
          <p:nvSpPr>
            <p:cNvPr name="TextBox 30" id="30"/>
            <p:cNvSpPr txBox="true"/>
            <p:nvPr/>
          </p:nvSpPr>
          <p:spPr>
            <a:xfrm rot="0">
              <a:off x="0" y="172945"/>
              <a:ext cx="13937571" cy="790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11"/>
                </a:lnSpc>
              </a:pPr>
              <a:r>
                <a:rPr lang="en-US" sz="2936" spc="176">
                  <a:solidFill>
                    <a:srgbClr val="FFFFFF"/>
                  </a:solidFill>
                  <a:latin typeface="Karnchang"/>
                  <a:ea typeface="Karnchang"/>
                  <a:cs typeface="Karnchang"/>
                  <a:sym typeface="Karnchang"/>
                </a:rPr>
                <a:t>STEVANUS ANDIKA GALIH SETIAWAN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1490452" y="3745408"/>
            <a:ext cx="6458391" cy="4848531"/>
            <a:chOff x="0" y="0"/>
            <a:chExt cx="8916670" cy="669404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155575" y="155575"/>
              <a:ext cx="8605520" cy="6382893"/>
            </a:xfrm>
            <a:custGeom>
              <a:avLst/>
              <a:gdLst/>
              <a:ahLst/>
              <a:cxnLst/>
              <a:rect r="r" b="b" t="t" l="l"/>
              <a:pathLst>
                <a:path h="6382893" w="8605520">
                  <a:moveTo>
                    <a:pt x="0" y="0"/>
                  </a:moveTo>
                  <a:lnTo>
                    <a:pt x="8605520" y="0"/>
                  </a:lnTo>
                  <a:lnTo>
                    <a:pt x="8605520" y="6382893"/>
                  </a:lnTo>
                  <a:lnTo>
                    <a:pt x="0" y="6382893"/>
                  </a:lnTo>
                  <a:close/>
                </a:path>
              </a:pathLst>
            </a:custGeom>
            <a:blipFill>
              <a:blip r:embed="rId2"/>
              <a:stretch>
                <a:fillRect l="0" t="-12802" r="0" b="-12802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6350" y="6350"/>
              <a:ext cx="8903970" cy="6681343"/>
            </a:xfrm>
            <a:custGeom>
              <a:avLst/>
              <a:gdLst/>
              <a:ahLst/>
              <a:cxnLst/>
              <a:rect r="r" b="b" t="t" l="l"/>
              <a:pathLst>
                <a:path h="6681343" w="8903970">
                  <a:moveTo>
                    <a:pt x="8903970" y="6681343"/>
                  </a:moveTo>
                  <a:lnTo>
                    <a:pt x="0" y="6681343"/>
                  </a:lnTo>
                  <a:lnTo>
                    <a:pt x="0" y="0"/>
                  </a:lnTo>
                  <a:lnTo>
                    <a:pt x="8903970" y="0"/>
                  </a:lnTo>
                  <a:lnTo>
                    <a:pt x="8903970" y="6681343"/>
                  </a:lnTo>
                  <a:close/>
                  <a:moveTo>
                    <a:pt x="19050" y="6662293"/>
                  </a:moveTo>
                  <a:lnTo>
                    <a:pt x="8884920" y="6662293"/>
                  </a:lnTo>
                  <a:lnTo>
                    <a:pt x="8884920" y="19050"/>
                  </a:lnTo>
                  <a:lnTo>
                    <a:pt x="19050" y="19050"/>
                  </a:lnTo>
                  <a:lnTo>
                    <a:pt x="19050" y="6662293"/>
                  </a:lnTo>
                  <a:close/>
                  <a:moveTo>
                    <a:pt x="8764270" y="6541643"/>
                  </a:moveTo>
                  <a:lnTo>
                    <a:pt x="139700" y="6541643"/>
                  </a:lnTo>
                  <a:lnTo>
                    <a:pt x="139700" y="139700"/>
                  </a:lnTo>
                  <a:lnTo>
                    <a:pt x="8764270" y="139700"/>
                  </a:lnTo>
                  <a:lnTo>
                    <a:pt x="8764270" y="6541643"/>
                  </a:lnTo>
                  <a:close/>
                  <a:moveTo>
                    <a:pt x="158750" y="6522593"/>
                  </a:moveTo>
                  <a:lnTo>
                    <a:pt x="8745220" y="6522593"/>
                  </a:lnTo>
                  <a:lnTo>
                    <a:pt x="8745220" y="158750"/>
                  </a:lnTo>
                  <a:lnTo>
                    <a:pt x="158750" y="158750"/>
                  </a:lnTo>
                  <a:lnTo>
                    <a:pt x="158750" y="6522593"/>
                  </a:lnTo>
                  <a:close/>
                </a:path>
              </a:pathLst>
            </a:custGeom>
            <a:solidFill>
              <a:srgbClr val="535659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8933563" y="1269914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8585553" y="2071177"/>
            <a:ext cx="8304195" cy="1777792"/>
            <a:chOff x="0" y="0"/>
            <a:chExt cx="2187113" cy="46822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187113" cy="468225"/>
            </a:xfrm>
            <a:custGeom>
              <a:avLst/>
              <a:gdLst/>
              <a:ahLst/>
              <a:cxnLst/>
              <a:rect r="r" b="b" t="t" l="l"/>
              <a:pathLst>
                <a:path h="468225" w="2187113">
                  <a:moveTo>
                    <a:pt x="47547" y="0"/>
                  </a:moveTo>
                  <a:lnTo>
                    <a:pt x="2139566" y="0"/>
                  </a:lnTo>
                  <a:cubicBezTo>
                    <a:pt x="2152177" y="0"/>
                    <a:pt x="2164270" y="5009"/>
                    <a:pt x="2173187" y="13926"/>
                  </a:cubicBezTo>
                  <a:cubicBezTo>
                    <a:pt x="2182104" y="22843"/>
                    <a:pt x="2187113" y="34937"/>
                    <a:pt x="2187113" y="47547"/>
                  </a:cubicBezTo>
                  <a:lnTo>
                    <a:pt x="2187113" y="420678"/>
                  </a:lnTo>
                  <a:cubicBezTo>
                    <a:pt x="2187113" y="433288"/>
                    <a:pt x="2182104" y="445382"/>
                    <a:pt x="2173187" y="454299"/>
                  </a:cubicBezTo>
                  <a:cubicBezTo>
                    <a:pt x="2164270" y="463216"/>
                    <a:pt x="2152177" y="468225"/>
                    <a:pt x="2139566" y="468225"/>
                  </a:cubicBezTo>
                  <a:lnTo>
                    <a:pt x="47547" y="468225"/>
                  </a:lnTo>
                  <a:cubicBezTo>
                    <a:pt x="34937" y="468225"/>
                    <a:pt x="22843" y="463216"/>
                    <a:pt x="13926" y="454299"/>
                  </a:cubicBezTo>
                  <a:cubicBezTo>
                    <a:pt x="5009" y="445382"/>
                    <a:pt x="0" y="433288"/>
                    <a:pt x="0" y="420678"/>
                  </a:cubicBezTo>
                  <a:lnTo>
                    <a:pt x="0" y="47547"/>
                  </a:lnTo>
                  <a:cubicBezTo>
                    <a:pt x="0" y="34937"/>
                    <a:pt x="5009" y="22843"/>
                    <a:pt x="13926" y="13926"/>
                  </a:cubicBezTo>
                  <a:cubicBezTo>
                    <a:pt x="22843" y="5009"/>
                    <a:pt x="34937" y="0"/>
                    <a:pt x="47547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2187113" cy="506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853742" y="2344002"/>
            <a:ext cx="7731811" cy="110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1.CPU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477863" y="2569865"/>
            <a:ext cx="6867586" cy="69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Komponen Pada Processor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933563" y="4196118"/>
            <a:ext cx="7956185" cy="588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terdiri atas ALU,Control Unit Dan Register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5621459" y="349050"/>
            <a:ext cx="2168307" cy="444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Halaman 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8933563" y="1269914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8585553" y="2071177"/>
            <a:ext cx="8304195" cy="1777792"/>
            <a:chOff x="0" y="0"/>
            <a:chExt cx="2187113" cy="46822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187113" cy="468225"/>
            </a:xfrm>
            <a:custGeom>
              <a:avLst/>
              <a:gdLst/>
              <a:ahLst/>
              <a:cxnLst/>
              <a:rect r="r" b="b" t="t" l="l"/>
              <a:pathLst>
                <a:path h="468225" w="2187113">
                  <a:moveTo>
                    <a:pt x="47547" y="0"/>
                  </a:moveTo>
                  <a:lnTo>
                    <a:pt x="2139566" y="0"/>
                  </a:lnTo>
                  <a:cubicBezTo>
                    <a:pt x="2152177" y="0"/>
                    <a:pt x="2164270" y="5009"/>
                    <a:pt x="2173187" y="13926"/>
                  </a:cubicBezTo>
                  <a:cubicBezTo>
                    <a:pt x="2182104" y="22843"/>
                    <a:pt x="2187113" y="34937"/>
                    <a:pt x="2187113" y="47547"/>
                  </a:cubicBezTo>
                  <a:lnTo>
                    <a:pt x="2187113" y="420678"/>
                  </a:lnTo>
                  <a:cubicBezTo>
                    <a:pt x="2187113" y="433288"/>
                    <a:pt x="2182104" y="445382"/>
                    <a:pt x="2173187" y="454299"/>
                  </a:cubicBezTo>
                  <a:cubicBezTo>
                    <a:pt x="2164270" y="463216"/>
                    <a:pt x="2152177" y="468225"/>
                    <a:pt x="2139566" y="468225"/>
                  </a:cubicBezTo>
                  <a:lnTo>
                    <a:pt x="47547" y="468225"/>
                  </a:lnTo>
                  <a:cubicBezTo>
                    <a:pt x="34937" y="468225"/>
                    <a:pt x="22843" y="463216"/>
                    <a:pt x="13926" y="454299"/>
                  </a:cubicBezTo>
                  <a:cubicBezTo>
                    <a:pt x="5009" y="445382"/>
                    <a:pt x="0" y="433288"/>
                    <a:pt x="0" y="420678"/>
                  </a:cubicBezTo>
                  <a:lnTo>
                    <a:pt x="0" y="47547"/>
                  </a:lnTo>
                  <a:cubicBezTo>
                    <a:pt x="0" y="34937"/>
                    <a:pt x="5009" y="22843"/>
                    <a:pt x="13926" y="13926"/>
                  </a:cubicBezTo>
                  <a:cubicBezTo>
                    <a:pt x="22843" y="5009"/>
                    <a:pt x="34937" y="0"/>
                    <a:pt x="47547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187113" cy="506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259834" y="3848969"/>
            <a:ext cx="7325718" cy="4508134"/>
          </a:xfrm>
          <a:custGeom>
            <a:avLst/>
            <a:gdLst/>
            <a:ahLst/>
            <a:cxnLst/>
            <a:rect r="r" b="b" t="t" l="l"/>
            <a:pathLst>
              <a:path h="4508134" w="7325718">
                <a:moveTo>
                  <a:pt x="0" y="0"/>
                </a:moveTo>
                <a:lnTo>
                  <a:pt x="7325719" y="0"/>
                </a:lnTo>
                <a:lnTo>
                  <a:pt x="7325719" y="4508134"/>
                </a:lnTo>
                <a:lnTo>
                  <a:pt x="0" y="45081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853742" y="2344002"/>
            <a:ext cx="7731811" cy="110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ALU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477863" y="2569865"/>
            <a:ext cx="6867586" cy="69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Komponen Pada Processor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759558" y="4744319"/>
            <a:ext cx="7956185" cy="2376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Berfungsi Untuk Melakukan operasi aritmatika dan logika, seperti penambahan, pengurangan, perkalian, pembagian, AND, OR, dan NOT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5621459" y="349050"/>
            <a:ext cx="2168307" cy="444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Halaman 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8933563" y="1269914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8585553" y="2071177"/>
            <a:ext cx="8304195" cy="1777792"/>
            <a:chOff x="0" y="0"/>
            <a:chExt cx="2187113" cy="46822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187113" cy="468225"/>
            </a:xfrm>
            <a:custGeom>
              <a:avLst/>
              <a:gdLst/>
              <a:ahLst/>
              <a:cxnLst/>
              <a:rect r="r" b="b" t="t" l="l"/>
              <a:pathLst>
                <a:path h="468225" w="2187113">
                  <a:moveTo>
                    <a:pt x="47547" y="0"/>
                  </a:moveTo>
                  <a:lnTo>
                    <a:pt x="2139566" y="0"/>
                  </a:lnTo>
                  <a:cubicBezTo>
                    <a:pt x="2152177" y="0"/>
                    <a:pt x="2164270" y="5009"/>
                    <a:pt x="2173187" y="13926"/>
                  </a:cubicBezTo>
                  <a:cubicBezTo>
                    <a:pt x="2182104" y="22843"/>
                    <a:pt x="2187113" y="34937"/>
                    <a:pt x="2187113" y="47547"/>
                  </a:cubicBezTo>
                  <a:lnTo>
                    <a:pt x="2187113" y="420678"/>
                  </a:lnTo>
                  <a:cubicBezTo>
                    <a:pt x="2187113" y="433288"/>
                    <a:pt x="2182104" y="445382"/>
                    <a:pt x="2173187" y="454299"/>
                  </a:cubicBezTo>
                  <a:cubicBezTo>
                    <a:pt x="2164270" y="463216"/>
                    <a:pt x="2152177" y="468225"/>
                    <a:pt x="2139566" y="468225"/>
                  </a:cubicBezTo>
                  <a:lnTo>
                    <a:pt x="47547" y="468225"/>
                  </a:lnTo>
                  <a:cubicBezTo>
                    <a:pt x="34937" y="468225"/>
                    <a:pt x="22843" y="463216"/>
                    <a:pt x="13926" y="454299"/>
                  </a:cubicBezTo>
                  <a:cubicBezTo>
                    <a:pt x="5009" y="445382"/>
                    <a:pt x="0" y="433288"/>
                    <a:pt x="0" y="420678"/>
                  </a:cubicBezTo>
                  <a:lnTo>
                    <a:pt x="0" y="47547"/>
                  </a:lnTo>
                  <a:cubicBezTo>
                    <a:pt x="0" y="34937"/>
                    <a:pt x="5009" y="22843"/>
                    <a:pt x="13926" y="13926"/>
                  </a:cubicBezTo>
                  <a:cubicBezTo>
                    <a:pt x="22843" y="5009"/>
                    <a:pt x="34937" y="0"/>
                    <a:pt x="47547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187113" cy="506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042027" y="3848969"/>
            <a:ext cx="7891536" cy="4426693"/>
          </a:xfrm>
          <a:custGeom>
            <a:avLst/>
            <a:gdLst/>
            <a:ahLst/>
            <a:cxnLst/>
            <a:rect r="r" b="b" t="t" l="l"/>
            <a:pathLst>
              <a:path h="4426693" w="7891536">
                <a:moveTo>
                  <a:pt x="0" y="0"/>
                </a:moveTo>
                <a:lnTo>
                  <a:pt x="7891536" y="0"/>
                </a:lnTo>
                <a:lnTo>
                  <a:pt x="7891536" y="4426693"/>
                </a:lnTo>
                <a:lnTo>
                  <a:pt x="0" y="44266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853742" y="2344002"/>
            <a:ext cx="7731811" cy="110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CONTROL UNIT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477863" y="2569865"/>
            <a:ext cx="6867586" cy="69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Komponen Pada Processor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144000" y="4363319"/>
            <a:ext cx="7956185" cy="2376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Mengendalikan aliran data dan instruksi dalam prosesor, memastikan instruksi dijalankan dalam urutan dan waktu yang tepat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5621459" y="349050"/>
            <a:ext cx="2168307" cy="444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Halaman 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8933563" y="1269914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8585553" y="2071177"/>
            <a:ext cx="8304195" cy="1777792"/>
            <a:chOff x="0" y="0"/>
            <a:chExt cx="2187113" cy="46822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187113" cy="468225"/>
            </a:xfrm>
            <a:custGeom>
              <a:avLst/>
              <a:gdLst/>
              <a:ahLst/>
              <a:cxnLst/>
              <a:rect r="r" b="b" t="t" l="l"/>
              <a:pathLst>
                <a:path h="468225" w="2187113">
                  <a:moveTo>
                    <a:pt x="47547" y="0"/>
                  </a:moveTo>
                  <a:lnTo>
                    <a:pt x="2139566" y="0"/>
                  </a:lnTo>
                  <a:cubicBezTo>
                    <a:pt x="2152177" y="0"/>
                    <a:pt x="2164270" y="5009"/>
                    <a:pt x="2173187" y="13926"/>
                  </a:cubicBezTo>
                  <a:cubicBezTo>
                    <a:pt x="2182104" y="22843"/>
                    <a:pt x="2187113" y="34937"/>
                    <a:pt x="2187113" y="47547"/>
                  </a:cubicBezTo>
                  <a:lnTo>
                    <a:pt x="2187113" y="420678"/>
                  </a:lnTo>
                  <a:cubicBezTo>
                    <a:pt x="2187113" y="433288"/>
                    <a:pt x="2182104" y="445382"/>
                    <a:pt x="2173187" y="454299"/>
                  </a:cubicBezTo>
                  <a:cubicBezTo>
                    <a:pt x="2164270" y="463216"/>
                    <a:pt x="2152177" y="468225"/>
                    <a:pt x="2139566" y="468225"/>
                  </a:cubicBezTo>
                  <a:lnTo>
                    <a:pt x="47547" y="468225"/>
                  </a:lnTo>
                  <a:cubicBezTo>
                    <a:pt x="34937" y="468225"/>
                    <a:pt x="22843" y="463216"/>
                    <a:pt x="13926" y="454299"/>
                  </a:cubicBezTo>
                  <a:cubicBezTo>
                    <a:pt x="5009" y="445382"/>
                    <a:pt x="0" y="433288"/>
                    <a:pt x="0" y="420678"/>
                  </a:cubicBezTo>
                  <a:lnTo>
                    <a:pt x="0" y="47547"/>
                  </a:lnTo>
                  <a:cubicBezTo>
                    <a:pt x="0" y="34937"/>
                    <a:pt x="5009" y="22843"/>
                    <a:pt x="13926" y="13926"/>
                  </a:cubicBezTo>
                  <a:cubicBezTo>
                    <a:pt x="22843" y="5009"/>
                    <a:pt x="34937" y="0"/>
                    <a:pt x="47547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187113" cy="506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270071" y="3817190"/>
            <a:ext cx="7489487" cy="3936236"/>
          </a:xfrm>
          <a:custGeom>
            <a:avLst/>
            <a:gdLst/>
            <a:ahLst/>
            <a:cxnLst/>
            <a:rect r="r" b="b" t="t" l="l"/>
            <a:pathLst>
              <a:path h="3936236" w="7489487">
                <a:moveTo>
                  <a:pt x="0" y="0"/>
                </a:moveTo>
                <a:lnTo>
                  <a:pt x="7489487" y="0"/>
                </a:lnTo>
                <a:lnTo>
                  <a:pt x="7489487" y="3936236"/>
                </a:lnTo>
                <a:lnTo>
                  <a:pt x="0" y="39362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853742" y="2344002"/>
            <a:ext cx="7731811" cy="110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REGISTER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477863" y="2569865"/>
            <a:ext cx="6867586" cy="69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Komponen Pada Processor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144000" y="4363319"/>
            <a:ext cx="7956185" cy="1252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Tempat penyimpanan sementara untuk data dan instruksi selama eksekusi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5621459" y="349050"/>
            <a:ext cx="2168307" cy="444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Halaman 3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8933563" y="1269914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8585553" y="2071177"/>
            <a:ext cx="8304195" cy="1777792"/>
            <a:chOff x="0" y="0"/>
            <a:chExt cx="2187113" cy="46822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187113" cy="468225"/>
            </a:xfrm>
            <a:custGeom>
              <a:avLst/>
              <a:gdLst/>
              <a:ahLst/>
              <a:cxnLst/>
              <a:rect r="r" b="b" t="t" l="l"/>
              <a:pathLst>
                <a:path h="468225" w="2187113">
                  <a:moveTo>
                    <a:pt x="47547" y="0"/>
                  </a:moveTo>
                  <a:lnTo>
                    <a:pt x="2139566" y="0"/>
                  </a:lnTo>
                  <a:cubicBezTo>
                    <a:pt x="2152177" y="0"/>
                    <a:pt x="2164270" y="5009"/>
                    <a:pt x="2173187" y="13926"/>
                  </a:cubicBezTo>
                  <a:cubicBezTo>
                    <a:pt x="2182104" y="22843"/>
                    <a:pt x="2187113" y="34937"/>
                    <a:pt x="2187113" y="47547"/>
                  </a:cubicBezTo>
                  <a:lnTo>
                    <a:pt x="2187113" y="420678"/>
                  </a:lnTo>
                  <a:cubicBezTo>
                    <a:pt x="2187113" y="433288"/>
                    <a:pt x="2182104" y="445382"/>
                    <a:pt x="2173187" y="454299"/>
                  </a:cubicBezTo>
                  <a:cubicBezTo>
                    <a:pt x="2164270" y="463216"/>
                    <a:pt x="2152177" y="468225"/>
                    <a:pt x="2139566" y="468225"/>
                  </a:cubicBezTo>
                  <a:lnTo>
                    <a:pt x="47547" y="468225"/>
                  </a:lnTo>
                  <a:cubicBezTo>
                    <a:pt x="34937" y="468225"/>
                    <a:pt x="22843" y="463216"/>
                    <a:pt x="13926" y="454299"/>
                  </a:cubicBezTo>
                  <a:cubicBezTo>
                    <a:pt x="5009" y="445382"/>
                    <a:pt x="0" y="433288"/>
                    <a:pt x="0" y="420678"/>
                  </a:cubicBezTo>
                  <a:lnTo>
                    <a:pt x="0" y="47547"/>
                  </a:lnTo>
                  <a:cubicBezTo>
                    <a:pt x="0" y="34937"/>
                    <a:pt x="5009" y="22843"/>
                    <a:pt x="13926" y="13926"/>
                  </a:cubicBezTo>
                  <a:cubicBezTo>
                    <a:pt x="22843" y="5009"/>
                    <a:pt x="34937" y="0"/>
                    <a:pt x="47547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187113" cy="506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181311" y="3636212"/>
            <a:ext cx="7076673" cy="4298192"/>
          </a:xfrm>
          <a:custGeom>
            <a:avLst/>
            <a:gdLst/>
            <a:ahLst/>
            <a:cxnLst/>
            <a:rect r="r" b="b" t="t" l="l"/>
            <a:pathLst>
              <a:path h="4298192" w="7076673">
                <a:moveTo>
                  <a:pt x="0" y="0"/>
                </a:moveTo>
                <a:lnTo>
                  <a:pt x="7076673" y="0"/>
                </a:lnTo>
                <a:lnTo>
                  <a:pt x="7076673" y="4298192"/>
                </a:lnTo>
                <a:lnTo>
                  <a:pt x="0" y="42981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5568" b="-14165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8933563" y="2344440"/>
            <a:ext cx="7731811" cy="110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2.Motherboard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144000" y="4363319"/>
            <a:ext cx="7956185" cy="1814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papan sirkuit yang berfungsi </a:t>
            </a:r>
            <a:r>
              <a:rPr lang="en-US" sz="3199" b="true">
                <a:solidFill>
                  <a:srgbClr val="000000"/>
                </a:solidFill>
                <a:latin typeface="Karnchang Medium"/>
                <a:ea typeface="Karnchang Medium"/>
                <a:cs typeface="Karnchang Medium"/>
                <a:sym typeface="Karnchang Medium"/>
              </a:rPr>
              <a:t>sebagai pusat komunikasi dan pengelola hubungan antar komponen komputer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5621459" y="349050"/>
            <a:ext cx="2168307" cy="444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Halaman 3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8933563" y="1269914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8585553" y="2071177"/>
            <a:ext cx="8304195" cy="1777792"/>
            <a:chOff x="0" y="0"/>
            <a:chExt cx="2187113" cy="46822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187113" cy="468225"/>
            </a:xfrm>
            <a:custGeom>
              <a:avLst/>
              <a:gdLst/>
              <a:ahLst/>
              <a:cxnLst/>
              <a:rect r="r" b="b" t="t" l="l"/>
              <a:pathLst>
                <a:path h="468225" w="2187113">
                  <a:moveTo>
                    <a:pt x="47547" y="0"/>
                  </a:moveTo>
                  <a:lnTo>
                    <a:pt x="2139566" y="0"/>
                  </a:lnTo>
                  <a:cubicBezTo>
                    <a:pt x="2152177" y="0"/>
                    <a:pt x="2164270" y="5009"/>
                    <a:pt x="2173187" y="13926"/>
                  </a:cubicBezTo>
                  <a:cubicBezTo>
                    <a:pt x="2182104" y="22843"/>
                    <a:pt x="2187113" y="34937"/>
                    <a:pt x="2187113" y="47547"/>
                  </a:cubicBezTo>
                  <a:lnTo>
                    <a:pt x="2187113" y="420678"/>
                  </a:lnTo>
                  <a:cubicBezTo>
                    <a:pt x="2187113" y="433288"/>
                    <a:pt x="2182104" y="445382"/>
                    <a:pt x="2173187" y="454299"/>
                  </a:cubicBezTo>
                  <a:cubicBezTo>
                    <a:pt x="2164270" y="463216"/>
                    <a:pt x="2152177" y="468225"/>
                    <a:pt x="2139566" y="468225"/>
                  </a:cubicBezTo>
                  <a:lnTo>
                    <a:pt x="47547" y="468225"/>
                  </a:lnTo>
                  <a:cubicBezTo>
                    <a:pt x="34937" y="468225"/>
                    <a:pt x="22843" y="463216"/>
                    <a:pt x="13926" y="454299"/>
                  </a:cubicBezTo>
                  <a:cubicBezTo>
                    <a:pt x="5009" y="445382"/>
                    <a:pt x="0" y="433288"/>
                    <a:pt x="0" y="420678"/>
                  </a:cubicBezTo>
                  <a:lnTo>
                    <a:pt x="0" y="47547"/>
                  </a:lnTo>
                  <a:cubicBezTo>
                    <a:pt x="0" y="34937"/>
                    <a:pt x="5009" y="22843"/>
                    <a:pt x="13926" y="13926"/>
                  </a:cubicBezTo>
                  <a:cubicBezTo>
                    <a:pt x="22843" y="5009"/>
                    <a:pt x="34937" y="0"/>
                    <a:pt x="47547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187113" cy="506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407827" y="3451396"/>
            <a:ext cx="5565200" cy="5565200"/>
          </a:xfrm>
          <a:custGeom>
            <a:avLst/>
            <a:gdLst/>
            <a:ahLst/>
            <a:cxnLst/>
            <a:rect r="r" b="b" t="t" l="l"/>
            <a:pathLst>
              <a:path h="5565200" w="5565200">
                <a:moveTo>
                  <a:pt x="0" y="0"/>
                </a:moveTo>
                <a:lnTo>
                  <a:pt x="5565200" y="0"/>
                </a:lnTo>
                <a:lnTo>
                  <a:pt x="5565200" y="5565200"/>
                </a:lnTo>
                <a:lnTo>
                  <a:pt x="0" y="5565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8871745" y="2344440"/>
            <a:ext cx="7731811" cy="110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3.FAN/HEATSINK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144000" y="4363319"/>
            <a:ext cx="7956185" cy="2376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Fungsi heatsink adalah untuk </a:t>
            </a:r>
            <a:r>
              <a:rPr lang="en-US" sz="3199" b="true">
                <a:solidFill>
                  <a:srgbClr val="000000"/>
                </a:solidFill>
                <a:latin typeface="Karnchang Medium"/>
                <a:ea typeface="Karnchang Medium"/>
                <a:cs typeface="Karnchang Medium"/>
                <a:sym typeface="Karnchang Medium"/>
              </a:rPr>
              <a:t>menghilangkan panas berlebih dari komponen perangkat elektronik dan semikonduktor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5621459" y="349050"/>
            <a:ext cx="2168307" cy="444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Halaman 3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8933563" y="1269914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8585553" y="2071177"/>
            <a:ext cx="8304195" cy="1777792"/>
            <a:chOff x="0" y="0"/>
            <a:chExt cx="2187113" cy="46822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187113" cy="468225"/>
            </a:xfrm>
            <a:custGeom>
              <a:avLst/>
              <a:gdLst/>
              <a:ahLst/>
              <a:cxnLst/>
              <a:rect r="r" b="b" t="t" l="l"/>
              <a:pathLst>
                <a:path h="468225" w="2187113">
                  <a:moveTo>
                    <a:pt x="47547" y="0"/>
                  </a:moveTo>
                  <a:lnTo>
                    <a:pt x="2139566" y="0"/>
                  </a:lnTo>
                  <a:cubicBezTo>
                    <a:pt x="2152177" y="0"/>
                    <a:pt x="2164270" y="5009"/>
                    <a:pt x="2173187" y="13926"/>
                  </a:cubicBezTo>
                  <a:cubicBezTo>
                    <a:pt x="2182104" y="22843"/>
                    <a:pt x="2187113" y="34937"/>
                    <a:pt x="2187113" y="47547"/>
                  </a:cubicBezTo>
                  <a:lnTo>
                    <a:pt x="2187113" y="420678"/>
                  </a:lnTo>
                  <a:cubicBezTo>
                    <a:pt x="2187113" y="433288"/>
                    <a:pt x="2182104" y="445382"/>
                    <a:pt x="2173187" y="454299"/>
                  </a:cubicBezTo>
                  <a:cubicBezTo>
                    <a:pt x="2164270" y="463216"/>
                    <a:pt x="2152177" y="468225"/>
                    <a:pt x="2139566" y="468225"/>
                  </a:cubicBezTo>
                  <a:lnTo>
                    <a:pt x="47547" y="468225"/>
                  </a:lnTo>
                  <a:cubicBezTo>
                    <a:pt x="34937" y="468225"/>
                    <a:pt x="22843" y="463216"/>
                    <a:pt x="13926" y="454299"/>
                  </a:cubicBezTo>
                  <a:cubicBezTo>
                    <a:pt x="5009" y="445382"/>
                    <a:pt x="0" y="433288"/>
                    <a:pt x="0" y="420678"/>
                  </a:cubicBezTo>
                  <a:lnTo>
                    <a:pt x="0" y="47547"/>
                  </a:lnTo>
                  <a:cubicBezTo>
                    <a:pt x="0" y="34937"/>
                    <a:pt x="5009" y="22843"/>
                    <a:pt x="13926" y="13926"/>
                  </a:cubicBezTo>
                  <a:cubicBezTo>
                    <a:pt x="22843" y="5009"/>
                    <a:pt x="34937" y="0"/>
                    <a:pt x="47547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187113" cy="506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834456" y="3451396"/>
            <a:ext cx="7378886" cy="5355490"/>
          </a:xfrm>
          <a:custGeom>
            <a:avLst/>
            <a:gdLst/>
            <a:ahLst/>
            <a:cxnLst/>
            <a:rect r="r" b="b" t="t" l="l"/>
            <a:pathLst>
              <a:path h="5355490" w="7378886">
                <a:moveTo>
                  <a:pt x="0" y="0"/>
                </a:moveTo>
                <a:lnTo>
                  <a:pt x="7378885" y="0"/>
                </a:lnTo>
                <a:lnTo>
                  <a:pt x="7378885" y="5355490"/>
                </a:lnTo>
                <a:lnTo>
                  <a:pt x="0" y="53554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20848" b="-21966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8585553" y="2344440"/>
            <a:ext cx="7731811" cy="110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4.BUS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144000" y="4363319"/>
            <a:ext cx="7956185" cy="1814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Bus komputer memiliki fungsi untuk </a:t>
            </a:r>
            <a:r>
              <a:rPr lang="en-US" sz="3199" b="true">
                <a:solidFill>
                  <a:srgbClr val="000000"/>
                </a:solidFill>
                <a:latin typeface="Karnchang Medium"/>
                <a:ea typeface="Karnchang Medium"/>
                <a:cs typeface="Karnchang Medium"/>
                <a:sym typeface="Karnchang Medium"/>
              </a:rPr>
              <a:t>mengirim data dan sinyal kontrol antara prosesor dan komponen lainnya</a:t>
            </a:r>
            <a:r>
              <a:rPr lang="en-US" sz="31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5621459" y="349050"/>
            <a:ext cx="2168307" cy="444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Halaman 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8933563" y="1269914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8585553" y="2071177"/>
            <a:ext cx="8304195" cy="1777792"/>
            <a:chOff x="0" y="0"/>
            <a:chExt cx="2187113" cy="46822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187113" cy="468225"/>
            </a:xfrm>
            <a:custGeom>
              <a:avLst/>
              <a:gdLst/>
              <a:ahLst/>
              <a:cxnLst/>
              <a:rect r="r" b="b" t="t" l="l"/>
              <a:pathLst>
                <a:path h="468225" w="2187113">
                  <a:moveTo>
                    <a:pt x="47547" y="0"/>
                  </a:moveTo>
                  <a:lnTo>
                    <a:pt x="2139566" y="0"/>
                  </a:lnTo>
                  <a:cubicBezTo>
                    <a:pt x="2152177" y="0"/>
                    <a:pt x="2164270" y="5009"/>
                    <a:pt x="2173187" y="13926"/>
                  </a:cubicBezTo>
                  <a:cubicBezTo>
                    <a:pt x="2182104" y="22843"/>
                    <a:pt x="2187113" y="34937"/>
                    <a:pt x="2187113" y="47547"/>
                  </a:cubicBezTo>
                  <a:lnTo>
                    <a:pt x="2187113" y="420678"/>
                  </a:lnTo>
                  <a:cubicBezTo>
                    <a:pt x="2187113" y="433288"/>
                    <a:pt x="2182104" y="445382"/>
                    <a:pt x="2173187" y="454299"/>
                  </a:cubicBezTo>
                  <a:cubicBezTo>
                    <a:pt x="2164270" y="463216"/>
                    <a:pt x="2152177" y="468225"/>
                    <a:pt x="2139566" y="468225"/>
                  </a:cubicBezTo>
                  <a:lnTo>
                    <a:pt x="47547" y="468225"/>
                  </a:lnTo>
                  <a:cubicBezTo>
                    <a:pt x="34937" y="468225"/>
                    <a:pt x="22843" y="463216"/>
                    <a:pt x="13926" y="454299"/>
                  </a:cubicBezTo>
                  <a:cubicBezTo>
                    <a:pt x="5009" y="445382"/>
                    <a:pt x="0" y="433288"/>
                    <a:pt x="0" y="420678"/>
                  </a:cubicBezTo>
                  <a:lnTo>
                    <a:pt x="0" y="47547"/>
                  </a:lnTo>
                  <a:cubicBezTo>
                    <a:pt x="0" y="34937"/>
                    <a:pt x="5009" y="22843"/>
                    <a:pt x="13926" y="13926"/>
                  </a:cubicBezTo>
                  <a:cubicBezTo>
                    <a:pt x="22843" y="5009"/>
                    <a:pt x="34937" y="0"/>
                    <a:pt x="47547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187113" cy="506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028700" y="3848969"/>
            <a:ext cx="7383421" cy="3679645"/>
          </a:xfrm>
          <a:custGeom>
            <a:avLst/>
            <a:gdLst/>
            <a:ahLst/>
            <a:cxnLst/>
            <a:rect r="r" b="b" t="t" l="l"/>
            <a:pathLst>
              <a:path h="3679645" w="7383421">
                <a:moveTo>
                  <a:pt x="0" y="0"/>
                </a:moveTo>
                <a:lnTo>
                  <a:pt x="7383421" y="0"/>
                </a:lnTo>
                <a:lnTo>
                  <a:pt x="7383421" y="3679645"/>
                </a:lnTo>
                <a:lnTo>
                  <a:pt x="0" y="36796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5628" b="-19419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8871745" y="2344440"/>
            <a:ext cx="7731811" cy="110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5.LAN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144000" y="4363319"/>
            <a:ext cx="7956185" cy="293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Fungsi LAN card adalah untuk </a:t>
            </a:r>
            <a:r>
              <a:rPr lang="en-US" sz="3199" b="true">
                <a:solidFill>
                  <a:srgbClr val="000000"/>
                </a:solidFill>
                <a:latin typeface="Karnchang Medium"/>
                <a:ea typeface="Karnchang Medium"/>
                <a:cs typeface="Karnchang Medium"/>
                <a:sym typeface="Karnchang Medium"/>
              </a:rPr>
              <a:t>menghubungkan komputer ke jaringan lokal (Local Area Network) dan memungkinkan komputer untuk berkomunikasi dengan perangkat lain dalam jaringan</a:t>
            </a:r>
            <a:r>
              <a:rPr lang="en-US" sz="31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5621459" y="349050"/>
            <a:ext cx="2168307" cy="444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Halaman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DAGSyOklg_0</dc:identifier>
  <dcterms:modified xsi:type="dcterms:W3CDTF">2011-08-01T06:04:30Z</dcterms:modified>
  <cp:revision>1</cp:revision>
  <dc:title>Hitam abu-abu minimalis geometris seminar proposal presentasi</dc:title>
</cp:coreProperties>
</file>