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312"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310" r:id="rId4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9402A93-2036-4DDB-AE55-DCF4CB92093F}" type="datetimeFigureOut">
              <a:rPr lang="id-ID" smtClean="0"/>
              <a:t>13/05/2022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26428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9402A93-2036-4DDB-AE55-DCF4CB92093F}" type="datetimeFigureOut">
              <a:rPr lang="id-ID" smtClean="0"/>
              <a:t>13/05/2022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1408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9402A93-2036-4DDB-AE55-DCF4CB92093F}" type="datetimeFigureOut">
              <a:rPr lang="id-ID" smtClean="0"/>
              <a:t>13/05/2022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168670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9402A93-2036-4DDB-AE55-DCF4CB92093F}" type="datetimeFigureOut">
              <a:rPr lang="id-ID" smtClean="0"/>
              <a:t>13/05/2022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187921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02A93-2036-4DDB-AE55-DCF4CB92093F}" type="datetimeFigureOut">
              <a:rPr lang="id-ID" smtClean="0"/>
              <a:t>13/05/2022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64080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9402A93-2036-4DDB-AE55-DCF4CB92093F}" type="datetimeFigureOut">
              <a:rPr lang="id-ID" smtClean="0"/>
              <a:t>13/05/2022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96938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9402A93-2036-4DDB-AE55-DCF4CB92093F}" type="datetimeFigureOut">
              <a:rPr lang="id-ID" smtClean="0"/>
              <a:t>13/05/2022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58258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9402A93-2036-4DDB-AE55-DCF4CB92093F}" type="datetimeFigureOut">
              <a:rPr lang="id-ID" smtClean="0"/>
              <a:t>13/05/2022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23026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02A93-2036-4DDB-AE55-DCF4CB92093F}" type="datetimeFigureOut">
              <a:rPr lang="id-ID" smtClean="0"/>
              <a:t>13/05/2022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52718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02A93-2036-4DDB-AE55-DCF4CB92093F}" type="datetimeFigureOut">
              <a:rPr lang="id-ID" smtClean="0"/>
              <a:t>13/05/2022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61214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02A93-2036-4DDB-AE55-DCF4CB92093F}" type="datetimeFigureOut">
              <a:rPr lang="id-ID" smtClean="0"/>
              <a:t>13/05/2022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B32DE5-8937-44E9-AB58-DE0E618B3335}" type="slidenum">
              <a:rPr lang="id-ID" smtClean="0"/>
              <a:t>‹#›</a:t>
            </a:fld>
            <a:endParaRPr lang="id-ID"/>
          </a:p>
        </p:txBody>
      </p:sp>
    </p:spTree>
    <p:extLst>
      <p:ext uri="{BB962C8B-B14F-4D97-AF65-F5344CB8AC3E}">
        <p14:creationId xmlns:p14="http://schemas.microsoft.com/office/powerpoint/2010/main" val="31573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02A93-2036-4DDB-AE55-DCF4CB92093F}" type="datetimeFigureOut">
              <a:rPr lang="id-ID" smtClean="0"/>
              <a:t>13/05/2022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32DE5-8937-44E9-AB58-DE0E618B3335}" type="slidenum">
              <a:rPr lang="id-ID" smtClean="0"/>
              <a:t>‹#›</a:t>
            </a:fld>
            <a:endParaRPr lang="id-ID"/>
          </a:p>
        </p:txBody>
      </p:sp>
    </p:spTree>
    <p:extLst>
      <p:ext uri="{BB962C8B-B14F-4D97-AF65-F5344CB8AC3E}">
        <p14:creationId xmlns:p14="http://schemas.microsoft.com/office/powerpoint/2010/main" val="3131080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301006"/>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id-ID" dirty="0"/>
              <a:t>BAB VII. </a:t>
            </a:r>
            <a:br>
              <a:rPr lang="id-ID" dirty="0"/>
            </a:br>
            <a:r>
              <a:rPr lang="id-ID" dirty="0"/>
              <a:t>SISTEM PEMERINTAHAN.</a:t>
            </a:r>
          </a:p>
        </p:txBody>
      </p:sp>
      <p:sp>
        <p:nvSpPr>
          <p:cNvPr id="3" name="Content Placeholder 2"/>
          <p:cNvSpPr>
            <a:spLocks noGrp="1"/>
          </p:cNvSpPr>
          <p:nvPr>
            <p:ph idx="1"/>
          </p:nvPr>
        </p:nvSpPr>
        <p:spPr>
          <a:xfrm>
            <a:off x="0" y="1600200"/>
            <a:ext cx="9144000" cy="5141168"/>
          </a:xfrm>
        </p:spPr>
        <p:style>
          <a:lnRef idx="1">
            <a:schemeClr val="accent4"/>
          </a:lnRef>
          <a:fillRef idx="2">
            <a:schemeClr val="accent4"/>
          </a:fillRef>
          <a:effectRef idx="1">
            <a:schemeClr val="accent4"/>
          </a:effectRef>
          <a:fontRef idx="minor">
            <a:schemeClr val="dk1"/>
          </a:fontRef>
        </p:style>
        <p:txBody>
          <a:bodyPr/>
          <a:lstStyle/>
          <a:p>
            <a:pPr marL="0" indent="0">
              <a:buNone/>
            </a:pPr>
            <a:endParaRPr lang="id-ID" dirty="0"/>
          </a:p>
          <a:p>
            <a:pPr marL="0" indent="0">
              <a:buNone/>
            </a:pPr>
            <a:r>
              <a:rPr lang="id-ID" dirty="0"/>
              <a:t>     A. PENGERTIAN SISTEM PEMERINTAHAN.</a:t>
            </a:r>
          </a:p>
          <a:p>
            <a:pPr marL="0" indent="0">
              <a:buNone/>
            </a:pPr>
            <a:r>
              <a:rPr lang="id-ID" dirty="0"/>
              <a:t>     B. MACAM – MACAM SISTEM PEMERINTAHAN.</a:t>
            </a:r>
          </a:p>
          <a:p>
            <a:pPr marL="0" indent="0">
              <a:buNone/>
            </a:pPr>
            <a:r>
              <a:rPr lang="id-ID" dirty="0"/>
              <a:t>     C. POKOK – POKOK SITEM PEMERINTAHAN 	BERDASARKAN UUD1945</a:t>
            </a:r>
          </a:p>
        </p:txBody>
      </p:sp>
    </p:spTree>
    <p:extLst>
      <p:ext uri="{BB962C8B-B14F-4D97-AF65-F5344CB8AC3E}">
        <p14:creationId xmlns:p14="http://schemas.microsoft.com/office/powerpoint/2010/main" val="73879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id-ID" dirty="0"/>
              <a:t>   </a:t>
            </a:r>
            <a:r>
              <a:rPr lang="id-ID" dirty="0">
                <a:solidFill>
                  <a:srgbClr val="FF0000"/>
                </a:solidFill>
              </a:rPr>
              <a:t>Ciri-Ciri Sistem Parlemen Yaitu:</a:t>
            </a:r>
          </a:p>
          <a:p>
            <a:pPr marL="0" indent="0">
              <a:buNone/>
            </a:pPr>
            <a:r>
              <a:rPr lang="id-ID" dirty="0"/>
              <a:t>  1. Di kepalai oleh Perdana Menteri sebagai kepala 	pemerintahan sedangkan kepala negara 	dikepalai 	oleh Presiden atau Raja.</a:t>
            </a:r>
          </a:p>
          <a:p>
            <a:pPr marL="0" indent="0">
              <a:buNone/>
            </a:pPr>
            <a:r>
              <a:rPr lang="id-ID" dirty="0"/>
              <a:t>  2. Kekuasaan eksekutif Presiden ditunjuk legeslatif 	sedangkan raja di seleksi berdasarkan Undang-	Undang.</a:t>
            </a:r>
          </a:p>
          <a:p>
            <a:pPr marL="0" indent="0">
              <a:buNone/>
            </a:pPr>
            <a:r>
              <a:rPr lang="id-ID" dirty="0"/>
              <a:t>  3. Perdana menteri memiliki hak prerogratif.</a:t>
            </a:r>
          </a:p>
          <a:p>
            <a:pPr marL="0" indent="0">
              <a:buNone/>
            </a:pPr>
            <a:r>
              <a:rPr lang="id-ID" dirty="0"/>
              <a:t>  4. Menteri-Menteri hanya bertanggung jawab 	kepada 	Legeslatif.</a:t>
            </a:r>
          </a:p>
          <a:p>
            <a:pPr marL="0" indent="0">
              <a:buNone/>
            </a:pPr>
            <a:r>
              <a:rPr lang="id-ID" dirty="0"/>
              <a:t> 5. Kekuasaan eksekutif bertanggung jawab kepada 	Legeslatif.</a:t>
            </a:r>
          </a:p>
          <a:p>
            <a:pPr marL="0" indent="0">
              <a:buNone/>
            </a:pPr>
            <a:r>
              <a:rPr lang="id-ID" dirty="0"/>
              <a:t>  6. Kekuasaan eksekutif dapat di jatuhkan oleh 	legeslatif.</a:t>
            </a:r>
          </a:p>
        </p:txBody>
      </p:sp>
    </p:spTree>
    <p:extLst>
      <p:ext uri="{BB962C8B-B14F-4D97-AF65-F5344CB8AC3E}">
        <p14:creationId xmlns:p14="http://schemas.microsoft.com/office/powerpoint/2010/main" val="66253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741368"/>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id-ID" dirty="0"/>
              <a:t> </a:t>
            </a:r>
          </a:p>
          <a:p>
            <a:pPr marL="0" indent="0">
              <a:buNone/>
            </a:pPr>
            <a:endParaRPr lang="id-ID" dirty="0"/>
          </a:p>
          <a:p>
            <a:pPr marL="0" indent="0">
              <a:buNone/>
            </a:pPr>
            <a:r>
              <a:rPr lang="id-ID" dirty="0"/>
              <a:t>	</a:t>
            </a:r>
          </a:p>
          <a:p>
            <a:pPr marL="0" indent="0">
              <a:buNone/>
            </a:pPr>
            <a:r>
              <a:rPr lang="id-ID" dirty="0"/>
              <a:t>    1. 	Kedudukan badan eksekutif/kabinet sangat  	tergantung pada mayoritas dukungan 	parlemen sehingga sewaktu-waktu kabinet 	dapat dijatuhkan leh parlemen.</a:t>
            </a:r>
          </a:p>
          <a:p>
            <a:pPr marL="0" indent="0">
              <a:buNone/>
            </a:pPr>
            <a:r>
              <a:rPr lang="id-ID" dirty="0"/>
              <a:t>      2. Sewaktu-waktu kabinet bisa bubar.</a:t>
            </a:r>
          </a:p>
          <a:p>
            <a:pPr marL="0" indent="0">
              <a:buNone/>
            </a:pPr>
            <a:r>
              <a:rPr lang="id-ID" dirty="0"/>
              <a:t>      3. Kabinet dapat mengendalikan parlemen.</a:t>
            </a:r>
          </a:p>
          <a:p>
            <a:pPr marL="0" indent="0">
              <a:buNone/>
            </a:pPr>
            <a:r>
              <a:rPr lang="id-ID" dirty="0"/>
              <a:t>       4. Parlemen dapat menjadi tempat kaderisasi 	 	  bagi jabatan-jabatan eksekutif.</a:t>
            </a:r>
          </a:p>
        </p:txBody>
      </p:sp>
      <p:sp>
        <p:nvSpPr>
          <p:cNvPr id="5" name="Rounded Rectangle 4"/>
          <p:cNvSpPr/>
          <p:nvPr/>
        </p:nvSpPr>
        <p:spPr>
          <a:xfrm>
            <a:off x="467544" y="548680"/>
            <a:ext cx="7416824" cy="864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sz="4000" dirty="0">
                <a:solidFill>
                  <a:srgbClr val="FF0000"/>
                </a:solidFill>
              </a:rPr>
              <a:t>Kekurangan Sistem Parlemen:</a:t>
            </a:r>
          </a:p>
        </p:txBody>
      </p:sp>
    </p:spTree>
    <p:extLst>
      <p:ext uri="{BB962C8B-B14F-4D97-AF65-F5344CB8AC3E}">
        <p14:creationId xmlns:p14="http://schemas.microsoft.com/office/powerpoint/2010/main" val="196988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0"/>
            <a:ext cx="9036496" cy="6741368"/>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id-ID" dirty="0"/>
              <a:t>  </a:t>
            </a:r>
          </a:p>
          <a:p>
            <a:pPr marL="0" indent="0">
              <a:buNone/>
            </a:pPr>
            <a:endParaRPr lang="id-ID" dirty="0">
              <a:solidFill>
                <a:srgbClr val="FF0000"/>
              </a:solidFill>
            </a:endParaRPr>
          </a:p>
          <a:p>
            <a:pPr marL="0" indent="0">
              <a:buNone/>
            </a:pPr>
            <a:endParaRPr lang="id-ID" dirty="0"/>
          </a:p>
          <a:p>
            <a:pPr marL="0" indent="0">
              <a:buNone/>
            </a:pPr>
            <a:r>
              <a:rPr lang="id-ID" dirty="0"/>
              <a:t>1. Pembuat Kebijakan dapat di tangani secara cepat 	karena mudah terjadi Penyesuaian Pendapat 	antara eksekutif dan legeslatif. Karena  </a:t>
            </a:r>
          </a:p>
          <a:p>
            <a:pPr marL="0" indent="0">
              <a:buNone/>
            </a:pPr>
            <a:r>
              <a:rPr lang="id-ID" dirty="0"/>
              <a:t>          kekuasaan eksekutif dan legislatif berada pada 	satu partai  atau partai koalisi.</a:t>
            </a:r>
          </a:p>
          <a:p>
            <a:pPr marL="0" indent="0">
              <a:buNone/>
            </a:pPr>
            <a:r>
              <a:rPr lang="id-ID" dirty="0"/>
              <a:t>  2.  Garis tanggung jawab dalam pembuatan dan 	pelaksanaan kebijaksanaan jelas.</a:t>
            </a:r>
          </a:p>
          <a:p>
            <a:pPr marL="0" indent="0">
              <a:buNone/>
            </a:pPr>
            <a:r>
              <a:rPr lang="id-ID" dirty="0"/>
              <a:t>  3.  Adanya pengawasan yang kuat dari parlemen 	terhadap kabinet sehingga kabinet menjadi 	berhati-hati dalam menjalankan pemerintahan.</a:t>
            </a:r>
          </a:p>
        </p:txBody>
      </p:sp>
      <p:sp>
        <p:nvSpPr>
          <p:cNvPr id="4" name="Rectangle 3"/>
          <p:cNvSpPr/>
          <p:nvPr/>
        </p:nvSpPr>
        <p:spPr>
          <a:xfrm>
            <a:off x="539552" y="188640"/>
            <a:ext cx="7992888" cy="9361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3200" b="1" dirty="0">
                <a:solidFill>
                  <a:schemeClr val="tx1"/>
                </a:solidFill>
              </a:rPr>
              <a:t>Kelebihan Sistem Pemerintahan Parlemen:</a:t>
            </a:r>
          </a:p>
        </p:txBody>
      </p:sp>
    </p:spTree>
    <p:extLst>
      <p:ext uri="{BB962C8B-B14F-4D97-AF65-F5344CB8AC3E}">
        <p14:creationId xmlns:p14="http://schemas.microsoft.com/office/powerpoint/2010/main" val="36634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741368"/>
          </a:xfrm>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p>
            <a:pPr marL="0" indent="0">
              <a:buNone/>
            </a:pPr>
            <a:endParaRPr lang="id-ID" dirty="0"/>
          </a:p>
          <a:p>
            <a:pPr marL="0" indent="0">
              <a:buNone/>
            </a:pPr>
            <a:r>
              <a:rPr lang="id-ID" dirty="0">
                <a:solidFill>
                  <a:srgbClr val="FF0000"/>
                </a:solidFill>
              </a:rPr>
              <a:t>   </a:t>
            </a:r>
            <a:r>
              <a:rPr lang="id-ID" b="1" dirty="0">
                <a:solidFill>
                  <a:srgbClr val="FF0000"/>
                </a:solidFill>
              </a:rPr>
              <a:t>3. Sistem Pemerintahan semipresidensial.</a:t>
            </a:r>
          </a:p>
          <a:p>
            <a:pPr marL="0" indent="0">
              <a:buNone/>
            </a:pPr>
            <a:r>
              <a:rPr lang="id-ID" dirty="0"/>
              <a:t>        adalah sistem pemerintahan yang menggabungkan kedua 	jenis sistem 	presidensial dan Sistem Parlementer.</a:t>
            </a:r>
          </a:p>
          <a:p>
            <a:pPr marL="0" indent="0">
              <a:buNone/>
            </a:pPr>
            <a:r>
              <a:rPr lang="id-ID" dirty="0"/>
              <a:t>  </a:t>
            </a:r>
          </a:p>
          <a:p>
            <a:pPr marL="0" indent="0">
              <a:buNone/>
            </a:pPr>
            <a:r>
              <a:rPr lang="id-ID" dirty="0"/>
              <a:t>     </a:t>
            </a:r>
            <a:r>
              <a:rPr lang="id-ID" dirty="0">
                <a:solidFill>
                  <a:srgbClr val="FF0000"/>
                </a:solidFill>
              </a:rPr>
              <a:t>Ciri-ciri Sistem Pemerintahan Semipresidensial.</a:t>
            </a:r>
          </a:p>
          <a:p>
            <a:pPr marL="0" indent="0">
              <a:buNone/>
            </a:pPr>
            <a:r>
              <a:rPr lang="id-ID" dirty="0"/>
              <a:t>     1. Presiden berfungsi sebagai kepala negara dan 	Perdana 	menteri berfungsi sebagai kepala pemerintahan.</a:t>
            </a:r>
          </a:p>
          <a:p>
            <a:pPr marL="0" indent="0">
              <a:buNone/>
            </a:pPr>
            <a:r>
              <a:rPr lang="id-ID" dirty="0"/>
              <a:t>     2. Presiden Mempunyai hak Prerogatif (hak istimewa) untuk 	mengangkat menteri-menteri yang memimpin 	departemen dan non departemen.</a:t>
            </a:r>
          </a:p>
          <a:p>
            <a:pPr marL="0" indent="0">
              <a:buNone/>
            </a:pPr>
            <a:r>
              <a:rPr lang="id-ID" dirty="0"/>
              <a:t>    3. Kekuasaan Eksekutif tidak dapat dijatuhkan oleh legeslatif.</a:t>
            </a:r>
          </a:p>
          <a:p>
            <a:pPr marL="0" indent="0">
              <a:buNone/>
            </a:pPr>
            <a:r>
              <a:rPr lang="id-ID" dirty="0"/>
              <a:t>   4.  Menteri-Menteri bertanggung jawab pada legeslatif.</a:t>
            </a:r>
          </a:p>
          <a:p>
            <a:pPr marL="0" indent="0">
              <a:buNone/>
            </a:pPr>
            <a:r>
              <a:rPr lang="id-ID" dirty="0"/>
              <a:t>   5.  Kekuasaan Eksekutif bertanggung jawab pada Legeslatif.</a:t>
            </a:r>
          </a:p>
          <a:p>
            <a:pPr marL="0" indent="0">
              <a:buNone/>
            </a:pPr>
            <a:r>
              <a:rPr lang="id-ID" dirty="0"/>
              <a:t>   6.  Masa Jabatan setiap pemegang kekuasaan akan berakhir 	dalam periode tertentu.</a:t>
            </a:r>
          </a:p>
          <a:p>
            <a:pPr marL="0" indent="0">
              <a:buNone/>
            </a:pPr>
            <a:r>
              <a:rPr lang="id-ID" dirty="0"/>
              <a:t>        </a:t>
            </a:r>
          </a:p>
          <a:p>
            <a:pPr marL="0" indent="0">
              <a:buNone/>
            </a:pPr>
            <a:endParaRPr lang="id-ID" dirty="0"/>
          </a:p>
          <a:p>
            <a:pPr marL="0" indent="0">
              <a:buNone/>
            </a:pPr>
            <a:endParaRPr lang="id-ID" dirty="0">
              <a:solidFill>
                <a:srgbClr val="FF0000"/>
              </a:solidFill>
            </a:endParaRPr>
          </a:p>
        </p:txBody>
      </p:sp>
    </p:spTree>
    <p:extLst>
      <p:ext uri="{BB962C8B-B14F-4D97-AF65-F5344CB8AC3E}">
        <p14:creationId xmlns:p14="http://schemas.microsoft.com/office/powerpoint/2010/main" val="55686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id-ID" dirty="0"/>
              <a:t>    </a:t>
            </a:r>
          </a:p>
          <a:p>
            <a:pPr marL="0" indent="0">
              <a:buNone/>
            </a:pPr>
            <a:endParaRPr lang="id-ID" dirty="0">
              <a:solidFill>
                <a:srgbClr val="FF0000"/>
              </a:solidFill>
            </a:endParaRPr>
          </a:p>
          <a:p>
            <a:pPr marL="0" indent="0">
              <a:buNone/>
            </a:pPr>
            <a:endParaRPr lang="id-ID" dirty="0"/>
          </a:p>
          <a:p>
            <a:pPr marL="0" indent="0">
              <a:buNone/>
            </a:pPr>
            <a:r>
              <a:rPr lang="id-ID" dirty="0"/>
              <a:t>1. Menggabungkan dua jenis sistem Pemerintahan 	dengan mengambil kelebihan dari masing-	masing sistem.</a:t>
            </a:r>
          </a:p>
          <a:p>
            <a:pPr marL="0" indent="0">
              <a:buNone/>
            </a:pPr>
            <a:r>
              <a:rPr lang="id-ID" dirty="0"/>
              <a:t> 2. Pemerintahan berjalan lebih stabil karena pusat 	kekuasaan tersebar (tidak mudah terjadi 	perubahan yang tiba-tiba).</a:t>
            </a:r>
          </a:p>
          <a:p>
            <a:pPr marL="0" indent="0">
              <a:buNone/>
            </a:pPr>
            <a:r>
              <a:rPr lang="id-ID" dirty="0"/>
              <a:t> 3. Presiden dan menteri tidak dapat dijatuhkan 	selama masa jabanya sehingga bisa fokus 	untuk menjalankan program kerjanya.</a:t>
            </a:r>
          </a:p>
          <a:p>
            <a:pPr marL="0" indent="0">
              <a:buNone/>
            </a:pPr>
            <a:r>
              <a:rPr lang="id-ID" dirty="0"/>
              <a:t> </a:t>
            </a:r>
          </a:p>
        </p:txBody>
      </p:sp>
      <p:sp>
        <p:nvSpPr>
          <p:cNvPr id="4" name="Snip Diagonal Corner Rectangle 3"/>
          <p:cNvSpPr/>
          <p:nvPr/>
        </p:nvSpPr>
        <p:spPr>
          <a:xfrm>
            <a:off x="539552" y="260648"/>
            <a:ext cx="7992888" cy="1080120"/>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z="2800" dirty="0">
                <a:solidFill>
                  <a:srgbClr val="FF0000"/>
                </a:solidFill>
              </a:rPr>
              <a:t> </a:t>
            </a:r>
            <a:r>
              <a:rPr lang="id-ID" sz="2800" b="1" dirty="0">
                <a:solidFill>
                  <a:srgbClr val="FF0000"/>
                </a:solidFill>
              </a:rPr>
              <a:t>Kelebihan Sistem Pemerintahan Semi Presidensial.</a:t>
            </a:r>
          </a:p>
        </p:txBody>
      </p:sp>
    </p:spTree>
    <p:extLst>
      <p:ext uri="{BB962C8B-B14F-4D97-AF65-F5344CB8AC3E}">
        <p14:creationId xmlns:p14="http://schemas.microsoft.com/office/powerpoint/2010/main" val="350043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624736"/>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buNone/>
            </a:pPr>
            <a:endParaRPr lang="id-ID" dirty="0"/>
          </a:p>
          <a:p>
            <a:pPr marL="0" indent="0">
              <a:buNone/>
            </a:pPr>
            <a:r>
              <a:rPr lang="id-ID" dirty="0"/>
              <a:t>	</a:t>
            </a:r>
            <a:r>
              <a:rPr lang="id-ID" dirty="0">
                <a:solidFill>
                  <a:srgbClr val="FF0000"/>
                </a:solidFill>
              </a:rPr>
              <a:t>Kekurangan Sistem semi Presidensial.</a:t>
            </a:r>
          </a:p>
          <a:p>
            <a:pPr marL="0" indent="0">
              <a:buNone/>
            </a:pPr>
            <a:r>
              <a:rPr lang="id-ID" dirty="0">
                <a:solidFill>
                  <a:srgbClr val="FF0000"/>
                </a:solidFill>
              </a:rPr>
              <a:t>  </a:t>
            </a:r>
            <a:r>
              <a:rPr lang="id-ID" dirty="0"/>
              <a:t>1. Suara rakyat terhadap pemegang kekuasaan 	terpilih kurang berpengaruh.</a:t>
            </a:r>
          </a:p>
          <a:p>
            <a:pPr marL="0" indent="0">
              <a:buNone/>
            </a:pPr>
            <a:r>
              <a:rPr lang="id-ID" dirty="0"/>
              <a:t>  2.  Sulit untuk mengetahui penyelewengan 	kekuasaan.</a:t>
            </a:r>
          </a:p>
          <a:p>
            <a:pPr marL="0" indent="0">
              <a:buNone/>
            </a:pPr>
            <a:r>
              <a:rPr lang="id-ID" dirty="0"/>
              <a:t>  3.  Pemerintah dapat dipengaruhi oleh partai politik 	jika pemenang diusung oleh partai tertentu.</a:t>
            </a:r>
          </a:p>
          <a:p>
            <a:pPr marL="0" indent="0">
              <a:buNone/>
            </a:pPr>
            <a:r>
              <a:rPr lang="id-ID" dirty="0"/>
              <a:t> </a:t>
            </a:r>
          </a:p>
          <a:p>
            <a:pPr marL="0" indent="0">
              <a:buNone/>
            </a:pPr>
            <a:r>
              <a:rPr lang="id-ID" dirty="0"/>
              <a:t>   </a:t>
            </a:r>
            <a:r>
              <a:rPr lang="id-ID" dirty="0">
                <a:solidFill>
                  <a:srgbClr val="00B0F0"/>
                </a:solidFill>
              </a:rPr>
              <a:t>Negara yang menganut SemiPresidensial.</a:t>
            </a:r>
          </a:p>
          <a:p>
            <a:pPr marL="0" indent="0">
              <a:buNone/>
            </a:pPr>
            <a:r>
              <a:rPr lang="id-ID" dirty="0"/>
              <a:t>     Palestina, Perancis, Romania, Russia, Tunesia, 	Ukraina.</a:t>
            </a:r>
          </a:p>
        </p:txBody>
      </p:sp>
    </p:spTree>
    <p:extLst>
      <p:ext uri="{BB962C8B-B14F-4D97-AF65-F5344CB8AC3E}">
        <p14:creationId xmlns:p14="http://schemas.microsoft.com/office/powerpoint/2010/main" val="291991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dirty="0"/>
              <a:t>    Sistem pemerintahan Indonesia yang sesuai 	dengan UUD RI 1945.</a:t>
            </a:r>
          </a:p>
          <a:p>
            <a:pPr marL="0" indent="0">
              <a:buNone/>
            </a:pPr>
            <a:r>
              <a:rPr lang="id-ID" dirty="0"/>
              <a:t>    Berdasarkan UUD Indonesia menganut sistem 	pemerintahan Presidensial yakni sistem 		pemerintahan Negara Republik, di dalamnya 	kekuasaan eksekutif dipilih melalui pemilihan 	umum dan terpisah antara kekuasaan eksekutif 	dan legislatif, yukikatif. Indonesia Menganut 	sistem pembagian kekuasaan.</a:t>
            </a:r>
          </a:p>
        </p:txBody>
      </p:sp>
    </p:spTree>
    <p:extLst>
      <p:ext uri="{BB962C8B-B14F-4D97-AF65-F5344CB8AC3E}">
        <p14:creationId xmlns:p14="http://schemas.microsoft.com/office/powerpoint/2010/main" val="134170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741368"/>
          </a:xfrm>
        </p:spPr>
        <p:style>
          <a:lnRef idx="1">
            <a:schemeClr val="accent6"/>
          </a:lnRef>
          <a:fillRef idx="2">
            <a:schemeClr val="accent6"/>
          </a:fillRef>
          <a:effectRef idx="1">
            <a:schemeClr val="accent6"/>
          </a:effectRef>
          <a:fontRef idx="minor">
            <a:schemeClr val="dk1"/>
          </a:fontRef>
        </p:style>
        <p:txBody>
          <a:bodyPr/>
          <a:lstStyle/>
          <a:p>
            <a:pPr marL="0" indent="0">
              <a:buNone/>
            </a:pPr>
            <a:endParaRPr lang="id-ID" dirty="0"/>
          </a:p>
          <a:p>
            <a:pPr marL="0" indent="0">
              <a:buNone/>
            </a:pPr>
            <a:r>
              <a:rPr lang="id-ID" dirty="0"/>
              <a:t>   Hubungan antara Sistem Pemerintahan yang ada di Indonesia dan Sistem Pemerintahan yang sesuai dengan UUD 1945.</a:t>
            </a:r>
          </a:p>
          <a:p>
            <a:pPr marL="0" indent="0">
              <a:buNone/>
            </a:pPr>
            <a:r>
              <a:rPr lang="id-ID" dirty="0"/>
              <a:t>   </a:t>
            </a:r>
          </a:p>
          <a:p>
            <a:pPr marL="0" indent="0">
              <a:buNone/>
            </a:pPr>
            <a:r>
              <a:rPr lang="id-ID" dirty="0"/>
              <a:t>   Sejak Merdeka tahun 1945 sampai akhir tahun 	1945 Indonesia mulai memberlakukan UUD 	1945.Menurut Ketentuan UUD 1945, sistem 	pemerintahan Indonesia adalah Presidensial.</a:t>
            </a:r>
          </a:p>
          <a:p>
            <a:pPr marL="0" indent="0">
              <a:buNone/>
            </a:pPr>
            <a:r>
              <a:rPr lang="id-ID" dirty="0"/>
              <a:t>          </a:t>
            </a:r>
          </a:p>
        </p:txBody>
      </p:sp>
    </p:spTree>
    <p:extLst>
      <p:ext uri="{BB962C8B-B14F-4D97-AF65-F5344CB8AC3E}">
        <p14:creationId xmlns:p14="http://schemas.microsoft.com/office/powerpoint/2010/main" val="9695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300" dirty="0"/>
          </a:p>
        </p:txBody>
      </p:sp>
      <p:sp>
        <p:nvSpPr>
          <p:cNvPr id="3" name="Content Placeholder 2"/>
          <p:cNvSpPr>
            <a:spLocks noGrp="1"/>
          </p:cNvSpPr>
          <p:nvPr>
            <p:ph idx="1"/>
          </p:nvPr>
        </p:nvSpPr>
        <p:spPr>
          <a:xfrm>
            <a:off x="0" y="116632"/>
            <a:ext cx="9144000" cy="6624736"/>
          </a:xfrm>
        </p:spPr>
        <p:style>
          <a:lnRef idx="1">
            <a:schemeClr val="accent4"/>
          </a:lnRef>
          <a:fillRef idx="2">
            <a:schemeClr val="accent4"/>
          </a:fillRef>
          <a:effectRef idx="1">
            <a:schemeClr val="accent4"/>
          </a:effectRef>
          <a:fontRef idx="minor">
            <a:schemeClr val="dk1"/>
          </a:fontRef>
        </p:style>
        <p:txBody>
          <a:bodyPr/>
          <a:lstStyle/>
          <a:p>
            <a:pPr marL="0" indent="0">
              <a:buNone/>
            </a:pPr>
            <a:endParaRPr lang="id-ID" dirty="0"/>
          </a:p>
          <a:p>
            <a:pPr marL="0" indent="0">
              <a:buNone/>
            </a:pPr>
            <a:r>
              <a:rPr lang="id-ID" dirty="0">
                <a:solidFill>
                  <a:srgbClr val="FF0000"/>
                </a:solidFill>
              </a:rPr>
              <a:t>	Beberapa Periode Sistem Pemerintahan di Indonesia.</a:t>
            </a:r>
          </a:p>
          <a:p>
            <a:pPr marL="0" indent="0">
              <a:buNone/>
            </a:pPr>
            <a:r>
              <a:rPr lang="id-ID" dirty="0"/>
              <a:t>     </a:t>
            </a:r>
            <a:r>
              <a:rPr lang="id-ID" b="1" dirty="0">
                <a:solidFill>
                  <a:srgbClr val="FF0000"/>
                </a:solidFill>
              </a:rPr>
              <a:t>1. Sistem Pemerintahan Periode 1945-1949.</a:t>
            </a:r>
          </a:p>
          <a:p>
            <a:pPr marL="0" indent="0">
              <a:buNone/>
            </a:pPr>
            <a:r>
              <a:rPr lang="id-ID" dirty="0"/>
              <a:t>  	Lama Periode  : 18 Agustus 1945-27 Des 1949.</a:t>
            </a:r>
          </a:p>
          <a:p>
            <a:pPr marL="0" indent="0">
              <a:buNone/>
            </a:pPr>
            <a:r>
              <a:rPr lang="id-ID" dirty="0"/>
              <a:t>	Bentuk Negara : Kesatuan.</a:t>
            </a:r>
          </a:p>
          <a:p>
            <a:pPr marL="0" indent="0">
              <a:buNone/>
            </a:pPr>
            <a:r>
              <a:rPr lang="id-ID" dirty="0"/>
              <a:t>  	Bentuk Pemerintahan : Republik</a:t>
            </a:r>
          </a:p>
          <a:p>
            <a:pPr marL="0" indent="0">
              <a:buNone/>
            </a:pPr>
            <a:r>
              <a:rPr lang="id-ID" dirty="0"/>
              <a:t>	Sistem Pemerintahan  : Presidensial.</a:t>
            </a:r>
          </a:p>
          <a:p>
            <a:pPr marL="0" indent="0">
              <a:buNone/>
            </a:pPr>
            <a:r>
              <a:rPr lang="id-ID" dirty="0"/>
              <a:t>	Konstitusi			 : UUD 1945.</a:t>
            </a:r>
          </a:p>
          <a:p>
            <a:pPr marL="0" indent="0">
              <a:buNone/>
            </a:pPr>
            <a:r>
              <a:rPr lang="id-ID" dirty="0"/>
              <a:t>    </a:t>
            </a:r>
          </a:p>
        </p:txBody>
      </p:sp>
    </p:spTree>
    <p:extLst>
      <p:ext uri="{BB962C8B-B14F-4D97-AF65-F5344CB8AC3E}">
        <p14:creationId xmlns:p14="http://schemas.microsoft.com/office/powerpoint/2010/main" val="137417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624736"/>
          </a:xfrm>
        </p:spPr>
        <p:style>
          <a:lnRef idx="1">
            <a:schemeClr val="accent3"/>
          </a:lnRef>
          <a:fillRef idx="2">
            <a:schemeClr val="accent3"/>
          </a:fillRef>
          <a:effectRef idx="1">
            <a:schemeClr val="accent3"/>
          </a:effectRef>
          <a:fontRef idx="minor">
            <a:schemeClr val="dk1"/>
          </a:fontRef>
        </p:style>
        <p:txBody>
          <a:bodyPr/>
          <a:lstStyle/>
          <a:p>
            <a:pPr marL="0" indent="0">
              <a:buNone/>
            </a:pPr>
            <a:endParaRPr lang="id-ID" dirty="0"/>
          </a:p>
          <a:p>
            <a:pPr marL="0" indent="0">
              <a:buNone/>
            </a:pPr>
            <a:r>
              <a:rPr lang="id-ID" dirty="0"/>
              <a:t>   Datangnya sekutu dan dicetuskannya maklumat wakil presiden No.X tanggal 16 November 1945.</a:t>
            </a:r>
          </a:p>
          <a:p>
            <a:pPr marL="0" indent="0">
              <a:buNone/>
            </a:pPr>
            <a:r>
              <a:rPr lang="id-ID" dirty="0"/>
              <a:t>Isinya : pembagian kekuasaan dalam 2 badan, </a:t>
            </a:r>
          </a:p>
          <a:p>
            <a:pPr marL="514350" indent="-514350">
              <a:buAutoNum type="arabicPeriod"/>
            </a:pPr>
            <a:r>
              <a:rPr lang="id-ID" dirty="0"/>
              <a:t>Kekuasaan Legeslatif dijalankan oleh Komite 	Nasional Indonesia Pusat (KNPI).</a:t>
            </a:r>
          </a:p>
          <a:p>
            <a:pPr marL="514350" indent="-514350">
              <a:buAutoNum type="arabicPeriod" startAt="2"/>
            </a:pPr>
            <a:r>
              <a:rPr lang="id-ID" dirty="0"/>
              <a:t>Kekuasaan lainnya masih tetap di pegang oleh 	Presiden sampai tgl 14 Nopember 1945.</a:t>
            </a:r>
          </a:p>
          <a:p>
            <a:pPr marL="0" indent="0">
              <a:buNone/>
            </a:pPr>
            <a:r>
              <a:rPr lang="id-ID" dirty="0"/>
              <a:t>3. Kekuasaan eksekutif yang semula di jalankan oleh 	Presiden beralih ke tangan menteri sebagai 	konsekuensi dari sistem pemerintahan 	Parlementer.</a:t>
            </a:r>
          </a:p>
          <a:p>
            <a:endParaRPr lang="id-ID" dirty="0"/>
          </a:p>
        </p:txBody>
      </p:sp>
    </p:spTree>
    <p:extLst>
      <p:ext uri="{BB962C8B-B14F-4D97-AF65-F5344CB8AC3E}">
        <p14:creationId xmlns:p14="http://schemas.microsoft.com/office/powerpoint/2010/main" val="365699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84784"/>
          </a:xfrm>
        </p:spPr>
        <p:style>
          <a:lnRef idx="1">
            <a:schemeClr val="accent6"/>
          </a:lnRef>
          <a:fillRef idx="2">
            <a:schemeClr val="accent6"/>
          </a:fillRef>
          <a:effectRef idx="1">
            <a:schemeClr val="accent6"/>
          </a:effectRef>
          <a:fontRef idx="minor">
            <a:schemeClr val="dk1"/>
          </a:fontRef>
        </p:style>
        <p:txBody>
          <a:bodyPr>
            <a:normAutofit/>
          </a:bodyPr>
          <a:lstStyle/>
          <a:p>
            <a:r>
              <a:rPr lang="id-ID" dirty="0"/>
              <a:t>BAB VIII.</a:t>
            </a:r>
            <a:br>
              <a:rPr lang="id-ID" dirty="0"/>
            </a:br>
            <a:r>
              <a:rPr lang="id-ID" dirty="0"/>
              <a:t>MASYARAKAT MADANI.</a:t>
            </a:r>
          </a:p>
        </p:txBody>
      </p:sp>
      <p:sp>
        <p:nvSpPr>
          <p:cNvPr id="3" name="Content Placeholder 2"/>
          <p:cNvSpPr>
            <a:spLocks noGrp="1"/>
          </p:cNvSpPr>
          <p:nvPr>
            <p:ph idx="1"/>
          </p:nvPr>
        </p:nvSpPr>
        <p:spPr>
          <a:xfrm>
            <a:off x="0" y="1700808"/>
            <a:ext cx="9144000" cy="5157192"/>
          </a:xfrm>
        </p:spPr>
        <p:style>
          <a:lnRef idx="3">
            <a:schemeClr val="lt1"/>
          </a:lnRef>
          <a:fillRef idx="1">
            <a:schemeClr val="accent2"/>
          </a:fillRef>
          <a:effectRef idx="1">
            <a:schemeClr val="accent2"/>
          </a:effectRef>
          <a:fontRef idx="minor">
            <a:schemeClr val="lt1"/>
          </a:fontRef>
        </p:style>
        <p:txBody>
          <a:bodyPr/>
          <a:lstStyle/>
          <a:p>
            <a:pPr marL="0" indent="0">
              <a:buNone/>
            </a:pPr>
            <a:endParaRPr lang="id-ID" dirty="0"/>
          </a:p>
          <a:p>
            <a:pPr marL="0" indent="0">
              <a:buNone/>
            </a:pPr>
            <a:r>
              <a:rPr lang="id-ID" dirty="0"/>
              <a:t>     A. PENGERTIAN MASYARAKAT MADANI.</a:t>
            </a:r>
          </a:p>
          <a:p>
            <a:pPr marL="0" indent="0">
              <a:buNone/>
            </a:pPr>
            <a:r>
              <a:rPr lang="id-ID" dirty="0"/>
              <a:t>     B.  PINSIP-PRINSIP MASYARAKAT MADANI.</a:t>
            </a:r>
          </a:p>
          <a:p>
            <a:pPr marL="0" indent="0">
              <a:buNone/>
            </a:pPr>
            <a:r>
              <a:rPr lang="id-ID" dirty="0"/>
              <a:t>     C. UNSUR-UNSUR MASYARAKAT MADANI.</a:t>
            </a:r>
          </a:p>
          <a:p>
            <a:pPr marL="0" indent="0">
              <a:buNone/>
            </a:pPr>
            <a:r>
              <a:rPr lang="id-ID" dirty="0"/>
              <a:t>     D.  SYARAT MASYARAKAT MADANI.</a:t>
            </a:r>
          </a:p>
          <a:p>
            <a:pPr marL="0" indent="0">
              <a:buNone/>
            </a:pPr>
            <a:r>
              <a:rPr lang="id-ID" dirty="0"/>
              <a:t>     E. PILAR PENEGAK MASYARAKAT MADANI.</a:t>
            </a:r>
          </a:p>
          <a:p>
            <a:pPr marL="0" indent="0">
              <a:buNone/>
            </a:pPr>
            <a:r>
              <a:rPr lang="id-ID" dirty="0"/>
              <a:t>     </a:t>
            </a:r>
          </a:p>
        </p:txBody>
      </p:sp>
    </p:spTree>
    <p:extLst>
      <p:ext uri="{BB962C8B-B14F-4D97-AF65-F5344CB8AC3E}">
        <p14:creationId xmlns:p14="http://schemas.microsoft.com/office/powerpoint/2010/main" val="247434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624736"/>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sz="2800" b="1" dirty="0">
                <a:solidFill>
                  <a:srgbClr val="FF0000"/>
                </a:solidFill>
              </a:rPr>
              <a:t>     2. Sistem Pemerintahan Periode 1949-1950.  </a:t>
            </a:r>
          </a:p>
          <a:p>
            <a:pPr marL="0" indent="0">
              <a:buNone/>
            </a:pPr>
            <a:r>
              <a:rPr lang="id-ID" sz="2800" dirty="0"/>
              <a:t>         Lama periode  : 27 Des 1949 -1950.</a:t>
            </a:r>
          </a:p>
          <a:p>
            <a:pPr marL="0" indent="0">
              <a:buNone/>
            </a:pPr>
            <a:r>
              <a:rPr lang="id-ID" sz="2800" dirty="0"/>
              <a:t>          Bentuk Negara : Serikat (Federasi).</a:t>
            </a:r>
          </a:p>
          <a:p>
            <a:pPr marL="0" indent="0">
              <a:buNone/>
            </a:pPr>
            <a:r>
              <a:rPr lang="id-ID" sz="2800" dirty="0"/>
              <a:t>         Bentuk Pemerintahan : Republik.</a:t>
            </a:r>
          </a:p>
          <a:p>
            <a:pPr marL="0" indent="0">
              <a:buNone/>
            </a:pPr>
            <a:r>
              <a:rPr lang="id-ID" sz="2800" dirty="0"/>
              <a:t>         Sistem Pemerintahan  : Parlementer Semu (Quasi 	Perlementer)</a:t>
            </a:r>
          </a:p>
          <a:p>
            <a:pPr marL="0" indent="0">
              <a:buNone/>
            </a:pPr>
            <a:r>
              <a:rPr lang="id-ID" sz="2800" dirty="0"/>
              <a:t>         Kontitusi : RIS.</a:t>
            </a:r>
          </a:p>
        </p:txBody>
      </p:sp>
    </p:spTree>
    <p:extLst>
      <p:ext uri="{BB962C8B-B14F-4D97-AF65-F5344CB8AC3E}">
        <p14:creationId xmlns:p14="http://schemas.microsoft.com/office/powerpoint/2010/main" val="3122558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741368"/>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endParaRPr lang="id-ID" dirty="0"/>
          </a:p>
          <a:p>
            <a:pPr marL="0" indent="0">
              <a:buNone/>
            </a:pPr>
            <a:r>
              <a:rPr lang="id-ID" b="1" dirty="0">
                <a:solidFill>
                  <a:srgbClr val="FF0000"/>
                </a:solidFill>
              </a:rPr>
              <a:t>  3.  Sistem Pemerintahan Periode 1950-1959.</a:t>
            </a:r>
          </a:p>
          <a:p>
            <a:pPr marL="0" indent="0">
              <a:buNone/>
            </a:pPr>
            <a:r>
              <a:rPr lang="id-ID" dirty="0"/>
              <a:t>        Lama periode : 15 agustus 1950- 5 Juli 1959.</a:t>
            </a:r>
          </a:p>
          <a:p>
            <a:pPr marL="0" indent="0">
              <a:buNone/>
            </a:pPr>
            <a:r>
              <a:rPr lang="id-ID" dirty="0"/>
              <a:t>        Bentuk Negara : Kesatuan.</a:t>
            </a:r>
          </a:p>
          <a:p>
            <a:pPr marL="0" indent="0">
              <a:buNone/>
            </a:pPr>
            <a:r>
              <a:rPr lang="id-ID" dirty="0"/>
              <a:t>        Bentuk Pemerintahan : Republik.</a:t>
            </a:r>
          </a:p>
          <a:p>
            <a:pPr marL="0" indent="0">
              <a:buNone/>
            </a:pPr>
            <a:r>
              <a:rPr lang="id-ID" dirty="0"/>
              <a:t>        Sistem Pemerintahan  : Parlemen.</a:t>
            </a:r>
          </a:p>
          <a:p>
            <a:pPr marL="0" indent="0">
              <a:buNone/>
            </a:pPr>
            <a:r>
              <a:rPr lang="id-ID" dirty="0"/>
              <a:t>        Kontitusi                         : UUDS 1950.</a:t>
            </a:r>
          </a:p>
          <a:p>
            <a:pPr marL="0" indent="0">
              <a:buNone/>
            </a:pPr>
            <a:endParaRPr lang="id-ID" dirty="0"/>
          </a:p>
          <a:p>
            <a:pPr marL="0" indent="0">
              <a:buNone/>
            </a:pPr>
            <a:r>
              <a:rPr lang="id-ID" dirty="0"/>
              <a:t>      Dekrit Presiden, terjadi perubahan Sistem 	Pemerintahan dari Parlementer ke Presidensial.</a:t>
            </a:r>
          </a:p>
          <a:p>
            <a:pPr marL="0" indent="0">
              <a:buNone/>
            </a:pPr>
            <a:r>
              <a:rPr lang="id-ID" dirty="0"/>
              <a:t>        </a:t>
            </a:r>
          </a:p>
          <a:p>
            <a:pPr marL="0" indent="0">
              <a:buNone/>
            </a:pPr>
            <a:r>
              <a:rPr lang="id-ID" dirty="0"/>
              <a:t>       </a:t>
            </a:r>
          </a:p>
        </p:txBody>
      </p:sp>
    </p:spTree>
    <p:extLst>
      <p:ext uri="{BB962C8B-B14F-4D97-AF65-F5344CB8AC3E}">
        <p14:creationId xmlns:p14="http://schemas.microsoft.com/office/powerpoint/2010/main" val="1397305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4"/>
          </a:lnRef>
          <a:fillRef idx="2">
            <a:schemeClr val="accent4"/>
          </a:fillRef>
          <a:effectRef idx="1">
            <a:schemeClr val="accent4"/>
          </a:effectRef>
          <a:fontRef idx="minor">
            <a:schemeClr val="dk1"/>
          </a:fontRef>
        </p:style>
        <p:txBody>
          <a:bodyPr/>
          <a:lstStyle/>
          <a:p>
            <a:pPr marL="0" indent="0">
              <a:buNone/>
            </a:pPr>
            <a:endParaRPr lang="id-ID" dirty="0"/>
          </a:p>
          <a:p>
            <a:pPr marL="0" indent="0">
              <a:buNone/>
            </a:pPr>
            <a:r>
              <a:rPr lang="id-ID" b="1" dirty="0">
                <a:solidFill>
                  <a:srgbClr val="FF0000"/>
                </a:solidFill>
              </a:rPr>
              <a:t>  4. Sitem Pemerintahan Periode 1959-1966 (Orla).</a:t>
            </a:r>
          </a:p>
          <a:p>
            <a:pPr marL="0" indent="0">
              <a:buNone/>
            </a:pPr>
            <a:r>
              <a:rPr lang="id-ID" dirty="0"/>
              <a:t>      Lama Periode  : 5 Juli 1959 -22Februari 1966.</a:t>
            </a:r>
          </a:p>
          <a:p>
            <a:pPr marL="0" indent="0">
              <a:buNone/>
            </a:pPr>
            <a:r>
              <a:rPr lang="id-ID" dirty="0"/>
              <a:t>      Bentuk Negara : Kesatuan.	</a:t>
            </a:r>
          </a:p>
          <a:p>
            <a:pPr marL="0" indent="0">
              <a:buNone/>
            </a:pPr>
            <a:r>
              <a:rPr lang="id-ID" dirty="0"/>
              <a:t>      Bentuk Pemerintahan : Republik.</a:t>
            </a:r>
          </a:p>
          <a:p>
            <a:pPr marL="0" indent="0">
              <a:buNone/>
            </a:pPr>
            <a:r>
              <a:rPr lang="id-ID" dirty="0"/>
              <a:t>      Sistem Pemerintahan : Presidensial.</a:t>
            </a:r>
          </a:p>
          <a:p>
            <a:pPr marL="0" indent="0">
              <a:buNone/>
            </a:pPr>
            <a:r>
              <a:rPr lang="id-ID" dirty="0"/>
              <a:t>      Konstutusi		      : UUD 1945.</a:t>
            </a:r>
          </a:p>
        </p:txBody>
      </p:sp>
    </p:spTree>
    <p:extLst>
      <p:ext uri="{BB962C8B-B14F-4D97-AF65-F5344CB8AC3E}">
        <p14:creationId xmlns:p14="http://schemas.microsoft.com/office/powerpoint/2010/main" val="105133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624736"/>
          </a:xfrm>
        </p:spPr>
        <p:style>
          <a:lnRef idx="1">
            <a:schemeClr val="dk1"/>
          </a:lnRef>
          <a:fillRef idx="2">
            <a:schemeClr val="dk1"/>
          </a:fillRef>
          <a:effectRef idx="1">
            <a:schemeClr val="dk1"/>
          </a:effectRef>
          <a:fontRef idx="minor">
            <a:schemeClr val="dk1"/>
          </a:fontRef>
        </p:style>
        <p:txBody>
          <a:bodyPr/>
          <a:lstStyle/>
          <a:p>
            <a:pPr marL="0" indent="0">
              <a:buNone/>
            </a:pPr>
            <a:endParaRPr lang="id-ID" dirty="0"/>
          </a:p>
          <a:p>
            <a:pPr marL="0" indent="0">
              <a:buNone/>
            </a:pPr>
            <a:r>
              <a:rPr lang="id-ID" dirty="0"/>
              <a:t>     </a:t>
            </a:r>
            <a:r>
              <a:rPr lang="id-ID" b="1" dirty="0">
                <a:solidFill>
                  <a:srgbClr val="FF0000"/>
                </a:solidFill>
              </a:rPr>
              <a:t>5.  Sistem Pemerintahan Periode 1966-1998.</a:t>
            </a:r>
          </a:p>
          <a:p>
            <a:pPr marL="0" indent="0">
              <a:buNone/>
            </a:pPr>
            <a:r>
              <a:rPr lang="id-ID" dirty="0"/>
              <a:t>      Lama Periode  :  22 Februari 1966- 21 Mei 1998.</a:t>
            </a:r>
          </a:p>
          <a:p>
            <a:pPr marL="0" indent="0">
              <a:buNone/>
            </a:pPr>
            <a:r>
              <a:rPr lang="id-ID" dirty="0"/>
              <a:t>      Bentuk Negara : Kesatuan</a:t>
            </a:r>
          </a:p>
          <a:p>
            <a:pPr marL="0" indent="0">
              <a:buNone/>
            </a:pPr>
            <a:r>
              <a:rPr lang="id-ID" dirty="0"/>
              <a:t>      Bentuk Pemerintahan  : Republik.</a:t>
            </a:r>
          </a:p>
          <a:p>
            <a:pPr marL="0" indent="0">
              <a:buNone/>
            </a:pPr>
            <a:r>
              <a:rPr lang="id-ID" dirty="0"/>
              <a:t>      Bentuk Pemerintahan  : Pesidensial.</a:t>
            </a:r>
          </a:p>
          <a:p>
            <a:pPr marL="0" indent="0">
              <a:buNone/>
            </a:pPr>
            <a:r>
              <a:rPr lang="id-ID" dirty="0"/>
              <a:t>      Konstitusi                        UUD 1945.</a:t>
            </a:r>
          </a:p>
        </p:txBody>
      </p:sp>
    </p:spTree>
    <p:extLst>
      <p:ext uri="{BB962C8B-B14F-4D97-AF65-F5344CB8AC3E}">
        <p14:creationId xmlns:p14="http://schemas.microsoft.com/office/powerpoint/2010/main" val="96638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552728"/>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buNone/>
            </a:pPr>
            <a:endParaRPr lang="id-ID" dirty="0"/>
          </a:p>
          <a:p>
            <a:pPr marL="0" indent="0">
              <a:buNone/>
            </a:pPr>
            <a:r>
              <a:rPr lang="id-ID" b="1" dirty="0">
                <a:solidFill>
                  <a:srgbClr val="FF0000"/>
                </a:solidFill>
              </a:rPr>
              <a:t>     C. Sistem Pemerintahan Negara RI berdasarkan UUD 1945. Sebelum amandemen.</a:t>
            </a:r>
          </a:p>
          <a:p>
            <a:pPr marL="0" indent="0">
              <a:buNone/>
            </a:pPr>
            <a:r>
              <a:rPr lang="id-ID" dirty="0"/>
              <a:t>     Tujuh (7) kunci Pokok sistem pemerintahan NRI.</a:t>
            </a:r>
          </a:p>
          <a:p>
            <a:pPr marL="0" indent="0">
              <a:buNone/>
            </a:pPr>
            <a:r>
              <a:rPr lang="id-ID" dirty="0"/>
              <a:t>     1. Indonesia adalah Negara yang berdasarkan atas 	Hukum (Reshtsstaat).</a:t>
            </a:r>
          </a:p>
          <a:p>
            <a:pPr marL="0" indent="0">
              <a:buNone/>
            </a:pPr>
            <a:r>
              <a:rPr lang="id-ID" dirty="0"/>
              <a:t>     2. Sistem Konsitusional.</a:t>
            </a:r>
          </a:p>
          <a:p>
            <a:pPr marL="0" indent="0">
              <a:buNone/>
            </a:pPr>
            <a:r>
              <a:rPr lang="id-ID" dirty="0"/>
              <a:t>     3. Kekuasaan tertinggi di tangan MPR.</a:t>
            </a:r>
          </a:p>
          <a:p>
            <a:pPr marL="0" indent="0">
              <a:buNone/>
            </a:pPr>
            <a:r>
              <a:rPr lang="id-ID" dirty="0"/>
              <a:t>     4. Presiden adalah Penyelenggara negara tertinggi 	di 	bawah MPR.</a:t>
            </a:r>
          </a:p>
          <a:p>
            <a:pPr marL="0" indent="0">
              <a:buNone/>
            </a:pPr>
            <a:r>
              <a:rPr lang="id-ID" dirty="0"/>
              <a:t>     5.  Presiden tidak bertanggung jawab kepada  DPR.</a:t>
            </a:r>
          </a:p>
          <a:p>
            <a:pPr marL="0" indent="0">
              <a:buNone/>
            </a:pPr>
            <a:r>
              <a:rPr lang="id-ID" dirty="0"/>
              <a:t>     6.  Menteri negara ialah Pembantu presiden.</a:t>
            </a:r>
          </a:p>
          <a:p>
            <a:pPr marL="0" indent="0">
              <a:buNone/>
            </a:pPr>
            <a:r>
              <a:rPr lang="id-ID" dirty="0"/>
              <a:t>     7. Kekuasaan Negara tidak tak terbatas.</a:t>
            </a:r>
          </a:p>
          <a:p>
            <a:pPr marL="0" indent="0">
              <a:buNone/>
            </a:pPr>
            <a:endParaRPr lang="id-ID" dirty="0"/>
          </a:p>
        </p:txBody>
      </p:sp>
    </p:spTree>
    <p:extLst>
      <p:ext uri="{BB962C8B-B14F-4D97-AF65-F5344CB8AC3E}">
        <p14:creationId xmlns:p14="http://schemas.microsoft.com/office/powerpoint/2010/main" val="1477139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300" dirty="0"/>
              <a:t>Poko</a:t>
            </a:r>
          </a:p>
        </p:txBody>
      </p:sp>
      <p:sp>
        <p:nvSpPr>
          <p:cNvPr id="3" name="Content Placeholder 2"/>
          <p:cNvSpPr>
            <a:spLocks noGrp="1"/>
          </p:cNvSpPr>
          <p:nvPr>
            <p:ph idx="1"/>
          </p:nvPr>
        </p:nvSpPr>
        <p:spPr>
          <a:xfrm>
            <a:off x="0" y="0"/>
            <a:ext cx="9144000" cy="6858000"/>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0" indent="0">
              <a:buNone/>
            </a:pPr>
            <a:r>
              <a:rPr lang="id-ID" dirty="0"/>
              <a:t>	</a:t>
            </a:r>
            <a:r>
              <a:rPr lang="id-ID" b="1" dirty="0">
                <a:solidFill>
                  <a:srgbClr val="FF0000"/>
                </a:solidFill>
              </a:rPr>
              <a:t>Pokok-pokok sistem pemerintahan setelah amandemen.</a:t>
            </a:r>
          </a:p>
          <a:p>
            <a:pPr marL="0" indent="0">
              <a:buNone/>
            </a:pPr>
            <a:r>
              <a:rPr lang="id-ID" dirty="0"/>
              <a:t>    1. 	Bentuk Negara Kesatuan dengan Prinsip 	otonomi daerah yang luas, Wilayah negara 	terbagi dalam beberapa propinsi.</a:t>
            </a:r>
          </a:p>
          <a:p>
            <a:pPr marL="0" indent="0">
              <a:buNone/>
            </a:pPr>
            <a:r>
              <a:rPr lang="id-ID" dirty="0"/>
              <a:t>    2.   Bentuk Pemerintahan adalah Republik, sedang 	Sistem Pemerintahan yaitu Presidensial.</a:t>
            </a:r>
          </a:p>
          <a:p>
            <a:pPr marL="0" indent="0">
              <a:buNone/>
            </a:pPr>
            <a:r>
              <a:rPr lang="id-ID" dirty="0"/>
              <a:t>   3.   Menteri diangkat oleh Presiden dan 	bertanggung jawab kepada presiden.</a:t>
            </a:r>
          </a:p>
          <a:p>
            <a:pPr marL="0" indent="0">
              <a:buNone/>
            </a:pPr>
            <a:r>
              <a:rPr lang="id-ID" dirty="0"/>
              <a:t>   4.   Presiden adalah kepala negara dan sekaligus 	kepala pemerintahan.</a:t>
            </a:r>
          </a:p>
          <a:p>
            <a:pPr marL="0" indent="0">
              <a:buNone/>
            </a:pPr>
            <a:r>
              <a:rPr lang="id-ID" dirty="0"/>
              <a:t>   5.   Parlemen terdiri atas dua bagian (bikameral).</a:t>
            </a:r>
          </a:p>
          <a:p>
            <a:pPr marL="0" indent="0">
              <a:buNone/>
            </a:pPr>
            <a:r>
              <a:rPr lang="id-ID" dirty="0"/>
              <a:t>   6.   Kekuasaan yudikatif di jalankan oleh MA dan 	badan dibawahnya.</a:t>
            </a:r>
          </a:p>
        </p:txBody>
      </p:sp>
    </p:spTree>
    <p:extLst>
      <p:ext uri="{BB962C8B-B14F-4D97-AF65-F5344CB8AC3E}">
        <p14:creationId xmlns:p14="http://schemas.microsoft.com/office/powerpoint/2010/main" val="3820741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84784"/>
          </a:xfrm>
        </p:spPr>
        <p:style>
          <a:lnRef idx="1">
            <a:schemeClr val="accent6"/>
          </a:lnRef>
          <a:fillRef idx="2">
            <a:schemeClr val="accent6"/>
          </a:fillRef>
          <a:effectRef idx="1">
            <a:schemeClr val="accent6"/>
          </a:effectRef>
          <a:fontRef idx="minor">
            <a:schemeClr val="dk1"/>
          </a:fontRef>
        </p:style>
        <p:txBody>
          <a:bodyPr>
            <a:normAutofit/>
          </a:bodyPr>
          <a:lstStyle/>
          <a:p>
            <a:r>
              <a:rPr lang="id-ID" dirty="0"/>
              <a:t>BAB VIII.</a:t>
            </a:r>
            <a:br>
              <a:rPr lang="id-ID" dirty="0"/>
            </a:br>
            <a:r>
              <a:rPr lang="id-ID" dirty="0"/>
              <a:t>MASYARAKAT MADANI.</a:t>
            </a:r>
          </a:p>
        </p:txBody>
      </p:sp>
      <p:sp>
        <p:nvSpPr>
          <p:cNvPr id="3" name="Content Placeholder 2"/>
          <p:cNvSpPr>
            <a:spLocks noGrp="1"/>
          </p:cNvSpPr>
          <p:nvPr>
            <p:ph idx="1"/>
          </p:nvPr>
        </p:nvSpPr>
        <p:spPr>
          <a:xfrm>
            <a:off x="0" y="1700808"/>
            <a:ext cx="9144000" cy="5157192"/>
          </a:xfrm>
        </p:spPr>
        <p:style>
          <a:lnRef idx="3">
            <a:schemeClr val="lt1"/>
          </a:lnRef>
          <a:fillRef idx="1">
            <a:schemeClr val="accent2"/>
          </a:fillRef>
          <a:effectRef idx="1">
            <a:schemeClr val="accent2"/>
          </a:effectRef>
          <a:fontRef idx="minor">
            <a:schemeClr val="lt1"/>
          </a:fontRef>
        </p:style>
        <p:txBody>
          <a:bodyPr/>
          <a:lstStyle/>
          <a:p>
            <a:pPr marL="0" indent="0">
              <a:buNone/>
            </a:pPr>
            <a:endParaRPr lang="id-ID" dirty="0"/>
          </a:p>
          <a:p>
            <a:pPr marL="0" indent="0">
              <a:buNone/>
            </a:pPr>
            <a:r>
              <a:rPr lang="id-ID" dirty="0"/>
              <a:t>     A. PENGERTIAN MASYARAKAT MADANI.</a:t>
            </a:r>
          </a:p>
          <a:p>
            <a:pPr marL="0" indent="0">
              <a:buNone/>
            </a:pPr>
            <a:r>
              <a:rPr lang="id-ID" dirty="0"/>
              <a:t>     B.  PINSIP-PRINSIP MASYARAKAT MADANI.</a:t>
            </a:r>
          </a:p>
          <a:p>
            <a:pPr marL="0" indent="0">
              <a:buNone/>
            </a:pPr>
            <a:r>
              <a:rPr lang="id-ID" dirty="0"/>
              <a:t>     C. UNSUR-UNSUR MASYARAKAT MADANI.</a:t>
            </a:r>
          </a:p>
          <a:p>
            <a:pPr marL="0" indent="0">
              <a:buNone/>
            </a:pPr>
            <a:r>
              <a:rPr lang="id-ID" dirty="0"/>
              <a:t>     D.  SYARAT MASYARAKAT MADANI.</a:t>
            </a:r>
          </a:p>
          <a:p>
            <a:pPr marL="0" indent="0">
              <a:buNone/>
            </a:pPr>
            <a:r>
              <a:rPr lang="id-ID" dirty="0"/>
              <a:t>     E. PILAR PENEGAK MASYARAKAT MADANI.</a:t>
            </a:r>
          </a:p>
          <a:p>
            <a:pPr marL="0" indent="0">
              <a:buNone/>
            </a:pPr>
            <a:r>
              <a:rPr lang="id-ID" dirty="0"/>
              <a:t>     </a:t>
            </a:r>
          </a:p>
        </p:txBody>
      </p:sp>
    </p:spTree>
    <p:extLst>
      <p:ext uri="{BB962C8B-B14F-4D97-AF65-F5344CB8AC3E}">
        <p14:creationId xmlns:p14="http://schemas.microsoft.com/office/powerpoint/2010/main" val="43063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795"/>
            <a:ext cx="9323512" cy="6858000"/>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b="1" dirty="0">
                <a:solidFill>
                  <a:srgbClr val="FF0000"/>
                </a:solidFill>
              </a:rPr>
              <a:t>   A. PENGERTIAN MASYARAKAT MADANI.</a:t>
            </a:r>
          </a:p>
          <a:p>
            <a:pPr marL="0" indent="0">
              <a:buNone/>
            </a:pPr>
            <a:endParaRPr lang="id-ID" dirty="0">
              <a:solidFill>
                <a:srgbClr val="FF0000"/>
              </a:solidFill>
            </a:endParaRPr>
          </a:p>
          <a:p>
            <a:pPr marL="0" indent="0">
              <a:buNone/>
            </a:pPr>
            <a:r>
              <a:rPr lang="id-ID" dirty="0">
                <a:solidFill>
                  <a:srgbClr val="00B0F0"/>
                </a:solidFill>
              </a:rPr>
              <a:t>   Kata Madani berasaldari bahasa Arab yang 	artinya Cilvil  atau Civilized (beradab)Yang 	artinya masyarakat yang berperadaban.</a:t>
            </a:r>
          </a:p>
          <a:p>
            <a:pPr marL="0" indent="0">
              <a:buNone/>
            </a:pPr>
            <a:endParaRPr lang="id-ID" dirty="0">
              <a:solidFill>
                <a:srgbClr val="00B0F0"/>
              </a:solidFill>
            </a:endParaRPr>
          </a:p>
          <a:p>
            <a:pPr marL="0" indent="0">
              <a:buNone/>
            </a:pPr>
            <a:r>
              <a:rPr lang="id-ID" b="1" dirty="0">
                <a:solidFill>
                  <a:schemeClr val="tx1"/>
                </a:solidFill>
              </a:rPr>
              <a:t>Masyarakat Madani ( Civil Society), dapat diartikan sebagai suatu masyarakat yang 	beradab dalam membangun, menjalani, dan memaknai kehidupan.</a:t>
            </a:r>
          </a:p>
          <a:p>
            <a:pPr marL="0" indent="0">
              <a:buNone/>
            </a:pPr>
            <a:endParaRPr lang="id-ID" b="1" dirty="0">
              <a:solidFill>
                <a:schemeClr val="tx1"/>
              </a:solidFill>
            </a:endParaRPr>
          </a:p>
          <a:p>
            <a:pPr marL="0" indent="0">
              <a:buNone/>
            </a:pPr>
            <a:endParaRPr lang="id-ID" dirty="0"/>
          </a:p>
        </p:txBody>
      </p:sp>
    </p:spTree>
    <p:extLst>
      <p:ext uri="{BB962C8B-B14F-4D97-AF65-F5344CB8AC3E}">
        <p14:creationId xmlns:p14="http://schemas.microsoft.com/office/powerpoint/2010/main" val="398013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endParaRPr lang="id-ID" dirty="0"/>
          </a:p>
          <a:p>
            <a:pPr marL="0" indent="0">
              <a:buNone/>
            </a:pPr>
            <a:r>
              <a:rPr lang="id-ID" b="1" dirty="0">
                <a:solidFill>
                  <a:schemeClr val="tx1"/>
                </a:solidFill>
              </a:rPr>
              <a:t>Masyarakat Madani ( Civil Society) dicirikan dengan 	masyarakat terbuka, masyarakat yang bebas 	dari pengaruh kekuasaan dan tekanan negara, 	masyarakat yang kritis dan partisipasi aktif, 	serta masyarakat egaliter (sama, sederajat).</a:t>
            </a:r>
          </a:p>
          <a:p>
            <a:pPr marL="0" indent="0">
              <a:buNone/>
            </a:pPr>
            <a:r>
              <a:rPr lang="id-ID" b="1" dirty="0">
                <a:solidFill>
                  <a:schemeClr val="tx1"/>
                </a:solidFill>
              </a:rPr>
              <a:t> </a:t>
            </a:r>
          </a:p>
        </p:txBody>
      </p:sp>
    </p:spTree>
    <p:extLst>
      <p:ext uri="{BB962C8B-B14F-4D97-AF65-F5344CB8AC3E}">
        <p14:creationId xmlns:p14="http://schemas.microsoft.com/office/powerpoint/2010/main" val="83574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624736"/>
          </a:xfrm>
          <a:solidFill>
            <a:schemeClr val="accent2">
              <a:lumMod val="40000"/>
              <a:lumOff val="60000"/>
            </a:schemeClr>
          </a:solidFill>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id-ID" dirty="0"/>
          </a:p>
          <a:p>
            <a:pPr marL="0" indent="0">
              <a:buNone/>
            </a:pPr>
            <a:r>
              <a:rPr lang="id-ID" dirty="0"/>
              <a:t> </a:t>
            </a:r>
            <a:r>
              <a:rPr lang="id-ID" sz="3000" dirty="0">
                <a:solidFill>
                  <a:schemeClr val="tx1"/>
                </a:solidFill>
              </a:rPr>
              <a:t>Pada masa Aristoletes (384-322), Fase pertama 	sejarah wacana Civil Sosiety. “Koinonia Politike” 	yakni sebuah komunitas politik tempat warga 	terlibat langsung dalam berbagai percaturan 	ekonomi politik dan pengambilan keputusan.</a:t>
            </a:r>
          </a:p>
          <a:p>
            <a:pPr marL="0" indent="0">
              <a:buNone/>
            </a:pPr>
            <a:r>
              <a:rPr lang="id-ID" sz="3000" dirty="0">
                <a:solidFill>
                  <a:schemeClr val="tx1"/>
                </a:solidFill>
              </a:rPr>
              <a:t> </a:t>
            </a:r>
            <a:r>
              <a:rPr lang="id-ID" sz="3000" b="1" dirty="0">
                <a:solidFill>
                  <a:schemeClr val="tx1"/>
                </a:solidFill>
              </a:rPr>
              <a:t>Thomas Hobbes(1588-1679.</a:t>
            </a:r>
          </a:p>
          <a:p>
            <a:pPr marL="0" indent="0">
              <a:buNone/>
            </a:pPr>
            <a:r>
              <a:rPr lang="id-ID" sz="3000" b="1" dirty="0">
                <a:solidFill>
                  <a:schemeClr val="tx1"/>
                </a:solidFill>
              </a:rPr>
              <a:t>          Sebagai antitesa Negara Civil Sosiety 	mempunyai peran untuk meredam konflik 	dalam masyarakat sehingga harus memiliki 	kekuasaan mutlak, sehingga mampu 	mengontrol dan mengawasi secara ketat pola-	pola interkasi (perilaku Politik)</a:t>
            </a:r>
          </a:p>
        </p:txBody>
      </p:sp>
    </p:spTree>
    <p:extLst>
      <p:ext uri="{BB962C8B-B14F-4D97-AF65-F5344CB8AC3E}">
        <p14:creationId xmlns:p14="http://schemas.microsoft.com/office/powerpoint/2010/main" val="324809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741368"/>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b="1" dirty="0">
                <a:solidFill>
                  <a:srgbClr val="FF0000"/>
                </a:solidFill>
              </a:rPr>
              <a:t>    A.	 PENGERTIAN SISTEM PEMERINTAHAN.</a:t>
            </a:r>
          </a:p>
          <a:p>
            <a:pPr marL="0" indent="0">
              <a:buNone/>
            </a:pPr>
            <a:r>
              <a:rPr lang="id-ID" dirty="0"/>
              <a:t>   Sistem Pemerintahan bisa diartikan sebagai suatu 	tatanan utuh yang terdiri atas berbagai 	komponen pemerintahan yang bekerja saling 	bergantungan dan mempengaruhi dalam 	mencapai tujuan dan fungsi pemerintahan.</a:t>
            </a:r>
          </a:p>
          <a:p>
            <a:pPr marL="0" indent="0">
              <a:buNone/>
            </a:pPr>
            <a:endParaRPr lang="id-ID" dirty="0"/>
          </a:p>
          <a:p>
            <a:pPr marL="0" indent="0">
              <a:buNone/>
            </a:pPr>
            <a:r>
              <a:rPr lang="id-ID" dirty="0"/>
              <a:t>     Sistem Pemerintahan merupakan cara pemerintah 	dalam mengatur segala yang berhubungan 	dengan pemerintah.</a:t>
            </a:r>
          </a:p>
          <a:p>
            <a:pPr marL="0" indent="0">
              <a:buNone/>
            </a:pPr>
            <a:endParaRPr lang="id-ID" dirty="0"/>
          </a:p>
        </p:txBody>
      </p:sp>
    </p:spTree>
    <p:extLst>
      <p:ext uri="{BB962C8B-B14F-4D97-AF65-F5344CB8AC3E}">
        <p14:creationId xmlns:p14="http://schemas.microsoft.com/office/powerpoint/2010/main" val="239034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0"/>
            <a:ext cx="9036496" cy="6741368"/>
          </a:xfrm>
          <a:solidFill>
            <a:schemeClr val="accent2">
              <a:lumMod val="40000"/>
              <a:lumOff val="60000"/>
            </a:schemeClr>
          </a:solidFill>
          <a:ln>
            <a:solidFill>
              <a:schemeClr val="accent1"/>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pPr marL="0" indent="0">
              <a:buNone/>
            </a:pPr>
            <a:r>
              <a:rPr lang="id-ID" dirty="0"/>
              <a:t> Jhon Locke (1632-1704).</a:t>
            </a:r>
          </a:p>
          <a:p>
            <a:pPr marL="0" indent="0">
              <a:buNone/>
            </a:pPr>
            <a:r>
              <a:rPr lang="id-ID" dirty="0"/>
              <a:t>    	 Civil Society adalah untuk melindungi 	kebebasan dan hak milik setiap warga Negara.</a:t>
            </a:r>
          </a:p>
          <a:p>
            <a:pPr marL="0" indent="0">
              <a:buNone/>
            </a:pPr>
            <a:r>
              <a:rPr lang="id-ID" dirty="0"/>
              <a:t>     	</a:t>
            </a:r>
          </a:p>
          <a:p>
            <a:pPr marL="0" indent="0">
              <a:buNone/>
            </a:pPr>
            <a:r>
              <a:rPr lang="id-ID" dirty="0"/>
              <a:t> Fase Kedua. Tahun 1767 Adam Ferguson, Civil 	Society lahir tidak lepas dari pengaruh dampak 	revolusi industri dan kapitalisme yang 	melahirkan ketimpangan sosial yang mencolok.</a:t>
            </a:r>
          </a:p>
          <a:p>
            <a:pPr marL="0" indent="0">
              <a:buNone/>
            </a:pPr>
            <a:endParaRPr lang="id-ID" dirty="0"/>
          </a:p>
          <a:p>
            <a:pPr marL="0" indent="0">
              <a:buNone/>
            </a:pPr>
            <a:r>
              <a:rPr lang="id-ID" dirty="0"/>
              <a:t>Fase Ketiga, 1792 Thomas Paine, Civil Sosiety adalah 	Negara yang absah, masyarakat demi 	terciptanya kesejahteraan bersama.</a:t>
            </a:r>
          </a:p>
        </p:txBody>
      </p:sp>
    </p:spTree>
    <p:extLst>
      <p:ext uri="{BB962C8B-B14F-4D97-AF65-F5344CB8AC3E}">
        <p14:creationId xmlns:p14="http://schemas.microsoft.com/office/powerpoint/2010/main" val="3759935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624736"/>
          </a:xfrm>
          <a:ln/>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pPr marL="0" indent="0">
              <a:buNone/>
            </a:pPr>
            <a:r>
              <a:rPr lang="id-ID" dirty="0"/>
              <a:t> </a:t>
            </a:r>
            <a:r>
              <a:rPr lang="id-ID" b="1" dirty="0">
                <a:solidFill>
                  <a:srgbClr val="FF0000"/>
                </a:solidFill>
              </a:rPr>
              <a:t>Menurut Anwar Ibrahim. </a:t>
            </a:r>
          </a:p>
          <a:p>
            <a:pPr marL="0" indent="0">
              <a:buNone/>
            </a:pPr>
            <a:r>
              <a:rPr lang="id-ID" dirty="0"/>
              <a:t>     	</a:t>
            </a:r>
            <a:r>
              <a:rPr lang="id-ID" b="1" dirty="0">
                <a:solidFill>
                  <a:srgbClr val="92D050"/>
                </a:solidFill>
              </a:rPr>
              <a:t>Masyarakat madani merupakan sistem sosial yang 	subur berdasarkan prinsip moral yang 	menjamin 	keseimbangan antara kebebasan individu dengan 	kesetabilan masyarakat. </a:t>
            </a:r>
          </a:p>
          <a:p>
            <a:pPr marL="0" indent="0">
              <a:buNone/>
            </a:pPr>
            <a:r>
              <a:rPr lang="id-ID" dirty="0">
                <a:solidFill>
                  <a:srgbClr val="FF0000"/>
                </a:solidFill>
              </a:rPr>
              <a:t>     Dawan Rahardjo mendifinisikan </a:t>
            </a:r>
          </a:p>
          <a:p>
            <a:pPr marL="0" indent="0">
              <a:buNone/>
            </a:pPr>
            <a:r>
              <a:rPr lang="id-ID" dirty="0">
                <a:solidFill>
                  <a:srgbClr val="FF0000"/>
                </a:solidFill>
              </a:rPr>
              <a:t>	masyarakat </a:t>
            </a:r>
            <a:r>
              <a:rPr lang="id-ID" dirty="0"/>
              <a:t>madani sebagai proses penciptaan 	peradaban yang mengaju pada nilai-nilai kebijakan 	bersama.</a:t>
            </a:r>
          </a:p>
          <a:p>
            <a:pPr marL="0" indent="0">
              <a:buNone/>
            </a:pPr>
            <a:r>
              <a:rPr lang="id-ID" dirty="0"/>
              <a:t>          Masyarakat madani pada prinsipnya memiliki multimakna 	yaitu masyarakat yang demokratis, menjunjung tinggi 	etika dan moralitas, transparan, toleransi, 	berpotensi,aspiratif, bermotivasi, berpartisipasi, 	konsisten, mam</a:t>
            </a:r>
            <a:r>
              <a:rPr lang="en-US" dirty="0"/>
              <a:t>p</a:t>
            </a:r>
            <a:r>
              <a:rPr lang="id-ID" dirty="0"/>
              <a:t>u berkoordinasi, sederhana, sinkron, 	integral emansipasi, mengakui hak asasi manusia, yang 	paling utama masyarakat yang demokratis.</a:t>
            </a:r>
          </a:p>
          <a:p>
            <a:pPr marL="0" indent="0">
              <a:buNone/>
            </a:pPr>
            <a:endParaRPr lang="id-ID" dirty="0"/>
          </a:p>
        </p:txBody>
      </p:sp>
    </p:spTree>
    <p:extLst>
      <p:ext uri="{BB962C8B-B14F-4D97-AF65-F5344CB8AC3E}">
        <p14:creationId xmlns:p14="http://schemas.microsoft.com/office/powerpoint/2010/main" val="3007942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741368"/>
          </a:xfrm>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dirty="0"/>
              <a:t>   </a:t>
            </a:r>
            <a:r>
              <a:rPr lang="id-ID" dirty="0">
                <a:solidFill>
                  <a:srgbClr val="FF0000"/>
                </a:solidFill>
              </a:rPr>
              <a:t>Tim nasional reformasi menuju Masyarakat Madani 	(Wiatapura). </a:t>
            </a:r>
          </a:p>
          <a:p>
            <a:pPr marL="0" indent="0">
              <a:buNone/>
            </a:pPr>
            <a:r>
              <a:rPr lang="id-ID" dirty="0"/>
              <a:t>   Masyarakat madani (civil Society) di cirikan dengan 	masyarakat terbuka, masyarakat yang bebas 	dari pengaruh kekuasaan dan tekanan negara, 	masyarakat yang kritis dan berpartisipasi aktif, 	serta masyarakat egaliter( masyarakat sama 	derajat), Masyarakat madani merupakan elen 	yang sangat signifikan dalam membangun 	demokrasi.</a:t>
            </a:r>
          </a:p>
        </p:txBody>
      </p:sp>
    </p:spTree>
    <p:extLst>
      <p:ext uri="{BB962C8B-B14F-4D97-AF65-F5344CB8AC3E}">
        <p14:creationId xmlns:p14="http://schemas.microsoft.com/office/powerpoint/2010/main" val="94894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a:ln/>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endParaRPr lang="id-ID" dirty="0"/>
          </a:p>
          <a:p>
            <a:pPr marL="0" indent="0">
              <a:buNone/>
            </a:pPr>
            <a:r>
              <a:rPr lang="id-ID" dirty="0"/>
              <a:t>	  </a:t>
            </a:r>
            <a:r>
              <a:rPr lang="id-ID" dirty="0">
                <a:solidFill>
                  <a:srgbClr val="FF0000"/>
                </a:solidFill>
              </a:rPr>
              <a:t>Indonesia yang berdasarkan Pancasila konsep masyarakat Madani Indonesia secara Kualitatif di tandai oleh: </a:t>
            </a:r>
          </a:p>
          <a:p>
            <a:pPr marL="0" indent="0">
              <a:buNone/>
            </a:pPr>
            <a:r>
              <a:rPr lang="id-ID" dirty="0"/>
              <a:t>    1. Keimanan dan Ketaqwaan terhadap Tuhan 	yang 	maha Esa.</a:t>
            </a:r>
          </a:p>
          <a:p>
            <a:pPr marL="0" indent="0">
              <a:buNone/>
            </a:pPr>
            <a:r>
              <a:rPr lang="id-ID" dirty="0"/>
              <a:t>     2. Jaminan terhadap Hak Asasi Manusia.         	         </a:t>
            </a:r>
            <a:r>
              <a:rPr lang="en-US" dirty="0"/>
              <a:t>        	</a:t>
            </a:r>
            <a:r>
              <a:rPr lang="id-ID" dirty="0"/>
              <a:t>3. Penegaan Rule of Law (aturan Hukum).      	            	4. Partisipasi luas dari warga negara dalam 	pengambilan keputusan publik di berbagai level.</a:t>
            </a:r>
          </a:p>
          <a:p>
            <a:pPr marL="0" indent="0">
              <a:buNone/>
            </a:pPr>
            <a:r>
              <a:rPr lang="id-ID" dirty="0"/>
              <a:t>      5.  pelaksanaan pendidikan kewarganegaran untuk 	mengembangkan warga negara indonesia yang 	cerdas dan baik.</a:t>
            </a:r>
          </a:p>
        </p:txBody>
      </p:sp>
    </p:spTree>
    <p:extLst>
      <p:ext uri="{BB962C8B-B14F-4D97-AF65-F5344CB8AC3E}">
        <p14:creationId xmlns:p14="http://schemas.microsoft.com/office/powerpoint/2010/main" val="3831592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88640"/>
            <a:ext cx="8928992" cy="6552728"/>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id-ID" dirty="0">
                <a:solidFill>
                  <a:srgbClr val="FF0000"/>
                </a:solidFill>
              </a:rPr>
              <a:t> </a:t>
            </a:r>
          </a:p>
          <a:p>
            <a:pPr marL="0" indent="0">
              <a:buNone/>
            </a:pPr>
            <a:endParaRPr lang="id-ID" dirty="0">
              <a:solidFill>
                <a:srgbClr val="FF0000"/>
              </a:solidFill>
            </a:endParaRPr>
          </a:p>
          <a:p>
            <a:pPr marL="0" indent="0">
              <a:buNone/>
            </a:pPr>
            <a:r>
              <a:rPr lang="id-ID" b="1" dirty="0">
                <a:solidFill>
                  <a:schemeClr val="tx2"/>
                </a:solidFill>
              </a:rPr>
              <a:t>	Menurut Hikam ( 2003) ada empat (4) ciri utama Masyarakat Madani:</a:t>
            </a:r>
          </a:p>
          <a:p>
            <a:pPr marL="0" indent="0">
              <a:buNone/>
            </a:pPr>
            <a:r>
              <a:rPr lang="id-ID" b="1" dirty="0">
                <a:solidFill>
                  <a:schemeClr val="tx2"/>
                </a:solidFill>
              </a:rPr>
              <a:t>    	 1. Kesukarelaan.</a:t>
            </a:r>
          </a:p>
          <a:p>
            <a:pPr marL="0" indent="0">
              <a:buNone/>
            </a:pPr>
            <a:r>
              <a:rPr lang="id-ID" b="1" dirty="0">
                <a:solidFill>
                  <a:schemeClr val="tx2"/>
                </a:solidFill>
              </a:rPr>
              <a:t>    	 2. Keswasembadaan.</a:t>
            </a:r>
          </a:p>
          <a:p>
            <a:pPr marL="0" indent="0">
              <a:buNone/>
            </a:pPr>
            <a:r>
              <a:rPr lang="id-ID" b="1" dirty="0">
                <a:solidFill>
                  <a:schemeClr val="tx2"/>
                </a:solidFill>
              </a:rPr>
              <a:t>	 3. Kemandirian yang tinggi terhadap Negara.</a:t>
            </a:r>
          </a:p>
          <a:p>
            <a:pPr marL="0" indent="0">
              <a:buNone/>
            </a:pPr>
            <a:r>
              <a:rPr lang="id-ID" b="1" dirty="0">
                <a:solidFill>
                  <a:schemeClr val="tx2"/>
                </a:solidFill>
              </a:rPr>
              <a:t>	 4.  Keterkaitan kepada nilai-nilai hukum yang 	      di sepakati bersama. atau secara lebih 	lengkap ciri masyarakat dapat di kembalikan 	kepada ciri masyarakat Madinah di zaman 	Nabi 	Muhammad yang tertuang dalam 	piagam Madinah.	</a:t>
            </a:r>
          </a:p>
        </p:txBody>
      </p:sp>
      <p:sp>
        <p:nvSpPr>
          <p:cNvPr id="4" name="Rectangle 3"/>
          <p:cNvSpPr/>
          <p:nvPr/>
        </p:nvSpPr>
        <p:spPr>
          <a:xfrm>
            <a:off x="611560" y="332656"/>
            <a:ext cx="7488832"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3200" b="1" dirty="0">
                <a:solidFill>
                  <a:srgbClr val="FF0000"/>
                </a:solidFill>
              </a:rPr>
              <a:t>B. CIRI-CIRI MASYARAKAT MADANI.</a:t>
            </a:r>
          </a:p>
        </p:txBody>
      </p:sp>
    </p:spTree>
    <p:extLst>
      <p:ext uri="{BB962C8B-B14F-4D97-AF65-F5344CB8AC3E}">
        <p14:creationId xmlns:p14="http://schemas.microsoft.com/office/powerpoint/2010/main" val="1839645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id-ID" sz="200" dirty="0"/>
              <a:t>Pi</a:t>
            </a:r>
            <a:br>
              <a:rPr lang="id-ID" sz="200" dirty="0"/>
            </a:br>
            <a:br>
              <a:rPr lang="id-ID" sz="200" dirty="0"/>
            </a:br>
            <a:r>
              <a:rPr lang="id-ID" sz="200" dirty="0"/>
              <a:t>P</a:t>
            </a:r>
          </a:p>
        </p:txBody>
      </p:sp>
      <p:sp>
        <p:nvSpPr>
          <p:cNvPr id="3" name="Content Placeholder 2"/>
          <p:cNvSpPr>
            <a:spLocks noGrp="1"/>
          </p:cNvSpPr>
          <p:nvPr>
            <p:ph idx="1"/>
          </p:nvPr>
        </p:nvSpPr>
        <p:spPr>
          <a:xfrm>
            <a:off x="107504" y="116632"/>
            <a:ext cx="8928992" cy="6624736"/>
          </a:xfrm>
          <a:ln/>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endParaRPr lang="id-ID" dirty="0"/>
          </a:p>
          <a:p>
            <a:pPr marL="0" indent="0">
              <a:buNone/>
            </a:pPr>
            <a:r>
              <a:rPr lang="id-ID" dirty="0">
                <a:solidFill>
                  <a:srgbClr val="FF0000"/>
                </a:solidFill>
              </a:rPr>
              <a:t>    Ada 10 Prinsip dalam Piagam Madinah yang di maksud masyarakat Madani:</a:t>
            </a:r>
          </a:p>
          <a:p>
            <a:pPr marL="0" indent="0">
              <a:buNone/>
            </a:pPr>
            <a:r>
              <a:rPr lang="id-ID" dirty="0">
                <a:solidFill>
                  <a:srgbClr val="FF0000"/>
                </a:solidFill>
              </a:rPr>
              <a:t>    </a:t>
            </a:r>
            <a:r>
              <a:rPr lang="id-ID" dirty="0"/>
              <a:t>1. Kebebasan Bersama.</a:t>
            </a:r>
          </a:p>
          <a:p>
            <a:pPr marL="0" indent="0">
              <a:buNone/>
            </a:pPr>
            <a:r>
              <a:rPr lang="id-ID" dirty="0"/>
              <a:t>    2. Persaudaraan Seagama.</a:t>
            </a:r>
          </a:p>
          <a:p>
            <a:pPr marL="0" indent="0">
              <a:buNone/>
            </a:pPr>
            <a:r>
              <a:rPr lang="id-ID" dirty="0"/>
              <a:t>    3. Persatuan politik dalam meraih cita-cita bersama.</a:t>
            </a:r>
          </a:p>
          <a:p>
            <a:pPr marL="0" indent="0">
              <a:buNone/>
            </a:pPr>
            <a:r>
              <a:rPr lang="id-ID" dirty="0"/>
              <a:t>    4. Saling Membantu.</a:t>
            </a:r>
          </a:p>
          <a:p>
            <a:pPr marL="0" indent="0">
              <a:buNone/>
            </a:pPr>
            <a:r>
              <a:rPr lang="id-ID" dirty="0"/>
              <a:t>    5. Persamaan hak dan Kewajiban warga negara terhadap    	Negara.</a:t>
            </a:r>
          </a:p>
          <a:p>
            <a:pPr marL="0" indent="0">
              <a:buNone/>
            </a:pPr>
            <a:r>
              <a:rPr lang="id-ID" dirty="0"/>
              <a:t>    6. Persamaan di depan hukum bagi setiap warga negara.</a:t>
            </a:r>
          </a:p>
          <a:p>
            <a:pPr marL="0" indent="0">
              <a:buNone/>
            </a:pPr>
            <a:r>
              <a:rPr lang="id-ID" dirty="0"/>
              <a:t>    7. Penegakan hukum demi tegaknya keadailan dan 	kebenaran tanpa pandang bulu.</a:t>
            </a:r>
          </a:p>
          <a:p>
            <a:pPr marL="0" indent="0">
              <a:buNone/>
            </a:pPr>
            <a:r>
              <a:rPr lang="id-ID" dirty="0"/>
              <a:t>    8. Pemberlakuan hukum adat yang tetap berpedoman 	pada keadailan dan kenenaran.</a:t>
            </a:r>
          </a:p>
          <a:p>
            <a:pPr marL="0" indent="0">
              <a:buNone/>
            </a:pPr>
            <a:r>
              <a:rPr lang="id-ID" dirty="0"/>
              <a:t>    9.  Perdamaian dan kedamaian.</a:t>
            </a:r>
          </a:p>
          <a:p>
            <a:pPr marL="0" indent="0">
              <a:buNone/>
            </a:pPr>
            <a:r>
              <a:rPr lang="id-ID" dirty="0"/>
              <a:t>   10. Pengakuan hak atas setiap orang atau individu.</a:t>
            </a:r>
          </a:p>
        </p:txBody>
      </p:sp>
    </p:spTree>
    <p:extLst>
      <p:ext uri="{BB962C8B-B14F-4D97-AF65-F5344CB8AC3E}">
        <p14:creationId xmlns:p14="http://schemas.microsoft.com/office/powerpoint/2010/main" val="1392907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88640"/>
            <a:ext cx="8712968" cy="6669360"/>
          </a:xfrm>
          <a:solidFill>
            <a:schemeClr val="accent2">
              <a:lumMod val="40000"/>
              <a:lumOff val="60000"/>
            </a:schemeClr>
          </a:solidFill>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pPr marL="0" indent="0">
              <a:buNone/>
            </a:pPr>
            <a:endParaRPr lang="id-ID" dirty="0"/>
          </a:p>
          <a:p>
            <a:pPr marL="0" indent="0">
              <a:buNone/>
            </a:pPr>
            <a:r>
              <a:rPr lang="id-ID" dirty="0"/>
              <a:t>    </a:t>
            </a:r>
          </a:p>
          <a:p>
            <a:pPr marL="0" indent="0">
              <a:buNone/>
            </a:pPr>
            <a:r>
              <a:rPr lang="id-ID" dirty="0"/>
              <a:t>    Secara khusus, Tilaar ( di kutip Landrawan 2005).</a:t>
            </a:r>
          </a:p>
          <a:p>
            <a:pPr marL="0" indent="0">
              <a:buNone/>
            </a:pPr>
            <a:r>
              <a:rPr lang="id-ID" dirty="0"/>
              <a:t>    Menekankan bahwa pembangunan masyarakat 	madani dewasa ini terkait erat dengan proses 	demokrasi yang sedang proses demokratisasi 	yang sedang melanda seluruh dunia.</a:t>
            </a:r>
          </a:p>
          <a:p>
            <a:pPr marL="0" indent="0">
              <a:buNone/>
            </a:pPr>
            <a:r>
              <a:rPr lang="id-ID" dirty="0"/>
              <a:t>          tilaar juga menambahkan ciri kas lain yang 	juga sama pentingnya adalah kebhinekaan 	bangsa Indonesia.</a:t>
            </a:r>
          </a:p>
        </p:txBody>
      </p:sp>
    </p:spTree>
    <p:extLst>
      <p:ext uri="{BB962C8B-B14F-4D97-AF65-F5344CB8AC3E}">
        <p14:creationId xmlns:p14="http://schemas.microsoft.com/office/powerpoint/2010/main" val="1973715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a:solidFill>
            <a:schemeClr val="accent1">
              <a:lumMod val="20000"/>
              <a:lumOff val="80000"/>
            </a:schemeClr>
          </a:solidFill>
          <a:effectLst>
            <a:glow rad="228600">
              <a:schemeClr val="accent6">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endParaRPr lang="id-ID" dirty="0"/>
          </a:p>
          <a:p>
            <a:pPr marL="0" indent="0">
              <a:buNone/>
            </a:pPr>
            <a:r>
              <a:rPr lang="id-ID" dirty="0"/>
              <a:t>   </a:t>
            </a:r>
            <a:r>
              <a:rPr lang="id-ID" b="1" dirty="0">
                <a:solidFill>
                  <a:srgbClr val="FF0000"/>
                </a:solidFill>
              </a:rPr>
              <a:t>Winataputra (2005).</a:t>
            </a:r>
          </a:p>
          <a:p>
            <a:pPr marL="0" indent="0">
              <a:buNone/>
            </a:pPr>
            <a:r>
              <a:rPr lang="id-ID" dirty="0"/>
              <a:t>      Masyarakat madani bagi masyarakat Indonesia yang menjadi ciri khasnya adalah dalam sifatnya yang harus tetap agamis/religius dan adanya fasilitas yang lebih nyata dari negara, khususnya dalam 3 hal:</a:t>
            </a:r>
          </a:p>
          <a:p>
            <a:pPr marL="0" indent="0">
              <a:buNone/>
            </a:pPr>
            <a:r>
              <a:rPr lang="id-ID" dirty="0"/>
              <a:t>   1. Memberikan Jaminian Hukum dan Dukungan 	Politik bagi kehadiran masyarakat madani.</a:t>
            </a:r>
          </a:p>
          <a:p>
            <a:pPr marL="0" indent="0">
              <a:buNone/>
            </a:pPr>
            <a:r>
              <a:rPr lang="id-ID" dirty="0"/>
              <a:t>   2. Memupuk suasana kultural dan ideologis bagi 	lahir dan tumbuhnya masyarakat madani.</a:t>
            </a:r>
          </a:p>
          <a:p>
            <a:pPr marL="0" indent="0">
              <a:buNone/>
            </a:pPr>
            <a:r>
              <a:rPr lang="id-ID" dirty="0"/>
              <a:t>   3.  Menyediakan insfrastuktur sosial yang di 	perlukan serta memberikan fasilitas bagi 	tersedianya insfrastuktur tersebut.</a:t>
            </a:r>
          </a:p>
        </p:txBody>
      </p:sp>
    </p:spTree>
    <p:extLst>
      <p:ext uri="{BB962C8B-B14F-4D97-AF65-F5344CB8AC3E}">
        <p14:creationId xmlns:p14="http://schemas.microsoft.com/office/powerpoint/2010/main" val="3544241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79512" y="116632"/>
            <a:ext cx="8856984" cy="6624736"/>
          </a:xfrm>
          <a:ln>
            <a:solidFill>
              <a:srgbClr val="00B0F0"/>
            </a:solidFill>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lstStyle/>
          <a:p>
            <a:pPr marL="0" indent="0">
              <a:buNone/>
            </a:pPr>
            <a:endParaRPr lang="id-ID" dirty="0"/>
          </a:p>
          <a:p>
            <a:pPr marL="0" indent="0">
              <a:buNone/>
            </a:pPr>
            <a:r>
              <a:rPr lang="id-ID" dirty="0">
                <a:solidFill>
                  <a:schemeClr val="tx2"/>
                </a:solidFill>
              </a:rPr>
              <a:t>  </a:t>
            </a:r>
          </a:p>
          <a:p>
            <a:pPr marL="0" indent="0">
              <a:buNone/>
            </a:pPr>
            <a:endParaRPr lang="id-ID" dirty="0">
              <a:solidFill>
                <a:schemeClr val="tx2"/>
              </a:solidFill>
            </a:endParaRPr>
          </a:p>
          <a:p>
            <a:pPr marL="0" indent="0">
              <a:buNone/>
            </a:pPr>
            <a:r>
              <a:rPr lang="id-ID" dirty="0">
                <a:solidFill>
                  <a:schemeClr val="tx2"/>
                </a:solidFill>
              </a:rPr>
              <a:t>   1.  Terdapat Norma dan Nilai-Nilai Sosial.</a:t>
            </a:r>
          </a:p>
          <a:p>
            <a:pPr marL="0" indent="0">
              <a:buNone/>
            </a:pPr>
            <a:r>
              <a:rPr lang="id-ID" dirty="0">
                <a:solidFill>
                  <a:schemeClr val="tx2"/>
                </a:solidFill>
              </a:rPr>
              <a:t>   2.  Memiliki Peradaban Maju.</a:t>
            </a:r>
          </a:p>
          <a:p>
            <a:pPr marL="0" indent="0">
              <a:buNone/>
            </a:pPr>
            <a:r>
              <a:rPr lang="id-ID" dirty="0">
                <a:solidFill>
                  <a:schemeClr val="tx2"/>
                </a:solidFill>
              </a:rPr>
              <a:t>   3.  Memberikan Ruang Pada Publik dengan bebas.</a:t>
            </a:r>
          </a:p>
          <a:p>
            <a:pPr marL="0" indent="0">
              <a:buNone/>
            </a:pPr>
            <a:r>
              <a:rPr lang="id-ID" dirty="0">
                <a:solidFill>
                  <a:schemeClr val="tx2"/>
                </a:solidFill>
              </a:rPr>
              <a:t>   4.  Memiliki Supremasi Hukum.</a:t>
            </a:r>
          </a:p>
          <a:p>
            <a:pPr marL="0" indent="0">
              <a:buNone/>
            </a:pPr>
            <a:r>
              <a:rPr lang="id-ID" dirty="0">
                <a:solidFill>
                  <a:schemeClr val="tx2"/>
                </a:solidFill>
              </a:rPr>
              <a:t>   5.  Terdapat Partisipasi Sosial.</a:t>
            </a:r>
          </a:p>
        </p:txBody>
      </p:sp>
      <p:sp>
        <p:nvSpPr>
          <p:cNvPr id="4" name="Snip Diagonal Corner Rectangle 3"/>
          <p:cNvSpPr/>
          <p:nvPr/>
        </p:nvSpPr>
        <p:spPr>
          <a:xfrm>
            <a:off x="755576" y="476672"/>
            <a:ext cx="7416824" cy="1008112"/>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r>
              <a:rPr lang="id-ID" sz="3600" b="1" dirty="0">
                <a:solidFill>
                  <a:srgbClr val="FF0000"/>
                </a:solidFill>
              </a:rPr>
              <a:t>Ciri-ciri lain masyarakat madani:</a:t>
            </a:r>
          </a:p>
        </p:txBody>
      </p:sp>
    </p:spTree>
    <p:extLst>
      <p:ext uri="{BB962C8B-B14F-4D97-AF65-F5344CB8AC3E}">
        <p14:creationId xmlns:p14="http://schemas.microsoft.com/office/powerpoint/2010/main" val="205472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79512" y="116632"/>
            <a:ext cx="8856984" cy="6741368"/>
          </a:xfrm>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pPr marL="0" indent="0">
              <a:buNone/>
            </a:pPr>
            <a:endParaRPr lang="id-ID" dirty="0"/>
          </a:p>
          <a:p>
            <a:pPr marL="0" indent="0">
              <a:buNone/>
            </a:pPr>
            <a:endParaRPr lang="id-ID" dirty="0"/>
          </a:p>
          <a:p>
            <a:pPr marL="0" indent="0">
              <a:buNone/>
            </a:pPr>
            <a:endParaRPr lang="id-ID" dirty="0"/>
          </a:p>
          <a:p>
            <a:pPr marL="0" indent="0">
              <a:buNone/>
            </a:pPr>
            <a:r>
              <a:rPr lang="id-ID" dirty="0">
                <a:solidFill>
                  <a:srgbClr val="FF0000"/>
                </a:solidFill>
              </a:rPr>
              <a:t>   Unsur-Unsur Pokok Masyarakat madani:</a:t>
            </a:r>
          </a:p>
          <a:p>
            <a:pPr marL="0" indent="0">
              <a:buNone/>
            </a:pPr>
            <a:r>
              <a:rPr lang="id-ID" dirty="0">
                <a:solidFill>
                  <a:srgbClr val="FF0000"/>
                </a:solidFill>
              </a:rPr>
              <a:t>    1. Adanya wilayah Publik yang luas.</a:t>
            </a:r>
          </a:p>
          <a:p>
            <a:pPr marL="0" indent="0">
              <a:buNone/>
            </a:pPr>
            <a:r>
              <a:rPr lang="id-ID" dirty="0">
                <a:solidFill>
                  <a:srgbClr val="FF0000"/>
                </a:solidFill>
              </a:rPr>
              <a:t>    2. Demokrasi.</a:t>
            </a:r>
          </a:p>
          <a:p>
            <a:pPr marL="0" indent="0">
              <a:buNone/>
            </a:pPr>
            <a:r>
              <a:rPr lang="id-ID" dirty="0">
                <a:solidFill>
                  <a:srgbClr val="FF0000"/>
                </a:solidFill>
              </a:rPr>
              <a:t>    3. Toleransi.</a:t>
            </a:r>
          </a:p>
          <a:p>
            <a:pPr marL="0" indent="0">
              <a:buNone/>
            </a:pPr>
            <a:r>
              <a:rPr lang="id-ID" dirty="0">
                <a:solidFill>
                  <a:srgbClr val="FF0000"/>
                </a:solidFill>
              </a:rPr>
              <a:t>    4.Pluralisme.</a:t>
            </a:r>
          </a:p>
          <a:p>
            <a:pPr marL="0" indent="0">
              <a:buNone/>
            </a:pPr>
            <a:r>
              <a:rPr lang="id-ID" dirty="0">
                <a:solidFill>
                  <a:srgbClr val="FF0000"/>
                </a:solidFill>
              </a:rPr>
              <a:t>    5. Keadilan Sosial.</a:t>
            </a:r>
          </a:p>
        </p:txBody>
      </p:sp>
      <p:sp>
        <p:nvSpPr>
          <p:cNvPr id="4" name="Snip Diagonal Corner Rectangle 3"/>
          <p:cNvSpPr/>
          <p:nvPr/>
        </p:nvSpPr>
        <p:spPr>
          <a:xfrm>
            <a:off x="755576" y="620688"/>
            <a:ext cx="7704856" cy="1080120"/>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d-ID" sz="3200" b="1" dirty="0">
                <a:solidFill>
                  <a:srgbClr val="C00000"/>
                </a:solidFill>
              </a:rPr>
              <a:t>C. UNSUR-UNSUR MASYARAKAT MADANI</a:t>
            </a:r>
            <a:r>
              <a:rPr lang="id-ID" sz="3600" b="1" dirty="0">
                <a:solidFill>
                  <a:srgbClr val="C00000"/>
                </a:solidFill>
              </a:rPr>
              <a:t>.</a:t>
            </a:r>
          </a:p>
        </p:txBody>
      </p:sp>
    </p:spTree>
    <p:extLst>
      <p:ext uri="{BB962C8B-B14F-4D97-AF65-F5344CB8AC3E}">
        <p14:creationId xmlns:p14="http://schemas.microsoft.com/office/powerpoint/2010/main" val="404128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p:spPr>
        <p:style>
          <a:lnRef idx="3">
            <a:schemeClr val="lt1"/>
          </a:lnRef>
          <a:fillRef idx="1">
            <a:schemeClr val="accent6"/>
          </a:fillRef>
          <a:effectRef idx="1">
            <a:schemeClr val="accent6"/>
          </a:effectRef>
          <a:fontRef idx="minor">
            <a:schemeClr val="lt1"/>
          </a:fontRef>
        </p:style>
        <p:txBody>
          <a:bodyPr>
            <a:normAutofit fontScale="92500" lnSpcReduction="20000"/>
          </a:bodyPr>
          <a:lstStyle/>
          <a:p>
            <a:pPr marL="0" indent="0">
              <a:buNone/>
            </a:pPr>
            <a:endParaRPr lang="id-ID" dirty="0"/>
          </a:p>
          <a:p>
            <a:pPr marL="0" indent="0">
              <a:buNone/>
            </a:pPr>
            <a:r>
              <a:rPr lang="id-ID" dirty="0"/>
              <a:t>Secara luas Sistem Pemerintahan bisa diartikan 	sebagai sistem yang menjaga kestabilan 	masyarakat, menjaga tingkah laku kaum 	minoritas dan mayoritas, menjaga fondasi 	pemerintah, menjaga kekuatan politik, 	ekonomi, pertahanan, keamanan sehingga 	menjadi sistem pemerintahan yang kontinu 	dan demokrasi dimana seharusnya masyarakat 	bisa ikut turut andil dalam pembangunan 	sistem pereintahan tersebut.</a:t>
            </a:r>
          </a:p>
          <a:p>
            <a:pPr marL="0" indent="0">
              <a:buNone/>
            </a:pPr>
            <a:r>
              <a:rPr lang="id-ID" dirty="0"/>
              <a:t> secara sempit sistem pemerintahan dapat diartikan 	sebagai sarana kelompok untuk menjalankan roda 	pemerintahan guna menjaga kestabilan negara 	dalam waktu relatif lama dan mencegah adanya 	perilaku reaksioner maupun radikal dari 	masyarakat.</a:t>
            </a:r>
          </a:p>
        </p:txBody>
      </p:sp>
    </p:spTree>
    <p:extLst>
      <p:ext uri="{BB962C8B-B14F-4D97-AF65-F5344CB8AC3E}">
        <p14:creationId xmlns:p14="http://schemas.microsoft.com/office/powerpoint/2010/main" val="107294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79512" y="116632"/>
            <a:ext cx="8856984" cy="6624736"/>
          </a:xfr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r>
              <a:rPr lang="id-ID" b="1" dirty="0">
                <a:solidFill>
                  <a:schemeClr val="tx1"/>
                </a:solidFill>
              </a:rPr>
              <a:t>D. SYARAT MASYARAKAT MADANI.</a:t>
            </a:r>
          </a:p>
          <a:p>
            <a:pPr marL="0" indent="0">
              <a:buNone/>
            </a:pPr>
            <a:r>
              <a:rPr lang="id-ID" dirty="0">
                <a:solidFill>
                  <a:srgbClr val="C00000"/>
                </a:solidFill>
              </a:rPr>
              <a:t>        Terdapat tujuh (7) syarat madani antara lain:</a:t>
            </a:r>
          </a:p>
          <a:p>
            <a:pPr marL="0" indent="0">
              <a:buNone/>
            </a:pPr>
            <a:r>
              <a:rPr lang="id-ID" dirty="0">
                <a:solidFill>
                  <a:srgbClr val="C00000"/>
                </a:solidFill>
              </a:rPr>
              <a:t>     1. Terpenuhinya kebutuhan dasar individu, 	keluarga, dan</a:t>
            </a:r>
            <a:r>
              <a:rPr lang="en-US" dirty="0">
                <a:solidFill>
                  <a:srgbClr val="C00000"/>
                </a:solidFill>
              </a:rPr>
              <a:t> </a:t>
            </a:r>
            <a:r>
              <a:rPr lang="id-ID" dirty="0">
                <a:solidFill>
                  <a:srgbClr val="C00000"/>
                </a:solidFill>
              </a:rPr>
              <a:t>juga kelompok yang berada di </a:t>
            </a:r>
            <a:r>
              <a:rPr lang="en-US" dirty="0">
                <a:solidFill>
                  <a:srgbClr val="C00000"/>
                </a:solidFill>
              </a:rPr>
              <a:t>	</a:t>
            </a:r>
            <a:r>
              <a:rPr lang="id-ID" dirty="0">
                <a:solidFill>
                  <a:srgbClr val="C00000"/>
                </a:solidFill>
              </a:rPr>
              <a:t>dalam masyarakat.</a:t>
            </a:r>
          </a:p>
          <a:p>
            <a:pPr marL="0" indent="0">
              <a:buNone/>
            </a:pPr>
            <a:r>
              <a:rPr lang="id-ID" dirty="0">
                <a:solidFill>
                  <a:srgbClr val="C00000"/>
                </a:solidFill>
              </a:rPr>
              <a:t>     2.  Berkembangnya human capital (modal manusia) 	dan sosial capital(modal sosial) yang kondusif 	untuk terbentuknya kemampuan melaksanakan 	tugas-tugas kehidupan 	terjalinnya kepercayaan 	dan relasi sosial antar kelompok.</a:t>
            </a:r>
          </a:p>
          <a:p>
            <a:pPr marL="0" indent="0">
              <a:buNone/>
            </a:pPr>
            <a:r>
              <a:rPr lang="id-ID" dirty="0">
                <a:solidFill>
                  <a:srgbClr val="C00000"/>
                </a:solidFill>
              </a:rPr>
              <a:t>      3. Tidak adanya diskriminasi dalam setiap bidang 	pembangunan atau terbukanya akses berbagai 	pelayanan sosial.</a:t>
            </a:r>
          </a:p>
          <a:p>
            <a:pPr marL="0" indent="0">
              <a:buNone/>
            </a:pPr>
            <a:r>
              <a:rPr lang="id-ID" dirty="0">
                <a:solidFill>
                  <a:srgbClr val="C00000"/>
                </a:solidFill>
              </a:rPr>
              <a:t>      4. Adanya Persatuan antar kelompok di masyarakat 	serta tumbuhnya sikap saling menghargai antar 	budaya dan kepercayaan.</a:t>
            </a:r>
          </a:p>
        </p:txBody>
      </p:sp>
    </p:spTree>
    <p:extLst>
      <p:ext uri="{BB962C8B-B14F-4D97-AF65-F5344CB8AC3E}">
        <p14:creationId xmlns:p14="http://schemas.microsoft.com/office/powerpoint/2010/main" val="1949087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id-ID" dirty="0"/>
              <a:t>    </a:t>
            </a:r>
            <a:r>
              <a:rPr lang="id-ID" dirty="0">
                <a:solidFill>
                  <a:srgbClr val="C00000"/>
                </a:solidFill>
              </a:rPr>
              <a:t>5. Adanya hak, kemampuan, dan kesempatan bagi 	masyarakat dan lembaga-lembaga swadaya 	untuk terlibat dalam setiap forum, sehingga 	isu-isu kepentingan bersama dan kebijakan 	publik dapat di kembangkan.</a:t>
            </a:r>
          </a:p>
          <a:p>
            <a:pPr marL="0" indent="0">
              <a:buNone/>
            </a:pPr>
            <a:r>
              <a:rPr lang="id-ID" dirty="0">
                <a:solidFill>
                  <a:srgbClr val="C00000"/>
                </a:solidFill>
              </a:rPr>
              <a:t>    6.  Terselenggaranya sistem Pemerintahan dan 	lembaga-lembaga ekonomi, hukum, sosial 	berjalan secara produktif dan berkeadilan 	sosial.</a:t>
            </a:r>
          </a:p>
          <a:p>
            <a:pPr marL="0" indent="0">
              <a:buNone/>
            </a:pPr>
            <a:r>
              <a:rPr lang="id-ID" dirty="0">
                <a:solidFill>
                  <a:srgbClr val="C00000"/>
                </a:solidFill>
              </a:rPr>
              <a:t>    7.   Adanya Jaminan, Kepastian, dan kepercayaan 	dari setiap jaringan-jaringan kemasyarakatan 	sehingga terjalinnya hubungan dan komunikasi 	antara masyarakat secara teratur, terbuka dan t	erpercaya.</a:t>
            </a:r>
          </a:p>
        </p:txBody>
      </p:sp>
    </p:spTree>
    <p:extLst>
      <p:ext uri="{BB962C8B-B14F-4D97-AF65-F5344CB8AC3E}">
        <p14:creationId xmlns:p14="http://schemas.microsoft.com/office/powerpoint/2010/main" val="192819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107504" y="116632"/>
            <a:ext cx="8928992" cy="6624736"/>
          </a:xfr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lstStyle/>
          <a:p>
            <a:pPr marL="0" indent="0">
              <a:buNone/>
            </a:pPr>
            <a:endParaRPr lang="id-ID" dirty="0"/>
          </a:p>
          <a:p>
            <a:pPr marL="0" indent="0">
              <a:buNone/>
            </a:pPr>
            <a:r>
              <a:rPr lang="id-ID" dirty="0"/>
              <a:t>     </a:t>
            </a:r>
          </a:p>
          <a:p>
            <a:pPr marL="0" indent="0">
              <a:buNone/>
            </a:pPr>
            <a:endParaRPr lang="id-ID" dirty="0"/>
          </a:p>
          <a:p>
            <a:pPr marL="0" indent="0">
              <a:buNone/>
            </a:pPr>
            <a:r>
              <a:rPr lang="id-ID" b="1" dirty="0"/>
              <a:t>       1. Lembaga swadaya masyarakat.</a:t>
            </a:r>
          </a:p>
          <a:p>
            <a:pPr marL="0" indent="0">
              <a:buNone/>
            </a:pPr>
            <a:r>
              <a:rPr lang="id-ID" b="1" dirty="0"/>
              <a:t>       2. Pers.</a:t>
            </a:r>
          </a:p>
          <a:p>
            <a:pPr marL="0" indent="0">
              <a:buNone/>
            </a:pPr>
            <a:r>
              <a:rPr lang="id-ID" b="1" dirty="0"/>
              <a:t>       3. Supremasi Hukum.</a:t>
            </a:r>
          </a:p>
          <a:p>
            <a:pPr marL="0" indent="0">
              <a:buNone/>
            </a:pPr>
            <a:r>
              <a:rPr lang="id-ID" b="1" dirty="0"/>
              <a:t>       4.  Perguruan tinggi.</a:t>
            </a:r>
          </a:p>
          <a:p>
            <a:pPr marL="0" indent="0">
              <a:buNone/>
            </a:pPr>
            <a:r>
              <a:rPr lang="id-ID" b="1" dirty="0"/>
              <a:t>       5.  Partai politik.</a:t>
            </a:r>
          </a:p>
        </p:txBody>
      </p:sp>
      <p:sp>
        <p:nvSpPr>
          <p:cNvPr id="4" name="Snip Diagonal Corner Rectangle 3"/>
          <p:cNvSpPr/>
          <p:nvPr/>
        </p:nvSpPr>
        <p:spPr>
          <a:xfrm>
            <a:off x="827584" y="692696"/>
            <a:ext cx="7128792" cy="10801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sz="2800" b="1" dirty="0">
                <a:solidFill>
                  <a:srgbClr val="C00000"/>
                </a:solidFill>
              </a:rPr>
              <a:t>E. PILAR PENEGAK MASYARAKAT MADANI.</a:t>
            </a:r>
          </a:p>
        </p:txBody>
      </p:sp>
    </p:spTree>
    <p:extLst>
      <p:ext uri="{BB962C8B-B14F-4D97-AF65-F5344CB8AC3E}">
        <p14:creationId xmlns:p14="http://schemas.microsoft.com/office/powerpoint/2010/main" val="2076070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632"/>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624736"/>
          </a:xfrm>
        </p:spPr>
        <p:txBody>
          <a:bodyPr/>
          <a:lstStyle/>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      </a:t>
            </a:r>
            <a:r>
              <a:rPr lang="id-ID" b="1" dirty="0">
                <a:solidFill>
                  <a:srgbClr val="FF0000"/>
                </a:solidFill>
              </a:rPr>
              <a:t>TERIMA KASIH     </a:t>
            </a:r>
          </a:p>
          <a:p>
            <a:pPr marL="0" indent="0">
              <a:buNone/>
            </a:pPr>
            <a:r>
              <a:rPr lang="id-ID" dirty="0"/>
              <a:t>      </a:t>
            </a:r>
          </a:p>
          <a:p>
            <a:pPr marL="0" indent="0">
              <a:buNone/>
            </a:pPr>
            <a:endParaRPr lang="id-ID" dirty="0"/>
          </a:p>
          <a:p>
            <a:pPr marL="0" indent="0">
              <a:buNone/>
            </a:pPr>
            <a:endParaRPr lang="id-ID" dirty="0"/>
          </a:p>
          <a:p>
            <a:pPr marL="0" indent="0">
              <a:buNone/>
            </a:pPr>
            <a:r>
              <a:rPr lang="id-ID" b="1" dirty="0">
                <a:solidFill>
                  <a:srgbClr val="FF0000"/>
                </a:solidFill>
              </a:rPr>
              <a:t>                      SELAMAT BELAJAR</a:t>
            </a:r>
          </a:p>
        </p:txBody>
      </p:sp>
      <p:sp>
        <p:nvSpPr>
          <p:cNvPr id="4" name="5-Point Star 3"/>
          <p:cNvSpPr/>
          <p:nvPr/>
        </p:nvSpPr>
        <p:spPr>
          <a:xfrm>
            <a:off x="1763688" y="3645024"/>
            <a:ext cx="1584176" cy="100811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5-Point Star 4"/>
          <p:cNvSpPr/>
          <p:nvPr/>
        </p:nvSpPr>
        <p:spPr>
          <a:xfrm>
            <a:off x="4923626" y="3121126"/>
            <a:ext cx="792088"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5-Point Star 5"/>
          <p:cNvSpPr/>
          <p:nvPr/>
        </p:nvSpPr>
        <p:spPr>
          <a:xfrm>
            <a:off x="5976156" y="4136228"/>
            <a:ext cx="1080120"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2656"/>
            <a:ext cx="3246457" cy="2304256"/>
          </a:xfrm>
          <a:prstGeom prst="rect">
            <a:avLst/>
          </a:prstGeom>
        </p:spPr>
      </p:pic>
    </p:spTree>
    <p:extLst>
      <p:ext uri="{BB962C8B-B14F-4D97-AF65-F5344CB8AC3E}">
        <p14:creationId xmlns:p14="http://schemas.microsoft.com/office/powerpoint/2010/main" val="272475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0"/>
            <a:ext cx="9144000" cy="6858000"/>
          </a:xfrm>
        </p:spPr>
        <p:style>
          <a:lnRef idx="3">
            <a:schemeClr val="lt1"/>
          </a:lnRef>
          <a:fillRef idx="1">
            <a:schemeClr val="accent6"/>
          </a:fillRef>
          <a:effectRef idx="1">
            <a:schemeClr val="accent6"/>
          </a:effectRef>
          <a:fontRef idx="minor">
            <a:schemeClr val="lt1"/>
          </a:fontRef>
        </p:style>
        <p:txBody>
          <a:bodyPr/>
          <a:lstStyle/>
          <a:p>
            <a:pPr marL="0" indent="0">
              <a:buNone/>
            </a:pPr>
            <a:endParaRPr lang="id-ID" dirty="0"/>
          </a:p>
          <a:p>
            <a:pPr marL="0" indent="0">
              <a:buNone/>
            </a:pPr>
            <a:r>
              <a:rPr lang="id-ID" dirty="0"/>
              <a:t>    Dapat di simpulkan Sistem Pemerintah bisa 	diartikan sebuah tatanan utuh yang terdiri dari 	bermacam-macam komponen pemerintah yang 	bekerja saling bergantungan serta 	mempengaruhi dalam mencapaian fungsi dan 	tujuan pemerintah. Sistem ini bermanfaat untuk 	menjaga kestabilan pemerintah, pertahanan, 	ekonomi, politik dan lain sebagainya.</a:t>
            </a:r>
          </a:p>
        </p:txBody>
      </p:sp>
    </p:spTree>
    <p:extLst>
      <p:ext uri="{BB962C8B-B14F-4D97-AF65-F5344CB8AC3E}">
        <p14:creationId xmlns:p14="http://schemas.microsoft.com/office/powerpoint/2010/main" val="415608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036496" cy="6741368"/>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id-ID" dirty="0"/>
              <a:t>    </a:t>
            </a:r>
            <a:r>
              <a:rPr lang="id-ID" dirty="0">
                <a:solidFill>
                  <a:srgbClr val="FF0000"/>
                </a:solidFill>
              </a:rPr>
              <a:t>B. MACAM-MACAM SISTEM PEMERINTAHAN.</a:t>
            </a:r>
          </a:p>
          <a:p>
            <a:pPr marL="0" indent="0">
              <a:buNone/>
            </a:pPr>
            <a:r>
              <a:rPr lang="id-ID" dirty="0"/>
              <a:t>  </a:t>
            </a:r>
            <a:r>
              <a:rPr lang="id-ID" sz="2800" dirty="0">
                <a:solidFill>
                  <a:srgbClr val="FF0000"/>
                </a:solidFill>
              </a:rPr>
              <a:t>1. Sistem Pemerintahan Presidensial.</a:t>
            </a:r>
          </a:p>
          <a:p>
            <a:pPr marL="0" indent="0">
              <a:buNone/>
            </a:pPr>
            <a:r>
              <a:rPr lang="id-ID" sz="2800" dirty="0"/>
              <a:t>       Merupakan sistem pemerintahan negara Republik 	dimana kekuasaan eksekutif di pilih melalui pemilu 	dan terpisah dengan kekuasaan Legeslatif.</a:t>
            </a:r>
          </a:p>
          <a:p>
            <a:pPr marL="0" indent="0">
              <a:buNone/>
            </a:pPr>
            <a:r>
              <a:rPr lang="id-ID" sz="2800" dirty="0"/>
              <a:t>  	</a:t>
            </a:r>
            <a:r>
              <a:rPr lang="id-ID" sz="2800" dirty="0">
                <a:solidFill>
                  <a:srgbClr val="FF0000"/>
                </a:solidFill>
              </a:rPr>
              <a:t>Menurut Rod Hague, Pemerintahan Presidensial terdiri 	dari 3 unsur.</a:t>
            </a:r>
          </a:p>
          <a:p>
            <a:pPr marL="0" indent="0">
              <a:buNone/>
            </a:pPr>
            <a:r>
              <a:rPr lang="id-ID" sz="2800" dirty="0"/>
              <a:t>       a. Presiden di pilih rakyat langsung, memimpin 	  	pemerintahan dan mengangkat pejabat yang terkait.</a:t>
            </a:r>
          </a:p>
          <a:p>
            <a:pPr marL="0" indent="0">
              <a:buNone/>
            </a:pPr>
            <a:r>
              <a:rPr lang="id-ID" sz="2800" dirty="0"/>
              <a:t>        b. . Presisen dengan DPR memiliki masa jabatan 	yang tetap, tidak bisa saling menjatuhkan.</a:t>
            </a:r>
          </a:p>
          <a:p>
            <a:pPr marL="0" indent="0">
              <a:buNone/>
            </a:pPr>
            <a:r>
              <a:rPr lang="id-ID" dirty="0"/>
              <a:t>       c. Tidak ada status yang tumpang tindih antara 	badan eksekutif dan legeslatif.</a:t>
            </a:r>
          </a:p>
          <a:p>
            <a:pPr marL="0" indent="0">
              <a:buNone/>
            </a:pPr>
            <a:endParaRPr lang="id-ID" dirty="0"/>
          </a:p>
        </p:txBody>
      </p:sp>
    </p:spTree>
    <p:extLst>
      <p:ext uri="{BB962C8B-B14F-4D97-AF65-F5344CB8AC3E}">
        <p14:creationId xmlns:p14="http://schemas.microsoft.com/office/powerpoint/2010/main" val="188330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br>
              <a:rPr lang="id-ID" sz="200" dirty="0"/>
            </a:br>
            <a:endParaRPr lang="id-ID" sz="200" dirty="0"/>
          </a:p>
        </p:txBody>
      </p:sp>
      <p:sp>
        <p:nvSpPr>
          <p:cNvPr id="3" name="Content Placeholder 2"/>
          <p:cNvSpPr>
            <a:spLocks noGrp="1"/>
          </p:cNvSpPr>
          <p:nvPr>
            <p:ph idx="1"/>
          </p:nvPr>
        </p:nvSpPr>
        <p:spPr>
          <a:xfrm>
            <a:off x="0" y="0"/>
            <a:ext cx="9144000" cy="6858000"/>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buNone/>
            </a:pPr>
            <a:endParaRPr lang="id-ID" dirty="0"/>
          </a:p>
          <a:p>
            <a:pPr marL="0" indent="0">
              <a:buNone/>
            </a:pPr>
            <a:r>
              <a:rPr lang="id-ID" dirty="0">
                <a:solidFill>
                  <a:srgbClr val="FF0000"/>
                </a:solidFill>
              </a:rPr>
              <a:t>    Ciri-ciri Pemerintahan Presidensial yaitu:.</a:t>
            </a:r>
          </a:p>
          <a:p>
            <a:pPr marL="0" indent="0">
              <a:buNone/>
            </a:pPr>
            <a:r>
              <a:rPr lang="id-ID" dirty="0"/>
              <a:t> 1. Di kepalai oleh seorang presiden.</a:t>
            </a:r>
          </a:p>
          <a:p>
            <a:pPr marL="0" indent="0">
              <a:buNone/>
            </a:pPr>
            <a:r>
              <a:rPr lang="id-ID" dirty="0"/>
              <a:t> 2. Kekuasaan Eksekutif Presiden di angkat 	berdasarkan demokrasi dan pemilu.  </a:t>
            </a:r>
          </a:p>
          <a:p>
            <a:pPr marL="0" indent="0">
              <a:buNone/>
            </a:pPr>
            <a:r>
              <a:rPr lang="id-ID" dirty="0"/>
              <a:t> 3. Presiden Mempunyai hak Prerogratif.</a:t>
            </a:r>
          </a:p>
          <a:p>
            <a:pPr marL="0" indent="0">
              <a:buNone/>
            </a:pPr>
            <a:r>
              <a:rPr lang="id-ID" dirty="0"/>
              <a:t> 4. Menteri – Menteri diangkat dan di berhentikan 	oleh Presiden.</a:t>
            </a:r>
          </a:p>
          <a:p>
            <a:pPr marL="0" indent="0">
              <a:buNone/>
            </a:pPr>
            <a:r>
              <a:rPr lang="id-ID" dirty="0"/>
              <a:t> 5. Kekuasaan Eksekutif tidak bertanggung jawab 	kepada legeslatif.</a:t>
            </a:r>
          </a:p>
          <a:p>
            <a:pPr marL="0" indent="0">
              <a:buNone/>
            </a:pPr>
            <a:r>
              <a:rPr lang="id-ID" dirty="0"/>
              <a:t> 6. Kekuasaan Legeslatif tidak bisa di jatuhkan oleh 	Legislatif.</a:t>
            </a:r>
          </a:p>
          <a:p>
            <a:pPr marL="0" indent="0">
              <a:buNone/>
            </a:pPr>
            <a:r>
              <a:rPr lang="id-ID" dirty="0"/>
              <a:t>    </a:t>
            </a:r>
          </a:p>
        </p:txBody>
      </p:sp>
    </p:spTree>
    <p:extLst>
      <p:ext uri="{BB962C8B-B14F-4D97-AF65-F5344CB8AC3E}">
        <p14:creationId xmlns:p14="http://schemas.microsoft.com/office/powerpoint/2010/main" val="248323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624736"/>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id-ID" dirty="0">
                <a:solidFill>
                  <a:srgbClr val="FF0000"/>
                </a:solidFill>
              </a:rPr>
              <a:t>   Kelebihan Sistem Pemerintah Presidensial.</a:t>
            </a:r>
          </a:p>
          <a:p>
            <a:pPr marL="0" indent="0">
              <a:buNone/>
            </a:pPr>
            <a:r>
              <a:rPr lang="id-ID" dirty="0"/>
              <a:t>    1. Badan Eksekutif lebih stabil kedudukannya 	karena tidak tergantung pada parlemen.</a:t>
            </a:r>
          </a:p>
          <a:p>
            <a:pPr marL="0" indent="0">
              <a:buNone/>
            </a:pPr>
            <a:r>
              <a:rPr lang="id-ID" dirty="0"/>
              <a:t>    2. Masa jabatn badan Eksekutif lebih jelas dengan 	jangka waktu tertentu.</a:t>
            </a:r>
          </a:p>
          <a:p>
            <a:pPr marL="0" indent="0">
              <a:buNone/>
            </a:pPr>
            <a:r>
              <a:rPr lang="id-ID" dirty="0"/>
              <a:t>    3.  Masa jabatan legeslatif terbatas.</a:t>
            </a:r>
          </a:p>
          <a:p>
            <a:pPr marL="0" indent="0">
              <a:buNone/>
            </a:pPr>
            <a:r>
              <a:rPr lang="id-ID" dirty="0">
                <a:solidFill>
                  <a:srgbClr val="FF0000"/>
                </a:solidFill>
              </a:rPr>
              <a:t>    Kekurangan sistem Pemerintahan Presidensial.</a:t>
            </a:r>
          </a:p>
          <a:p>
            <a:pPr marL="0" indent="0">
              <a:buNone/>
            </a:pPr>
            <a:r>
              <a:rPr lang="id-ID" dirty="0">
                <a:solidFill>
                  <a:srgbClr val="FF0000"/>
                </a:solidFill>
              </a:rPr>
              <a:t>    </a:t>
            </a:r>
            <a:r>
              <a:rPr lang="id-ID" dirty="0"/>
              <a:t>1. Kekuasaan eksekutif di luar pengawasan 	legislatif sehingga bisa dapat menciptakan 	kekuasaan yang muntlak.</a:t>
            </a:r>
          </a:p>
          <a:p>
            <a:pPr marL="0" indent="0">
              <a:buNone/>
            </a:pPr>
            <a:r>
              <a:rPr lang="id-ID" dirty="0"/>
              <a:t>    2.  Pembuatan Keputusan Memakan waktu yang 	lama.</a:t>
            </a:r>
          </a:p>
        </p:txBody>
      </p:sp>
    </p:spTree>
    <p:extLst>
      <p:ext uri="{BB962C8B-B14F-4D97-AF65-F5344CB8AC3E}">
        <p14:creationId xmlns:p14="http://schemas.microsoft.com/office/powerpoint/2010/main" val="124208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id-ID" sz="200" dirty="0"/>
          </a:p>
        </p:txBody>
      </p:sp>
      <p:sp>
        <p:nvSpPr>
          <p:cNvPr id="3" name="Content Placeholder 2"/>
          <p:cNvSpPr>
            <a:spLocks noGrp="1"/>
          </p:cNvSpPr>
          <p:nvPr>
            <p:ph idx="1"/>
          </p:nvPr>
        </p:nvSpPr>
        <p:spPr>
          <a:xfrm>
            <a:off x="0" y="116632"/>
            <a:ext cx="9144000" cy="6741368"/>
          </a:xfrm>
        </p:spPr>
        <p:style>
          <a:lnRef idx="1">
            <a:schemeClr val="accent3"/>
          </a:lnRef>
          <a:fillRef idx="2">
            <a:schemeClr val="accent3"/>
          </a:fillRef>
          <a:effectRef idx="1">
            <a:schemeClr val="accent3"/>
          </a:effectRef>
          <a:fontRef idx="minor">
            <a:schemeClr val="dk1"/>
          </a:fontRef>
        </p:style>
        <p:txBody>
          <a:bodyPr/>
          <a:lstStyle/>
          <a:p>
            <a:pPr marL="0" indent="0">
              <a:buNone/>
            </a:pPr>
            <a:endParaRPr lang="id-ID" dirty="0"/>
          </a:p>
          <a:p>
            <a:pPr marL="0" indent="0">
              <a:buNone/>
            </a:pPr>
            <a:r>
              <a:rPr lang="id-ID" dirty="0">
                <a:solidFill>
                  <a:srgbClr val="FF0000"/>
                </a:solidFill>
              </a:rPr>
              <a:t>  2. Sistem pemerintahan Parlemen</a:t>
            </a:r>
            <a:r>
              <a:rPr lang="id-ID" dirty="0"/>
              <a:t>.</a:t>
            </a:r>
          </a:p>
          <a:p>
            <a:pPr marL="0" indent="0">
              <a:buNone/>
            </a:pPr>
            <a:r>
              <a:rPr lang="id-ID" dirty="0"/>
              <a:t>       Sebuah Sistem pemerintahan di mana parlemen     	memiliki peranan penting dalam pemerintahan. </a:t>
            </a:r>
          </a:p>
          <a:p>
            <a:pPr marL="0" indent="0">
              <a:buNone/>
            </a:pPr>
            <a:r>
              <a:rPr lang="id-ID" dirty="0"/>
              <a:t>      	Parlemen memiliki wewenang menggangkat</a:t>
            </a:r>
          </a:p>
          <a:p>
            <a:pPr marL="0" indent="0">
              <a:buNone/>
            </a:pPr>
            <a:r>
              <a:rPr lang="id-ID" dirty="0"/>
              <a:t>	Perdana Menteri, Parlemen dapat menjatuhkan 	pemerintah.</a:t>
            </a:r>
          </a:p>
        </p:txBody>
      </p:sp>
    </p:spTree>
    <p:extLst>
      <p:ext uri="{BB962C8B-B14F-4D97-AF65-F5344CB8AC3E}">
        <p14:creationId xmlns:p14="http://schemas.microsoft.com/office/powerpoint/2010/main" val="344170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2963</Words>
  <Application>Microsoft Office PowerPoint</Application>
  <PresentationFormat>On-screen Show (4:3)</PresentationFormat>
  <Paragraphs>295</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BAB VII.  SISTEM PEMERINTAHAN.</vt:lpstr>
      <vt:lpstr>BAB VIII. MASYARAKAT MADANI.</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Poko</vt:lpstr>
      <vt:lpstr>BAB VIII. MASYARAKAT MADANI.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  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VI DEMOKRASI</dc:title>
  <dc:creator>Windows User</dc:creator>
  <cp:lastModifiedBy>Siti Laela</cp:lastModifiedBy>
  <cp:revision>11</cp:revision>
  <dcterms:created xsi:type="dcterms:W3CDTF">2020-04-12T14:34:10Z</dcterms:created>
  <dcterms:modified xsi:type="dcterms:W3CDTF">2022-05-13T06:24:28Z</dcterms:modified>
</cp:coreProperties>
</file>