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304"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302" r:id="rId4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7D2DCBEE-7053-485F-A1BC-9A90F10580E6}" type="datetimeFigureOut">
              <a:rPr lang="id-ID" smtClean="0"/>
              <a:t>10/06/2022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391290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D2DCBEE-7053-485F-A1BC-9A90F10580E6}" type="datetimeFigureOut">
              <a:rPr lang="id-ID" smtClean="0"/>
              <a:t>10/06/2022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123140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D2DCBEE-7053-485F-A1BC-9A90F10580E6}" type="datetimeFigureOut">
              <a:rPr lang="id-ID" smtClean="0"/>
              <a:t>10/06/2022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216665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D2DCBEE-7053-485F-A1BC-9A90F10580E6}" type="datetimeFigureOut">
              <a:rPr lang="id-ID" smtClean="0"/>
              <a:t>10/06/2022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44810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DCBEE-7053-485F-A1BC-9A90F10580E6}" type="datetimeFigureOut">
              <a:rPr lang="id-ID" smtClean="0"/>
              <a:t>10/06/2022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361393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7D2DCBEE-7053-485F-A1BC-9A90F10580E6}" type="datetimeFigureOut">
              <a:rPr lang="id-ID" smtClean="0"/>
              <a:t>10/06/2022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408974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7D2DCBEE-7053-485F-A1BC-9A90F10580E6}" type="datetimeFigureOut">
              <a:rPr lang="id-ID" smtClean="0"/>
              <a:t>10/06/2022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144847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2DCBEE-7053-485F-A1BC-9A90F10580E6}" type="datetimeFigureOut">
              <a:rPr lang="id-ID" smtClean="0"/>
              <a:t>10/06/2022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44691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CBEE-7053-485F-A1BC-9A90F10580E6}" type="datetimeFigureOut">
              <a:rPr lang="id-ID" smtClean="0"/>
              <a:t>10/06/2022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117973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CBEE-7053-485F-A1BC-9A90F10580E6}" type="datetimeFigureOut">
              <a:rPr lang="id-ID" smtClean="0"/>
              <a:t>10/06/2022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328121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CBEE-7053-485F-A1BC-9A90F10580E6}" type="datetimeFigureOut">
              <a:rPr lang="id-ID" smtClean="0"/>
              <a:t>10/06/2022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C9F4DCD-928E-443A-A287-31792EF614AD}" type="slidenum">
              <a:rPr lang="id-ID" smtClean="0"/>
              <a:t>‹#›</a:t>
            </a:fld>
            <a:endParaRPr lang="id-ID"/>
          </a:p>
        </p:txBody>
      </p:sp>
    </p:spTree>
    <p:extLst>
      <p:ext uri="{BB962C8B-B14F-4D97-AF65-F5344CB8AC3E}">
        <p14:creationId xmlns:p14="http://schemas.microsoft.com/office/powerpoint/2010/main" val="83774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DCBEE-7053-485F-A1BC-9A90F10580E6}" type="datetimeFigureOut">
              <a:rPr lang="id-ID" smtClean="0"/>
              <a:t>10/06/2022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F4DCD-928E-443A-A287-31792EF614AD}" type="slidenum">
              <a:rPr lang="id-ID" smtClean="0"/>
              <a:t>‹#›</a:t>
            </a:fld>
            <a:endParaRPr lang="id-ID"/>
          </a:p>
        </p:txBody>
      </p:sp>
    </p:spTree>
    <p:extLst>
      <p:ext uri="{BB962C8B-B14F-4D97-AF65-F5344CB8AC3E}">
        <p14:creationId xmlns:p14="http://schemas.microsoft.com/office/powerpoint/2010/main" val="16570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2" cy="1340768"/>
          </a:xfrm>
          <a:ln/>
        </p:spPr>
        <p:style>
          <a:lnRef idx="1">
            <a:schemeClr val="accent2"/>
          </a:lnRef>
          <a:fillRef idx="2">
            <a:schemeClr val="accent2"/>
          </a:fillRef>
          <a:effectRef idx="1">
            <a:schemeClr val="accent2"/>
          </a:effectRef>
          <a:fontRef idx="minor">
            <a:schemeClr val="dk1"/>
          </a:fontRef>
        </p:style>
        <p:txBody>
          <a:bodyPr>
            <a:normAutofit fontScale="90000"/>
          </a:bodyPr>
          <a:lstStyle/>
          <a:p>
            <a:r>
              <a:rPr lang="id-ID" dirty="0">
                <a:solidFill>
                  <a:schemeClr val="tx1"/>
                </a:solidFill>
              </a:rPr>
              <a:t>IX. </a:t>
            </a:r>
            <a:br>
              <a:rPr lang="id-ID" dirty="0">
                <a:solidFill>
                  <a:schemeClr val="tx1"/>
                </a:solidFill>
              </a:rPr>
            </a:br>
            <a:r>
              <a:rPr lang="id-ID" dirty="0">
                <a:solidFill>
                  <a:schemeClr val="tx1"/>
                </a:solidFill>
              </a:rPr>
              <a:t>WAWASAN NUSANTARA</a:t>
            </a:r>
          </a:p>
        </p:txBody>
      </p:sp>
      <p:sp>
        <p:nvSpPr>
          <p:cNvPr id="3" name="Content Placeholder 2"/>
          <p:cNvSpPr>
            <a:spLocks noGrp="1"/>
          </p:cNvSpPr>
          <p:nvPr>
            <p:ph idx="1"/>
          </p:nvPr>
        </p:nvSpPr>
        <p:spPr>
          <a:xfrm>
            <a:off x="107504" y="1484784"/>
            <a:ext cx="9036496" cy="5373216"/>
          </a:xfrm>
          <a:ln/>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buNone/>
            </a:pPr>
            <a:r>
              <a:rPr lang="id-ID" dirty="0"/>
              <a:t>   A. 	PENGERTIAN WAWASAN NUSANTARA.</a:t>
            </a:r>
          </a:p>
          <a:p>
            <a:pPr marL="0" indent="0">
              <a:buNone/>
            </a:pPr>
            <a:r>
              <a:rPr lang="id-ID" dirty="0"/>
              <a:t>   B. 	DASAR PEMIKIRAN WAWASAN NUSANTARA.</a:t>
            </a:r>
          </a:p>
          <a:p>
            <a:pPr marL="0" indent="0">
              <a:buNone/>
            </a:pPr>
            <a:r>
              <a:rPr lang="id-ID" dirty="0"/>
              <a:t>   C. 	UNSUR DASAR KONSEPSI WAWASAN    	NUSANTARA.</a:t>
            </a:r>
          </a:p>
          <a:p>
            <a:pPr marL="0" indent="0">
              <a:buNone/>
            </a:pPr>
            <a:r>
              <a:rPr lang="id-ID" dirty="0"/>
              <a:t>   D.   	HAKEKAT WAWASAN NUSANTARA.</a:t>
            </a:r>
          </a:p>
          <a:p>
            <a:pPr marL="0" indent="0">
              <a:buNone/>
            </a:pPr>
            <a:r>
              <a:rPr lang="id-ID" dirty="0"/>
              <a:t>   E.  	 ASAS WAWASAN NUSANTARA.</a:t>
            </a:r>
          </a:p>
          <a:p>
            <a:pPr marL="0" indent="0">
              <a:buNone/>
            </a:pPr>
            <a:r>
              <a:rPr lang="id-ID" dirty="0"/>
              <a:t>   F.   	ARAH PANDANG.</a:t>
            </a:r>
          </a:p>
          <a:p>
            <a:pPr marL="0" indent="0">
              <a:buNone/>
            </a:pPr>
            <a:r>
              <a:rPr lang="id-ID" dirty="0"/>
              <a:t>   G. 	KEDUDUKAN, FUNGSI, DAN TUJUAN.</a:t>
            </a:r>
          </a:p>
          <a:p>
            <a:pPr marL="0" indent="0">
              <a:buNone/>
            </a:pPr>
            <a:r>
              <a:rPr lang="id-ID" dirty="0"/>
              <a:t>   H. 	SASARAN IMPLEMENTASI WAWASAN 	NUSANTARA DALAM KEHIDUPAN NASIONAL.</a:t>
            </a:r>
          </a:p>
        </p:txBody>
      </p:sp>
    </p:spTree>
    <p:extLst>
      <p:ext uri="{BB962C8B-B14F-4D97-AF65-F5344CB8AC3E}">
        <p14:creationId xmlns:p14="http://schemas.microsoft.com/office/powerpoint/2010/main" val="331462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6"/>
          </a:lnRef>
          <a:fillRef idx="3">
            <a:schemeClr val="accent6"/>
          </a:fillRef>
          <a:effectRef idx="2">
            <a:schemeClr val="accent6"/>
          </a:effectRef>
          <a:fontRef idx="minor">
            <a:schemeClr val="lt1"/>
          </a:fontRef>
        </p:style>
        <p:txBody>
          <a:bodyPr>
            <a:normAutofit/>
          </a:bodyPr>
          <a:lstStyle/>
          <a:p>
            <a:pPr marL="0" indent="0">
              <a:buNone/>
            </a:pPr>
            <a:endParaRPr lang="id-ID" dirty="0"/>
          </a:p>
          <a:p>
            <a:pPr marL="0" indent="0">
              <a:buNone/>
            </a:pPr>
            <a:r>
              <a:rPr lang="id-ID" dirty="0"/>
              <a:t>   </a:t>
            </a:r>
          </a:p>
        </p:txBody>
      </p:sp>
      <p:sp>
        <p:nvSpPr>
          <p:cNvPr id="4" name="Snip Diagonal Corner Rectangle 3"/>
          <p:cNvSpPr/>
          <p:nvPr/>
        </p:nvSpPr>
        <p:spPr>
          <a:xfrm>
            <a:off x="251520" y="260648"/>
            <a:ext cx="8352928" cy="14401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dirty="0">
                <a:solidFill>
                  <a:srgbClr val="FF0000"/>
                </a:solidFill>
              </a:rPr>
              <a:t>C.  UNSUR DASAR KONSEPSI WAWASAN NUSANTARA.</a:t>
            </a:r>
          </a:p>
        </p:txBody>
      </p:sp>
      <p:sp>
        <p:nvSpPr>
          <p:cNvPr id="5" name="Snip Diagonal Corner Rectangle 4"/>
          <p:cNvSpPr/>
          <p:nvPr/>
        </p:nvSpPr>
        <p:spPr>
          <a:xfrm>
            <a:off x="395536" y="1988840"/>
            <a:ext cx="8496944" cy="316835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b="1" dirty="0"/>
              <a:t>Konsepsi Wawasan Nusantara terdiri dari 3 Unsur :</a:t>
            </a:r>
          </a:p>
          <a:p>
            <a:r>
              <a:rPr lang="id-ID" sz="2800" b="1" dirty="0"/>
              <a:t>   1.  Wadah.</a:t>
            </a:r>
          </a:p>
          <a:p>
            <a:r>
              <a:rPr lang="id-ID" sz="2800" b="1" dirty="0"/>
              <a:t>   2.  Isi (Content)</a:t>
            </a:r>
          </a:p>
          <a:p>
            <a:r>
              <a:rPr lang="id-ID" sz="2800" b="1" dirty="0"/>
              <a:t>   3.  Tata laku (Conduck)</a:t>
            </a:r>
          </a:p>
        </p:txBody>
      </p:sp>
    </p:spTree>
    <p:extLst>
      <p:ext uri="{BB962C8B-B14F-4D97-AF65-F5344CB8AC3E}">
        <p14:creationId xmlns:p14="http://schemas.microsoft.com/office/powerpoint/2010/main" val="330332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28394"/>
            <a:ext cx="9144000" cy="6886394"/>
          </a:xfrm>
        </p:spPr>
        <p:style>
          <a:lnRef idx="3">
            <a:schemeClr val="lt1"/>
          </a:lnRef>
          <a:fillRef idx="1">
            <a:schemeClr val="accent6"/>
          </a:fillRef>
          <a:effectRef idx="1">
            <a:schemeClr val="accent6"/>
          </a:effectRef>
          <a:fontRef idx="minor">
            <a:schemeClr val="lt1"/>
          </a:fontRef>
        </p:style>
        <p:txBody>
          <a:bodyPr/>
          <a:lstStyle/>
          <a:p>
            <a:pPr marL="0" indent="0">
              <a:buNone/>
            </a:pPr>
            <a:endParaRPr lang="id-ID" dirty="0"/>
          </a:p>
        </p:txBody>
      </p:sp>
      <p:sp>
        <p:nvSpPr>
          <p:cNvPr id="4" name="Snip Diagonal Corner Rectangle 3"/>
          <p:cNvSpPr/>
          <p:nvPr/>
        </p:nvSpPr>
        <p:spPr>
          <a:xfrm>
            <a:off x="323528" y="404664"/>
            <a:ext cx="8208912" cy="5688632"/>
          </a:xfrm>
          <a:prstGeom prst="snip2DiagRect">
            <a:avLst/>
          </a:prstGeom>
        </p:spPr>
        <p:style>
          <a:lnRef idx="3">
            <a:schemeClr val="lt1"/>
          </a:lnRef>
          <a:fillRef idx="1">
            <a:schemeClr val="accent3"/>
          </a:fillRef>
          <a:effectRef idx="1">
            <a:schemeClr val="accent3"/>
          </a:effectRef>
          <a:fontRef idx="minor">
            <a:schemeClr val="lt1"/>
          </a:fontRef>
        </p:style>
        <p:txBody>
          <a:bodyPr rtlCol="0" anchor="ctr"/>
          <a:lstStyle/>
          <a:p>
            <a:r>
              <a:rPr lang="id-ID" sz="2800" b="1" dirty="0">
                <a:solidFill>
                  <a:srgbClr val="FF0000"/>
                </a:solidFill>
              </a:rPr>
              <a:t>Wadah.</a:t>
            </a:r>
            <a:endParaRPr lang="id-ID" sz="2800" b="1" dirty="0"/>
          </a:p>
          <a:p>
            <a:r>
              <a:rPr lang="id-ID" sz="2800" b="1" dirty="0"/>
              <a:t>	</a:t>
            </a:r>
            <a:r>
              <a:rPr lang="id-ID" sz="2800" b="1" dirty="0">
                <a:solidFill>
                  <a:srgbClr val="002060"/>
                </a:solidFill>
              </a:rPr>
              <a:t>Wadah kehidupan bermasyarakat, berbangsa, dan bernegara meliputi seluruh wilayah Indonesia yang memiliki kekayaan alam dan Penduduk dengan aneka ragam budaya.  Bangsa indonesia memiliki berbagai kegiatan kenegaraan dalam wujud Suprastruktur Politik.</a:t>
            </a:r>
          </a:p>
          <a:p>
            <a:r>
              <a:rPr lang="id-ID" sz="2800" b="1" dirty="0">
                <a:solidFill>
                  <a:srgbClr val="002060"/>
                </a:solidFill>
              </a:rPr>
              <a:t>sedangkan wadah dalam kehidupan bermasyarakat adalah berbagai lembaga dalam wujud insfrastruktur Politik</a:t>
            </a:r>
            <a:r>
              <a:rPr lang="id-ID" dirty="0">
                <a:solidFill>
                  <a:srgbClr val="002060"/>
                </a:solidFill>
              </a:rPr>
              <a:t>.</a:t>
            </a:r>
          </a:p>
        </p:txBody>
      </p:sp>
    </p:spTree>
    <p:extLst>
      <p:ext uri="{BB962C8B-B14F-4D97-AF65-F5344CB8AC3E}">
        <p14:creationId xmlns:p14="http://schemas.microsoft.com/office/powerpoint/2010/main" val="248978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6"/>
          </a:lnRef>
          <a:fillRef idx="3">
            <a:schemeClr val="accent6"/>
          </a:fillRef>
          <a:effectRef idx="2">
            <a:schemeClr val="accent6"/>
          </a:effectRef>
          <a:fontRef idx="minor">
            <a:schemeClr val="lt1"/>
          </a:fontRef>
        </p:style>
        <p:txBody>
          <a:bodyPr>
            <a:normAutofit/>
          </a:bodyPr>
          <a:lstStyle/>
          <a:p>
            <a:pPr marL="0" indent="0">
              <a:buNone/>
            </a:pPr>
            <a:endParaRPr lang="id-ID" dirty="0">
              <a:solidFill>
                <a:srgbClr val="FF0000"/>
              </a:solidFill>
            </a:endParaRPr>
          </a:p>
          <a:p>
            <a:pPr marL="0" indent="0">
              <a:buNone/>
            </a:pPr>
            <a:r>
              <a:rPr lang="id-ID" sz="4400" dirty="0">
                <a:solidFill>
                  <a:srgbClr val="FF0000"/>
                </a:solidFill>
              </a:rPr>
              <a:t>   </a:t>
            </a:r>
            <a:endParaRPr lang="id-ID" dirty="0">
              <a:solidFill>
                <a:srgbClr val="002060"/>
              </a:solidFill>
            </a:endParaRPr>
          </a:p>
        </p:txBody>
      </p:sp>
      <p:sp>
        <p:nvSpPr>
          <p:cNvPr id="4" name="Snip Diagonal Corner Rectangle 3"/>
          <p:cNvSpPr/>
          <p:nvPr/>
        </p:nvSpPr>
        <p:spPr>
          <a:xfrm>
            <a:off x="539552" y="476672"/>
            <a:ext cx="8208912" cy="6264696"/>
          </a:xfrm>
          <a:prstGeom prst="snip2DiagRect">
            <a:avLst/>
          </a:prstGeom>
        </p:spPr>
        <p:style>
          <a:lnRef idx="3">
            <a:schemeClr val="lt1"/>
          </a:lnRef>
          <a:fillRef idx="1">
            <a:schemeClr val="accent3"/>
          </a:fillRef>
          <a:effectRef idx="1">
            <a:schemeClr val="accent3"/>
          </a:effectRef>
          <a:fontRef idx="minor">
            <a:schemeClr val="lt1"/>
          </a:fontRef>
        </p:style>
        <p:txBody>
          <a:bodyPr rtlCol="0" anchor="ctr"/>
          <a:lstStyle/>
          <a:p>
            <a:r>
              <a:rPr lang="id-ID" sz="3200" b="1" dirty="0">
                <a:solidFill>
                  <a:srgbClr val="FF0000"/>
                </a:solidFill>
              </a:rPr>
              <a:t>ISI .</a:t>
            </a:r>
          </a:p>
          <a:p>
            <a:r>
              <a:rPr lang="id-ID" sz="2800" b="1" dirty="0">
                <a:solidFill>
                  <a:schemeClr val="tx1"/>
                </a:solidFill>
              </a:rPr>
              <a:t>	ISI  adalah aspirasi bangsa yang sedang berkembang di masyarakat serta cita-cita serta tujuan nasional yang terdapat dalam Pembukaan UUD 1945.</a:t>
            </a:r>
          </a:p>
          <a:p>
            <a:r>
              <a:rPr lang="id-ID" sz="2800" b="1" dirty="0">
                <a:solidFill>
                  <a:schemeClr val="tx1"/>
                </a:solidFill>
              </a:rPr>
              <a:t>     Isi menyangkut 2 (dua) hal yang esensial :</a:t>
            </a:r>
          </a:p>
          <a:p>
            <a:r>
              <a:rPr lang="id-ID" sz="2800" b="1" dirty="0">
                <a:solidFill>
                  <a:schemeClr val="tx1"/>
                </a:solidFill>
              </a:rPr>
              <a:t>     1. Realisasi aspirasi bangsa sebagai 	kesepakatan bersama serta pencapaian 	cita-cita dan tujuan nasional.</a:t>
            </a:r>
          </a:p>
          <a:p>
            <a:r>
              <a:rPr lang="id-ID" sz="2800" b="1" dirty="0">
                <a:solidFill>
                  <a:schemeClr val="tx1"/>
                </a:solidFill>
              </a:rPr>
              <a:t>     2.  Persatuan dan kesatuan dalam 	kebhinekaan yang meliputi semua aspek 	kehidupan nasional.</a:t>
            </a:r>
          </a:p>
        </p:txBody>
      </p:sp>
    </p:spTree>
    <p:extLst>
      <p:ext uri="{BB962C8B-B14F-4D97-AF65-F5344CB8AC3E}">
        <p14:creationId xmlns:p14="http://schemas.microsoft.com/office/powerpoint/2010/main" val="98320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036496" cy="6741368"/>
          </a:xfrm>
        </p:spPr>
        <p:style>
          <a:lnRef idx="1">
            <a:schemeClr val="accent6"/>
          </a:lnRef>
          <a:fillRef idx="3">
            <a:schemeClr val="accent6"/>
          </a:fillRef>
          <a:effectRef idx="2">
            <a:schemeClr val="accent6"/>
          </a:effectRef>
          <a:fontRef idx="minor">
            <a:schemeClr val="lt1"/>
          </a:fontRef>
        </p:style>
        <p:txBody>
          <a:bodyPr>
            <a:normAutofit/>
          </a:bodyPr>
          <a:lstStyle/>
          <a:p>
            <a:pPr marL="0" indent="0">
              <a:buNone/>
            </a:pPr>
            <a:r>
              <a:rPr lang="id-ID" dirty="0"/>
              <a:t>  	</a:t>
            </a:r>
          </a:p>
          <a:p>
            <a:pPr marL="0" indent="0">
              <a:buNone/>
            </a:pPr>
            <a:r>
              <a:rPr lang="id-ID" dirty="0"/>
              <a:t> </a:t>
            </a:r>
          </a:p>
        </p:txBody>
      </p:sp>
      <p:sp>
        <p:nvSpPr>
          <p:cNvPr id="4" name="Snip Diagonal Corner Rectangle 3"/>
          <p:cNvSpPr/>
          <p:nvPr/>
        </p:nvSpPr>
        <p:spPr>
          <a:xfrm>
            <a:off x="323528" y="404664"/>
            <a:ext cx="8208912" cy="5904656"/>
          </a:xfrm>
          <a:prstGeom prst="snip2DiagRect">
            <a:avLst/>
          </a:prstGeom>
        </p:spPr>
        <p:style>
          <a:lnRef idx="3">
            <a:schemeClr val="lt1"/>
          </a:lnRef>
          <a:fillRef idx="1">
            <a:schemeClr val="accent3"/>
          </a:fillRef>
          <a:effectRef idx="1">
            <a:schemeClr val="accent3"/>
          </a:effectRef>
          <a:fontRef idx="minor">
            <a:schemeClr val="lt1"/>
          </a:fontRef>
        </p:style>
        <p:txBody>
          <a:bodyPr rtlCol="0" anchor="ctr"/>
          <a:lstStyle/>
          <a:p>
            <a:r>
              <a:rPr lang="id-ID" sz="2800" b="1" dirty="0">
                <a:solidFill>
                  <a:srgbClr val="FF0000"/>
                </a:solidFill>
              </a:rPr>
              <a:t>Tata laku (conduct).</a:t>
            </a:r>
          </a:p>
          <a:p>
            <a:r>
              <a:rPr lang="id-ID" sz="2800" b="1" dirty="0"/>
              <a:t>    </a:t>
            </a:r>
            <a:r>
              <a:rPr lang="id-ID" sz="2800" b="1" dirty="0">
                <a:solidFill>
                  <a:schemeClr val="tx1"/>
                </a:solidFill>
              </a:rPr>
              <a:t>Tata laku merupakan hasil interaksi antara wadah dan isi yang terdiri dari tata laku batiniah dan lahiriah.</a:t>
            </a:r>
          </a:p>
          <a:p>
            <a:r>
              <a:rPr lang="id-ID" sz="2800" b="1" dirty="0">
                <a:solidFill>
                  <a:schemeClr val="tx1"/>
                </a:solidFill>
              </a:rPr>
              <a:t>          Tata laku batiniah mencerminkan jiwa, semangat, dan mentalitas yang baik dari 	bangsa Indonesia. </a:t>
            </a:r>
          </a:p>
          <a:p>
            <a:r>
              <a:rPr lang="id-ID" sz="2800" b="1" dirty="0">
                <a:solidFill>
                  <a:schemeClr val="tx1"/>
                </a:solidFill>
              </a:rPr>
              <a:t>Tata laku lahiriah tercermin dalam tindakan, perbuatan dan perilaku bangsa indonesia.</a:t>
            </a:r>
          </a:p>
          <a:p>
            <a:r>
              <a:rPr lang="id-ID" sz="2800" b="1" dirty="0">
                <a:solidFill>
                  <a:schemeClr val="tx1"/>
                </a:solidFill>
              </a:rPr>
              <a:t>     </a:t>
            </a:r>
          </a:p>
        </p:txBody>
      </p:sp>
    </p:spTree>
    <p:extLst>
      <p:ext uri="{BB962C8B-B14F-4D97-AF65-F5344CB8AC3E}">
        <p14:creationId xmlns:p14="http://schemas.microsoft.com/office/powerpoint/2010/main" val="334869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4"/>
          </a:fillRef>
          <a:effectRef idx="1">
            <a:schemeClr val="accent4"/>
          </a:effectRef>
          <a:fontRef idx="minor">
            <a:schemeClr val="lt1"/>
          </a:fontRef>
        </p:style>
        <p:txBody>
          <a:bodyPr/>
          <a:lstStyle/>
          <a:p>
            <a:pPr marL="0" indent="0">
              <a:buNone/>
            </a:pPr>
            <a:r>
              <a:rPr lang="id-ID" dirty="0"/>
              <a:t> </a:t>
            </a:r>
          </a:p>
          <a:p>
            <a:pPr marL="0" indent="0">
              <a:buNone/>
            </a:pPr>
            <a:r>
              <a:rPr lang="id-ID" dirty="0"/>
              <a:t>    </a:t>
            </a:r>
          </a:p>
        </p:txBody>
      </p:sp>
      <p:sp>
        <p:nvSpPr>
          <p:cNvPr id="4" name="Snip Diagonal Corner Rectangle 3"/>
          <p:cNvSpPr/>
          <p:nvPr/>
        </p:nvSpPr>
        <p:spPr>
          <a:xfrm>
            <a:off x="755576" y="476672"/>
            <a:ext cx="7560840" cy="3456384"/>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solidFill>
                  <a:srgbClr val="FF0000"/>
                </a:solidFill>
              </a:rPr>
              <a:t>D. HAKEKAT WAWASAN NUSANTARA.</a:t>
            </a:r>
          </a:p>
          <a:p>
            <a:r>
              <a:rPr lang="id-ID" sz="2800" b="1" dirty="0"/>
              <a:t>        Hakekat Wawsan Nusantara adalah keutuhan nusantara, dalam pengertian cara pandang yang utuh menyeluruh dalam lingkungan nusantara demi kepentingan nasional.</a:t>
            </a:r>
          </a:p>
          <a:p>
            <a:r>
              <a:rPr lang="id-ID" sz="2800" b="1" dirty="0"/>
              <a:t>       </a:t>
            </a:r>
          </a:p>
        </p:txBody>
      </p:sp>
    </p:spTree>
    <p:extLst>
      <p:ext uri="{BB962C8B-B14F-4D97-AF65-F5344CB8AC3E}">
        <p14:creationId xmlns:p14="http://schemas.microsoft.com/office/powerpoint/2010/main" val="263632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p:spPr>
        <p:style>
          <a:lnRef idx="1">
            <a:schemeClr val="accent2"/>
          </a:lnRef>
          <a:fillRef idx="3">
            <a:schemeClr val="accent2"/>
          </a:fillRef>
          <a:effectRef idx="2">
            <a:schemeClr val="accent2"/>
          </a:effectRef>
          <a:fontRef idx="minor">
            <a:schemeClr val="lt1"/>
          </a:fontRef>
        </p:style>
        <p:txBody>
          <a:bodyPr/>
          <a:lstStyle/>
          <a:p>
            <a:pPr marL="0" indent="0">
              <a:buNone/>
            </a:pPr>
            <a:endParaRPr lang="id-ID" dirty="0"/>
          </a:p>
          <a:p>
            <a:pPr marL="0" indent="0">
              <a:buNone/>
            </a:pPr>
            <a:r>
              <a:rPr lang="id-ID" dirty="0"/>
              <a:t>   </a:t>
            </a:r>
          </a:p>
        </p:txBody>
      </p:sp>
      <p:sp>
        <p:nvSpPr>
          <p:cNvPr id="4" name="Snip Diagonal Corner Rectangle 3"/>
          <p:cNvSpPr/>
          <p:nvPr/>
        </p:nvSpPr>
        <p:spPr>
          <a:xfrm>
            <a:off x="683568" y="548680"/>
            <a:ext cx="7920880" cy="1296144"/>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3200" b="1" dirty="0">
                <a:solidFill>
                  <a:schemeClr val="tx1"/>
                </a:solidFill>
              </a:rPr>
              <a:t>E. ASAS WAWASAN NUSANTARA.</a:t>
            </a:r>
          </a:p>
        </p:txBody>
      </p:sp>
      <p:sp>
        <p:nvSpPr>
          <p:cNvPr id="5" name="Snip Diagonal Corner Rectangle 4"/>
          <p:cNvSpPr/>
          <p:nvPr/>
        </p:nvSpPr>
        <p:spPr>
          <a:xfrm>
            <a:off x="683568" y="2132856"/>
            <a:ext cx="7920880" cy="3888432"/>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t>1. Kepentingan yang sama.</a:t>
            </a:r>
          </a:p>
          <a:p>
            <a:r>
              <a:rPr lang="id-ID" sz="2800" b="1" dirty="0"/>
              <a:t>      2. Keadilan.</a:t>
            </a:r>
          </a:p>
          <a:p>
            <a:r>
              <a:rPr lang="id-ID" sz="2800" b="1" dirty="0"/>
              <a:t>      		3. Kejujuran.</a:t>
            </a:r>
          </a:p>
          <a:p>
            <a:r>
              <a:rPr lang="id-ID" sz="2800" b="1" dirty="0"/>
              <a:t>      			4. Solidaritas.</a:t>
            </a:r>
          </a:p>
          <a:p>
            <a:r>
              <a:rPr lang="id-ID" sz="2800" b="1" dirty="0"/>
              <a:t>     				 5. Kerja sama.</a:t>
            </a:r>
          </a:p>
          <a:p>
            <a:r>
              <a:rPr lang="id-ID" sz="2800" b="1" dirty="0"/>
              <a:t>     					 6. Kesetiaan .</a:t>
            </a:r>
          </a:p>
        </p:txBody>
      </p:sp>
    </p:spTree>
    <p:extLst>
      <p:ext uri="{BB962C8B-B14F-4D97-AF65-F5344CB8AC3E}">
        <p14:creationId xmlns:p14="http://schemas.microsoft.com/office/powerpoint/2010/main" val="216254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4"/>
          </a:lnRef>
          <a:fillRef idx="3">
            <a:schemeClr val="accent4"/>
          </a:fillRef>
          <a:effectRef idx="2">
            <a:schemeClr val="accent4"/>
          </a:effectRef>
          <a:fontRef idx="minor">
            <a:schemeClr val="lt1"/>
          </a:fontRef>
        </p:style>
        <p:txBody>
          <a:bodyPr/>
          <a:lstStyle/>
          <a:p>
            <a:pPr marL="0" indent="0">
              <a:buNone/>
            </a:pPr>
            <a:endParaRPr lang="id-ID" dirty="0"/>
          </a:p>
          <a:p>
            <a:pPr marL="0" indent="0">
              <a:buNone/>
            </a:pPr>
            <a:r>
              <a:rPr lang="id-ID" dirty="0">
                <a:solidFill>
                  <a:srgbClr val="FF0000"/>
                </a:solidFill>
              </a:rPr>
              <a:t>  </a:t>
            </a:r>
            <a:endParaRPr lang="id-ID" dirty="0"/>
          </a:p>
        </p:txBody>
      </p:sp>
      <p:sp>
        <p:nvSpPr>
          <p:cNvPr id="4" name="Snip Diagonal Corner Rectangle 3"/>
          <p:cNvSpPr/>
          <p:nvPr/>
        </p:nvSpPr>
        <p:spPr>
          <a:xfrm>
            <a:off x="467544" y="260648"/>
            <a:ext cx="8208912" cy="122413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F. ARAH PANDANG.</a:t>
            </a:r>
          </a:p>
          <a:p>
            <a:r>
              <a:rPr lang="id-ID" sz="2800" b="1" dirty="0">
                <a:solidFill>
                  <a:schemeClr val="tx1"/>
                </a:solidFill>
              </a:rPr>
              <a:t>    Arah Pandang Wawasan Nusantara :</a:t>
            </a:r>
          </a:p>
        </p:txBody>
      </p:sp>
      <p:sp>
        <p:nvSpPr>
          <p:cNvPr id="5" name="Snip Diagonal Corner Rectangle 4"/>
          <p:cNvSpPr/>
          <p:nvPr/>
        </p:nvSpPr>
        <p:spPr>
          <a:xfrm>
            <a:off x="467544" y="1628800"/>
            <a:ext cx="8424936" cy="482453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rgbClr val="7030A0"/>
                </a:solidFill>
              </a:rPr>
              <a:t>1. Arah Pandang ke Dalam.</a:t>
            </a:r>
          </a:p>
          <a:p>
            <a:r>
              <a:rPr lang="id-ID" sz="2800" b="1" dirty="0"/>
              <a:t>       Mengandung arti bahwa bangsa indonesia 	harus 	peka dan berusaha untuk mencegah 	dan mengatasi sedini mungkin faktor-faktor 	penyebab timbulnya disintegrasi bangsa 	dan harus mengupayakan tetap terbina dan 	terpeliharanya persatuan dan kesatuan 	dalam kebinekaan.</a:t>
            </a:r>
          </a:p>
        </p:txBody>
      </p:sp>
    </p:spTree>
    <p:extLst>
      <p:ext uri="{BB962C8B-B14F-4D97-AF65-F5344CB8AC3E}">
        <p14:creationId xmlns:p14="http://schemas.microsoft.com/office/powerpoint/2010/main" val="357301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4"/>
          </a:lnRef>
          <a:fillRef idx="3">
            <a:schemeClr val="accent4"/>
          </a:fillRef>
          <a:effectRef idx="2">
            <a:schemeClr val="accent4"/>
          </a:effectRef>
          <a:fontRef idx="minor">
            <a:schemeClr val="lt1"/>
          </a:fontRef>
        </p:style>
        <p:txBody>
          <a:bodyPr/>
          <a:lstStyle/>
          <a:p>
            <a:pPr marL="0" indent="0">
              <a:buNone/>
            </a:pPr>
            <a:endParaRPr lang="id-ID" dirty="0"/>
          </a:p>
        </p:txBody>
      </p:sp>
      <p:sp>
        <p:nvSpPr>
          <p:cNvPr id="4" name="Snip Diagonal Corner Rectangle 3"/>
          <p:cNvSpPr/>
          <p:nvPr/>
        </p:nvSpPr>
        <p:spPr>
          <a:xfrm>
            <a:off x="611560" y="620688"/>
            <a:ext cx="8136904" cy="576064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rgbClr val="FF0000"/>
                </a:solidFill>
              </a:rPr>
              <a:t>2. Arah Pandang Keluar.</a:t>
            </a:r>
          </a:p>
          <a:p>
            <a:r>
              <a:rPr lang="id-ID" sz="2800" b="1" dirty="0"/>
              <a:t>        Mengandung arti bahwa dalam kehidupan  internasionalnya, bangsa indonesia harus berusaha mengamankan kepentingan nasionalnya dalam semua aspek kehidupan, baik politik, ekonomi, sosial budaya maupun pertahanan dan keamanan demi tercapainya tujuan nasional sesuai dengan yang tertera pada pembukaan UUD 1945</a:t>
            </a:r>
            <a:r>
              <a:rPr lang="id-ID" dirty="0"/>
              <a:t>.</a:t>
            </a:r>
          </a:p>
        </p:txBody>
      </p:sp>
    </p:spTree>
    <p:extLst>
      <p:ext uri="{BB962C8B-B14F-4D97-AF65-F5344CB8AC3E}">
        <p14:creationId xmlns:p14="http://schemas.microsoft.com/office/powerpoint/2010/main" val="49741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624736"/>
          </a:xfrm>
        </p:spPr>
        <p:style>
          <a:lnRef idx="0">
            <a:schemeClr val="accent5"/>
          </a:lnRef>
          <a:fillRef idx="3">
            <a:schemeClr val="accent5"/>
          </a:fillRef>
          <a:effectRef idx="3">
            <a:schemeClr val="accent5"/>
          </a:effectRef>
          <a:fontRef idx="minor">
            <a:schemeClr val="lt1"/>
          </a:fontRef>
        </p:style>
        <p:txBody>
          <a:bodyPr/>
          <a:lstStyle/>
          <a:p>
            <a:pPr marL="0" indent="0">
              <a:buNone/>
            </a:pPr>
            <a:endParaRPr lang="id-ID" dirty="0"/>
          </a:p>
          <a:p>
            <a:pPr marL="0" indent="0">
              <a:buNone/>
            </a:pPr>
            <a:r>
              <a:rPr lang="id-ID" dirty="0">
                <a:solidFill>
                  <a:srgbClr val="FF0000"/>
                </a:solidFill>
              </a:rPr>
              <a:t>    </a:t>
            </a:r>
            <a:endParaRPr lang="id-ID" dirty="0"/>
          </a:p>
        </p:txBody>
      </p:sp>
      <p:sp>
        <p:nvSpPr>
          <p:cNvPr id="4" name="Snip and Round Single Corner Rectangle 3"/>
          <p:cNvSpPr/>
          <p:nvPr/>
        </p:nvSpPr>
        <p:spPr>
          <a:xfrm>
            <a:off x="467544" y="260648"/>
            <a:ext cx="7776864" cy="144016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G. KEDUDUKAN, FUNGSI DAN TUJUAN  					WAWASAN NUSANTARA</a:t>
            </a:r>
          </a:p>
        </p:txBody>
      </p:sp>
      <p:sp>
        <p:nvSpPr>
          <p:cNvPr id="5" name="Snip Diagonal Corner Rectangle 4"/>
          <p:cNvSpPr/>
          <p:nvPr/>
        </p:nvSpPr>
        <p:spPr>
          <a:xfrm>
            <a:off x="323528" y="1700808"/>
            <a:ext cx="8424936" cy="489654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dirty="0">
                <a:solidFill>
                  <a:srgbClr val="FF0000"/>
                </a:solidFill>
              </a:rPr>
              <a:t> </a:t>
            </a:r>
            <a:r>
              <a:rPr lang="id-ID" sz="2800" b="1" dirty="0">
                <a:solidFill>
                  <a:schemeClr val="tx1"/>
                </a:solidFill>
              </a:rPr>
              <a:t>1. KEDUDUKAN.</a:t>
            </a:r>
          </a:p>
          <a:p>
            <a:r>
              <a:rPr lang="id-ID" sz="2800" b="1" dirty="0">
                <a:solidFill>
                  <a:schemeClr val="tx1"/>
                </a:solidFill>
              </a:rPr>
              <a:t>      a. Wawasan Nusantara sebagai wawasan Nasional bangas Indonesia merupakan ajaran yang 	diyakani kebenarannya oleh seluruh 	rakyat agar tidak terjadi penyesatan dan penyimpangan dalam upaya mencapai dan mewujudkan cita-cita dan tujuan Nasional.</a:t>
            </a:r>
          </a:p>
          <a:p>
            <a:r>
              <a:rPr lang="id-ID" sz="2800" b="1" dirty="0">
                <a:solidFill>
                  <a:schemeClr val="tx1"/>
                </a:solidFill>
              </a:rPr>
              <a:t>      Dengan demikian, Wawasan Nusantara 	menjadi Landasan Visional dalam	menyelenggarakan kehidupan Nasional</a:t>
            </a:r>
            <a:r>
              <a:rPr lang="id-ID" dirty="0"/>
              <a:t>.</a:t>
            </a:r>
          </a:p>
        </p:txBody>
      </p:sp>
    </p:spTree>
    <p:extLst>
      <p:ext uri="{BB962C8B-B14F-4D97-AF65-F5344CB8AC3E}">
        <p14:creationId xmlns:p14="http://schemas.microsoft.com/office/powerpoint/2010/main" val="114380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G</a:t>
            </a:r>
            <a:br>
              <a:rPr lang="id-ID" sz="200" dirty="0"/>
            </a:br>
            <a:endParaRPr lang="id-ID" sz="200" dirty="0"/>
          </a:p>
        </p:txBody>
      </p:sp>
      <p:sp>
        <p:nvSpPr>
          <p:cNvPr id="3" name="Content Placeholder 2"/>
          <p:cNvSpPr>
            <a:spLocks noGrp="1"/>
          </p:cNvSpPr>
          <p:nvPr>
            <p:ph idx="1"/>
          </p:nvPr>
        </p:nvSpPr>
        <p:spPr>
          <a:xfrm>
            <a:off x="0" y="0"/>
            <a:ext cx="9144000" cy="6858000"/>
          </a:xfrm>
        </p:spPr>
        <p:style>
          <a:lnRef idx="1">
            <a:schemeClr val="accent3"/>
          </a:lnRef>
          <a:fillRef idx="3">
            <a:schemeClr val="accent3"/>
          </a:fillRef>
          <a:effectRef idx="2">
            <a:schemeClr val="accent3"/>
          </a:effectRef>
          <a:fontRef idx="minor">
            <a:schemeClr val="lt1"/>
          </a:fontRef>
        </p:style>
        <p:txBody>
          <a:bodyPr>
            <a:normAutofit/>
          </a:bodyPr>
          <a:lstStyle/>
          <a:p>
            <a:pPr marL="0" indent="0">
              <a:buNone/>
            </a:pPr>
            <a:r>
              <a:rPr lang="id-ID" dirty="0"/>
              <a:t>	</a:t>
            </a:r>
          </a:p>
        </p:txBody>
      </p:sp>
      <p:sp>
        <p:nvSpPr>
          <p:cNvPr id="4" name="Snip Diagonal Corner Rectangle 3"/>
          <p:cNvSpPr/>
          <p:nvPr/>
        </p:nvSpPr>
        <p:spPr>
          <a:xfrm>
            <a:off x="323528" y="332656"/>
            <a:ext cx="8640960" cy="6264696"/>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sz="2600" b="1" dirty="0">
                <a:solidFill>
                  <a:schemeClr val="tx1"/>
                </a:solidFill>
              </a:rPr>
              <a:t>b. Wawasan Nusantara dalam paradigma nasional 	dapat dilihat dari stratifikasi.</a:t>
            </a:r>
          </a:p>
          <a:p>
            <a:r>
              <a:rPr lang="id-ID" sz="2600" b="1" dirty="0">
                <a:solidFill>
                  <a:schemeClr val="tx1"/>
                </a:solidFill>
              </a:rPr>
              <a:t>    1). Pancasila sebagai falsafah, idiologi bangsa dan 	dasar negara berkedudukan sebagai landasan 	Idiil.</a:t>
            </a:r>
          </a:p>
          <a:p>
            <a:r>
              <a:rPr lang="id-ID" sz="2600" b="1" dirty="0">
                <a:solidFill>
                  <a:schemeClr val="tx1"/>
                </a:solidFill>
              </a:rPr>
              <a:t>    2).  Undang-Undang Dasar 1945 sebagai Landasan 	konstutusi negara, berkedudukan sebagai 	landasan konstitusional.</a:t>
            </a:r>
          </a:p>
          <a:p>
            <a:r>
              <a:rPr lang="id-ID" sz="2600" b="1" dirty="0">
                <a:solidFill>
                  <a:schemeClr val="tx1"/>
                </a:solidFill>
              </a:rPr>
              <a:t>    3). Wawasan Nusantara sebagai visi nasional, 	berkedudukan sebagai landasan visional.</a:t>
            </a:r>
          </a:p>
          <a:p>
            <a:r>
              <a:rPr lang="id-ID" sz="2600" b="1" dirty="0">
                <a:solidFill>
                  <a:schemeClr val="tx1"/>
                </a:solidFill>
              </a:rPr>
              <a:t>    4). Ketahanan Nasional sebagai konsepsi Nasional, 	berkedudukan sebagai landasan konseptual.</a:t>
            </a:r>
          </a:p>
          <a:p>
            <a:r>
              <a:rPr lang="id-ID" sz="2600" b="1" dirty="0">
                <a:solidFill>
                  <a:schemeClr val="tx1"/>
                </a:solidFill>
              </a:rPr>
              <a:t>    5).  GBHN sebagai politik dan strategi nasional atau 	sebagai kebijaksanaan dasar nasional, 	berkedudukan sebagai landasan operasional.</a:t>
            </a:r>
          </a:p>
        </p:txBody>
      </p:sp>
    </p:spTree>
    <p:extLst>
      <p:ext uri="{BB962C8B-B14F-4D97-AF65-F5344CB8AC3E}">
        <p14:creationId xmlns:p14="http://schemas.microsoft.com/office/powerpoint/2010/main" val="135985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28800"/>
          </a:xfrm>
        </p:spPr>
        <p:style>
          <a:lnRef idx="3">
            <a:schemeClr val="lt1"/>
          </a:lnRef>
          <a:fillRef idx="1">
            <a:schemeClr val="accent5"/>
          </a:fillRef>
          <a:effectRef idx="1">
            <a:schemeClr val="accent5"/>
          </a:effectRef>
          <a:fontRef idx="minor">
            <a:schemeClr val="lt1"/>
          </a:fontRef>
        </p:style>
        <p:txBody>
          <a:bodyPr/>
          <a:lstStyle/>
          <a:p>
            <a:r>
              <a:rPr lang="id-ID" dirty="0">
                <a:solidFill>
                  <a:srgbClr val="FFFF00"/>
                </a:solidFill>
              </a:rPr>
              <a:t>BAB X. </a:t>
            </a:r>
            <a:br>
              <a:rPr lang="id-ID" dirty="0">
                <a:solidFill>
                  <a:srgbClr val="FFFF00"/>
                </a:solidFill>
              </a:rPr>
            </a:br>
            <a:r>
              <a:rPr lang="id-ID" dirty="0">
                <a:solidFill>
                  <a:srgbClr val="FFFF00"/>
                </a:solidFill>
              </a:rPr>
              <a:t>KETAHANAN NASIONAL</a:t>
            </a:r>
          </a:p>
        </p:txBody>
      </p:sp>
      <p:sp>
        <p:nvSpPr>
          <p:cNvPr id="3" name="Content Placeholder 2"/>
          <p:cNvSpPr>
            <a:spLocks noGrp="1"/>
          </p:cNvSpPr>
          <p:nvPr>
            <p:ph idx="1"/>
          </p:nvPr>
        </p:nvSpPr>
        <p:spPr>
          <a:xfrm>
            <a:off x="-72008" y="1700808"/>
            <a:ext cx="9144000" cy="5328592"/>
          </a:xfrm>
        </p:spPr>
        <p:style>
          <a:lnRef idx="1">
            <a:schemeClr val="accent6"/>
          </a:lnRef>
          <a:fillRef idx="3">
            <a:schemeClr val="accent6"/>
          </a:fillRef>
          <a:effectRef idx="2">
            <a:schemeClr val="accent6"/>
          </a:effectRef>
          <a:fontRef idx="minor">
            <a:schemeClr val="lt1"/>
          </a:fontRef>
        </p:style>
        <p:txBody>
          <a:bodyPr/>
          <a:lstStyle/>
          <a:p>
            <a:pPr marL="0" indent="0">
              <a:buNone/>
            </a:pPr>
            <a:endParaRPr lang="id-ID" dirty="0"/>
          </a:p>
          <a:p>
            <a:pPr marL="0" indent="0">
              <a:buNone/>
            </a:pPr>
            <a:endParaRPr lang="id-ID" dirty="0"/>
          </a:p>
        </p:txBody>
      </p:sp>
      <p:sp>
        <p:nvSpPr>
          <p:cNvPr id="5" name="Snip and Round Single Corner Rectangle 4"/>
          <p:cNvSpPr/>
          <p:nvPr/>
        </p:nvSpPr>
        <p:spPr>
          <a:xfrm>
            <a:off x="-41751" y="1628800"/>
            <a:ext cx="8973316"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3200" dirty="0"/>
              <a:t>A. LATAR BELAKANG.</a:t>
            </a:r>
          </a:p>
        </p:txBody>
      </p:sp>
      <p:sp>
        <p:nvSpPr>
          <p:cNvPr id="6" name="Snip Diagonal Corner Rectangle 5"/>
          <p:cNvSpPr/>
          <p:nvPr/>
        </p:nvSpPr>
        <p:spPr>
          <a:xfrm>
            <a:off x="4876" y="2269906"/>
            <a:ext cx="8964488" cy="72704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t>B. PENGERTIAN KETAHANAN  NASIONAL INDONESIA</a:t>
            </a:r>
          </a:p>
        </p:txBody>
      </p:sp>
      <p:sp>
        <p:nvSpPr>
          <p:cNvPr id="7" name="Snip and Round Single Corner Rectangle 6"/>
          <p:cNvSpPr/>
          <p:nvPr/>
        </p:nvSpPr>
        <p:spPr>
          <a:xfrm>
            <a:off x="89756" y="2996952"/>
            <a:ext cx="8879608" cy="792088"/>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sz="2400" b="1" dirty="0"/>
              <a:t>C. PENGERTIAN KONSEPSI KETAHANAN NASIONAL 	INDONESIA</a:t>
            </a:r>
          </a:p>
        </p:txBody>
      </p:sp>
      <p:sp>
        <p:nvSpPr>
          <p:cNvPr id="9" name="Snip Diagonal Corner Rectangle 8"/>
          <p:cNvSpPr/>
          <p:nvPr/>
        </p:nvSpPr>
        <p:spPr>
          <a:xfrm>
            <a:off x="28600" y="3806858"/>
            <a:ext cx="8841809" cy="792088"/>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t>D. POKOK –POKOK PIKIRAN KETAHANAN NASIONAL</a:t>
            </a:r>
          </a:p>
        </p:txBody>
      </p:sp>
      <p:sp>
        <p:nvSpPr>
          <p:cNvPr id="10" name="Snip Diagonal Corner Rectangle 9"/>
          <p:cNvSpPr/>
          <p:nvPr/>
        </p:nvSpPr>
        <p:spPr>
          <a:xfrm>
            <a:off x="179512" y="4598946"/>
            <a:ext cx="8784976" cy="846278"/>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z="2600" b="1" dirty="0"/>
              <a:t>E. HAKIKAT TANNAS DAN KONSEPSI TANNAS INDONESIA.</a:t>
            </a:r>
          </a:p>
        </p:txBody>
      </p:sp>
      <p:sp>
        <p:nvSpPr>
          <p:cNvPr id="11" name="Snip Diagonal Corner Rectangle 10"/>
          <p:cNvSpPr/>
          <p:nvPr/>
        </p:nvSpPr>
        <p:spPr>
          <a:xfrm>
            <a:off x="323528" y="5445224"/>
            <a:ext cx="8640960" cy="792088"/>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id-ID" sz="2800" b="1" dirty="0"/>
              <a:t>F.  ASAS – ASAS TANNAS INDONESIA</a:t>
            </a:r>
          </a:p>
        </p:txBody>
      </p:sp>
      <p:sp>
        <p:nvSpPr>
          <p:cNvPr id="12" name="Snip Diagonal Corner Rectangle 11"/>
          <p:cNvSpPr/>
          <p:nvPr/>
        </p:nvSpPr>
        <p:spPr>
          <a:xfrm>
            <a:off x="539552" y="6237312"/>
            <a:ext cx="8392013" cy="720080"/>
          </a:xfrm>
          <a:prstGeom prst="snip2DiagRect">
            <a:avLst/>
          </a:prstGeom>
        </p:spPr>
        <p:style>
          <a:lnRef idx="1">
            <a:schemeClr val="dk1"/>
          </a:lnRef>
          <a:fillRef idx="2">
            <a:schemeClr val="dk1"/>
          </a:fillRef>
          <a:effectRef idx="1">
            <a:schemeClr val="dk1"/>
          </a:effectRef>
          <a:fontRef idx="minor">
            <a:schemeClr val="dk1"/>
          </a:fontRef>
        </p:style>
        <p:txBody>
          <a:bodyPr rtlCol="0" anchor="ctr"/>
          <a:lstStyle/>
          <a:p>
            <a:r>
              <a:rPr lang="id-ID" sz="2800" b="1" dirty="0"/>
              <a:t>G. SIFAT KETAHANAN NASIONAL INDONESIA.</a:t>
            </a:r>
          </a:p>
        </p:txBody>
      </p:sp>
    </p:spTree>
    <p:extLst>
      <p:ext uri="{BB962C8B-B14F-4D97-AF65-F5344CB8AC3E}">
        <p14:creationId xmlns:p14="http://schemas.microsoft.com/office/powerpoint/2010/main" val="1280152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id-ID" dirty="0"/>
              <a:t> </a:t>
            </a:r>
          </a:p>
        </p:txBody>
      </p:sp>
      <p:sp>
        <p:nvSpPr>
          <p:cNvPr id="4" name="Snip Diagonal Corner Rectangle 3"/>
          <p:cNvSpPr/>
          <p:nvPr/>
        </p:nvSpPr>
        <p:spPr>
          <a:xfrm>
            <a:off x="323528" y="332656"/>
            <a:ext cx="8496944" cy="5184576"/>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solidFill>
                  <a:schemeClr val="tx1"/>
                </a:solidFill>
              </a:rPr>
              <a:t>2.  Fungsi.</a:t>
            </a:r>
          </a:p>
          <a:p>
            <a:r>
              <a:rPr lang="id-ID" sz="2800" b="1" dirty="0">
                <a:solidFill>
                  <a:schemeClr val="tx1"/>
                </a:solidFill>
              </a:rPr>
              <a:t>          Wawasan Nusantara berfungsi sebagai pedoman, motivasi, dorongan serta rambu-rambu dalam menentukan segala kebijakan, keputusan, tindakan dan perbuatan bagi penyelenggara negara di tingkat pusat dan daerah maupun bagi seluruh rakyat indonesia dalam kehidupan bermasyarakat, berbangsa dan bernegara.</a:t>
            </a:r>
          </a:p>
        </p:txBody>
      </p:sp>
    </p:spTree>
    <p:extLst>
      <p:ext uri="{BB962C8B-B14F-4D97-AF65-F5344CB8AC3E}">
        <p14:creationId xmlns:p14="http://schemas.microsoft.com/office/powerpoint/2010/main" val="223183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4"/>
          </a:lnRef>
          <a:fillRef idx="3">
            <a:schemeClr val="accent4"/>
          </a:fillRef>
          <a:effectRef idx="2">
            <a:schemeClr val="accent4"/>
          </a:effectRef>
          <a:fontRef idx="minor">
            <a:schemeClr val="lt1"/>
          </a:fontRef>
        </p:style>
        <p:txBody>
          <a:bodyPr/>
          <a:lstStyle/>
          <a:p>
            <a:pPr marL="0" indent="0">
              <a:buNone/>
            </a:pPr>
            <a:endParaRPr lang="id-ID" dirty="0"/>
          </a:p>
        </p:txBody>
      </p:sp>
      <p:sp>
        <p:nvSpPr>
          <p:cNvPr id="4" name="Snip Diagonal Corner Rectangle 3"/>
          <p:cNvSpPr/>
          <p:nvPr/>
        </p:nvSpPr>
        <p:spPr>
          <a:xfrm>
            <a:off x="395536" y="764704"/>
            <a:ext cx="8424936" cy="424847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t>Tujuan wawasan Nusantara.</a:t>
            </a:r>
          </a:p>
          <a:p>
            <a:r>
              <a:rPr lang="id-ID" sz="2800" b="1" dirty="0">
                <a:solidFill>
                  <a:srgbClr val="C00000"/>
                </a:solidFill>
              </a:rPr>
              <a:t>Wawasan Nusantara bertujuan mewujudkan 	nasionalisme yang tinggi di segala aspek 	kehidupan rakyat Indonesia yang lebih 	mengutamakan kepentingan nasional dari 	pada kepentingan individu, kelompok, 	golongan, sukubangsa, atau daerah.</a:t>
            </a:r>
          </a:p>
        </p:txBody>
      </p:sp>
    </p:spTree>
    <p:extLst>
      <p:ext uri="{BB962C8B-B14F-4D97-AF65-F5344CB8AC3E}">
        <p14:creationId xmlns:p14="http://schemas.microsoft.com/office/powerpoint/2010/main" val="1107147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2"/>
          </a:lnRef>
          <a:fillRef idx="3">
            <a:schemeClr val="accent2"/>
          </a:fillRef>
          <a:effectRef idx="2">
            <a:schemeClr val="accent2"/>
          </a:effectRef>
          <a:fontRef idx="minor">
            <a:schemeClr val="lt1"/>
          </a:fontRef>
        </p:style>
        <p:txBody>
          <a:bodyPr/>
          <a:lstStyle/>
          <a:p>
            <a:pPr marL="0" indent="0">
              <a:buNone/>
            </a:pPr>
            <a:endParaRPr lang="id-ID" dirty="0"/>
          </a:p>
          <a:p>
            <a:pPr marL="0" indent="0">
              <a:buNone/>
            </a:pPr>
            <a:r>
              <a:rPr lang="id-ID" sz="2800" dirty="0"/>
              <a:t>  </a:t>
            </a:r>
            <a:endParaRPr lang="id-ID" dirty="0">
              <a:solidFill>
                <a:srgbClr val="C00000"/>
              </a:solidFill>
            </a:endParaRPr>
          </a:p>
        </p:txBody>
      </p:sp>
      <p:sp>
        <p:nvSpPr>
          <p:cNvPr id="4" name="Snip Diagonal Corner Rectangle 3"/>
          <p:cNvSpPr/>
          <p:nvPr/>
        </p:nvSpPr>
        <p:spPr>
          <a:xfrm>
            <a:off x="179512" y="188640"/>
            <a:ext cx="8640960" cy="144016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H. SASARAN IMPLEMENTASI WAWASAN 	NUSANTARA DALAM KEHIDUPAN NASIONAL.</a:t>
            </a:r>
          </a:p>
          <a:p>
            <a:r>
              <a:rPr lang="id-ID" sz="2800" b="1" dirty="0">
                <a:solidFill>
                  <a:schemeClr val="tx1"/>
                </a:solidFill>
              </a:rPr>
              <a:t> </a:t>
            </a:r>
          </a:p>
        </p:txBody>
      </p:sp>
      <p:sp>
        <p:nvSpPr>
          <p:cNvPr id="5" name="Snip Diagonal Corner Rectangle 4"/>
          <p:cNvSpPr/>
          <p:nvPr/>
        </p:nvSpPr>
        <p:spPr>
          <a:xfrm>
            <a:off x="323528" y="1772816"/>
            <a:ext cx="8496944" cy="417646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Implementasi wawasan nusantara senantiasa berorientasi pada kepentingan rakyat dan wilayah tanah air secara utuh dan menyeluruh:</a:t>
            </a:r>
          </a:p>
          <a:p>
            <a:r>
              <a:rPr lang="id-ID" sz="2800" b="1" dirty="0">
                <a:solidFill>
                  <a:schemeClr val="tx1"/>
                </a:solidFill>
              </a:rPr>
              <a:t>     1. Di bidang Politik.</a:t>
            </a:r>
          </a:p>
          <a:p>
            <a:r>
              <a:rPr lang="id-ID" sz="2800" b="1" dirty="0">
                <a:solidFill>
                  <a:schemeClr val="tx1"/>
                </a:solidFill>
              </a:rPr>
              <a:t>     2. Di bidang Ekonomi.</a:t>
            </a:r>
          </a:p>
          <a:p>
            <a:r>
              <a:rPr lang="id-ID" sz="2800" b="1" dirty="0">
                <a:solidFill>
                  <a:schemeClr val="tx1"/>
                </a:solidFill>
              </a:rPr>
              <a:t>     3. Dalam Kehidupan Sosial budaya.</a:t>
            </a:r>
          </a:p>
          <a:p>
            <a:r>
              <a:rPr lang="id-ID" sz="2800" b="1" dirty="0">
                <a:solidFill>
                  <a:schemeClr val="tx1"/>
                </a:solidFill>
              </a:rPr>
              <a:t>     4. Dalam kehidupan Hankam.</a:t>
            </a:r>
          </a:p>
        </p:txBody>
      </p:sp>
    </p:spTree>
    <p:extLst>
      <p:ext uri="{BB962C8B-B14F-4D97-AF65-F5344CB8AC3E}">
        <p14:creationId xmlns:p14="http://schemas.microsoft.com/office/powerpoint/2010/main" val="331594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5"/>
          </a:fillRef>
          <a:effectRef idx="1">
            <a:schemeClr val="accent5"/>
          </a:effectRef>
          <a:fontRef idx="minor">
            <a:schemeClr val="lt1"/>
          </a:fontRef>
        </p:style>
        <p:txBody>
          <a:bodyPr/>
          <a:lstStyle/>
          <a:p>
            <a:endParaRPr lang="id-ID" dirty="0"/>
          </a:p>
        </p:txBody>
      </p:sp>
      <p:sp>
        <p:nvSpPr>
          <p:cNvPr id="4" name="Snip Diagonal Corner Rectangle 3"/>
          <p:cNvSpPr/>
          <p:nvPr/>
        </p:nvSpPr>
        <p:spPr>
          <a:xfrm>
            <a:off x="467544" y="332656"/>
            <a:ext cx="7632848" cy="144016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t>PEMASYARAKATAN ATAU SOSIALISASI 			WAWASAN NUSANTARA</a:t>
            </a:r>
          </a:p>
        </p:txBody>
      </p:sp>
      <p:sp>
        <p:nvSpPr>
          <p:cNvPr id="5" name="Snip Diagonal Corner Rectangle 4"/>
          <p:cNvSpPr/>
          <p:nvPr/>
        </p:nvSpPr>
        <p:spPr>
          <a:xfrm>
            <a:off x="323528" y="1916832"/>
            <a:ext cx="8496944" cy="374441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marL="514350" indent="-514350" algn="ctr">
              <a:buAutoNum type="arabicPeriod"/>
            </a:pPr>
            <a:r>
              <a:rPr lang="id-ID" sz="2800" b="1" dirty="0"/>
              <a:t>Menurut sifat atau cara penyampaiannya  yang dapat dilakukan oleh pemenrintah SBB:</a:t>
            </a:r>
          </a:p>
          <a:p>
            <a:pPr marL="514350" indent="-514350" algn="ctr">
              <a:buAutoNum type="alphaLcPeriod"/>
            </a:pPr>
            <a:r>
              <a:rPr lang="id-ID" sz="2800" b="1" dirty="0"/>
              <a:t>Langsung, yang terdiri dari ceramah, diskusi, dialog, tatap muka.</a:t>
            </a:r>
          </a:p>
          <a:p>
            <a:pPr algn="ctr"/>
            <a:r>
              <a:rPr lang="id-ID" sz="2800" b="1" dirty="0"/>
              <a:t>b. Tidak langsung, lewat media elektronik dan media cetak.</a:t>
            </a:r>
          </a:p>
        </p:txBody>
      </p:sp>
    </p:spTree>
    <p:extLst>
      <p:ext uri="{BB962C8B-B14F-4D97-AF65-F5344CB8AC3E}">
        <p14:creationId xmlns:p14="http://schemas.microsoft.com/office/powerpoint/2010/main" val="99990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1"/>
          </a:fillRef>
          <a:effectRef idx="1">
            <a:schemeClr val="accent1"/>
          </a:effectRef>
          <a:fontRef idx="minor">
            <a:schemeClr val="lt1"/>
          </a:fontRef>
        </p:style>
        <p:txBody>
          <a:bodyPr/>
          <a:lstStyle/>
          <a:p>
            <a:pPr marL="0" indent="0">
              <a:buNone/>
            </a:pPr>
            <a:endParaRPr lang="id-ID" dirty="0"/>
          </a:p>
        </p:txBody>
      </p:sp>
      <p:sp>
        <p:nvSpPr>
          <p:cNvPr id="4" name="Snip Diagonal Corner Rectangle 3"/>
          <p:cNvSpPr/>
          <p:nvPr/>
        </p:nvSpPr>
        <p:spPr>
          <a:xfrm>
            <a:off x="467544" y="332656"/>
            <a:ext cx="8136904" cy="396044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t>2. Menurut metode penyampaian berupa :</a:t>
            </a:r>
          </a:p>
          <a:p>
            <a:pPr marL="800100" lvl="1" indent="-342900">
              <a:buAutoNum type="alphaLcPeriod"/>
            </a:pPr>
            <a:r>
              <a:rPr lang="id-ID" sz="2800" b="1" dirty="0"/>
              <a:t>Keteladanan.</a:t>
            </a:r>
          </a:p>
          <a:p>
            <a:r>
              <a:rPr lang="id-ID" sz="2800" b="1" dirty="0"/>
              <a:t>	  	  b.Edukasi.</a:t>
            </a:r>
          </a:p>
          <a:p>
            <a:r>
              <a:rPr lang="id-ID" sz="2800" b="1" dirty="0"/>
              <a:t>			c. Komunikasi.</a:t>
            </a:r>
          </a:p>
          <a:p>
            <a:r>
              <a:rPr lang="id-ID" sz="2800" b="1" dirty="0"/>
              <a:t>				 d. Integrasi</a:t>
            </a:r>
          </a:p>
        </p:txBody>
      </p:sp>
    </p:spTree>
    <p:extLst>
      <p:ext uri="{BB962C8B-B14F-4D97-AF65-F5344CB8AC3E}">
        <p14:creationId xmlns:p14="http://schemas.microsoft.com/office/powerpoint/2010/main" val="210231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4"/>
          </a:fillRef>
          <a:effectRef idx="1">
            <a:schemeClr val="accent4"/>
          </a:effectRef>
          <a:fontRef idx="minor">
            <a:schemeClr val="lt1"/>
          </a:fontRef>
        </p:style>
        <p:txBody>
          <a:bodyPr/>
          <a:lstStyle/>
          <a:p>
            <a:pPr marL="0" indent="0">
              <a:buNone/>
            </a:pPr>
            <a:r>
              <a:rPr lang="id-ID" dirty="0">
                <a:solidFill>
                  <a:srgbClr val="FF0000"/>
                </a:solidFill>
              </a:rPr>
              <a:t> </a:t>
            </a:r>
            <a:endParaRPr lang="id-ID" dirty="0"/>
          </a:p>
        </p:txBody>
      </p:sp>
      <p:sp>
        <p:nvSpPr>
          <p:cNvPr id="4" name="Snip Diagonal Corner Rectangle 3"/>
          <p:cNvSpPr/>
          <p:nvPr/>
        </p:nvSpPr>
        <p:spPr>
          <a:xfrm>
            <a:off x="179512" y="260648"/>
            <a:ext cx="8640960" cy="1656184"/>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id-ID" sz="2800" b="1" dirty="0">
                <a:solidFill>
                  <a:schemeClr val="tx1"/>
                </a:solidFill>
              </a:rPr>
              <a:t>TANTANGAN  IMPLEMENTASI  WAWASAN  						NUSANTARA:</a:t>
            </a:r>
          </a:p>
        </p:txBody>
      </p:sp>
      <p:sp>
        <p:nvSpPr>
          <p:cNvPr id="5" name="Snip Diagonal Corner Rectangle 4"/>
          <p:cNvSpPr/>
          <p:nvPr/>
        </p:nvSpPr>
        <p:spPr>
          <a:xfrm>
            <a:off x="467544" y="2132856"/>
            <a:ext cx="8064896" cy="352839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3200" b="1" dirty="0"/>
              <a:t>1. Pemberdayaan Masyarakat.</a:t>
            </a:r>
          </a:p>
          <a:p>
            <a:r>
              <a:rPr lang="id-ID" sz="3200" b="1" dirty="0"/>
              <a:t>      2. Dunia tanpa batas</a:t>
            </a:r>
          </a:p>
          <a:p>
            <a:r>
              <a:rPr lang="id-ID" sz="3200" b="1" dirty="0"/>
              <a:t>     	 3. Era baru Kapitalisme.</a:t>
            </a:r>
          </a:p>
          <a:p>
            <a:r>
              <a:rPr lang="id-ID" sz="3200" b="1" dirty="0"/>
              <a:t>     	        4. Kesadaran Warga Negara.</a:t>
            </a:r>
          </a:p>
        </p:txBody>
      </p:sp>
    </p:spTree>
    <p:extLst>
      <p:ext uri="{BB962C8B-B14F-4D97-AF65-F5344CB8AC3E}">
        <p14:creationId xmlns:p14="http://schemas.microsoft.com/office/powerpoint/2010/main" val="178893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a:ln/>
        </p:spPr>
        <p:style>
          <a:lnRef idx="3">
            <a:schemeClr val="lt1"/>
          </a:lnRef>
          <a:fillRef idx="1">
            <a:schemeClr val="accent2"/>
          </a:fillRef>
          <a:effectRef idx="1">
            <a:schemeClr val="accent2"/>
          </a:effectRef>
          <a:fontRef idx="minor">
            <a:schemeClr val="lt1"/>
          </a:fontRef>
        </p:style>
        <p:txBody>
          <a:bodyPr/>
          <a:lstStyle/>
          <a:p>
            <a:pPr marL="0" indent="0">
              <a:buNone/>
            </a:pPr>
            <a:endParaRPr lang="id-ID" dirty="0"/>
          </a:p>
          <a:p>
            <a:pPr marL="0" indent="0">
              <a:buNone/>
            </a:pPr>
            <a:r>
              <a:rPr lang="id-ID" dirty="0">
                <a:solidFill>
                  <a:srgbClr val="FF0000"/>
                </a:solidFill>
              </a:rPr>
              <a:t>    </a:t>
            </a:r>
          </a:p>
          <a:p>
            <a:pPr marL="0" indent="0">
              <a:buNone/>
            </a:pPr>
            <a:r>
              <a:rPr lang="id-ID" dirty="0">
                <a:solidFill>
                  <a:srgbClr val="FF0000"/>
                </a:solidFill>
              </a:rPr>
              <a:t>	</a:t>
            </a:r>
            <a:endParaRPr lang="id-ID" dirty="0"/>
          </a:p>
        </p:txBody>
      </p:sp>
      <p:sp>
        <p:nvSpPr>
          <p:cNvPr id="4" name="Snip Diagonal Corner Rectangle 3"/>
          <p:cNvSpPr/>
          <p:nvPr/>
        </p:nvSpPr>
        <p:spPr>
          <a:xfrm>
            <a:off x="683568" y="404664"/>
            <a:ext cx="7848872" cy="1440160"/>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dirty="0"/>
              <a:t>  </a:t>
            </a:r>
          </a:p>
          <a:p>
            <a:endParaRPr lang="id-ID" sz="2800" b="1" dirty="0">
              <a:solidFill>
                <a:srgbClr val="FF0000"/>
              </a:solidFill>
            </a:endParaRPr>
          </a:p>
          <a:p>
            <a:r>
              <a:rPr lang="id-ID" sz="2800" b="1" dirty="0">
                <a:solidFill>
                  <a:srgbClr val="FF0000"/>
                </a:solidFill>
              </a:rPr>
              <a:t>KEBERHASILAN   IMPLEMENTASI   WAWASAN 					NUSANTARA.</a:t>
            </a:r>
          </a:p>
          <a:p>
            <a:pPr algn="ctr"/>
            <a:endParaRPr lang="id-ID" sz="2800" b="1" dirty="0"/>
          </a:p>
        </p:txBody>
      </p:sp>
      <p:sp>
        <p:nvSpPr>
          <p:cNvPr id="6" name="Snip Diagonal Corner Rectangle 5"/>
          <p:cNvSpPr/>
          <p:nvPr/>
        </p:nvSpPr>
        <p:spPr>
          <a:xfrm>
            <a:off x="467544" y="2132856"/>
            <a:ext cx="8352928" cy="352839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b="1" dirty="0">
                <a:solidFill>
                  <a:schemeClr val="tx1"/>
                </a:solidFill>
              </a:rPr>
              <a:t>1. Mengerti, memahami, dan menghayati hak dan 	kewajiban warga negara sebagai hubungan 	warga negara dengan negara, sehingga sadar 	sebagai angsa indonesia yang cinta tanah air 	berdasarkan Pancasila, UUD1945 dan 	wawasan Nusantara.</a:t>
            </a:r>
          </a:p>
        </p:txBody>
      </p:sp>
    </p:spTree>
    <p:extLst>
      <p:ext uri="{BB962C8B-B14F-4D97-AF65-F5344CB8AC3E}">
        <p14:creationId xmlns:p14="http://schemas.microsoft.com/office/powerpoint/2010/main" val="346930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2"/>
          </a:lnRef>
          <a:fillRef idx="3">
            <a:schemeClr val="accent2"/>
          </a:fillRef>
          <a:effectRef idx="2">
            <a:schemeClr val="accent2"/>
          </a:effectRef>
          <a:fontRef idx="minor">
            <a:schemeClr val="lt1"/>
          </a:fontRef>
        </p:style>
        <p:txBody>
          <a:bodyPr/>
          <a:lstStyle/>
          <a:p>
            <a:pPr marL="0" indent="0">
              <a:buNone/>
            </a:pPr>
            <a:endParaRPr lang="id-ID" dirty="0"/>
          </a:p>
        </p:txBody>
      </p:sp>
      <p:sp>
        <p:nvSpPr>
          <p:cNvPr id="4" name="Snip Diagonal Corner Rectangle 3"/>
          <p:cNvSpPr/>
          <p:nvPr/>
        </p:nvSpPr>
        <p:spPr>
          <a:xfrm>
            <a:off x="251520" y="332656"/>
            <a:ext cx="8496944" cy="3384376"/>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solidFill>
                  <a:schemeClr val="tx1"/>
                </a:solidFill>
              </a:rPr>
              <a:t>2.   Mengerti, memahami dan menghayati bahwa di   	dalam menyelenggarakan kehidupan negara 	memerlukan konsepsi wawasan Nusantara, 	sehingga sadar sebagai warag negara yang 	Memiliki wawasan nusantara guna mencapai 	cita-cita dan tujuan nasional</a:t>
            </a:r>
            <a:r>
              <a:rPr lang="id-ID" dirty="0">
                <a:solidFill>
                  <a:srgbClr val="00B050"/>
                </a:solidFill>
              </a:rPr>
              <a:t>.</a:t>
            </a:r>
          </a:p>
        </p:txBody>
      </p:sp>
    </p:spTree>
    <p:extLst>
      <p:ext uri="{BB962C8B-B14F-4D97-AF65-F5344CB8AC3E}">
        <p14:creationId xmlns:p14="http://schemas.microsoft.com/office/powerpoint/2010/main" val="272981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28800"/>
          </a:xfrm>
        </p:spPr>
        <p:style>
          <a:lnRef idx="3">
            <a:schemeClr val="lt1"/>
          </a:lnRef>
          <a:fillRef idx="1">
            <a:schemeClr val="accent5"/>
          </a:fillRef>
          <a:effectRef idx="1">
            <a:schemeClr val="accent5"/>
          </a:effectRef>
          <a:fontRef idx="minor">
            <a:schemeClr val="lt1"/>
          </a:fontRef>
        </p:style>
        <p:txBody>
          <a:bodyPr/>
          <a:lstStyle/>
          <a:p>
            <a:r>
              <a:rPr lang="id-ID" dirty="0">
                <a:solidFill>
                  <a:srgbClr val="FFFF00"/>
                </a:solidFill>
              </a:rPr>
              <a:t>BAB X. </a:t>
            </a:r>
            <a:br>
              <a:rPr lang="id-ID" dirty="0">
                <a:solidFill>
                  <a:srgbClr val="FFFF00"/>
                </a:solidFill>
              </a:rPr>
            </a:br>
            <a:r>
              <a:rPr lang="id-ID" dirty="0">
                <a:solidFill>
                  <a:srgbClr val="FFFF00"/>
                </a:solidFill>
              </a:rPr>
              <a:t>KETAHANAN NASIONAL</a:t>
            </a:r>
          </a:p>
        </p:txBody>
      </p:sp>
      <p:sp>
        <p:nvSpPr>
          <p:cNvPr id="3" name="Content Placeholder 2"/>
          <p:cNvSpPr>
            <a:spLocks noGrp="1"/>
          </p:cNvSpPr>
          <p:nvPr>
            <p:ph idx="1"/>
          </p:nvPr>
        </p:nvSpPr>
        <p:spPr>
          <a:xfrm>
            <a:off x="-72008" y="1700808"/>
            <a:ext cx="9144000" cy="5328592"/>
          </a:xfrm>
        </p:spPr>
        <p:style>
          <a:lnRef idx="1">
            <a:schemeClr val="accent6"/>
          </a:lnRef>
          <a:fillRef idx="3">
            <a:schemeClr val="accent6"/>
          </a:fillRef>
          <a:effectRef idx="2">
            <a:schemeClr val="accent6"/>
          </a:effectRef>
          <a:fontRef idx="minor">
            <a:schemeClr val="lt1"/>
          </a:fontRef>
        </p:style>
        <p:txBody>
          <a:bodyPr/>
          <a:lstStyle/>
          <a:p>
            <a:pPr marL="0" indent="0">
              <a:buNone/>
            </a:pPr>
            <a:endParaRPr lang="id-ID" dirty="0"/>
          </a:p>
          <a:p>
            <a:pPr marL="0" indent="0">
              <a:buNone/>
            </a:pPr>
            <a:endParaRPr lang="id-ID" dirty="0"/>
          </a:p>
        </p:txBody>
      </p:sp>
      <p:sp>
        <p:nvSpPr>
          <p:cNvPr id="5" name="Snip and Round Single Corner Rectangle 4"/>
          <p:cNvSpPr/>
          <p:nvPr/>
        </p:nvSpPr>
        <p:spPr>
          <a:xfrm>
            <a:off x="-41751" y="1628800"/>
            <a:ext cx="8973316"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3200" dirty="0"/>
              <a:t>A. LATAR BELAKANG.</a:t>
            </a:r>
          </a:p>
        </p:txBody>
      </p:sp>
      <p:sp>
        <p:nvSpPr>
          <p:cNvPr id="6" name="Snip Diagonal Corner Rectangle 5"/>
          <p:cNvSpPr/>
          <p:nvPr/>
        </p:nvSpPr>
        <p:spPr>
          <a:xfrm>
            <a:off x="4876" y="2269906"/>
            <a:ext cx="8964488" cy="72704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t>B. PENGERTIAN KETAHANAN  NASIONAL INDONESIA</a:t>
            </a:r>
          </a:p>
        </p:txBody>
      </p:sp>
      <p:sp>
        <p:nvSpPr>
          <p:cNvPr id="7" name="Snip and Round Single Corner Rectangle 6"/>
          <p:cNvSpPr/>
          <p:nvPr/>
        </p:nvSpPr>
        <p:spPr>
          <a:xfrm>
            <a:off x="89756" y="2996952"/>
            <a:ext cx="8879608" cy="792088"/>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sz="2400" b="1" dirty="0"/>
              <a:t>C. PENGERTIAN KONSEPSI KETAHANAN NASIONAL 	INDONESIA</a:t>
            </a:r>
          </a:p>
        </p:txBody>
      </p:sp>
      <p:sp>
        <p:nvSpPr>
          <p:cNvPr id="9" name="Snip Diagonal Corner Rectangle 8"/>
          <p:cNvSpPr/>
          <p:nvPr/>
        </p:nvSpPr>
        <p:spPr>
          <a:xfrm>
            <a:off x="28600" y="3806858"/>
            <a:ext cx="8841809" cy="792088"/>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t>D. POKOK –POKOK PIKIRAN KETAHANAN NASIONAL</a:t>
            </a:r>
          </a:p>
        </p:txBody>
      </p:sp>
      <p:sp>
        <p:nvSpPr>
          <p:cNvPr id="10" name="Snip Diagonal Corner Rectangle 9"/>
          <p:cNvSpPr/>
          <p:nvPr/>
        </p:nvSpPr>
        <p:spPr>
          <a:xfrm>
            <a:off x="179512" y="4598946"/>
            <a:ext cx="8784976" cy="846278"/>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z="2600" b="1" dirty="0"/>
              <a:t>E. HAKIKAT TANNAS DAN KONSEPSI TANNAS INDONESIA.</a:t>
            </a:r>
          </a:p>
        </p:txBody>
      </p:sp>
      <p:sp>
        <p:nvSpPr>
          <p:cNvPr id="11" name="Snip Diagonal Corner Rectangle 10"/>
          <p:cNvSpPr/>
          <p:nvPr/>
        </p:nvSpPr>
        <p:spPr>
          <a:xfrm>
            <a:off x="323528" y="5445224"/>
            <a:ext cx="8640960" cy="792088"/>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id-ID" sz="2800" b="1" dirty="0"/>
              <a:t>F.  ASAS – ASAS TANNAS INDONESIA</a:t>
            </a:r>
          </a:p>
        </p:txBody>
      </p:sp>
      <p:sp>
        <p:nvSpPr>
          <p:cNvPr id="12" name="Snip Diagonal Corner Rectangle 11"/>
          <p:cNvSpPr/>
          <p:nvPr/>
        </p:nvSpPr>
        <p:spPr>
          <a:xfrm>
            <a:off x="539552" y="6237312"/>
            <a:ext cx="8392013" cy="720080"/>
          </a:xfrm>
          <a:prstGeom prst="snip2DiagRect">
            <a:avLst/>
          </a:prstGeom>
        </p:spPr>
        <p:style>
          <a:lnRef idx="1">
            <a:schemeClr val="dk1"/>
          </a:lnRef>
          <a:fillRef idx="2">
            <a:schemeClr val="dk1"/>
          </a:fillRef>
          <a:effectRef idx="1">
            <a:schemeClr val="dk1"/>
          </a:effectRef>
          <a:fontRef idx="minor">
            <a:schemeClr val="dk1"/>
          </a:fontRef>
        </p:style>
        <p:txBody>
          <a:bodyPr rtlCol="0" anchor="ctr"/>
          <a:lstStyle/>
          <a:p>
            <a:r>
              <a:rPr lang="id-ID" sz="2800" b="1" dirty="0"/>
              <a:t>G. SIFAT KETAHANAN NASIONAL INDONESIA.</a:t>
            </a:r>
          </a:p>
        </p:txBody>
      </p:sp>
    </p:spTree>
    <p:extLst>
      <p:ext uri="{BB962C8B-B14F-4D97-AF65-F5344CB8AC3E}">
        <p14:creationId xmlns:p14="http://schemas.microsoft.com/office/powerpoint/2010/main" val="3690162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2"/>
          </a:lnRef>
          <a:fillRef idx="3">
            <a:schemeClr val="accent2"/>
          </a:fillRef>
          <a:effectRef idx="2">
            <a:schemeClr val="accent2"/>
          </a:effectRef>
          <a:fontRef idx="minor">
            <a:schemeClr val="lt1"/>
          </a:fontRef>
        </p:style>
        <p:txBody>
          <a:bodyPr>
            <a:normAutofit/>
          </a:bodyPr>
          <a:lstStyle/>
          <a:p>
            <a:pPr marL="0" indent="0">
              <a:buNone/>
            </a:pPr>
            <a:r>
              <a:rPr lang="id-ID" dirty="0"/>
              <a:t>    </a:t>
            </a:r>
          </a:p>
        </p:txBody>
      </p:sp>
      <p:sp>
        <p:nvSpPr>
          <p:cNvPr id="4" name="Snip Diagonal Corner Rectangle 3"/>
          <p:cNvSpPr/>
          <p:nvPr/>
        </p:nvSpPr>
        <p:spPr>
          <a:xfrm>
            <a:off x="107504" y="188640"/>
            <a:ext cx="8208912" cy="936104"/>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r>
              <a:rPr lang="id-ID" sz="3200" b="1" dirty="0">
                <a:solidFill>
                  <a:schemeClr val="tx1"/>
                </a:solidFill>
              </a:rPr>
              <a:t>A. LATAR BELAKANG KETAHANAN NASIONAL </a:t>
            </a:r>
          </a:p>
        </p:txBody>
      </p:sp>
      <p:sp>
        <p:nvSpPr>
          <p:cNvPr id="5" name="Snip Diagonal Corner Rectangle 4"/>
          <p:cNvSpPr/>
          <p:nvPr/>
        </p:nvSpPr>
        <p:spPr>
          <a:xfrm>
            <a:off x="107504" y="1124744"/>
            <a:ext cx="8856984" cy="288032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	Dengan Posisi geografis, potensi sumber daya alam, serta besarnya jumlah dan kemampuan penduduk yang dimiliki, indonesia menjadi ajang persaingan kepentingan dan perebutan negara-negara luar.</a:t>
            </a:r>
          </a:p>
          <a:p>
            <a:pPr algn="ctr"/>
            <a:endParaRPr lang="id-ID" sz="2800" b="1" dirty="0"/>
          </a:p>
        </p:txBody>
      </p:sp>
      <p:sp>
        <p:nvSpPr>
          <p:cNvPr id="6" name="Snip Diagonal Corner Rectangle 5"/>
          <p:cNvSpPr/>
          <p:nvPr/>
        </p:nvSpPr>
        <p:spPr>
          <a:xfrm>
            <a:off x="107504" y="4221088"/>
            <a:ext cx="8856984" cy="252028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800" b="1" dirty="0">
                <a:solidFill>
                  <a:schemeClr val="tx1"/>
                </a:solidFill>
              </a:rPr>
              <a:t>	Ketahanan Nasional adalah kondisi yang harus di miliki dalam semua sapek kehidupan bermasyarakat, berbangsa, dan bernegara dalam wadah Negara Kesatuan Republik Indonesia</a:t>
            </a:r>
            <a:r>
              <a:rPr lang="id-ID" dirty="0">
                <a:solidFill>
                  <a:schemeClr val="accent2">
                    <a:lumMod val="75000"/>
                  </a:schemeClr>
                </a:solidFill>
              </a:rPr>
              <a:t>.</a:t>
            </a:r>
            <a:endParaRPr lang="id-ID" dirty="0"/>
          </a:p>
        </p:txBody>
      </p:sp>
    </p:spTree>
    <p:extLst>
      <p:ext uri="{BB962C8B-B14F-4D97-AF65-F5344CB8AC3E}">
        <p14:creationId xmlns:p14="http://schemas.microsoft.com/office/powerpoint/2010/main" val="58850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79512" y="116632"/>
            <a:ext cx="8856984" cy="6552728"/>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endParaRPr lang="id-ID" dirty="0"/>
          </a:p>
          <a:p>
            <a:pPr marL="0" indent="0">
              <a:buNone/>
            </a:pPr>
            <a:r>
              <a:rPr lang="id-ID" dirty="0"/>
              <a:t>     </a:t>
            </a:r>
            <a:r>
              <a:rPr lang="id-ID" dirty="0">
                <a:solidFill>
                  <a:srgbClr val="FF0000"/>
                </a:solidFill>
              </a:rPr>
              <a:t>A. PENGERTIAN WAWASAN NUSANTARA.</a:t>
            </a:r>
          </a:p>
          <a:p>
            <a:pPr marL="0" indent="0">
              <a:buNone/>
            </a:pPr>
            <a:endParaRPr lang="id-ID" dirty="0">
              <a:solidFill>
                <a:srgbClr val="FF0000"/>
              </a:solidFill>
            </a:endParaRPr>
          </a:p>
          <a:p>
            <a:pPr marL="0" indent="0">
              <a:buNone/>
            </a:pPr>
            <a:r>
              <a:rPr lang="id-ID" dirty="0"/>
              <a:t> 1. Pengertian Wawasan Nusantara berdasarkan 	ketetapan MPR Tahun 1993 dan 1998 tentang 	GBHN adalah: Wawasan Nusantara yang 	merupakan wawasan nasional yang bersumber 	pada Pancasila dan berdasarkan UUD 1945 adalah 	cara pandang dan sikap bangsa Indonesia 	mengenai diri dan lingkungannya dengan 	mengutamakan persatuan dan kesatuan bangsa 	serta kesatuan wilayah dalam meyelenggarakan 	kehidupan bermasyarakat, berbangsa dan 	bernegara untuk mencapai tujuan nasional.</a:t>
            </a:r>
          </a:p>
          <a:p>
            <a:pPr marL="0" indent="0">
              <a:buNone/>
            </a:pPr>
            <a:r>
              <a:rPr lang="id-ID" dirty="0"/>
              <a:t>         </a:t>
            </a:r>
          </a:p>
          <a:p>
            <a:pPr marL="0" indent="0">
              <a:buNone/>
            </a:pPr>
            <a:r>
              <a:rPr lang="id-ID" dirty="0"/>
              <a:t>      </a:t>
            </a:r>
          </a:p>
          <a:p>
            <a:pPr marL="0" indent="0">
              <a:buNone/>
            </a:pPr>
            <a:endParaRPr lang="id-ID" dirty="0"/>
          </a:p>
        </p:txBody>
      </p:sp>
    </p:spTree>
    <p:extLst>
      <p:ext uri="{BB962C8B-B14F-4D97-AF65-F5344CB8AC3E}">
        <p14:creationId xmlns:p14="http://schemas.microsoft.com/office/powerpoint/2010/main" val="73879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a:t>S</a:t>
            </a:r>
            <a:endParaRPr lang="id-ID" sz="200" dirty="0"/>
          </a:p>
        </p:txBody>
      </p:sp>
      <p:sp>
        <p:nvSpPr>
          <p:cNvPr id="3" name="Content Placeholder 2"/>
          <p:cNvSpPr>
            <a:spLocks noGrp="1"/>
          </p:cNvSpPr>
          <p:nvPr>
            <p:ph idx="1"/>
          </p:nvPr>
        </p:nvSpPr>
        <p:spPr>
          <a:xfrm>
            <a:off x="0" y="0"/>
            <a:ext cx="9144000" cy="6858000"/>
          </a:xfrm>
        </p:spPr>
        <p:style>
          <a:lnRef idx="1">
            <a:schemeClr val="accent1"/>
          </a:lnRef>
          <a:fillRef idx="3">
            <a:schemeClr val="accent1"/>
          </a:fillRef>
          <a:effectRef idx="2">
            <a:schemeClr val="accent1"/>
          </a:effectRef>
          <a:fontRef idx="minor">
            <a:schemeClr val="lt1"/>
          </a:fontRef>
        </p:style>
        <p:txBody>
          <a:bodyPr>
            <a:normAutofit/>
          </a:bodyPr>
          <a:lstStyle/>
          <a:p>
            <a:pPr marL="0" indent="0">
              <a:buNone/>
            </a:pPr>
            <a:endParaRPr lang="id-ID" dirty="0"/>
          </a:p>
        </p:txBody>
      </p:sp>
      <p:sp>
        <p:nvSpPr>
          <p:cNvPr id="4" name="Snip Diagonal Corner Rectangle 3"/>
          <p:cNvSpPr/>
          <p:nvPr/>
        </p:nvSpPr>
        <p:spPr>
          <a:xfrm>
            <a:off x="539552" y="548680"/>
            <a:ext cx="8280920" cy="360040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b="1" dirty="0">
                <a:solidFill>
                  <a:schemeClr val="tx1"/>
                </a:solidFill>
              </a:rPr>
              <a:t>	Kondisi Kehidupan Nasioanl merupakan pencerminan Ketahanan nasional berdasarkan landasan idiil Pancasila, Landasan Konstitusional UUD 1945, landasan Visional Wawasan Nusantara</a:t>
            </a:r>
            <a:r>
              <a:rPr lang="id-ID" dirty="0">
                <a:solidFill>
                  <a:schemeClr val="accent2">
                    <a:lumMod val="50000"/>
                  </a:schemeClr>
                </a:solidFill>
              </a:rPr>
              <a:t>.</a:t>
            </a:r>
          </a:p>
        </p:txBody>
      </p:sp>
    </p:spTree>
    <p:extLst>
      <p:ext uri="{BB962C8B-B14F-4D97-AF65-F5344CB8AC3E}">
        <p14:creationId xmlns:p14="http://schemas.microsoft.com/office/powerpoint/2010/main" val="51839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3"/>
          </a:lnRef>
          <a:fillRef idx="3">
            <a:schemeClr val="accent3"/>
          </a:fillRef>
          <a:effectRef idx="2">
            <a:schemeClr val="accent3"/>
          </a:effectRef>
          <a:fontRef idx="minor">
            <a:schemeClr val="lt1"/>
          </a:fontRef>
        </p:style>
        <p:txBody>
          <a:bodyPr/>
          <a:lstStyle/>
          <a:p>
            <a:pPr marL="0" indent="0">
              <a:buNone/>
            </a:pPr>
            <a:endParaRPr lang="id-ID" dirty="0"/>
          </a:p>
          <a:p>
            <a:pPr marL="0" indent="0">
              <a:buNone/>
            </a:pPr>
            <a:endParaRPr lang="id-ID" dirty="0"/>
          </a:p>
          <a:p>
            <a:pPr marL="0" indent="0">
              <a:buNone/>
            </a:pPr>
            <a:r>
              <a:rPr lang="id-ID" dirty="0"/>
              <a:t>  </a:t>
            </a:r>
          </a:p>
          <a:p>
            <a:pPr marL="0" indent="0">
              <a:buNone/>
            </a:pPr>
            <a:r>
              <a:rPr lang="id-ID" dirty="0"/>
              <a:t>  </a:t>
            </a:r>
            <a:endParaRPr lang="id-ID" dirty="0">
              <a:solidFill>
                <a:schemeClr val="accent2">
                  <a:lumMod val="50000"/>
                </a:schemeClr>
              </a:solidFill>
            </a:endParaRPr>
          </a:p>
        </p:txBody>
      </p:sp>
      <p:sp>
        <p:nvSpPr>
          <p:cNvPr id="4" name="Snip Diagonal Corner Rectangle 3"/>
          <p:cNvSpPr/>
          <p:nvPr/>
        </p:nvSpPr>
        <p:spPr>
          <a:xfrm>
            <a:off x="107504" y="332656"/>
            <a:ext cx="8208912" cy="86409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dirty="0"/>
              <a:t>B. PENGERTIAN KETAHANAN NASIONAL.</a:t>
            </a:r>
          </a:p>
        </p:txBody>
      </p:sp>
      <p:sp>
        <p:nvSpPr>
          <p:cNvPr id="5" name="Snip Diagonal Corner Rectangle 4"/>
          <p:cNvSpPr/>
          <p:nvPr/>
        </p:nvSpPr>
        <p:spPr>
          <a:xfrm>
            <a:off x="107504" y="1484784"/>
            <a:ext cx="8784976" cy="1728192"/>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dirty="0"/>
              <a:t> 	</a:t>
            </a:r>
            <a:r>
              <a:rPr lang="id-ID" sz="2800" b="1" dirty="0"/>
              <a:t>Ketahanan Nasional ialah  kondisi dinamis bangsa Indonesia yang meliputi segenap aspek kehidupan Nasional yang terintegrasi.</a:t>
            </a:r>
          </a:p>
        </p:txBody>
      </p:sp>
      <p:sp>
        <p:nvSpPr>
          <p:cNvPr id="6" name="Snip Diagonal Corner Rectangle 5"/>
          <p:cNvSpPr/>
          <p:nvPr/>
        </p:nvSpPr>
        <p:spPr>
          <a:xfrm>
            <a:off x="107504" y="3501008"/>
            <a:ext cx="892899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400" b="1" dirty="0">
                <a:solidFill>
                  <a:schemeClr val="tx1"/>
                </a:solidFill>
              </a:rPr>
              <a:t>Tannas berisi keuletan dan ketangguhan yang mengandung</a:t>
            </a:r>
          </a:p>
          <a:p>
            <a:r>
              <a:rPr lang="id-ID" sz="2400" b="1" dirty="0">
                <a:solidFill>
                  <a:schemeClr val="tx1"/>
                </a:solidFill>
              </a:rPr>
              <a:t>kemampuan untuk mengembangkan kekuatan nasional dalam menghadapi dan mengatasi segala tantangan, ancaman, hambatan dan gangguan baik yang datang dari luar maupun dari dalam dan untuk menjamin indentitas, integritas, kelangsungan hidup bangsa dan negara, serta perjuangan mencapai tujuan nasional.</a:t>
            </a:r>
          </a:p>
        </p:txBody>
      </p:sp>
    </p:spTree>
    <p:extLst>
      <p:ext uri="{BB962C8B-B14F-4D97-AF65-F5344CB8AC3E}">
        <p14:creationId xmlns:p14="http://schemas.microsoft.com/office/powerpoint/2010/main" val="1354983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632"/>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a:ln/>
        </p:spPr>
        <p:style>
          <a:lnRef idx="3">
            <a:schemeClr val="lt1"/>
          </a:lnRef>
          <a:fillRef idx="1">
            <a:schemeClr val="accent1"/>
          </a:fillRef>
          <a:effectRef idx="1">
            <a:schemeClr val="accent1"/>
          </a:effectRef>
          <a:fontRef idx="minor">
            <a:schemeClr val="lt1"/>
          </a:fontRef>
        </p:style>
        <p:txBody>
          <a:bodyPr>
            <a:normAutofit/>
          </a:bodyPr>
          <a:lstStyle/>
          <a:p>
            <a:pPr marL="0" indent="0">
              <a:buNone/>
            </a:pPr>
            <a:endParaRPr lang="id-ID" dirty="0">
              <a:solidFill>
                <a:sysClr val="windowText" lastClr="000000"/>
              </a:solidFill>
            </a:endParaRPr>
          </a:p>
          <a:p>
            <a:pPr marL="0" indent="0">
              <a:buNone/>
            </a:pPr>
            <a:r>
              <a:rPr lang="id-ID" dirty="0"/>
              <a:t>     </a:t>
            </a:r>
          </a:p>
        </p:txBody>
      </p:sp>
      <p:sp>
        <p:nvSpPr>
          <p:cNvPr id="4" name="Snip Diagonal Corner Rectangle 3"/>
          <p:cNvSpPr/>
          <p:nvPr/>
        </p:nvSpPr>
        <p:spPr>
          <a:xfrm>
            <a:off x="251520" y="305824"/>
            <a:ext cx="8424936" cy="818920"/>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id-ID" sz="2400" b="1" dirty="0">
                <a:solidFill>
                  <a:schemeClr val="accent2">
                    <a:lumMod val="75000"/>
                  </a:schemeClr>
                </a:solidFill>
              </a:rPr>
              <a:t>C. PENGERTIAN KONSEPSI KETAHANAN NASIONAL INDONESIA.</a:t>
            </a:r>
            <a:endParaRPr lang="id-ID" sz="2400" dirty="0"/>
          </a:p>
        </p:txBody>
      </p:sp>
      <p:sp>
        <p:nvSpPr>
          <p:cNvPr id="5" name="Snip Diagonal Corner Rectangle 4"/>
          <p:cNvSpPr/>
          <p:nvPr/>
        </p:nvSpPr>
        <p:spPr>
          <a:xfrm>
            <a:off x="251520" y="1484784"/>
            <a:ext cx="8424936" cy="3384376"/>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400" b="1" dirty="0">
                <a:solidFill>
                  <a:schemeClr val="tx1"/>
                </a:solidFill>
              </a:rPr>
              <a:t>	Konsepsi Ketahanan Nasional Indonesia adalah konsepsi pengembangan kekuatan nasional melalui penggaturan dan penyelenggaraan kesejahteraan dan keamanan yang seimbang, serasi, selaras dalam seluruh aspek kehidupan secara utuh dan menyeluruh dan terpadu berlandaskan Pancasila, UUD 1945, dan wawasan Nusantara.</a:t>
            </a:r>
          </a:p>
        </p:txBody>
      </p:sp>
    </p:spTree>
    <p:extLst>
      <p:ext uri="{BB962C8B-B14F-4D97-AF65-F5344CB8AC3E}">
        <p14:creationId xmlns:p14="http://schemas.microsoft.com/office/powerpoint/2010/main" val="3842919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C</a:t>
            </a:r>
            <a:br>
              <a:rPr lang="id-ID" sz="200" dirty="0"/>
            </a:br>
            <a:r>
              <a:rPr lang="id-ID" sz="200" dirty="0"/>
              <a:t> </a:t>
            </a:r>
            <a:br>
              <a:rPr lang="id-ID" sz="200" dirty="0"/>
            </a:br>
            <a:br>
              <a:rPr lang="id-ID" sz="200" dirty="0"/>
            </a:br>
            <a:endParaRPr lang="id-ID" sz="200" dirty="0"/>
          </a:p>
        </p:txBody>
      </p:sp>
      <p:sp>
        <p:nvSpPr>
          <p:cNvPr id="3" name="Content Placeholder 2"/>
          <p:cNvSpPr>
            <a:spLocks noGrp="1"/>
          </p:cNvSpPr>
          <p:nvPr>
            <p:ph idx="1"/>
          </p:nvPr>
        </p:nvSpPr>
        <p:spPr>
          <a:xfrm>
            <a:off x="0" y="0"/>
            <a:ext cx="9144000" cy="6741368"/>
          </a:xfrm>
        </p:spPr>
        <p:style>
          <a:lnRef idx="3">
            <a:schemeClr val="lt1"/>
          </a:lnRef>
          <a:fillRef idx="1">
            <a:schemeClr val="accent4"/>
          </a:fillRef>
          <a:effectRef idx="1">
            <a:schemeClr val="accent4"/>
          </a:effectRef>
          <a:fontRef idx="minor">
            <a:schemeClr val="lt1"/>
          </a:fontRef>
        </p:style>
        <p:txBody>
          <a:bodyPr/>
          <a:lstStyle/>
          <a:p>
            <a:pPr marL="0" indent="0">
              <a:buNone/>
            </a:pPr>
            <a:endParaRPr lang="id-ID" dirty="0"/>
          </a:p>
          <a:p>
            <a:pPr marL="0" indent="0">
              <a:buNone/>
            </a:pPr>
            <a:endParaRPr lang="id-ID" dirty="0">
              <a:solidFill>
                <a:schemeClr val="tx2">
                  <a:lumMod val="60000"/>
                  <a:lumOff val="40000"/>
                </a:schemeClr>
              </a:solidFill>
            </a:endParaRPr>
          </a:p>
        </p:txBody>
      </p:sp>
      <p:sp>
        <p:nvSpPr>
          <p:cNvPr id="4" name="Snip Diagonal Corner Rectangle 3"/>
          <p:cNvSpPr/>
          <p:nvPr/>
        </p:nvSpPr>
        <p:spPr>
          <a:xfrm>
            <a:off x="539552" y="332656"/>
            <a:ext cx="8136904" cy="864096"/>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D. POKOK-POKOK PIKIRAN KETAHANAN NASIONAL</a:t>
            </a:r>
          </a:p>
        </p:txBody>
      </p:sp>
      <p:sp>
        <p:nvSpPr>
          <p:cNvPr id="5" name="Snip Diagonal Corner Rectangle 4"/>
          <p:cNvSpPr/>
          <p:nvPr/>
        </p:nvSpPr>
        <p:spPr>
          <a:xfrm>
            <a:off x="539552" y="1484784"/>
            <a:ext cx="8136904" cy="489654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400" b="1" dirty="0">
                <a:solidFill>
                  <a:schemeClr val="tx1"/>
                </a:solidFill>
              </a:rPr>
              <a:t>Bangsa indonesia memerlukan keuletan dan 	ketangguhan untuk mengembangkan kekuatan 	nasional untuk mengembangkan kekuatan 	nasional yang disebut Ketahanan Nasional.</a:t>
            </a:r>
          </a:p>
          <a:p>
            <a:r>
              <a:rPr lang="id-ID" sz="2400" b="1" dirty="0">
                <a:solidFill>
                  <a:schemeClr val="tx1"/>
                </a:solidFill>
              </a:rPr>
              <a:t>    Pokok-pokok Pikiran dalam Ketahanan Nasional:</a:t>
            </a:r>
          </a:p>
          <a:p>
            <a:r>
              <a:rPr lang="id-ID" sz="2400" b="1" dirty="0">
                <a:solidFill>
                  <a:schemeClr val="tx1"/>
                </a:solidFill>
              </a:rPr>
              <a:t>     1. Manusia Berbudaya.</a:t>
            </a:r>
          </a:p>
          <a:p>
            <a:r>
              <a:rPr lang="id-ID" sz="2400" b="1" dirty="0">
                <a:solidFill>
                  <a:schemeClr val="tx1"/>
                </a:solidFill>
              </a:rPr>
              <a:t>     2. Tujuan Nasional.</a:t>
            </a:r>
          </a:p>
          <a:p>
            <a:r>
              <a:rPr lang="id-ID" sz="2400" b="1" dirty="0">
                <a:solidFill>
                  <a:schemeClr val="tx1"/>
                </a:solidFill>
              </a:rPr>
              <a:t>           Masalah Internal maupun Eksternal.</a:t>
            </a:r>
          </a:p>
          <a:p>
            <a:r>
              <a:rPr lang="id-ID" sz="2400" b="1" dirty="0">
                <a:solidFill>
                  <a:schemeClr val="tx1"/>
                </a:solidFill>
              </a:rPr>
              <a:t>     3. Falsafah dan Ideologi Bangsa Indonesia.</a:t>
            </a:r>
          </a:p>
          <a:p>
            <a:r>
              <a:rPr lang="id-ID" sz="2400" b="1" dirty="0">
                <a:solidFill>
                  <a:schemeClr val="tx1"/>
                </a:solidFill>
              </a:rPr>
              <a:t>    </a:t>
            </a:r>
          </a:p>
        </p:txBody>
      </p:sp>
    </p:spTree>
    <p:extLst>
      <p:ext uri="{BB962C8B-B14F-4D97-AF65-F5344CB8AC3E}">
        <p14:creationId xmlns:p14="http://schemas.microsoft.com/office/powerpoint/2010/main" val="1034349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79512" y="116632"/>
            <a:ext cx="8856984" cy="6624736"/>
          </a:xfrm>
          <a:ln>
            <a:solidFill>
              <a:schemeClr val="accent1"/>
            </a:solidFill>
          </a:ln>
          <a:effectLst>
            <a:glow rad="228600">
              <a:schemeClr val="accent1">
                <a:satMod val="175000"/>
                <a:alpha val="40000"/>
              </a:schemeClr>
            </a:glow>
            <a:outerShdw blurRad="50800" dist="254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endParaRPr lang="id-ID" dirty="0"/>
          </a:p>
          <a:p>
            <a:pPr marL="0" indent="0">
              <a:buNone/>
            </a:pPr>
            <a:r>
              <a:rPr lang="id-ID" dirty="0">
                <a:solidFill>
                  <a:srgbClr val="FF0000"/>
                </a:solidFill>
              </a:rPr>
              <a:t>   </a:t>
            </a:r>
            <a:endParaRPr lang="id-ID" dirty="0"/>
          </a:p>
        </p:txBody>
      </p:sp>
      <p:sp>
        <p:nvSpPr>
          <p:cNvPr id="4" name="Snip Diagonal Corner Rectangle 3"/>
          <p:cNvSpPr/>
          <p:nvPr/>
        </p:nvSpPr>
        <p:spPr>
          <a:xfrm>
            <a:off x="467544" y="332656"/>
            <a:ext cx="8280920" cy="1224136"/>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id-ID" sz="2800" dirty="0">
              <a:solidFill>
                <a:srgbClr val="FF0000"/>
              </a:solidFill>
            </a:endParaRPr>
          </a:p>
          <a:p>
            <a:r>
              <a:rPr lang="id-ID" sz="2800" b="1" dirty="0">
                <a:solidFill>
                  <a:schemeClr val="tx1"/>
                </a:solidFill>
              </a:rPr>
              <a:t>E. HAKIKAT TANNAS DAN KOSNSEPSI TANNAS 	 			INDONSESIA.</a:t>
            </a:r>
          </a:p>
          <a:p>
            <a:r>
              <a:rPr lang="id-ID" sz="2800" dirty="0">
                <a:solidFill>
                  <a:srgbClr val="FF0000"/>
                </a:solidFill>
              </a:rPr>
              <a:t>    </a:t>
            </a:r>
          </a:p>
        </p:txBody>
      </p:sp>
      <p:sp>
        <p:nvSpPr>
          <p:cNvPr id="5" name="Snip Diagonal Corner Rectangle 4"/>
          <p:cNvSpPr/>
          <p:nvPr/>
        </p:nvSpPr>
        <p:spPr>
          <a:xfrm>
            <a:off x="467544" y="1772816"/>
            <a:ext cx="8424936" cy="2160240"/>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z="2400" b="1" dirty="0">
                <a:solidFill>
                  <a:schemeClr val="tx1"/>
                </a:solidFill>
              </a:rPr>
              <a:t> 1. hakikat tannas indonesia adalah keuletan dan 	ketangguhan bangsa yang mengandung 	kemampuan mengembangkan kekuatan nasional 	untuk dapat menjamin kelangsungan hidup 	bangsa dan negara dalam mencapai Tujuan 	nasional.</a:t>
            </a:r>
          </a:p>
        </p:txBody>
      </p:sp>
      <p:sp>
        <p:nvSpPr>
          <p:cNvPr id="6" name="Snip Diagonal Corner Rectangle 5"/>
          <p:cNvSpPr/>
          <p:nvPr/>
        </p:nvSpPr>
        <p:spPr>
          <a:xfrm>
            <a:off x="467544" y="4221088"/>
            <a:ext cx="8424936" cy="2376264"/>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dirty="0"/>
              <a:t> </a:t>
            </a:r>
            <a:r>
              <a:rPr lang="id-ID" sz="2400" b="1" dirty="0"/>
              <a:t>2.   Hakikat Konsepsi Ketahanan Nasional Indonesia 	adalah Pengaturan dan Penyelenggaraan 	kesejahteraan dan keamanan secara seimbang, 	serasi dan selaras dalam seluruh aspek kehidupan 		nasional</a:t>
            </a:r>
            <a:r>
              <a:rPr lang="id-ID" dirty="0"/>
              <a:t>.</a:t>
            </a:r>
          </a:p>
        </p:txBody>
      </p:sp>
    </p:spTree>
    <p:extLst>
      <p:ext uri="{BB962C8B-B14F-4D97-AF65-F5344CB8AC3E}">
        <p14:creationId xmlns:p14="http://schemas.microsoft.com/office/powerpoint/2010/main" val="3153262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EE</a:t>
            </a:r>
            <a:br>
              <a:rPr lang="id-ID" sz="200" dirty="0"/>
            </a:br>
            <a:endParaRPr lang="id-ID" sz="200" dirty="0"/>
          </a:p>
        </p:txBody>
      </p:sp>
      <p:sp>
        <p:nvSpPr>
          <p:cNvPr id="3" name="Content Placeholder 2"/>
          <p:cNvSpPr>
            <a:spLocks noGrp="1"/>
          </p:cNvSpPr>
          <p:nvPr>
            <p:ph idx="1"/>
          </p:nvPr>
        </p:nvSpPr>
        <p:spPr>
          <a:xfrm>
            <a:off x="0" y="0"/>
            <a:ext cx="9036496" cy="6741368"/>
          </a:xfrm>
          <a:effectLst>
            <a:glow rad="228600">
              <a:schemeClr val="accent1">
                <a:satMod val="175000"/>
                <a:alpha val="40000"/>
              </a:schemeClr>
            </a:glow>
            <a:outerShdw blurRad="50800" dist="25400" dir="5400000" rotWithShape="0">
              <a:srgbClr val="000000">
                <a:alpha val="35000"/>
              </a:srgb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id-ID" dirty="0">
                <a:solidFill>
                  <a:srgbClr val="FF0000"/>
                </a:solidFill>
              </a:rPr>
              <a:t> </a:t>
            </a:r>
          </a:p>
        </p:txBody>
      </p:sp>
      <p:sp>
        <p:nvSpPr>
          <p:cNvPr id="4" name="Snip Diagonal Corner Rectangle 3"/>
          <p:cNvSpPr/>
          <p:nvPr/>
        </p:nvSpPr>
        <p:spPr>
          <a:xfrm>
            <a:off x="323528" y="332656"/>
            <a:ext cx="8424936" cy="136815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dirty="0">
                <a:solidFill>
                  <a:schemeClr val="tx1"/>
                </a:solidFill>
              </a:rPr>
              <a:t> </a:t>
            </a:r>
            <a:r>
              <a:rPr lang="id-ID" sz="2800" b="1" dirty="0">
                <a:solidFill>
                  <a:schemeClr val="tx1"/>
                </a:solidFill>
              </a:rPr>
              <a:t>F. ASAS-ASAS TANNAS INDONESIA.</a:t>
            </a:r>
          </a:p>
          <a:p>
            <a:r>
              <a:rPr lang="id-ID" sz="2800" b="1" dirty="0">
                <a:solidFill>
                  <a:schemeClr val="tx1"/>
                </a:solidFill>
              </a:rPr>
              <a:t>     	</a:t>
            </a:r>
            <a:endParaRPr lang="id-ID" sz="2800" dirty="0">
              <a:solidFill>
                <a:schemeClr val="tx1"/>
              </a:solidFill>
            </a:endParaRPr>
          </a:p>
        </p:txBody>
      </p:sp>
      <p:sp>
        <p:nvSpPr>
          <p:cNvPr id="6" name="Snip Diagonal Corner Rectangle 5"/>
          <p:cNvSpPr/>
          <p:nvPr/>
        </p:nvSpPr>
        <p:spPr>
          <a:xfrm>
            <a:off x="467544" y="1844824"/>
            <a:ext cx="8280920" cy="460851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b="1" dirty="0">
                <a:solidFill>
                  <a:schemeClr val="tx1"/>
                </a:solidFill>
              </a:rPr>
              <a:t>Asas Ketahanan Nasional Indonesia adalah tata 	laku berdasarkan nilai-nilai Pancasila, UUD 	1945, dan Wawasan Nusantara.</a:t>
            </a:r>
          </a:p>
          <a:p>
            <a:r>
              <a:rPr lang="id-ID" sz="2800" b="1" dirty="0">
                <a:solidFill>
                  <a:schemeClr val="tx1"/>
                </a:solidFill>
              </a:rPr>
              <a:t>     1. Asas kesejahteraan dan Keamanan.</a:t>
            </a:r>
          </a:p>
          <a:p>
            <a:r>
              <a:rPr lang="id-ID" sz="2800" b="1" dirty="0">
                <a:solidFill>
                  <a:schemeClr val="tx1"/>
                </a:solidFill>
              </a:rPr>
              <a:t>     2. Asas komprehensip Integral </a:t>
            </a:r>
            <a:r>
              <a:rPr lang="id-ID" sz="2800" b="1">
                <a:solidFill>
                  <a:schemeClr val="tx1"/>
                </a:solidFill>
              </a:rPr>
              <a:t>atau 	Menyeluruh terpadu</a:t>
            </a:r>
            <a:r>
              <a:rPr lang="id-ID" sz="2800" b="1" dirty="0">
                <a:solidFill>
                  <a:schemeClr val="tx1"/>
                </a:solidFill>
              </a:rPr>
              <a:t>.</a:t>
            </a:r>
          </a:p>
          <a:p>
            <a:r>
              <a:rPr lang="id-ID" sz="2800" b="1" dirty="0">
                <a:solidFill>
                  <a:schemeClr val="tx1"/>
                </a:solidFill>
              </a:rPr>
              <a:t>     3. Asas Mawas ke Dalam dan Mawas Keluar.</a:t>
            </a:r>
          </a:p>
          <a:p>
            <a:r>
              <a:rPr lang="id-ID" sz="2800" b="1" dirty="0">
                <a:solidFill>
                  <a:schemeClr val="tx1"/>
                </a:solidFill>
              </a:rPr>
              <a:t>     4. Asas Kekeluargaan.</a:t>
            </a:r>
          </a:p>
        </p:txBody>
      </p:sp>
    </p:spTree>
    <p:extLst>
      <p:ext uri="{BB962C8B-B14F-4D97-AF65-F5344CB8AC3E}">
        <p14:creationId xmlns:p14="http://schemas.microsoft.com/office/powerpoint/2010/main" val="1667393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a:effectLst>
            <a:glow rad="228600">
              <a:schemeClr val="accent1">
                <a:satMod val="175000"/>
                <a:alpha val="40000"/>
              </a:schemeClr>
            </a:glow>
            <a:outerShdw blurRad="50800" dist="254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dirty="0">
                <a:solidFill>
                  <a:srgbClr val="FF0000"/>
                </a:solidFill>
              </a:rPr>
              <a:t>   </a:t>
            </a:r>
          </a:p>
        </p:txBody>
      </p:sp>
      <p:sp>
        <p:nvSpPr>
          <p:cNvPr id="4" name="Rounded Rectangle 3"/>
          <p:cNvSpPr/>
          <p:nvPr/>
        </p:nvSpPr>
        <p:spPr>
          <a:xfrm>
            <a:off x="323528" y="260648"/>
            <a:ext cx="8496944" cy="309634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id-ID" sz="3200" b="1" dirty="0">
                <a:solidFill>
                  <a:srgbClr val="FF0000"/>
                </a:solidFill>
              </a:rPr>
              <a:t>Asas Ke dalam</a:t>
            </a:r>
          </a:p>
          <a:p>
            <a:r>
              <a:rPr lang="id-ID" sz="2400" b="1" dirty="0">
                <a:solidFill>
                  <a:schemeClr val="tx1"/>
                </a:solidFill>
              </a:rPr>
              <a:t>	 Bertujuan menumbuhkan hakekat, sifat, dan kondisi ketahanan nasional itu sendiri berdasarkan nilai-nilai kemandirian yang proposional untuk meningkatkan kualitas derajat kemandirian bangsa yang ulet dan tangguh. Hal ini tdk berarti bahwa ketahanan nasional mengandung sikap isolasi atau nasionalisme yang sempit.</a:t>
            </a:r>
          </a:p>
        </p:txBody>
      </p:sp>
      <p:sp>
        <p:nvSpPr>
          <p:cNvPr id="5" name="Snip Diagonal Corner Rectangle 4"/>
          <p:cNvSpPr/>
          <p:nvPr/>
        </p:nvSpPr>
        <p:spPr>
          <a:xfrm>
            <a:off x="323528" y="3573016"/>
            <a:ext cx="8496944" cy="2880320"/>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solidFill>
                  <a:srgbClr val="FF0000"/>
                </a:solidFill>
              </a:rPr>
              <a:t>Asas ke luar.</a:t>
            </a:r>
          </a:p>
          <a:p>
            <a:r>
              <a:rPr lang="id-ID" sz="2800" b="1" dirty="0"/>
              <a:t>	 Bertujuan untuk dapat mengantisipasi dan berperan serta mengatasi dampak linkungan strategi luar negeri dan menerima kenyataan adanya interaksi dan ketergantungan dengan dunia Internasional. </a:t>
            </a:r>
          </a:p>
        </p:txBody>
      </p:sp>
    </p:spTree>
    <p:extLst>
      <p:ext uri="{BB962C8B-B14F-4D97-AF65-F5344CB8AC3E}">
        <p14:creationId xmlns:p14="http://schemas.microsoft.com/office/powerpoint/2010/main" val="284252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3"/>
          </a:fillRef>
          <a:effectRef idx="1">
            <a:schemeClr val="accent3"/>
          </a:effectRef>
          <a:fontRef idx="minor">
            <a:schemeClr val="lt1"/>
          </a:fontRef>
        </p:style>
        <p:txBody>
          <a:bodyPr>
            <a:normAutofit/>
          </a:bodyPr>
          <a:lstStyle/>
          <a:p>
            <a:pPr marL="0" indent="0">
              <a:buNone/>
            </a:pPr>
            <a:r>
              <a:rPr lang="id-ID" dirty="0"/>
              <a:t> </a:t>
            </a:r>
          </a:p>
          <a:p>
            <a:pPr marL="0" indent="0">
              <a:buNone/>
            </a:pPr>
            <a:r>
              <a:rPr lang="id-ID" dirty="0">
                <a:solidFill>
                  <a:srgbClr val="FF0000"/>
                </a:solidFill>
              </a:rPr>
              <a:t>	</a:t>
            </a:r>
            <a:endParaRPr lang="id-ID" dirty="0"/>
          </a:p>
        </p:txBody>
      </p:sp>
      <p:sp>
        <p:nvSpPr>
          <p:cNvPr id="4" name="Snip Diagonal Corner Rectangle 3"/>
          <p:cNvSpPr/>
          <p:nvPr/>
        </p:nvSpPr>
        <p:spPr>
          <a:xfrm>
            <a:off x="395536" y="260648"/>
            <a:ext cx="8064896" cy="792088"/>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3200" b="1" dirty="0">
                <a:solidFill>
                  <a:srgbClr val="FF0000"/>
                </a:solidFill>
              </a:rPr>
              <a:t>G. SIFAT KETAHANAN NASIONAL INDONESIA</a:t>
            </a:r>
            <a:r>
              <a:rPr lang="id-ID" sz="3200" b="1" dirty="0">
                <a:solidFill>
                  <a:srgbClr val="002060"/>
                </a:solidFill>
              </a:rPr>
              <a:t>.</a:t>
            </a:r>
            <a:endParaRPr lang="id-ID" sz="3200" b="1" dirty="0"/>
          </a:p>
        </p:txBody>
      </p:sp>
      <p:sp>
        <p:nvSpPr>
          <p:cNvPr id="5" name="Snip Diagonal Corner Rectangle 4"/>
          <p:cNvSpPr/>
          <p:nvPr/>
        </p:nvSpPr>
        <p:spPr>
          <a:xfrm>
            <a:off x="395536" y="1268760"/>
            <a:ext cx="8424936" cy="4104456"/>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t>Ketahahan Nasional memiliki sifat yang terbentuk dari nilai-nilai yang terkandung dalam landasan dan asas- asanya:</a:t>
            </a:r>
          </a:p>
          <a:p>
            <a:r>
              <a:rPr lang="id-ID" sz="2800" b="1" dirty="0"/>
              <a:t>        1. Asas Mandiri.</a:t>
            </a:r>
          </a:p>
          <a:p>
            <a:r>
              <a:rPr lang="id-ID" sz="2800" b="1" dirty="0"/>
              <a:t>        2. Asas Dinamis.</a:t>
            </a:r>
          </a:p>
          <a:p>
            <a:r>
              <a:rPr lang="id-ID" sz="2800" b="1" dirty="0"/>
              <a:t>        3. Asas Wibawa.</a:t>
            </a:r>
          </a:p>
          <a:p>
            <a:r>
              <a:rPr lang="id-ID" sz="2800" b="1" dirty="0"/>
              <a:t>        4. Konsultasi dan Kerjasama.</a:t>
            </a:r>
          </a:p>
        </p:txBody>
      </p:sp>
    </p:spTree>
    <p:extLst>
      <p:ext uri="{BB962C8B-B14F-4D97-AF65-F5344CB8AC3E}">
        <p14:creationId xmlns:p14="http://schemas.microsoft.com/office/powerpoint/2010/main" val="1372204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 </a:t>
            </a:r>
            <a:br>
              <a:rPr lang="id-ID" sz="200" dirty="0"/>
            </a:br>
            <a:r>
              <a:rPr lang="id-ID" sz="200" dirty="0"/>
              <a:t> </a:t>
            </a:r>
            <a:br>
              <a:rPr lang="id-ID" sz="200" dirty="0"/>
            </a:br>
            <a:r>
              <a:rPr lang="id-ID" sz="200" dirty="0"/>
              <a:t>FF</a:t>
            </a:r>
          </a:p>
        </p:txBody>
      </p:sp>
      <p:sp>
        <p:nvSpPr>
          <p:cNvPr id="3" name="Content Placeholder 2"/>
          <p:cNvSpPr>
            <a:spLocks noGrp="1"/>
          </p:cNvSpPr>
          <p:nvPr>
            <p:ph idx="1"/>
          </p:nvPr>
        </p:nvSpPr>
        <p:spPr>
          <a:xfrm>
            <a:off x="107504" y="116632"/>
            <a:ext cx="8856984" cy="6552728"/>
          </a:xfrm>
          <a:effectLst>
            <a:glow rad="228600">
              <a:schemeClr val="accent1">
                <a:satMod val="175000"/>
                <a:alpha val="40000"/>
              </a:schemeClr>
            </a:glow>
            <a:outerShdw blurRad="50800" dist="25400" dir="5400000" rotWithShape="0">
              <a:srgbClr val="000000">
                <a:alpha val="35000"/>
              </a:srgbClr>
            </a:outerShdw>
          </a:effectLst>
        </p:spPr>
        <p:style>
          <a:lnRef idx="1">
            <a:schemeClr val="accent6"/>
          </a:lnRef>
          <a:fillRef idx="2">
            <a:schemeClr val="accent6"/>
          </a:fillRef>
          <a:effectRef idx="1">
            <a:schemeClr val="accent6"/>
          </a:effectRef>
          <a:fontRef idx="minor">
            <a:schemeClr val="dk1"/>
          </a:fontRef>
        </p:style>
        <p:txBody>
          <a:bodyPr/>
          <a:lstStyle/>
          <a:p>
            <a:pPr marL="0" indent="0">
              <a:buNone/>
            </a:pPr>
            <a:endParaRPr lang="id-ID" dirty="0"/>
          </a:p>
        </p:txBody>
      </p:sp>
      <p:sp>
        <p:nvSpPr>
          <p:cNvPr id="4" name="Snip Diagonal Corner Rectangle 3"/>
          <p:cNvSpPr/>
          <p:nvPr/>
        </p:nvSpPr>
        <p:spPr>
          <a:xfrm>
            <a:off x="179512" y="260648"/>
            <a:ext cx="8640960" cy="1368152"/>
          </a:xfrm>
          <a:prstGeom prst="snip2DiagRect">
            <a:avLst/>
          </a:prstGeom>
        </p:spPr>
        <p:style>
          <a:lnRef idx="1">
            <a:schemeClr val="dk1"/>
          </a:lnRef>
          <a:fillRef idx="2">
            <a:schemeClr val="dk1"/>
          </a:fillRef>
          <a:effectRef idx="1">
            <a:schemeClr val="dk1"/>
          </a:effectRef>
          <a:fontRef idx="minor">
            <a:schemeClr val="dk1"/>
          </a:fontRef>
        </p:style>
        <p:txBody>
          <a:bodyPr rtlCol="0" anchor="ctr"/>
          <a:lstStyle/>
          <a:p>
            <a:r>
              <a:rPr lang="id-ID" sz="2400" b="1" dirty="0">
                <a:solidFill>
                  <a:schemeClr val="tx1"/>
                </a:solidFill>
              </a:rPr>
              <a:t>H. PENGARUH ASPEK KETAHANAN NASIONAL 	</a:t>
            </a:r>
          </a:p>
          <a:p>
            <a:r>
              <a:rPr lang="id-ID" sz="2400" b="1" dirty="0">
                <a:solidFill>
                  <a:schemeClr val="tx1"/>
                </a:solidFill>
              </a:rPr>
              <a:t>	TERHADAP KEHIDUPAN BERBANGSA DAN BERNEGARA.</a:t>
            </a:r>
          </a:p>
        </p:txBody>
      </p:sp>
      <p:sp>
        <p:nvSpPr>
          <p:cNvPr id="5" name="Snip Diagonal Corner Rectangle 4"/>
          <p:cNvSpPr/>
          <p:nvPr/>
        </p:nvSpPr>
        <p:spPr>
          <a:xfrm>
            <a:off x="179512" y="1844824"/>
            <a:ext cx="8640960" cy="4536504"/>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800" b="1" dirty="0">
                <a:solidFill>
                  <a:srgbClr val="FF0000"/>
                </a:solidFill>
              </a:rPr>
              <a:t>1. Pengaruh Aspek Ideologi.</a:t>
            </a:r>
          </a:p>
          <a:p>
            <a:r>
              <a:rPr lang="id-ID" sz="2800" b="1" dirty="0">
                <a:solidFill>
                  <a:srgbClr val="00B0F0"/>
                </a:solidFill>
              </a:rPr>
              <a:t>      	</a:t>
            </a:r>
            <a:r>
              <a:rPr lang="id-ID" sz="2800" b="1" dirty="0">
                <a:solidFill>
                  <a:srgbClr val="FF0000"/>
                </a:solidFill>
              </a:rPr>
              <a:t>a. Ideologi Dunia.</a:t>
            </a:r>
          </a:p>
          <a:p>
            <a:r>
              <a:rPr lang="id-ID" sz="2800" b="1" dirty="0"/>
              <a:t>       	 	&gt;. Liberalisme.</a:t>
            </a:r>
          </a:p>
          <a:p>
            <a:r>
              <a:rPr lang="id-ID" sz="2800" b="1" dirty="0"/>
              <a:t>       	 	&gt;. Komunisme</a:t>
            </a:r>
          </a:p>
          <a:p>
            <a:r>
              <a:rPr lang="id-ID" sz="2800" b="1" dirty="0"/>
              <a:t>      		  &gt;. Paham Agama.</a:t>
            </a:r>
          </a:p>
          <a:p>
            <a:r>
              <a:rPr lang="id-ID" sz="2800" b="1" dirty="0"/>
              <a:t>    	</a:t>
            </a:r>
            <a:r>
              <a:rPr lang="id-ID" sz="2800" b="1" dirty="0">
                <a:solidFill>
                  <a:srgbClr val="FF0000"/>
                </a:solidFill>
              </a:rPr>
              <a:t> b.   Ideologi Pancasila</a:t>
            </a:r>
          </a:p>
          <a:p>
            <a:r>
              <a:rPr lang="id-ID" sz="2800" b="1" dirty="0">
                <a:solidFill>
                  <a:srgbClr val="FF0000"/>
                </a:solidFill>
              </a:rPr>
              <a:t>            c. Ketahanan pada aspek ideologi</a:t>
            </a:r>
          </a:p>
          <a:p>
            <a:r>
              <a:rPr lang="id-ID" sz="2800" b="1" dirty="0">
                <a:solidFill>
                  <a:srgbClr val="FF0000"/>
                </a:solidFill>
              </a:rPr>
              <a:t>                </a:t>
            </a:r>
            <a:r>
              <a:rPr lang="id-ID" sz="2800" b="1" dirty="0"/>
              <a:t>-  Konsepsi tentang Ketahanan Ideologi.</a:t>
            </a:r>
          </a:p>
          <a:p>
            <a:r>
              <a:rPr lang="id-ID" sz="2800" b="1" dirty="0"/>
              <a:t>          		- Pembinaan Ketahanan Ideologi.</a:t>
            </a:r>
          </a:p>
        </p:txBody>
      </p:sp>
    </p:spTree>
    <p:extLst>
      <p:ext uri="{BB962C8B-B14F-4D97-AF65-F5344CB8AC3E}">
        <p14:creationId xmlns:p14="http://schemas.microsoft.com/office/powerpoint/2010/main" val="3420434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HH</a:t>
            </a:r>
          </a:p>
        </p:txBody>
      </p:sp>
      <p:sp>
        <p:nvSpPr>
          <p:cNvPr id="3" name="Content Placeholder 2"/>
          <p:cNvSpPr>
            <a:spLocks noGrp="1"/>
          </p:cNvSpPr>
          <p:nvPr>
            <p:ph idx="1"/>
          </p:nvPr>
        </p:nvSpPr>
        <p:spPr>
          <a:xfrm>
            <a:off x="0" y="0"/>
            <a:ext cx="9144000" cy="6858000"/>
          </a:xfrm>
        </p:spPr>
        <p:style>
          <a:lnRef idx="3">
            <a:schemeClr val="lt1"/>
          </a:lnRef>
          <a:fillRef idx="1">
            <a:schemeClr val="accent2"/>
          </a:fillRef>
          <a:effectRef idx="1">
            <a:schemeClr val="accent2"/>
          </a:effectRef>
          <a:fontRef idx="minor">
            <a:schemeClr val="lt1"/>
          </a:fontRef>
        </p:style>
        <p:txBody>
          <a:bodyPr>
            <a:normAutofit/>
          </a:bodyPr>
          <a:lstStyle/>
          <a:p>
            <a:pPr marL="0" indent="0">
              <a:buNone/>
            </a:pPr>
            <a:r>
              <a:rPr lang="id-ID" dirty="0"/>
              <a:t> </a:t>
            </a:r>
            <a:endParaRPr lang="id-ID" sz="3300" dirty="0"/>
          </a:p>
          <a:p>
            <a:pPr marL="0" indent="0">
              <a:buNone/>
            </a:pPr>
            <a:r>
              <a:rPr lang="id-ID" sz="3300" dirty="0">
                <a:solidFill>
                  <a:srgbClr val="FF0000"/>
                </a:solidFill>
              </a:rPr>
              <a:t>	</a:t>
            </a:r>
            <a:endParaRPr lang="id-ID" dirty="0">
              <a:solidFill>
                <a:srgbClr val="FF0000"/>
              </a:solidFill>
            </a:endParaRPr>
          </a:p>
        </p:txBody>
      </p:sp>
      <p:sp>
        <p:nvSpPr>
          <p:cNvPr id="4" name="Snip Diagonal Corner Rectangle 3"/>
          <p:cNvSpPr/>
          <p:nvPr/>
        </p:nvSpPr>
        <p:spPr>
          <a:xfrm>
            <a:off x="467544" y="548680"/>
            <a:ext cx="7920880" cy="5688632"/>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dirty="0">
                <a:solidFill>
                  <a:srgbClr val="FF0000"/>
                </a:solidFill>
              </a:rPr>
              <a:t> </a:t>
            </a:r>
            <a:r>
              <a:rPr lang="id-ID" sz="3200" b="1" dirty="0">
                <a:solidFill>
                  <a:schemeClr val="tx1"/>
                </a:solidFill>
              </a:rPr>
              <a:t>2. Pengaruh Aspek Politik.</a:t>
            </a:r>
          </a:p>
          <a:p>
            <a:r>
              <a:rPr lang="id-ID" sz="3200" b="1" dirty="0">
                <a:solidFill>
                  <a:schemeClr val="tx1"/>
                </a:solidFill>
              </a:rPr>
              <a:t>           a. Politik Dalam Negeri.</a:t>
            </a:r>
          </a:p>
          <a:p>
            <a:r>
              <a:rPr lang="id-ID" sz="3200" b="1" dirty="0">
                <a:solidFill>
                  <a:schemeClr val="tx1"/>
                </a:solidFill>
              </a:rPr>
              <a:t>           b. Politik Luar Negeri.</a:t>
            </a:r>
          </a:p>
          <a:p>
            <a:r>
              <a:rPr lang="id-ID" sz="3200" b="1" dirty="0">
                <a:solidFill>
                  <a:schemeClr val="tx1"/>
                </a:solidFill>
              </a:rPr>
              <a:t>     3.  Pengaruh aspek Ekonomi.</a:t>
            </a:r>
          </a:p>
          <a:p>
            <a:r>
              <a:rPr lang="id-ID" sz="3200" b="1" dirty="0">
                <a:solidFill>
                  <a:schemeClr val="tx1"/>
                </a:solidFill>
              </a:rPr>
              <a:t>     4.  Pengaruh Aspek Sosial Budaya.</a:t>
            </a:r>
          </a:p>
          <a:p>
            <a:r>
              <a:rPr lang="id-ID" sz="3200" b="1" dirty="0">
                <a:solidFill>
                  <a:schemeClr val="tx1"/>
                </a:solidFill>
              </a:rPr>
              <a:t>     5.  Pengaruh Aspek Pertahanan dan 	Keamanan</a:t>
            </a:r>
          </a:p>
        </p:txBody>
      </p:sp>
    </p:spTree>
    <p:extLst>
      <p:ext uri="{BB962C8B-B14F-4D97-AF65-F5344CB8AC3E}">
        <p14:creationId xmlns:p14="http://schemas.microsoft.com/office/powerpoint/2010/main" val="53156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036496" cy="6858000"/>
          </a:xfrm>
        </p:spPr>
        <p:style>
          <a:lnRef idx="3">
            <a:schemeClr val="lt1"/>
          </a:lnRef>
          <a:fillRef idx="1">
            <a:schemeClr val="accent1"/>
          </a:fillRef>
          <a:effectRef idx="1">
            <a:schemeClr val="accent1"/>
          </a:effectRef>
          <a:fontRef idx="minor">
            <a:schemeClr val="lt1"/>
          </a:fontRef>
        </p:style>
        <p:txBody>
          <a:bodyPr/>
          <a:lstStyle/>
          <a:p>
            <a:pPr marL="0" indent="0">
              <a:buNone/>
            </a:pPr>
            <a:endParaRPr lang="id-ID" dirty="0"/>
          </a:p>
        </p:txBody>
      </p:sp>
      <p:sp>
        <p:nvSpPr>
          <p:cNvPr id="4" name="Rounded Rectangle 3"/>
          <p:cNvSpPr/>
          <p:nvPr/>
        </p:nvSpPr>
        <p:spPr>
          <a:xfrm>
            <a:off x="251520" y="260648"/>
            <a:ext cx="8640960" cy="2880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2800" dirty="0"/>
              <a:t>2. Pengertian Wawasan Nusantara menurut Prof. Dr. 	Wan Usman.</a:t>
            </a:r>
          </a:p>
          <a:p>
            <a:r>
              <a:rPr lang="id-ID" sz="2800" dirty="0"/>
              <a:t>      Wawasan Nusantara adalah cara pandang bangsa 	Indonesia mengenai diri dan tanah airnya sebagai 	negara kepulauan dengan semua aspek 	kehidupan yang beragam.</a:t>
            </a:r>
          </a:p>
        </p:txBody>
      </p:sp>
      <p:sp>
        <p:nvSpPr>
          <p:cNvPr id="6" name="Rounded Rectangle 5"/>
          <p:cNvSpPr/>
          <p:nvPr/>
        </p:nvSpPr>
        <p:spPr>
          <a:xfrm>
            <a:off x="251520" y="3284984"/>
            <a:ext cx="8640960" cy="34563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400" b="1" dirty="0"/>
              <a:t>3</a:t>
            </a:r>
            <a:r>
              <a:rPr lang="id-ID" sz="2400" dirty="0"/>
              <a:t>. </a:t>
            </a:r>
            <a:r>
              <a:rPr lang="id-ID" sz="2400" b="1" dirty="0"/>
              <a:t>Pengertian Wawasan Nusantara (lemhamnas 1999).</a:t>
            </a:r>
          </a:p>
          <a:p>
            <a:r>
              <a:rPr lang="id-ID" sz="2400" b="1" dirty="0"/>
              <a:t>        Cara pandang dan sikap bangsa Indonesia mengenai diri dan lingkungannya yang serba beragam dan bernilai strategis dengan mengutamakan persatuan dan kesatuan bangsa serta kesatuan wilayah dalam menyelenggarakan kehidupan bermasyarakat, berbangsa, dan bernegara untuk mencapai tujuan nasional.</a:t>
            </a:r>
          </a:p>
        </p:txBody>
      </p:sp>
    </p:spTree>
    <p:extLst>
      <p:ext uri="{BB962C8B-B14F-4D97-AF65-F5344CB8AC3E}">
        <p14:creationId xmlns:p14="http://schemas.microsoft.com/office/powerpoint/2010/main" val="3208428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9036496" cy="6624736"/>
          </a:xfrm>
        </p:spPr>
        <p:style>
          <a:lnRef idx="1">
            <a:schemeClr val="accent3"/>
          </a:lnRef>
          <a:fillRef idx="3">
            <a:schemeClr val="accent3"/>
          </a:fillRef>
          <a:effectRef idx="2">
            <a:schemeClr val="accent3"/>
          </a:effectRef>
          <a:fontRef idx="minor">
            <a:schemeClr val="lt1"/>
          </a:fontRef>
        </p:style>
        <p:txBody>
          <a:bodyPr>
            <a:normAutofit fontScale="70000" lnSpcReduction="20000"/>
          </a:bodyPr>
          <a:lstStyle/>
          <a:p>
            <a:pPr marL="0" indent="0">
              <a:buNone/>
            </a:pPr>
            <a:endParaRPr lang="id-ID" dirty="0"/>
          </a:p>
          <a:p>
            <a:pPr marL="0" indent="0">
              <a:buNone/>
            </a:pPr>
            <a:r>
              <a:rPr lang="id-ID" dirty="0"/>
              <a:t>  </a:t>
            </a:r>
          </a:p>
          <a:p>
            <a:pPr marL="0" indent="0">
              <a:buNone/>
            </a:pPr>
            <a:r>
              <a:rPr lang="id-ID" dirty="0"/>
              <a:t>   </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                      </a:t>
            </a:r>
          </a:p>
          <a:p>
            <a:pPr marL="0" indent="0">
              <a:buNone/>
            </a:pPr>
            <a:endParaRPr lang="id-ID" dirty="0"/>
          </a:p>
          <a:p>
            <a:pPr marL="0" indent="0">
              <a:buNone/>
            </a:pPr>
            <a:r>
              <a:rPr lang="id-ID" dirty="0"/>
              <a:t>              </a:t>
            </a:r>
          </a:p>
          <a:p>
            <a:pPr marL="0" indent="0">
              <a:buNone/>
            </a:pPr>
            <a:endParaRPr lang="id-ID" sz="5600" b="1" dirty="0">
              <a:solidFill>
                <a:srgbClr val="FF0000"/>
              </a:solidFill>
            </a:endParaRPr>
          </a:p>
          <a:p>
            <a:pPr marL="0" indent="0">
              <a:buNone/>
            </a:pPr>
            <a:r>
              <a:rPr lang="id-ID" sz="5600" b="1">
                <a:solidFill>
                  <a:srgbClr val="FF0000"/>
                </a:solidFill>
              </a:rPr>
              <a:t>			TERIMA </a:t>
            </a:r>
            <a:r>
              <a:rPr lang="id-ID" sz="5600" b="1" dirty="0">
                <a:solidFill>
                  <a:srgbClr val="FF0000"/>
                </a:solidFill>
              </a:rPr>
              <a:t>KASIH </a:t>
            </a:r>
          </a:p>
          <a:p>
            <a:pPr marL="0" indent="0">
              <a:buNone/>
            </a:pPr>
            <a:endParaRPr lang="id-ID" sz="5600" b="1" dirty="0">
              <a:solidFill>
                <a:srgbClr val="FF0000"/>
              </a:solidFill>
            </a:endParaRPr>
          </a:p>
          <a:p>
            <a:pPr marL="0" indent="0">
              <a:buNone/>
            </a:pPr>
            <a:r>
              <a:rPr lang="id-ID" dirty="0"/>
              <a:t>						</a:t>
            </a:r>
          </a:p>
          <a:p>
            <a:pPr marL="0" indent="0">
              <a:buNone/>
            </a:pPr>
            <a:r>
              <a:rPr lang="id-ID" dirty="0">
                <a:solidFill>
                  <a:srgbClr val="FF0000"/>
                </a:solidFill>
              </a:rPr>
              <a:t>					</a:t>
            </a:r>
          </a:p>
          <a:p>
            <a:pPr marL="0" indent="0">
              <a:buNone/>
            </a:pPr>
            <a:endParaRPr lang="id-ID" sz="4000" dirty="0">
              <a:solidFill>
                <a:srgbClr val="FF0000"/>
              </a:solidFill>
            </a:endParaRPr>
          </a:p>
        </p:txBody>
      </p:sp>
      <p:sp>
        <p:nvSpPr>
          <p:cNvPr id="4" name="5-Point Star 3"/>
          <p:cNvSpPr/>
          <p:nvPr/>
        </p:nvSpPr>
        <p:spPr>
          <a:xfrm>
            <a:off x="899592" y="2744924"/>
            <a:ext cx="864096" cy="100811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5-Point Star 5"/>
          <p:cNvSpPr/>
          <p:nvPr/>
        </p:nvSpPr>
        <p:spPr>
          <a:xfrm>
            <a:off x="7020272" y="2881836"/>
            <a:ext cx="936104" cy="64807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615383"/>
            <a:ext cx="3744416" cy="2749721"/>
          </a:xfrm>
          <a:prstGeom prst="rect">
            <a:avLst/>
          </a:prstGeom>
        </p:spPr>
      </p:pic>
    </p:spTree>
    <p:extLst>
      <p:ext uri="{BB962C8B-B14F-4D97-AF65-F5344CB8AC3E}">
        <p14:creationId xmlns:p14="http://schemas.microsoft.com/office/powerpoint/2010/main" val="217393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90264" y="-35108"/>
            <a:ext cx="9036496" cy="6741368"/>
          </a:xfrm>
        </p:spPr>
        <p:style>
          <a:lnRef idx="3">
            <a:schemeClr val="lt1"/>
          </a:lnRef>
          <a:fillRef idx="1">
            <a:schemeClr val="accent3"/>
          </a:fillRef>
          <a:effectRef idx="1">
            <a:schemeClr val="accent3"/>
          </a:effectRef>
          <a:fontRef idx="minor">
            <a:schemeClr val="lt1"/>
          </a:fontRef>
        </p:style>
        <p:txBody>
          <a:bodyPr>
            <a:normAutofit/>
          </a:bodyPr>
          <a:lstStyle/>
          <a:p>
            <a:pPr marL="0" indent="0">
              <a:buNone/>
            </a:pPr>
            <a:r>
              <a:rPr lang="id-ID" dirty="0"/>
              <a:t> </a:t>
            </a:r>
          </a:p>
        </p:txBody>
      </p:sp>
      <p:sp>
        <p:nvSpPr>
          <p:cNvPr id="4" name="Rounded Rectangle 3"/>
          <p:cNvSpPr/>
          <p:nvPr/>
        </p:nvSpPr>
        <p:spPr>
          <a:xfrm>
            <a:off x="179512" y="332656"/>
            <a:ext cx="7920880" cy="10801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sz="2400" b="1" dirty="0">
                <a:solidFill>
                  <a:srgbClr val="FF0000"/>
                </a:solidFill>
              </a:rPr>
              <a:t>B. DASAR PEMIKIRAN RUMUSAN WAWASAN NUSANTARA.</a:t>
            </a:r>
          </a:p>
        </p:txBody>
      </p:sp>
      <p:sp>
        <p:nvSpPr>
          <p:cNvPr id="7" name="Snip Diagonal Corner Rectangle 6"/>
          <p:cNvSpPr/>
          <p:nvPr/>
        </p:nvSpPr>
        <p:spPr>
          <a:xfrm>
            <a:off x="179512" y="1556792"/>
            <a:ext cx="8352928" cy="3829552"/>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id-ID" sz="2800" dirty="0"/>
              <a:t> </a:t>
            </a:r>
            <a:r>
              <a:rPr lang="id-ID" sz="2800" b="1" dirty="0"/>
              <a:t>Latar belakang filosofi Wawasan Nusantara.</a:t>
            </a:r>
          </a:p>
          <a:p>
            <a:r>
              <a:rPr lang="id-ID" sz="2800" b="1" dirty="0"/>
              <a:t>      a. Pemikiran berdasarkan falsafah Pancasila.</a:t>
            </a:r>
          </a:p>
          <a:p>
            <a:r>
              <a:rPr lang="id-ID" sz="2800" b="1" dirty="0"/>
              <a:t>      b. Pemikiran berdasarkan aspek Kewilayahan.</a:t>
            </a:r>
          </a:p>
          <a:p>
            <a:r>
              <a:rPr lang="id-ID" sz="2800" b="1" dirty="0"/>
              <a:t>      c.  Pemikiran berdasarkan aspek Sosial budaya.</a:t>
            </a:r>
          </a:p>
          <a:p>
            <a:r>
              <a:rPr lang="id-ID" sz="2800" b="1" dirty="0"/>
              <a:t>      d.  Pemikiran berdasarkan aspek Kesejahrahan.</a:t>
            </a:r>
          </a:p>
          <a:p>
            <a:pPr algn="ctr"/>
            <a:endParaRPr lang="id-ID" sz="2800" b="1" dirty="0"/>
          </a:p>
        </p:txBody>
      </p:sp>
    </p:spTree>
    <p:extLst>
      <p:ext uri="{BB962C8B-B14F-4D97-AF65-F5344CB8AC3E}">
        <p14:creationId xmlns:p14="http://schemas.microsoft.com/office/powerpoint/2010/main" val="187732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10045" cy="6858000"/>
          </a:xfrm>
        </p:spPr>
        <p:style>
          <a:lnRef idx="3">
            <a:schemeClr val="lt1"/>
          </a:lnRef>
          <a:fillRef idx="1">
            <a:schemeClr val="accent1"/>
          </a:fillRef>
          <a:effectRef idx="1">
            <a:schemeClr val="accent1"/>
          </a:effectRef>
          <a:fontRef idx="minor">
            <a:schemeClr val="lt1"/>
          </a:fontRef>
        </p:style>
        <p:txBody>
          <a:bodyPr/>
          <a:lstStyle/>
          <a:p>
            <a:pPr marL="0" indent="0">
              <a:buNone/>
            </a:pPr>
            <a:r>
              <a:rPr lang="id-ID" sz="3000" dirty="0"/>
              <a:t> </a:t>
            </a:r>
          </a:p>
        </p:txBody>
      </p:sp>
      <p:sp>
        <p:nvSpPr>
          <p:cNvPr id="4" name="Snip Diagonal Corner Rectangle 3"/>
          <p:cNvSpPr/>
          <p:nvPr/>
        </p:nvSpPr>
        <p:spPr>
          <a:xfrm>
            <a:off x="539552" y="404664"/>
            <a:ext cx="8064896" cy="4896544"/>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b="1" dirty="0">
                <a:solidFill>
                  <a:srgbClr val="FF0000"/>
                </a:solidFill>
              </a:rPr>
              <a:t>Acuan pokok dasar Wawasan nusantara adalah:</a:t>
            </a:r>
          </a:p>
          <a:p>
            <a:r>
              <a:rPr lang="id-ID" sz="2800" b="1" dirty="0"/>
              <a:t>  </a:t>
            </a:r>
            <a:r>
              <a:rPr lang="id-ID" sz="2800" b="1" i="1" dirty="0"/>
              <a:t>cara Pandang dan sikap bangsa indonesia 	mengenai diri dan lingkungan yang serba 	beragam dan bernilai strategis dengan 	mengutamakan persatuan dan kesatuan 	wilayah dan tetap menghargai serta 	menghormati kebhinekaan dalam setiap 	aspek kehidupan  nasional untuk 	mencapai tujuan nasional</a:t>
            </a:r>
            <a:endParaRPr lang="id-ID" sz="2800" b="1" dirty="0"/>
          </a:p>
        </p:txBody>
      </p:sp>
    </p:spTree>
    <p:extLst>
      <p:ext uri="{BB962C8B-B14F-4D97-AF65-F5344CB8AC3E}">
        <p14:creationId xmlns:p14="http://schemas.microsoft.com/office/powerpoint/2010/main" val="35541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624736"/>
          </a:xfrm>
        </p:spPr>
        <p:style>
          <a:lnRef idx="3">
            <a:schemeClr val="lt1"/>
          </a:lnRef>
          <a:fillRef idx="1">
            <a:schemeClr val="accent1"/>
          </a:fillRef>
          <a:effectRef idx="1">
            <a:schemeClr val="accent1"/>
          </a:effectRef>
          <a:fontRef idx="minor">
            <a:schemeClr val="lt1"/>
          </a:fontRef>
        </p:style>
        <p:txBody>
          <a:bodyPr/>
          <a:lstStyle/>
          <a:p>
            <a:pPr marL="0" indent="0">
              <a:buNone/>
            </a:pPr>
            <a:endParaRPr lang="id-ID" dirty="0"/>
          </a:p>
        </p:txBody>
      </p:sp>
      <p:sp>
        <p:nvSpPr>
          <p:cNvPr id="4" name="Snip Diagonal Corner Rectangle 3"/>
          <p:cNvSpPr/>
          <p:nvPr/>
        </p:nvSpPr>
        <p:spPr>
          <a:xfrm>
            <a:off x="611560" y="692696"/>
            <a:ext cx="7848872" cy="252028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dirty="0"/>
              <a:t> </a:t>
            </a:r>
            <a:r>
              <a:rPr lang="id-ID" sz="2800" b="1" dirty="0">
                <a:solidFill>
                  <a:srgbClr val="FF0000"/>
                </a:solidFill>
              </a:rPr>
              <a:t>Landasan Idiil Wawasan Nusantara : Pancasila.</a:t>
            </a:r>
            <a:endParaRPr lang="id-ID" sz="2800" b="1" dirty="0"/>
          </a:p>
          <a:p>
            <a:r>
              <a:rPr lang="id-ID" sz="2800" b="1" dirty="0"/>
              <a:t> Pancasila telah diakui sebagai Idiologi dan 	Dasar 	negara yang terumuskan dalam 	Pembukaan 	UUD 1945.</a:t>
            </a:r>
          </a:p>
        </p:txBody>
      </p:sp>
      <p:sp>
        <p:nvSpPr>
          <p:cNvPr id="5" name="Snip Diagonal Corner Rectangle 4"/>
          <p:cNvSpPr/>
          <p:nvPr/>
        </p:nvSpPr>
        <p:spPr>
          <a:xfrm>
            <a:off x="611560" y="3403366"/>
            <a:ext cx="8136904" cy="3024336"/>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b="1" dirty="0"/>
              <a:t>Pada hakekatnya Pancasila mencerminkan nilai 	keseimbangan, keserasian, keselarasan, 	persatuan  dan kesatuan, kekeluargaan, 	kebersamaan dan 	kearifan dalam membina 	kehidupan Nasional.</a:t>
            </a:r>
          </a:p>
        </p:txBody>
      </p:sp>
    </p:spTree>
    <p:extLst>
      <p:ext uri="{BB962C8B-B14F-4D97-AF65-F5344CB8AC3E}">
        <p14:creationId xmlns:p14="http://schemas.microsoft.com/office/powerpoint/2010/main" val="127693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480720"/>
          </a:xfrm>
        </p:spPr>
        <p:style>
          <a:lnRef idx="1">
            <a:schemeClr val="accent1"/>
          </a:lnRef>
          <a:fillRef idx="3">
            <a:schemeClr val="accent1"/>
          </a:fillRef>
          <a:effectRef idx="2">
            <a:schemeClr val="accent1"/>
          </a:effectRef>
          <a:fontRef idx="minor">
            <a:schemeClr val="lt1"/>
          </a:fontRef>
        </p:style>
        <p:txBody>
          <a:bodyPr/>
          <a:lstStyle/>
          <a:p>
            <a:endParaRPr lang="id-ID" dirty="0"/>
          </a:p>
        </p:txBody>
      </p:sp>
      <p:sp>
        <p:nvSpPr>
          <p:cNvPr id="4" name="Snip Diagonal Corner Rectangle 3"/>
          <p:cNvSpPr/>
          <p:nvPr/>
        </p:nvSpPr>
        <p:spPr>
          <a:xfrm>
            <a:off x="323528" y="692696"/>
            <a:ext cx="8280920" cy="3672408"/>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800" dirty="0"/>
              <a:t> Pancasila sebagai filsafat, ideologi bangsa, dan 	dasar negara mempunyai kekuatan hukum 	yang mengikat para penyelenggara negara, 	para pemimpin pemerintahan dan seluruh 	rakyat Indonesia</a:t>
            </a:r>
            <a:r>
              <a:rPr lang="id-ID" dirty="0"/>
              <a:t>.</a:t>
            </a:r>
          </a:p>
        </p:txBody>
      </p:sp>
    </p:spTree>
    <p:extLst>
      <p:ext uri="{BB962C8B-B14F-4D97-AF65-F5344CB8AC3E}">
        <p14:creationId xmlns:p14="http://schemas.microsoft.com/office/powerpoint/2010/main" val="178791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5"/>
          </a:lnRef>
          <a:fillRef idx="3">
            <a:schemeClr val="accent5"/>
          </a:fillRef>
          <a:effectRef idx="2">
            <a:schemeClr val="accent5"/>
          </a:effectRef>
          <a:fontRef idx="minor">
            <a:schemeClr val="lt1"/>
          </a:fontRef>
        </p:style>
        <p:txBody>
          <a:bodyPr>
            <a:normAutofit/>
          </a:bodyPr>
          <a:lstStyle/>
          <a:p>
            <a:pPr marL="0" indent="0">
              <a:buNone/>
            </a:pPr>
            <a:endParaRPr lang="id-ID" dirty="0"/>
          </a:p>
          <a:p>
            <a:pPr marL="0" indent="0">
              <a:buNone/>
            </a:pPr>
            <a:r>
              <a:rPr lang="id-ID" dirty="0"/>
              <a:t>    </a:t>
            </a:r>
          </a:p>
        </p:txBody>
      </p:sp>
      <p:sp>
        <p:nvSpPr>
          <p:cNvPr id="4" name="Snip Diagonal Corner Rectangle 3"/>
          <p:cNvSpPr/>
          <p:nvPr/>
        </p:nvSpPr>
        <p:spPr>
          <a:xfrm>
            <a:off x="395536" y="404664"/>
            <a:ext cx="8280920" cy="5040560"/>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z="2800" b="1" dirty="0"/>
              <a:t> </a:t>
            </a:r>
            <a:r>
              <a:rPr lang="id-ID" sz="2800" b="1" dirty="0">
                <a:solidFill>
                  <a:srgbClr val="FF0000"/>
                </a:solidFill>
              </a:rPr>
              <a:t>Landasan Konstitusional Wawasan Nusantara adalah : UUD 1945.</a:t>
            </a:r>
          </a:p>
          <a:p>
            <a:r>
              <a:rPr lang="id-ID" sz="2800" b="1" dirty="0">
                <a:solidFill>
                  <a:srgbClr val="FF0000"/>
                </a:solidFill>
              </a:rPr>
              <a:t>	</a:t>
            </a:r>
            <a:r>
              <a:rPr lang="id-ID" sz="2800" b="1" dirty="0">
                <a:solidFill>
                  <a:schemeClr val="tx1"/>
                </a:solidFill>
              </a:rPr>
              <a:t>UUD 1945 </a:t>
            </a:r>
            <a:r>
              <a:rPr lang="id-ID" sz="2800" b="1" dirty="0"/>
              <a:t>Merupakan konstitusi dasar yang menjadi pedoman pokok dalam kehidupan bermasyarakat,  berbangsa dan bernegara. Bangsa Indonesia Sepakat bahwa Indonesia adalah negara kesatuan yang berbentuk republik dan berkedaulatan rakyat yang dilakukan sepenuhnya oleh MPR. </a:t>
            </a:r>
          </a:p>
        </p:txBody>
      </p:sp>
    </p:spTree>
    <p:extLst>
      <p:ext uri="{BB962C8B-B14F-4D97-AF65-F5344CB8AC3E}">
        <p14:creationId xmlns:p14="http://schemas.microsoft.com/office/powerpoint/2010/main" val="115955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2270</Words>
  <Application>Microsoft Office PowerPoint</Application>
  <PresentationFormat>On-screen Show (4:3)</PresentationFormat>
  <Paragraphs>245</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IX.  WAWASAN NUSANTARA</vt:lpstr>
      <vt:lpstr>BAB X.  KETAHANAN NASIONAL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BAB X.  KETAHANAN NASIONAL</vt:lpstr>
      <vt:lpstr>PowerPoint Presentation</vt:lpstr>
      <vt:lpstr>S</vt:lpstr>
      <vt:lpstr>PowerPoint Presentation</vt:lpstr>
      <vt:lpstr>PowerPoint Presentation</vt:lpstr>
      <vt:lpstr>C    </vt:lpstr>
      <vt:lpstr>PowerPoint Presentation</vt:lpstr>
      <vt:lpstr>EE </vt:lpstr>
      <vt:lpstr>PowerPoint Presentation</vt:lpstr>
      <vt:lpstr>PowerPoint Presentation</vt:lpstr>
      <vt:lpstr>    FF</vt:lpstr>
      <vt:lpstr>HH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VIII. MASYARAKAT MADANI.</dc:title>
  <dc:creator>Windows User</dc:creator>
  <cp:lastModifiedBy>Siti Laela</cp:lastModifiedBy>
  <cp:revision>4</cp:revision>
  <dcterms:created xsi:type="dcterms:W3CDTF">2020-06-11T14:54:23Z</dcterms:created>
  <dcterms:modified xsi:type="dcterms:W3CDTF">2022-06-10T10:30:30Z</dcterms:modified>
</cp:coreProperties>
</file>