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61"/>
  </p:notesMasterIdLst>
  <p:sldIdLst>
    <p:sldId id="256" r:id="rId3"/>
    <p:sldId id="314" r:id="rId4"/>
    <p:sldId id="348" r:id="rId5"/>
    <p:sldId id="349" r:id="rId6"/>
    <p:sldId id="316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350" r:id="rId38"/>
    <p:sldId id="351" r:id="rId39"/>
    <p:sldId id="352" r:id="rId40"/>
    <p:sldId id="361" r:id="rId41"/>
    <p:sldId id="362" r:id="rId42"/>
    <p:sldId id="411" r:id="rId43"/>
    <p:sldId id="373" r:id="rId44"/>
    <p:sldId id="360" r:id="rId45"/>
    <p:sldId id="364" r:id="rId46"/>
    <p:sldId id="354" r:id="rId47"/>
    <p:sldId id="371" r:id="rId48"/>
    <p:sldId id="356" r:id="rId49"/>
    <p:sldId id="357" r:id="rId50"/>
    <p:sldId id="358" r:id="rId51"/>
    <p:sldId id="372" r:id="rId52"/>
    <p:sldId id="363" r:id="rId53"/>
    <p:sldId id="369" r:id="rId54"/>
    <p:sldId id="370" r:id="rId55"/>
    <p:sldId id="365" r:id="rId56"/>
    <p:sldId id="374" r:id="rId57"/>
    <p:sldId id="367" r:id="rId58"/>
    <p:sldId id="355" r:id="rId59"/>
    <p:sldId id="359" r:id="rId60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B387119-C362-45E5-849D-B4E0157865FD}">
          <p14:sldIdLst>
            <p14:sldId id="256"/>
            <p14:sldId id="314"/>
            <p14:sldId id="348"/>
            <p14:sldId id="349"/>
            <p14:sldId id="316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350"/>
            <p14:sldId id="351"/>
            <p14:sldId id="352"/>
            <p14:sldId id="361"/>
            <p14:sldId id="362"/>
            <p14:sldId id="411"/>
            <p14:sldId id="373"/>
            <p14:sldId id="360"/>
            <p14:sldId id="364"/>
            <p14:sldId id="354"/>
            <p14:sldId id="371"/>
            <p14:sldId id="356"/>
            <p14:sldId id="357"/>
            <p14:sldId id="358"/>
            <p14:sldId id="372"/>
            <p14:sldId id="363"/>
            <p14:sldId id="369"/>
            <p14:sldId id="370"/>
            <p14:sldId id="365"/>
            <p14:sldId id="374"/>
            <p14:sldId id="367"/>
            <p14:sldId id="355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5" autoAdjust="0"/>
    <p:restoredTop sz="93783" autoAdjust="0"/>
  </p:normalViewPr>
  <p:slideViewPr>
    <p:cSldViewPr>
      <p:cViewPr varScale="1">
        <p:scale>
          <a:sx n="150" d="100"/>
          <a:sy n="150" d="100"/>
        </p:scale>
        <p:origin x="460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7024688" cy="92710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891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Cyc failed to understand a story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a person named Fred shaving in the morning (Linde, 1992). Its inference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engine detected an inconsistency in the story: it knew that people do not have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electrical parts, but because Fred was holding an electric razor, it believed the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“</a:t>
            </a:r>
            <a:r>
              <a:rPr lang="en-US" dirty="0" err="1"/>
              <a:t>FredWhileShaving</a:t>
            </a:r>
            <a:r>
              <a:rPr lang="en-US" dirty="0"/>
              <a:t>” contained electrical parts. It therefore asked whether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Fred was still a person while he was shaving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8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Cyc failed to understand a story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a person named Fred shaving in the morning (Linde, 1992). Its inference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engine detected an inconsistency in the story: it knew that people do not have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electrical parts, but because Fred was holding an electric razor, it believed the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“</a:t>
            </a:r>
            <a:r>
              <a:rPr lang="en-US" dirty="0" err="1"/>
              <a:t>FredWhileShaving</a:t>
            </a:r>
            <a:r>
              <a:rPr lang="en-US" dirty="0"/>
              <a:t>” contained electrical parts. It therefore asked whether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Fred was still a person while he was shaving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4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/>
              <a:t>Ranking the Risk Factors for Cesarean: Logistic Regression Analysis of a Nationwide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6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3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4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796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4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37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94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0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6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16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05000"/>
            <a:ext cx="41306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05000"/>
            <a:ext cx="413226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52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850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937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66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9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25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7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5450"/>
            <a:ext cx="2114550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5450"/>
            <a:ext cx="6191250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0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6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2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9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7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57200" y="6394450"/>
            <a:ext cx="54864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© David Kirk/NVIDIA and Wen-mei W. Hwu, </a:t>
            </a:r>
            <a:r>
              <a:rPr lang="en-GB" sz="1200" dirty="0" smtClean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2007-2018</a:t>
            </a:r>
            <a:endParaRPr lang="en-GB" sz="1200" dirty="0">
              <a:solidFill>
                <a:schemeClr val="tx1"/>
              </a:solidFill>
              <a:latin typeface="Palatino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ECE408/CS483, ECE 498AL, University of Illinois, Urbana-Champaign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3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3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545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905000"/>
            <a:ext cx="84153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81000" y="16002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6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›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/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Feed-Forward Networks and</a:t>
            </a:r>
            <a:br>
              <a:rPr lang="en-US" dirty="0"/>
            </a:br>
            <a:r>
              <a:rPr lang="en-US" dirty="0"/>
              <a:t>Gradient-Based Training</a:t>
            </a:r>
            <a:endParaRPr lang="en-GB" sz="4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02164EB-62F6-4853-9A98-1E352E2E6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(Contributed by Carl Pearson)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ECE408 / CS483 / CSE </a:t>
            </a:r>
            <a:r>
              <a:rPr lang="en-US" dirty="0" smtClean="0">
                <a:solidFill>
                  <a:schemeClr val="tx1"/>
                </a:solidFill>
              </a:rPr>
              <a:t>408 Spring 2018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8DA-DBB3-40FD-A022-994BF587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</a:t>
            </a: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4C80365F-C1A1-4557-A642-EA4EE731A76D}"/>
              </a:ext>
            </a:extLst>
          </p:cNvPr>
          <p:cNvSpPr/>
          <p:nvPr/>
        </p:nvSpPr>
        <p:spPr>
          <a:xfrm>
            <a:off x="3861350" y="4470200"/>
            <a:ext cx="1722900" cy="7566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5" name="Shape 115">
            <a:extLst>
              <a:ext uri="{FF2B5EF4-FFF2-40B4-BE49-F238E27FC236}">
                <a16:creationId xmlns:a16="http://schemas.microsoft.com/office/drawing/2014/main" id="{D5C6E005-D5B7-4697-AE8B-84C2C7B3A547}"/>
              </a:ext>
            </a:extLst>
          </p:cNvPr>
          <p:cNvCxnSpPr/>
          <p:nvPr/>
        </p:nvCxnSpPr>
        <p:spPr>
          <a:xfrm rot="10800000">
            <a:off x="3751800" y="2092050"/>
            <a:ext cx="0" cy="324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116">
            <a:extLst>
              <a:ext uri="{FF2B5EF4-FFF2-40B4-BE49-F238E27FC236}">
                <a16:creationId xmlns:a16="http://schemas.microsoft.com/office/drawing/2014/main" id="{58AB6F5B-D55B-477B-A26E-7E8FC3230322}"/>
              </a:ext>
            </a:extLst>
          </p:cNvPr>
          <p:cNvCxnSpPr/>
          <p:nvPr/>
        </p:nvCxnSpPr>
        <p:spPr>
          <a:xfrm>
            <a:off x="3751800" y="5333250"/>
            <a:ext cx="3999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117">
            <a:extLst>
              <a:ext uri="{FF2B5EF4-FFF2-40B4-BE49-F238E27FC236}">
                <a16:creationId xmlns:a16="http://schemas.microsoft.com/office/drawing/2014/main" id="{915CD075-6E87-4CFB-B38C-3C8C8904D5D7}"/>
              </a:ext>
            </a:extLst>
          </p:cNvPr>
          <p:cNvSpPr txBox="1"/>
          <p:nvPr/>
        </p:nvSpPr>
        <p:spPr>
          <a:xfrm>
            <a:off x="1124875" y="2157850"/>
            <a:ext cx="2447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Hard to formally describe</a:t>
            </a:r>
            <a:endParaRPr i="1">
              <a:solidFill>
                <a:schemeClr val="tx1"/>
              </a:solidFill>
            </a:endParaRPr>
          </a:p>
        </p:txBody>
      </p:sp>
      <p:sp>
        <p:nvSpPr>
          <p:cNvPr id="8" name="Shape 118">
            <a:extLst>
              <a:ext uri="{FF2B5EF4-FFF2-40B4-BE49-F238E27FC236}">
                <a16:creationId xmlns:a16="http://schemas.microsoft.com/office/drawing/2014/main" id="{79F42F8F-219D-4691-B2B2-9861F2C4FF96}"/>
              </a:ext>
            </a:extLst>
          </p:cNvPr>
          <p:cNvSpPr txBox="1"/>
          <p:nvPr/>
        </p:nvSpPr>
        <p:spPr>
          <a:xfrm>
            <a:off x="1255950" y="4933350"/>
            <a:ext cx="2386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Easy to formally describe</a:t>
            </a:r>
            <a:endParaRPr i="1">
              <a:solidFill>
                <a:schemeClr val="tx1"/>
              </a:solidFill>
            </a:endParaRPr>
          </a:p>
        </p:txBody>
      </p:sp>
      <p:sp>
        <p:nvSpPr>
          <p:cNvPr id="9" name="Shape 119">
            <a:extLst>
              <a:ext uri="{FF2B5EF4-FFF2-40B4-BE49-F238E27FC236}">
                <a16:creationId xmlns:a16="http://schemas.microsoft.com/office/drawing/2014/main" id="{32429A5E-8572-499C-83F6-42B9A8EC7341}"/>
              </a:ext>
            </a:extLst>
          </p:cNvPr>
          <p:cNvSpPr txBox="1"/>
          <p:nvPr/>
        </p:nvSpPr>
        <p:spPr>
          <a:xfrm>
            <a:off x="3751800" y="5497075"/>
            <a:ext cx="1461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Easy to perform</a:t>
            </a:r>
            <a:endParaRPr i="1">
              <a:solidFill>
                <a:schemeClr val="tx1"/>
              </a:solidFill>
            </a:endParaRPr>
          </a:p>
        </p:txBody>
      </p:sp>
      <p:sp>
        <p:nvSpPr>
          <p:cNvPr id="10" name="Shape 120">
            <a:extLst>
              <a:ext uri="{FF2B5EF4-FFF2-40B4-BE49-F238E27FC236}">
                <a16:creationId xmlns:a16="http://schemas.microsoft.com/office/drawing/2014/main" id="{9CD34C9F-4074-4FDD-98C8-A2D3F74B87ED}"/>
              </a:ext>
            </a:extLst>
          </p:cNvPr>
          <p:cNvSpPr txBox="1"/>
          <p:nvPr/>
        </p:nvSpPr>
        <p:spPr>
          <a:xfrm>
            <a:off x="6290100" y="5497075"/>
            <a:ext cx="1461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Hard to perform</a:t>
            </a:r>
            <a:endParaRPr i="1">
              <a:solidFill>
                <a:schemeClr val="tx1"/>
              </a:solidFill>
            </a:endParaRPr>
          </a:p>
        </p:txBody>
      </p:sp>
      <p:sp>
        <p:nvSpPr>
          <p:cNvPr id="11" name="Shape 121">
            <a:extLst>
              <a:ext uri="{FF2B5EF4-FFF2-40B4-BE49-F238E27FC236}">
                <a16:creationId xmlns:a16="http://schemas.microsoft.com/office/drawing/2014/main" id="{BE5C3D01-6811-45FF-AD64-23CCB59FC660}"/>
              </a:ext>
            </a:extLst>
          </p:cNvPr>
          <p:cNvSpPr txBox="1"/>
          <p:nvPr/>
        </p:nvSpPr>
        <p:spPr>
          <a:xfrm>
            <a:off x="3795050" y="4644625"/>
            <a:ext cx="1789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ECE 408 MPs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2" name="Shape 123">
            <a:extLst>
              <a:ext uri="{FF2B5EF4-FFF2-40B4-BE49-F238E27FC236}">
                <a16:creationId xmlns:a16="http://schemas.microsoft.com/office/drawing/2014/main" id="{446D9200-3F3D-40BB-BE26-C1A202561417}"/>
              </a:ext>
            </a:extLst>
          </p:cNvPr>
          <p:cNvSpPr txBox="1"/>
          <p:nvPr/>
        </p:nvSpPr>
        <p:spPr>
          <a:xfrm>
            <a:off x="4583175" y="2514600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13" name="Shape 124">
            <a:extLst>
              <a:ext uri="{FF2B5EF4-FFF2-40B4-BE49-F238E27FC236}">
                <a16:creationId xmlns:a16="http://schemas.microsoft.com/office/drawing/2014/main" id="{E2CEE31D-10A4-42B2-B582-2AAC417FC63D}"/>
              </a:ext>
            </a:extLst>
          </p:cNvPr>
          <p:cNvSpPr txBox="1"/>
          <p:nvPr/>
        </p:nvSpPr>
        <p:spPr>
          <a:xfrm>
            <a:off x="5562600" y="2514600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14" name="Shape 125">
            <a:extLst>
              <a:ext uri="{FF2B5EF4-FFF2-40B4-BE49-F238E27FC236}">
                <a16:creationId xmlns:a16="http://schemas.microsoft.com/office/drawing/2014/main" id="{643B6BDD-EB9A-4A38-A852-495B4C1CB7DD}"/>
              </a:ext>
            </a:extLst>
          </p:cNvPr>
          <p:cNvSpPr txBox="1"/>
          <p:nvPr/>
        </p:nvSpPr>
        <p:spPr>
          <a:xfrm>
            <a:off x="5108725" y="3318925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15" name="Shape 126">
            <a:extLst>
              <a:ext uri="{FF2B5EF4-FFF2-40B4-BE49-F238E27FC236}">
                <a16:creationId xmlns:a16="http://schemas.microsoft.com/office/drawing/2014/main" id="{772430F6-F006-41EB-ACC5-6762B43AB986}"/>
              </a:ext>
            </a:extLst>
          </p:cNvPr>
          <p:cNvSpPr txBox="1"/>
          <p:nvPr/>
        </p:nvSpPr>
        <p:spPr>
          <a:xfrm>
            <a:off x="5802200" y="3556075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16" name="Shape 127">
            <a:extLst>
              <a:ext uri="{FF2B5EF4-FFF2-40B4-BE49-F238E27FC236}">
                <a16:creationId xmlns:a16="http://schemas.microsoft.com/office/drawing/2014/main" id="{A9B918DD-F2A5-4A2A-8F1E-C1E150830F07}"/>
              </a:ext>
            </a:extLst>
          </p:cNvPr>
          <p:cNvSpPr txBox="1"/>
          <p:nvPr/>
        </p:nvSpPr>
        <p:spPr>
          <a:xfrm>
            <a:off x="6541325" y="3095675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17" name="Shape 128">
            <a:extLst>
              <a:ext uri="{FF2B5EF4-FFF2-40B4-BE49-F238E27FC236}">
                <a16:creationId xmlns:a16="http://schemas.microsoft.com/office/drawing/2014/main" id="{2CE068DB-1A57-4736-925F-105C7F288DC8}"/>
              </a:ext>
            </a:extLst>
          </p:cNvPr>
          <p:cNvSpPr txBox="1"/>
          <p:nvPr/>
        </p:nvSpPr>
        <p:spPr>
          <a:xfrm>
            <a:off x="6713275" y="4023850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18" name="Shape 129">
            <a:extLst>
              <a:ext uri="{FF2B5EF4-FFF2-40B4-BE49-F238E27FC236}">
                <a16:creationId xmlns:a16="http://schemas.microsoft.com/office/drawing/2014/main" id="{64947313-782C-44C0-926A-175A495F2B45}"/>
              </a:ext>
            </a:extLst>
          </p:cNvPr>
          <p:cNvSpPr txBox="1"/>
          <p:nvPr/>
        </p:nvSpPr>
        <p:spPr>
          <a:xfrm>
            <a:off x="6578850" y="2201000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1D318101-C574-4BE3-A7F2-170D98E7A363}"/>
              </a:ext>
            </a:extLst>
          </p:cNvPr>
          <p:cNvSpPr txBox="1"/>
          <p:nvPr/>
        </p:nvSpPr>
        <p:spPr>
          <a:xfrm>
            <a:off x="4110600" y="3207400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  <p:sp>
        <p:nvSpPr>
          <p:cNvPr id="20" name="Shape 131">
            <a:extLst>
              <a:ext uri="{FF2B5EF4-FFF2-40B4-BE49-F238E27FC236}">
                <a16:creationId xmlns:a16="http://schemas.microsoft.com/office/drawing/2014/main" id="{75506E22-8425-4350-B1DB-107C92A68386}"/>
              </a:ext>
            </a:extLst>
          </p:cNvPr>
          <p:cNvSpPr txBox="1"/>
          <p:nvPr/>
        </p:nvSpPr>
        <p:spPr>
          <a:xfrm>
            <a:off x="6180200" y="4501025"/>
            <a:ext cx="37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tx1"/>
                </a:solidFill>
              </a:rPr>
              <a:t>?</a:t>
            </a:r>
            <a:endParaRPr sz="2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8DA-DBB3-40FD-A022-994BF587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</a:t>
            </a: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4C80365F-C1A1-4557-A642-EA4EE731A76D}"/>
              </a:ext>
            </a:extLst>
          </p:cNvPr>
          <p:cNvSpPr/>
          <p:nvPr/>
        </p:nvSpPr>
        <p:spPr>
          <a:xfrm>
            <a:off x="3366717" y="3785150"/>
            <a:ext cx="1722900" cy="7566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5" name="Shape 115">
            <a:extLst>
              <a:ext uri="{FF2B5EF4-FFF2-40B4-BE49-F238E27FC236}">
                <a16:creationId xmlns:a16="http://schemas.microsoft.com/office/drawing/2014/main" id="{D5C6E005-D5B7-4697-AE8B-84C2C7B3A547}"/>
              </a:ext>
            </a:extLst>
          </p:cNvPr>
          <p:cNvCxnSpPr/>
          <p:nvPr/>
        </p:nvCxnSpPr>
        <p:spPr>
          <a:xfrm rot="10800000">
            <a:off x="3257167" y="1407000"/>
            <a:ext cx="0" cy="324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116">
            <a:extLst>
              <a:ext uri="{FF2B5EF4-FFF2-40B4-BE49-F238E27FC236}">
                <a16:creationId xmlns:a16="http://schemas.microsoft.com/office/drawing/2014/main" id="{58AB6F5B-D55B-477B-A26E-7E8FC3230322}"/>
              </a:ext>
            </a:extLst>
          </p:cNvPr>
          <p:cNvCxnSpPr/>
          <p:nvPr/>
        </p:nvCxnSpPr>
        <p:spPr>
          <a:xfrm>
            <a:off x="3257167" y="4648200"/>
            <a:ext cx="3999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117">
            <a:extLst>
              <a:ext uri="{FF2B5EF4-FFF2-40B4-BE49-F238E27FC236}">
                <a16:creationId xmlns:a16="http://schemas.microsoft.com/office/drawing/2014/main" id="{915CD075-6E87-4CFB-B38C-3C8C8904D5D7}"/>
              </a:ext>
            </a:extLst>
          </p:cNvPr>
          <p:cNvSpPr txBox="1"/>
          <p:nvPr/>
        </p:nvSpPr>
        <p:spPr>
          <a:xfrm>
            <a:off x="630242" y="1472800"/>
            <a:ext cx="2447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Hard to formally describe</a:t>
            </a:r>
            <a:endParaRPr i="1">
              <a:solidFill>
                <a:schemeClr val="tx1"/>
              </a:solidFill>
            </a:endParaRPr>
          </a:p>
        </p:txBody>
      </p:sp>
      <p:sp>
        <p:nvSpPr>
          <p:cNvPr id="8" name="Shape 118">
            <a:extLst>
              <a:ext uri="{FF2B5EF4-FFF2-40B4-BE49-F238E27FC236}">
                <a16:creationId xmlns:a16="http://schemas.microsoft.com/office/drawing/2014/main" id="{79F42F8F-219D-4691-B2B2-9861F2C4FF96}"/>
              </a:ext>
            </a:extLst>
          </p:cNvPr>
          <p:cNvSpPr txBox="1"/>
          <p:nvPr/>
        </p:nvSpPr>
        <p:spPr>
          <a:xfrm>
            <a:off x="761317" y="4248300"/>
            <a:ext cx="2386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Easy to formally describe</a:t>
            </a:r>
            <a:endParaRPr i="1">
              <a:solidFill>
                <a:schemeClr val="tx1"/>
              </a:solidFill>
            </a:endParaRPr>
          </a:p>
        </p:txBody>
      </p:sp>
      <p:sp>
        <p:nvSpPr>
          <p:cNvPr id="9" name="Shape 119">
            <a:extLst>
              <a:ext uri="{FF2B5EF4-FFF2-40B4-BE49-F238E27FC236}">
                <a16:creationId xmlns:a16="http://schemas.microsoft.com/office/drawing/2014/main" id="{32429A5E-8572-499C-83F6-42B9A8EC7341}"/>
              </a:ext>
            </a:extLst>
          </p:cNvPr>
          <p:cNvSpPr txBox="1"/>
          <p:nvPr/>
        </p:nvSpPr>
        <p:spPr>
          <a:xfrm>
            <a:off x="3257167" y="4812025"/>
            <a:ext cx="1461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tx1"/>
                </a:solidFill>
              </a:rPr>
              <a:t>Easy to </a:t>
            </a:r>
            <a:r>
              <a:rPr lang="en" i="1" dirty="0" smtClean="0">
                <a:solidFill>
                  <a:schemeClr val="tx1"/>
                </a:solidFill>
              </a:rPr>
              <a:t>perform 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10" name="Shape 120">
            <a:extLst>
              <a:ext uri="{FF2B5EF4-FFF2-40B4-BE49-F238E27FC236}">
                <a16:creationId xmlns:a16="http://schemas.microsoft.com/office/drawing/2014/main" id="{9CD34C9F-4074-4FDD-98C8-A2D3F74B87ED}"/>
              </a:ext>
            </a:extLst>
          </p:cNvPr>
          <p:cNvSpPr txBox="1"/>
          <p:nvPr/>
        </p:nvSpPr>
        <p:spPr>
          <a:xfrm>
            <a:off x="5795467" y="4812025"/>
            <a:ext cx="1461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Hard to perform</a:t>
            </a:r>
            <a:endParaRPr i="1">
              <a:solidFill>
                <a:schemeClr val="tx1"/>
              </a:solidFill>
            </a:endParaRPr>
          </a:p>
        </p:txBody>
      </p:sp>
      <p:sp>
        <p:nvSpPr>
          <p:cNvPr id="11" name="Shape 121">
            <a:extLst>
              <a:ext uri="{FF2B5EF4-FFF2-40B4-BE49-F238E27FC236}">
                <a16:creationId xmlns:a16="http://schemas.microsoft.com/office/drawing/2014/main" id="{BE5C3D01-6811-45FF-AD64-23CCB59FC660}"/>
              </a:ext>
            </a:extLst>
          </p:cNvPr>
          <p:cNvSpPr txBox="1"/>
          <p:nvPr/>
        </p:nvSpPr>
        <p:spPr>
          <a:xfrm>
            <a:off x="3300417" y="3959575"/>
            <a:ext cx="1789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ECE 408 MPs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21" name="Shape 144">
            <a:extLst>
              <a:ext uri="{FF2B5EF4-FFF2-40B4-BE49-F238E27FC236}">
                <a16:creationId xmlns:a16="http://schemas.microsoft.com/office/drawing/2014/main" id="{42444292-AFC8-40D4-9F5F-87F159E2D87E}"/>
              </a:ext>
            </a:extLst>
          </p:cNvPr>
          <p:cNvSpPr txBox="1"/>
          <p:nvPr/>
        </p:nvSpPr>
        <p:spPr>
          <a:xfrm>
            <a:off x="3437878" y="2440467"/>
            <a:ext cx="1789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Face detection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22" name="Shape 145">
            <a:extLst>
              <a:ext uri="{FF2B5EF4-FFF2-40B4-BE49-F238E27FC236}">
                <a16:creationId xmlns:a16="http://schemas.microsoft.com/office/drawing/2014/main" id="{43AC59BC-B1BE-4BB6-84E6-7148EB431204}"/>
              </a:ext>
            </a:extLst>
          </p:cNvPr>
          <p:cNvSpPr txBox="1"/>
          <p:nvPr/>
        </p:nvSpPr>
        <p:spPr>
          <a:xfrm>
            <a:off x="6012753" y="1531904"/>
            <a:ext cx="20259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Literary analysis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23" name="Shape 146">
            <a:extLst>
              <a:ext uri="{FF2B5EF4-FFF2-40B4-BE49-F238E27FC236}">
                <a16:creationId xmlns:a16="http://schemas.microsoft.com/office/drawing/2014/main" id="{FE61A01F-86D1-4661-A939-FC82E50EEDA6}"/>
              </a:ext>
            </a:extLst>
          </p:cNvPr>
          <p:cNvSpPr txBox="1"/>
          <p:nvPr/>
        </p:nvSpPr>
        <p:spPr>
          <a:xfrm>
            <a:off x="6038678" y="2061679"/>
            <a:ext cx="1668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International diplomacy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24" name="Shape 147">
            <a:extLst>
              <a:ext uri="{FF2B5EF4-FFF2-40B4-BE49-F238E27FC236}">
                <a16:creationId xmlns:a16="http://schemas.microsoft.com/office/drawing/2014/main" id="{39340971-F959-46D9-A50D-8C0149C19968}"/>
              </a:ext>
            </a:extLst>
          </p:cNvPr>
          <p:cNvSpPr txBox="1"/>
          <p:nvPr/>
        </p:nvSpPr>
        <p:spPr>
          <a:xfrm>
            <a:off x="3423328" y="1589479"/>
            <a:ext cx="1818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Recognizing spoken words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25" name="Shape 148">
            <a:extLst>
              <a:ext uri="{FF2B5EF4-FFF2-40B4-BE49-F238E27FC236}">
                <a16:creationId xmlns:a16="http://schemas.microsoft.com/office/drawing/2014/main" id="{0EA0B413-6528-42E9-8608-04F172BF71BB}"/>
              </a:ext>
            </a:extLst>
          </p:cNvPr>
          <p:cNvSpPr txBox="1"/>
          <p:nvPr/>
        </p:nvSpPr>
        <p:spPr>
          <a:xfrm>
            <a:off x="6414903" y="3957254"/>
            <a:ext cx="922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Chess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573" y="5692202"/>
            <a:ext cx="708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Algorithm complexity, parallelism, and data bandwidth)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as an AI Success (1)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85801" y="1524000"/>
            <a:ext cx="4648200" cy="4570413"/>
          </a:xfrm>
        </p:spPr>
        <p:txBody>
          <a:bodyPr/>
          <a:lstStyle/>
          <a:p>
            <a:r>
              <a:rPr lang="en-US" dirty="0"/>
              <a:t>Easy to formalize</a:t>
            </a:r>
          </a:p>
          <a:p>
            <a:pPr lvl="1"/>
            <a:r>
              <a:rPr lang="en-US" dirty="0"/>
              <a:t>64 locations, 32 pieces</a:t>
            </a:r>
          </a:p>
          <a:p>
            <a:pPr lvl="1"/>
            <a:r>
              <a:rPr lang="en-US" dirty="0"/>
              <a:t>Well-defined, allowable moves</a:t>
            </a:r>
          </a:p>
          <a:p>
            <a:r>
              <a:rPr lang="en-US" dirty="0"/>
              <a:t>Score each leaf in a tree of possible board positions</a:t>
            </a:r>
          </a:p>
          <a:p>
            <a:r>
              <a:rPr lang="en-US" dirty="0"/>
              <a:t>Proceed down path that results in best position</a:t>
            </a:r>
          </a:p>
        </p:txBody>
      </p:sp>
      <p:pic>
        <p:nvPicPr>
          <p:cNvPr id="4" name="Shape 157">
            <a:extLst>
              <a:ext uri="{FF2B5EF4-FFF2-40B4-BE49-F238E27FC236}">
                <a16:creationId xmlns:a16="http://schemas.microsoft.com/office/drawing/2014/main" id="{C246EA79-830F-413B-9E31-70C89438E3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80525" y="2771825"/>
            <a:ext cx="3831849" cy="25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9">
            <a:extLst>
              <a:ext uri="{FF2B5EF4-FFF2-40B4-BE49-F238E27FC236}">
                <a16:creationId xmlns:a16="http://schemas.microsoft.com/office/drawing/2014/main" id="{69EF2BE7-92C3-4700-B3A7-588757C22331}"/>
              </a:ext>
            </a:extLst>
          </p:cNvPr>
          <p:cNvSpPr txBox="1"/>
          <p:nvPr/>
        </p:nvSpPr>
        <p:spPr>
          <a:xfrm>
            <a:off x="5195650" y="5371675"/>
            <a:ext cx="347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2-ply game tree for tic-tac-toe</a:t>
            </a:r>
          </a:p>
        </p:txBody>
      </p:sp>
    </p:spTree>
    <p:extLst>
      <p:ext uri="{BB962C8B-B14F-4D97-AF65-F5344CB8AC3E}">
        <p14:creationId xmlns:p14="http://schemas.microsoft.com/office/powerpoint/2010/main" val="15101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559D-B335-4758-AC51-8BB68CA0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as an AI Success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F318-C960-43D8-9C93-F22AA433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524000"/>
            <a:ext cx="4494213" cy="4570413"/>
          </a:xfrm>
        </p:spPr>
        <p:txBody>
          <a:bodyPr/>
          <a:lstStyle/>
          <a:p>
            <a:r>
              <a:rPr lang="en-US" dirty="0"/>
              <a:t>Hard to perform</a:t>
            </a:r>
          </a:p>
          <a:p>
            <a:pPr lvl="1"/>
            <a:r>
              <a:rPr lang="en-US" dirty="0"/>
              <a:t>~30 legal moves per position</a:t>
            </a:r>
          </a:p>
          <a:p>
            <a:pPr lvl="1"/>
            <a:r>
              <a:rPr lang="en-US" dirty="0" smtClean="0"/>
              <a:t>1,015 </a:t>
            </a:r>
            <a:r>
              <a:rPr lang="en-US" dirty="0"/>
              <a:t>moves for 10-ply lookahead</a:t>
            </a:r>
          </a:p>
          <a:p>
            <a:pPr lvl="1"/>
            <a:r>
              <a:rPr lang="en-US" dirty="0"/>
              <a:t>30 </a:t>
            </a:r>
            <a:r>
              <a:rPr lang="en-US" dirty="0" smtClean="0"/>
              <a:t>years of compute at </a:t>
            </a:r>
            <a:r>
              <a:rPr lang="en-US" dirty="0"/>
              <a:t>1M positions/sec</a:t>
            </a:r>
          </a:p>
          <a:p>
            <a:r>
              <a:rPr lang="en-US" dirty="0"/>
              <a:t>Heuristics, pruning, parallel search, fast computers</a:t>
            </a:r>
          </a:p>
        </p:txBody>
      </p:sp>
      <p:pic>
        <p:nvPicPr>
          <p:cNvPr id="4" name="Shape 166">
            <a:extLst>
              <a:ext uri="{FF2B5EF4-FFF2-40B4-BE49-F238E27FC236}">
                <a16:creationId xmlns:a16="http://schemas.microsoft.com/office/drawing/2014/main" id="{FD620C69-6F6B-4B5D-980E-DD071D8FC0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473" y="2057400"/>
            <a:ext cx="20955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>
            <a:extLst>
              <a:ext uri="{FF2B5EF4-FFF2-40B4-BE49-F238E27FC236}">
                <a16:creationId xmlns:a16="http://schemas.microsoft.com/office/drawing/2014/main" id="{6A6F2BEF-085D-44BD-BD26-62E966894FF8}"/>
              </a:ext>
            </a:extLst>
          </p:cNvPr>
          <p:cNvSpPr txBox="1"/>
          <p:nvPr/>
        </p:nvSpPr>
        <p:spPr>
          <a:xfrm>
            <a:off x="545873" y="5240225"/>
            <a:ext cx="36585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Deep Blue defeated Gary Kasparov in 1997</a:t>
            </a: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D69-7D68-4859-9029-8067D6E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Cyc: Extending Rule-based Systems to the Real World</a:t>
            </a:r>
          </a:p>
        </p:txBody>
      </p:sp>
      <p:sp>
        <p:nvSpPr>
          <p:cNvPr id="6" name="Shape 174">
            <a:extLst>
              <a:ext uri="{FF2B5EF4-FFF2-40B4-BE49-F238E27FC236}">
                <a16:creationId xmlns:a16="http://schemas.microsoft.com/office/drawing/2014/main" id="{BEAF9EA4-2D75-461A-A235-57ABCA5F8B64}"/>
              </a:ext>
            </a:extLst>
          </p:cNvPr>
          <p:cNvSpPr txBox="1">
            <a:spLocks/>
          </p:cNvSpPr>
          <p:nvPr/>
        </p:nvSpPr>
        <p:spPr bwMode="auto">
          <a:xfrm>
            <a:off x="727650" y="2057400"/>
            <a:ext cx="7688700" cy="15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1313" indent="-341313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1363" indent="-284163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MS PGothic" pitchFamily="34" charset="-128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MS PGothic" pitchFamily="34" charset="-128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MS PGothic" pitchFamily="34" charset="-128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MS PGothic" pitchFamily="34" charset="-128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8" charset="0"/>
              <a:buNone/>
            </a:pPr>
            <a:r>
              <a:rPr lang="en-US" sz="1800" ker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Comprehensive ontology and knowledge base of common sense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8" charset="0"/>
              <a:buNone/>
            </a:pPr>
            <a:endParaRPr lang="en-US" sz="1800" ker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8" charset="0"/>
              <a:buNone/>
            </a:pPr>
            <a:r>
              <a:rPr lang="en-US" sz="1800" ker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Cyc reasons about formal statements about the world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8" charset="0"/>
              <a:buNone/>
            </a:pPr>
            <a:endParaRPr lang="en-US" sz="1400" ker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8" charset="0"/>
              <a:buNone/>
            </a:pPr>
            <a:endParaRPr lang="en-US" sz="1400" ker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8" charset="0"/>
              <a:buNone/>
            </a:pPr>
            <a:endParaRPr lang="en-US" sz="1400" ker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Times New Roman" pitchFamily="18" charset="0"/>
              <a:buNone/>
            </a:pP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7" name="Shape 175">
            <a:extLst>
              <a:ext uri="{FF2B5EF4-FFF2-40B4-BE49-F238E27FC236}">
                <a16:creationId xmlns:a16="http://schemas.microsoft.com/office/drawing/2014/main" id="{9452CCFD-05FB-4116-95C7-720E87D43EEE}"/>
              </a:ext>
            </a:extLst>
          </p:cNvPr>
          <p:cNvSpPr/>
          <p:nvPr/>
        </p:nvSpPr>
        <p:spPr>
          <a:xfrm>
            <a:off x="1123900" y="4830796"/>
            <a:ext cx="1530000" cy="713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Statements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8" name="Shape 176">
            <a:extLst>
              <a:ext uri="{FF2B5EF4-FFF2-40B4-BE49-F238E27FC236}">
                <a16:creationId xmlns:a16="http://schemas.microsoft.com/office/drawing/2014/main" id="{F2A4526A-2F16-47CE-BFE8-2A1C9FC4F15B}"/>
              </a:ext>
            </a:extLst>
          </p:cNvPr>
          <p:cNvSpPr/>
          <p:nvPr/>
        </p:nvSpPr>
        <p:spPr>
          <a:xfrm>
            <a:off x="3336675" y="4138359"/>
            <a:ext cx="1994100" cy="1127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Inference Engine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9" name="Shape 177">
            <a:extLst>
              <a:ext uri="{FF2B5EF4-FFF2-40B4-BE49-F238E27FC236}">
                <a16:creationId xmlns:a16="http://schemas.microsoft.com/office/drawing/2014/main" id="{87625960-6719-4DF2-9E09-7D0AFA6A2134}"/>
              </a:ext>
            </a:extLst>
          </p:cNvPr>
          <p:cNvSpPr/>
          <p:nvPr/>
        </p:nvSpPr>
        <p:spPr>
          <a:xfrm>
            <a:off x="1312900" y="3689546"/>
            <a:ext cx="1152000" cy="5124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Rules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0" name="Shape 178">
            <a:extLst>
              <a:ext uri="{FF2B5EF4-FFF2-40B4-BE49-F238E27FC236}">
                <a16:creationId xmlns:a16="http://schemas.microsoft.com/office/drawing/2014/main" id="{8FB9C2E8-AA0C-4F4E-889F-5DB0958C329F}"/>
              </a:ext>
            </a:extLst>
          </p:cNvPr>
          <p:cNvSpPr/>
          <p:nvPr/>
        </p:nvSpPr>
        <p:spPr>
          <a:xfrm>
            <a:off x="6367575" y="4445871"/>
            <a:ext cx="1669800" cy="51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Deductions</a:t>
            </a:r>
            <a:endParaRPr sz="1600" b="1">
              <a:solidFill>
                <a:schemeClr val="tx1"/>
              </a:solidFill>
            </a:endParaRPr>
          </a:p>
        </p:txBody>
      </p:sp>
      <p:cxnSp>
        <p:nvCxnSpPr>
          <p:cNvPr id="11" name="Shape 179">
            <a:extLst>
              <a:ext uri="{FF2B5EF4-FFF2-40B4-BE49-F238E27FC236}">
                <a16:creationId xmlns:a16="http://schemas.microsoft.com/office/drawing/2014/main" id="{B60DBDB6-FD41-4774-A580-C82F78A37FB9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2400850" y="3945746"/>
            <a:ext cx="1227900" cy="357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180">
            <a:extLst>
              <a:ext uri="{FF2B5EF4-FFF2-40B4-BE49-F238E27FC236}">
                <a16:creationId xmlns:a16="http://schemas.microsoft.com/office/drawing/2014/main" id="{6DD3D3F7-B9EA-4A7F-9C55-83BD7DA41985}"/>
              </a:ext>
            </a:extLst>
          </p:cNvPr>
          <p:cNvCxnSpPr>
            <a:stCxn id="7" idx="3"/>
            <a:endCxn id="8" idx="3"/>
          </p:cNvCxnSpPr>
          <p:nvPr/>
        </p:nvCxnSpPr>
        <p:spPr>
          <a:xfrm rot="10800000" flipH="1">
            <a:off x="2653900" y="5100646"/>
            <a:ext cx="974700" cy="8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81">
            <a:extLst>
              <a:ext uri="{FF2B5EF4-FFF2-40B4-BE49-F238E27FC236}">
                <a16:creationId xmlns:a16="http://schemas.microsoft.com/office/drawing/2014/main" id="{EA635A6B-5329-4D04-93BA-410D2974C096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5330775" y="4702059"/>
            <a:ext cx="103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3333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4C32-4CC9-40E6-86FD-1546A519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Cyc: A Simple Example</a:t>
            </a:r>
          </a:p>
        </p:txBody>
      </p:sp>
      <p:sp>
        <p:nvSpPr>
          <p:cNvPr id="4" name="Shape 188">
            <a:extLst>
              <a:ext uri="{FF2B5EF4-FFF2-40B4-BE49-F238E27FC236}">
                <a16:creationId xmlns:a16="http://schemas.microsoft.com/office/drawing/2014/main" id="{DBA50830-F10D-4725-A103-C79CA7E3EFFE}"/>
              </a:ext>
            </a:extLst>
          </p:cNvPr>
          <p:cNvSpPr/>
          <p:nvPr/>
        </p:nvSpPr>
        <p:spPr>
          <a:xfrm>
            <a:off x="1334925" y="3452858"/>
            <a:ext cx="2049900" cy="7749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Donald Trump is a US President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5" name="Shape 189">
            <a:extLst>
              <a:ext uri="{FF2B5EF4-FFF2-40B4-BE49-F238E27FC236}">
                <a16:creationId xmlns:a16="http://schemas.microsoft.com/office/drawing/2014/main" id="{60FBDDA9-E46A-4A32-915F-83A2FAD49488}"/>
              </a:ext>
            </a:extLst>
          </p:cNvPr>
          <p:cNvSpPr/>
          <p:nvPr/>
        </p:nvSpPr>
        <p:spPr>
          <a:xfrm>
            <a:off x="4292225" y="3276600"/>
            <a:ext cx="1994100" cy="1127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Inference Engine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6" name="Shape 190">
            <a:extLst>
              <a:ext uri="{FF2B5EF4-FFF2-40B4-BE49-F238E27FC236}">
                <a16:creationId xmlns:a16="http://schemas.microsoft.com/office/drawing/2014/main" id="{90BFB3C7-0241-4E50-8B6F-A7F9BAF09090}"/>
              </a:ext>
            </a:extLst>
          </p:cNvPr>
          <p:cNvSpPr/>
          <p:nvPr/>
        </p:nvSpPr>
        <p:spPr>
          <a:xfrm>
            <a:off x="1334925" y="4715462"/>
            <a:ext cx="2049900" cy="644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US Presidents are US citizens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7" name="Shape 191">
            <a:extLst>
              <a:ext uri="{FF2B5EF4-FFF2-40B4-BE49-F238E27FC236}">
                <a16:creationId xmlns:a16="http://schemas.microsoft.com/office/drawing/2014/main" id="{5EE63765-440E-45B9-A6C9-A3C7B675F633}"/>
              </a:ext>
            </a:extLst>
          </p:cNvPr>
          <p:cNvSpPr/>
          <p:nvPr/>
        </p:nvSpPr>
        <p:spPr>
          <a:xfrm>
            <a:off x="685800" y="2187562"/>
            <a:ext cx="3749400" cy="7137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(OBJ ∈ SUBSET) ∧</a:t>
            </a:r>
            <a:br>
              <a:rPr lang="en" sz="1600" b="1">
                <a:solidFill>
                  <a:schemeClr val="tx1"/>
                </a:solidFill>
              </a:rPr>
            </a:br>
            <a:r>
              <a:rPr lang="en" sz="1600" b="1">
                <a:solidFill>
                  <a:schemeClr val="tx1"/>
                </a:solidFill>
              </a:rPr>
              <a:t>(SUBSET ∈ SUPERSET)  ⇒</a:t>
            </a:r>
            <a:br>
              <a:rPr lang="en" sz="1600" b="1">
                <a:solidFill>
                  <a:schemeClr val="tx1"/>
                </a:solidFill>
              </a:rPr>
            </a:br>
            <a:r>
              <a:rPr lang="en" sz="1600" b="1">
                <a:solidFill>
                  <a:schemeClr val="tx1"/>
                </a:solidFill>
              </a:rPr>
              <a:t> OBJ ∈ SUPERSET</a:t>
            </a:r>
            <a:endParaRPr sz="1600" b="1">
              <a:solidFill>
                <a:schemeClr val="tx1"/>
              </a:solidFill>
            </a:endParaRPr>
          </a:p>
        </p:txBody>
      </p:sp>
      <p:cxnSp>
        <p:nvCxnSpPr>
          <p:cNvPr id="8" name="Shape 192">
            <a:extLst>
              <a:ext uri="{FF2B5EF4-FFF2-40B4-BE49-F238E27FC236}">
                <a16:creationId xmlns:a16="http://schemas.microsoft.com/office/drawing/2014/main" id="{F745DCE7-BA14-42D2-8C78-E3CEFA5E59CB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4345988" y="2544412"/>
            <a:ext cx="238200" cy="897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193">
            <a:extLst>
              <a:ext uri="{FF2B5EF4-FFF2-40B4-BE49-F238E27FC236}">
                <a16:creationId xmlns:a16="http://schemas.microsoft.com/office/drawing/2014/main" id="{3084CAD6-12A8-4621-9726-299136CA87C0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384825" y="3840308"/>
            <a:ext cx="907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194">
            <a:extLst>
              <a:ext uri="{FF2B5EF4-FFF2-40B4-BE49-F238E27FC236}">
                <a16:creationId xmlns:a16="http://schemas.microsoft.com/office/drawing/2014/main" id="{7C31FF63-7867-4292-AC69-6070F9C58C18}"/>
              </a:ext>
            </a:extLst>
          </p:cNvPr>
          <p:cNvCxnSpPr>
            <a:stCxn id="6" idx="3"/>
            <a:endCxn id="5" idx="3"/>
          </p:cNvCxnSpPr>
          <p:nvPr/>
        </p:nvCxnSpPr>
        <p:spPr>
          <a:xfrm rot="10800000" flipH="1">
            <a:off x="3384825" y="4238912"/>
            <a:ext cx="1199400" cy="79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95">
            <a:extLst>
              <a:ext uri="{FF2B5EF4-FFF2-40B4-BE49-F238E27FC236}">
                <a16:creationId xmlns:a16="http://schemas.microsoft.com/office/drawing/2014/main" id="{4863EEEB-40CD-43F0-B660-BFF6FACDD2FB}"/>
              </a:ext>
            </a:extLst>
          </p:cNvPr>
          <p:cNvCxnSpPr>
            <a:stCxn id="5" idx="6"/>
          </p:cNvCxnSpPr>
          <p:nvPr/>
        </p:nvCxnSpPr>
        <p:spPr>
          <a:xfrm>
            <a:off x="6286325" y="3840300"/>
            <a:ext cx="78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207">
            <a:extLst>
              <a:ext uri="{FF2B5EF4-FFF2-40B4-BE49-F238E27FC236}">
                <a16:creationId xmlns:a16="http://schemas.microsoft.com/office/drawing/2014/main" id="{22D9541C-D8F7-4E42-B977-724FD2837150}"/>
              </a:ext>
            </a:extLst>
          </p:cNvPr>
          <p:cNvSpPr/>
          <p:nvPr/>
        </p:nvSpPr>
        <p:spPr>
          <a:xfrm>
            <a:off x="7048676" y="3548550"/>
            <a:ext cx="1729800" cy="58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</a:rPr>
              <a:t>Donald Trump is a US citizen</a:t>
            </a:r>
            <a:endParaRPr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C475-1412-47CD-9836-237AED7A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Cyc: </a:t>
            </a:r>
            <a:r>
              <a:rPr lang="en-US" dirty="0" err="1"/>
              <a:t>FredWhileShaving</a:t>
            </a:r>
            <a:endParaRPr lang="en-US" dirty="0"/>
          </a:p>
        </p:txBody>
      </p:sp>
      <p:sp>
        <p:nvSpPr>
          <p:cNvPr id="4" name="Shape 217">
            <a:extLst>
              <a:ext uri="{FF2B5EF4-FFF2-40B4-BE49-F238E27FC236}">
                <a16:creationId xmlns:a16="http://schemas.microsoft.com/office/drawing/2014/main" id="{5405201B-6BD1-4BC4-8FA2-40192E8CBBE2}"/>
              </a:ext>
            </a:extLst>
          </p:cNvPr>
          <p:cNvSpPr/>
          <p:nvPr/>
        </p:nvSpPr>
        <p:spPr>
          <a:xfrm>
            <a:off x="894012" y="2242062"/>
            <a:ext cx="2196300" cy="7749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People do not have electric parts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5" name="Shape 218">
            <a:extLst>
              <a:ext uri="{FF2B5EF4-FFF2-40B4-BE49-F238E27FC236}">
                <a16:creationId xmlns:a16="http://schemas.microsoft.com/office/drawing/2014/main" id="{4E82A7B3-21C6-4617-9DA8-6CE5B8BE6325}"/>
              </a:ext>
            </a:extLst>
          </p:cNvPr>
          <p:cNvSpPr/>
          <p:nvPr/>
        </p:nvSpPr>
        <p:spPr>
          <a:xfrm>
            <a:off x="894012" y="3263837"/>
            <a:ext cx="2196300" cy="644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People have razors while shaving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6" name="Shape 219">
            <a:extLst>
              <a:ext uri="{FF2B5EF4-FFF2-40B4-BE49-F238E27FC236}">
                <a16:creationId xmlns:a16="http://schemas.microsoft.com/office/drawing/2014/main" id="{527628A9-F50A-4D66-A72E-C35BE42E0F1D}"/>
              </a:ext>
            </a:extLst>
          </p:cNvPr>
          <p:cNvSpPr/>
          <p:nvPr/>
        </p:nvSpPr>
        <p:spPr>
          <a:xfrm>
            <a:off x="894012" y="4155412"/>
            <a:ext cx="2196300" cy="644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Razors have electric parts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7" name="Shape 220">
            <a:extLst>
              <a:ext uri="{FF2B5EF4-FFF2-40B4-BE49-F238E27FC236}">
                <a16:creationId xmlns:a16="http://schemas.microsoft.com/office/drawing/2014/main" id="{96E53071-16A2-4336-8FFB-F32271A94B8F}"/>
              </a:ext>
            </a:extLst>
          </p:cNvPr>
          <p:cNvSpPr/>
          <p:nvPr/>
        </p:nvSpPr>
        <p:spPr>
          <a:xfrm>
            <a:off x="894012" y="5033712"/>
            <a:ext cx="2196300" cy="644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Fred is shaving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8" name="Shape 221">
            <a:extLst>
              <a:ext uri="{FF2B5EF4-FFF2-40B4-BE49-F238E27FC236}">
                <a16:creationId xmlns:a16="http://schemas.microsoft.com/office/drawing/2014/main" id="{D383D002-4512-480E-9407-7820992548D0}"/>
              </a:ext>
            </a:extLst>
          </p:cNvPr>
          <p:cNvSpPr/>
          <p:nvPr/>
        </p:nvSpPr>
        <p:spPr>
          <a:xfrm>
            <a:off x="3733800" y="3429000"/>
            <a:ext cx="1994100" cy="1127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Inference Engine</a:t>
            </a:r>
            <a:endParaRPr sz="1600" b="1">
              <a:solidFill>
                <a:schemeClr val="tx1"/>
              </a:solidFill>
            </a:endParaRPr>
          </a:p>
        </p:txBody>
      </p:sp>
      <p:cxnSp>
        <p:nvCxnSpPr>
          <p:cNvPr id="9" name="Shape 223">
            <a:extLst>
              <a:ext uri="{FF2B5EF4-FFF2-40B4-BE49-F238E27FC236}">
                <a16:creationId xmlns:a16="http://schemas.microsoft.com/office/drawing/2014/main" id="{C644EAD0-F7C0-472E-B58C-66D23B569F6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090312" y="2629512"/>
            <a:ext cx="935400" cy="96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224">
            <a:extLst>
              <a:ext uri="{FF2B5EF4-FFF2-40B4-BE49-F238E27FC236}">
                <a16:creationId xmlns:a16="http://schemas.microsoft.com/office/drawing/2014/main" id="{F05822D5-10BE-4F25-9C40-7FC170369C43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3090312" y="3586187"/>
            <a:ext cx="643500" cy="40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225">
            <a:extLst>
              <a:ext uri="{FF2B5EF4-FFF2-40B4-BE49-F238E27FC236}">
                <a16:creationId xmlns:a16="http://schemas.microsoft.com/office/drawing/2014/main" id="{4563FE8B-FB1E-4B15-93B4-173C87B4420A}"/>
              </a:ext>
            </a:extLst>
          </p:cNvPr>
          <p:cNvCxnSpPr>
            <a:stCxn id="6" idx="3"/>
            <a:endCxn id="8" idx="2"/>
          </p:cNvCxnSpPr>
          <p:nvPr/>
        </p:nvCxnSpPr>
        <p:spPr>
          <a:xfrm rot="10800000" flipH="1">
            <a:off x="3090312" y="3992662"/>
            <a:ext cx="643500" cy="48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226">
            <a:extLst>
              <a:ext uri="{FF2B5EF4-FFF2-40B4-BE49-F238E27FC236}">
                <a16:creationId xmlns:a16="http://schemas.microsoft.com/office/drawing/2014/main" id="{A66C2D13-838A-416F-B4D7-2CAAA81FE0E4}"/>
              </a:ext>
            </a:extLst>
          </p:cNvPr>
          <p:cNvCxnSpPr>
            <a:stCxn id="7" idx="3"/>
            <a:endCxn id="8" idx="3"/>
          </p:cNvCxnSpPr>
          <p:nvPr/>
        </p:nvCxnSpPr>
        <p:spPr>
          <a:xfrm rot="10800000" flipH="1">
            <a:off x="3090312" y="4391262"/>
            <a:ext cx="935400" cy="96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227">
            <a:extLst>
              <a:ext uri="{FF2B5EF4-FFF2-40B4-BE49-F238E27FC236}">
                <a16:creationId xmlns:a16="http://schemas.microsoft.com/office/drawing/2014/main" id="{E095E581-7398-46F9-AC27-C2CC7E8904DC}"/>
              </a:ext>
            </a:extLst>
          </p:cNvPr>
          <p:cNvCxnSpPr>
            <a:stCxn id="8" idx="6"/>
          </p:cNvCxnSpPr>
          <p:nvPr/>
        </p:nvCxnSpPr>
        <p:spPr>
          <a:xfrm>
            <a:off x="5727900" y="3992700"/>
            <a:ext cx="695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946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C475-1412-47CD-9836-237AED7A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Cyc: </a:t>
            </a:r>
            <a:r>
              <a:rPr lang="en-US" dirty="0" err="1"/>
              <a:t>FredWhileShaving</a:t>
            </a:r>
            <a:endParaRPr lang="en-US" dirty="0"/>
          </a:p>
        </p:txBody>
      </p:sp>
      <p:sp>
        <p:nvSpPr>
          <p:cNvPr id="4" name="Shape 217">
            <a:extLst>
              <a:ext uri="{FF2B5EF4-FFF2-40B4-BE49-F238E27FC236}">
                <a16:creationId xmlns:a16="http://schemas.microsoft.com/office/drawing/2014/main" id="{5405201B-6BD1-4BC4-8FA2-40192E8CBBE2}"/>
              </a:ext>
            </a:extLst>
          </p:cNvPr>
          <p:cNvSpPr/>
          <p:nvPr/>
        </p:nvSpPr>
        <p:spPr>
          <a:xfrm>
            <a:off x="894012" y="2242062"/>
            <a:ext cx="2196300" cy="7749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People do not have electric parts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5" name="Shape 218">
            <a:extLst>
              <a:ext uri="{FF2B5EF4-FFF2-40B4-BE49-F238E27FC236}">
                <a16:creationId xmlns:a16="http://schemas.microsoft.com/office/drawing/2014/main" id="{4E82A7B3-21C6-4617-9DA8-6CE5B8BE6325}"/>
              </a:ext>
            </a:extLst>
          </p:cNvPr>
          <p:cNvSpPr/>
          <p:nvPr/>
        </p:nvSpPr>
        <p:spPr>
          <a:xfrm>
            <a:off x="894012" y="3263837"/>
            <a:ext cx="2196300" cy="644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People have razors while shaving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6" name="Shape 219">
            <a:extLst>
              <a:ext uri="{FF2B5EF4-FFF2-40B4-BE49-F238E27FC236}">
                <a16:creationId xmlns:a16="http://schemas.microsoft.com/office/drawing/2014/main" id="{527628A9-F50A-4D66-A72E-C35BE42E0F1D}"/>
              </a:ext>
            </a:extLst>
          </p:cNvPr>
          <p:cNvSpPr/>
          <p:nvPr/>
        </p:nvSpPr>
        <p:spPr>
          <a:xfrm>
            <a:off x="894012" y="4155412"/>
            <a:ext cx="2196300" cy="644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Razors have electric parts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7" name="Shape 220">
            <a:extLst>
              <a:ext uri="{FF2B5EF4-FFF2-40B4-BE49-F238E27FC236}">
                <a16:creationId xmlns:a16="http://schemas.microsoft.com/office/drawing/2014/main" id="{96E53071-16A2-4336-8FFB-F32271A94B8F}"/>
              </a:ext>
            </a:extLst>
          </p:cNvPr>
          <p:cNvSpPr/>
          <p:nvPr/>
        </p:nvSpPr>
        <p:spPr>
          <a:xfrm>
            <a:off x="894012" y="5033712"/>
            <a:ext cx="2196300" cy="6447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Fred is shaving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8" name="Shape 221">
            <a:extLst>
              <a:ext uri="{FF2B5EF4-FFF2-40B4-BE49-F238E27FC236}">
                <a16:creationId xmlns:a16="http://schemas.microsoft.com/office/drawing/2014/main" id="{D383D002-4512-480E-9407-7820992548D0}"/>
              </a:ext>
            </a:extLst>
          </p:cNvPr>
          <p:cNvSpPr/>
          <p:nvPr/>
        </p:nvSpPr>
        <p:spPr>
          <a:xfrm>
            <a:off x="3733800" y="3429000"/>
            <a:ext cx="1994100" cy="1127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Inference Engine</a:t>
            </a:r>
            <a:endParaRPr sz="1600" b="1">
              <a:solidFill>
                <a:schemeClr val="tx1"/>
              </a:solidFill>
            </a:endParaRPr>
          </a:p>
        </p:txBody>
      </p:sp>
      <p:cxnSp>
        <p:nvCxnSpPr>
          <p:cNvPr id="9" name="Shape 223">
            <a:extLst>
              <a:ext uri="{FF2B5EF4-FFF2-40B4-BE49-F238E27FC236}">
                <a16:creationId xmlns:a16="http://schemas.microsoft.com/office/drawing/2014/main" id="{C644EAD0-F7C0-472E-B58C-66D23B569F6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090312" y="2629512"/>
            <a:ext cx="935400" cy="96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224">
            <a:extLst>
              <a:ext uri="{FF2B5EF4-FFF2-40B4-BE49-F238E27FC236}">
                <a16:creationId xmlns:a16="http://schemas.microsoft.com/office/drawing/2014/main" id="{F05822D5-10BE-4F25-9C40-7FC170369C43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3090312" y="3586187"/>
            <a:ext cx="643500" cy="40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225">
            <a:extLst>
              <a:ext uri="{FF2B5EF4-FFF2-40B4-BE49-F238E27FC236}">
                <a16:creationId xmlns:a16="http://schemas.microsoft.com/office/drawing/2014/main" id="{4563FE8B-FB1E-4B15-93B4-173C87B4420A}"/>
              </a:ext>
            </a:extLst>
          </p:cNvPr>
          <p:cNvCxnSpPr>
            <a:stCxn id="6" idx="3"/>
            <a:endCxn id="8" idx="2"/>
          </p:cNvCxnSpPr>
          <p:nvPr/>
        </p:nvCxnSpPr>
        <p:spPr>
          <a:xfrm rot="10800000" flipH="1">
            <a:off x="3090312" y="3992662"/>
            <a:ext cx="643500" cy="48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226">
            <a:extLst>
              <a:ext uri="{FF2B5EF4-FFF2-40B4-BE49-F238E27FC236}">
                <a16:creationId xmlns:a16="http://schemas.microsoft.com/office/drawing/2014/main" id="{A66C2D13-838A-416F-B4D7-2CAAA81FE0E4}"/>
              </a:ext>
            </a:extLst>
          </p:cNvPr>
          <p:cNvCxnSpPr>
            <a:stCxn id="7" idx="3"/>
            <a:endCxn id="8" idx="3"/>
          </p:cNvCxnSpPr>
          <p:nvPr/>
        </p:nvCxnSpPr>
        <p:spPr>
          <a:xfrm rot="10800000" flipH="1">
            <a:off x="3090312" y="4391262"/>
            <a:ext cx="935400" cy="96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227">
            <a:extLst>
              <a:ext uri="{FF2B5EF4-FFF2-40B4-BE49-F238E27FC236}">
                <a16:creationId xmlns:a16="http://schemas.microsoft.com/office/drawing/2014/main" id="{E095E581-7398-46F9-AC27-C2CC7E8904DC}"/>
              </a:ext>
            </a:extLst>
          </p:cNvPr>
          <p:cNvCxnSpPr>
            <a:stCxn id="8" idx="6"/>
          </p:cNvCxnSpPr>
          <p:nvPr/>
        </p:nvCxnSpPr>
        <p:spPr>
          <a:xfrm>
            <a:off x="5727900" y="3992700"/>
            <a:ext cx="695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237">
            <a:extLst>
              <a:ext uri="{FF2B5EF4-FFF2-40B4-BE49-F238E27FC236}">
                <a16:creationId xmlns:a16="http://schemas.microsoft.com/office/drawing/2014/main" id="{5AC37F96-22D0-42C3-A204-AC2BC59A24B2}"/>
              </a:ext>
            </a:extLst>
          </p:cNvPr>
          <p:cNvSpPr/>
          <p:nvPr/>
        </p:nvSpPr>
        <p:spPr>
          <a:xfrm>
            <a:off x="6423000" y="3268955"/>
            <a:ext cx="1729800" cy="969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</a:rPr>
              <a:t>Is Fred a person while he’s shaving?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5" name="Shape 240">
            <a:extLst>
              <a:ext uri="{FF2B5EF4-FFF2-40B4-BE49-F238E27FC236}">
                <a16:creationId xmlns:a16="http://schemas.microsoft.com/office/drawing/2014/main" id="{A84B580D-379A-47FE-A470-33F69528F992}"/>
              </a:ext>
            </a:extLst>
          </p:cNvPr>
          <p:cNvSpPr txBox="1"/>
          <p:nvPr/>
        </p:nvSpPr>
        <p:spPr>
          <a:xfrm>
            <a:off x="4025712" y="4961700"/>
            <a:ext cx="4890975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342900" rtl="0"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" sz="2100" dirty="0">
                <a:solidFill>
                  <a:schemeClr val="tx1"/>
                </a:solidFill>
              </a:rPr>
              <a:t>Huge amounts of statements and rules for decent results</a:t>
            </a:r>
            <a:endParaRPr sz="2100" dirty="0">
              <a:solidFill>
                <a:schemeClr val="tx1"/>
              </a:solidFill>
            </a:endParaRPr>
          </a:p>
          <a:p>
            <a:pPr marL="450850" lvl="0" indent="-342900" rtl="0"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" sz="2100" dirty="0">
                <a:solidFill>
                  <a:schemeClr val="tx1"/>
                </a:solidFill>
              </a:rPr>
              <a:t>Cannot learn new rules or statements on its own</a:t>
            </a:r>
            <a:endParaRPr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CE06-FD70-452D-9E6F-E9427ECA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Types of Problems</a:t>
            </a:r>
          </a:p>
        </p:txBody>
      </p:sp>
      <p:sp>
        <p:nvSpPr>
          <p:cNvPr id="4" name="Shape 252">
            <a:extLst>
              <a:ext uri="{FF2B5EF4-FFF2-40B4-BE49-F238E27FC236}">
                <a16:creationId xmlns:a16="http://schemas.microsoft.com/office/drawing/2014/main" id="{537AED7B-06B3-4B19-B3FE-0E4E891D902B}"/>
              </a:ext>
            </a:extLst>
          </p:cNvPr>
          <p:cNvSpPr/>
          <p:nvPr/>
        </p:nvSpPr>
        <p:spPr>
          <a:xfrm>
            <a:off x="3612139" y="2133600"/>
            <a:ext cx="2207700" cy="143490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5" name="Shape 253">
            <a:extLst>
              <a:ext uri="{FF2B5EF4-FFF2-40B4-BE49-F238E27FC236}">
                <a16:creationId xmlns:a16="http://schemas.microsoft.com/office/drawing/2014/main" id="{D254BC73-2A85-41C9-88C2-82A2A9FC147D}"/>
              </a:ext>
            </a:extLst>
          </p:cNvPr>
          <p:cNvSpPr txBox="1"/>
          <p:nvPr/>
        </p:nvSpPr>
        <p:spPr>
          <a:xfrm>
            <a:off x="3612139" y="3482863"/>
            <a:ext cx="2992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tx1"/>
              </a:solidFill>
            </a:endParaRPr>
          </a:p>
        </p:txBody>
      </p:sp>
      <p:sp>
        <p:nvSpPr>
          <p:cNvPr id="6" name="Shape 254">
            <a:extLst>
              <a:ext uri="{FF2B5EF4-FFF2-40B4-BE49-F238E27FC236}">
                <a16:creationId xmlns:a16="http://schemas.microsoft.com/office/drawing/2014/main" id="{2B1415FB-C4A7-4A77-91EF-D1153F31DFD7}"/>
              </a:ext>
            </a:extLst>
          </p:cNvPr>
          <p:cNvSpPr/>
          <p:nvPr/>
        </p:nvSpPr>
        <p:spPr>
          <a:xfrm>
            <a:off x="5342289" y="2721750"/>
            <a:ext cx="984600" cy="447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tx1"/>
                </a:solidFill>
              </a:rPr>
              <a:t>?????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7" name="Shape 256">
            <a:extLst>
              <a:ext uri="{FF2B5EF4-FFF2-40B4-BE49-F238E27FC236}">
                <a16:creationId xmlns:a16="http://schemas.microsoft.com/office/drawing/2014/main" id="{49BDF34F-EA5E-4B41-992C-6F24338F0B79}"/>
              </a:ext>
            </a:extLst>
          </p:cNvPr>
          <p:cNvCxnSpPr/>
          <p:nvPr/>
        </p:nvCxnSpPr>
        <p:spPr>
          <a:xfrm rot="10800000">
            <a:off x="3543164" y="2012625"/>
            <a:ext cx="0" cy="324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57">
            <a:extLst>
              <a:ext uri="{FF2B5EF4-FFF2-40B4-BE49-F238E27FC236}">
                <a16:creationId xmlns:a16="http://schemas.microsoft.com/office/drawing/2014/main" id="{E0103396-1904-4E65-B858-B8F314EFBB21}"/>
              </a:ext>
            </a:extLst>
          </p:cNvPr>
          <p:cNvCxnSpPr/>
          <p:nvPr/>
        </p:nvCxnSpPr>
        <p:spPr>
          <a:xfrm>
            <a:off x="3543164" y="5253825"/>
            <a:ext cx="3999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258">
            <a:extLst>
              <a:ext uri="{FF2B5EF4-FFF2-40B4-BE49-F238E27FC236}">
                <a16:creationId xmlns:a16="http://schemas.microsoft.com/office/drawing/2014/main" id="{2C180967-1743-4FF7-B7EE-2293B307F22E}"/>
              </a:ext>
            </a:extLst>
          </p:cNvPr>
          <p:cNvSpPr txBox="1"/>
          <p:nvPr/>
        </p:nvSpPr>
        <p:spPr>
          <a:xfrm>
            <a:off x="685800" y="2078425"/>
            <a:ext cx="2678139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tx1"/>
                </a:solidFill>
              </a:rPr>
              <a:t>Hard to formally describe</a:t>
            </a:r>
            <a:endParaRPr sz="1800" i="1">
              <a:solidFill>
                <a:schemeClr val="tx1"/>
              </a:solidFill>
            </a:endParaRPr>
          </a:p>
        </p:txBody>
      </p:sp>
      <p:sp>
        <p:nvSpPr>
          <p:cNvPr id="10" name="Shape 259">
            <a:extLst>
              <a:ext uri="{FF2B5EF4-FFF2-40B4-BE49-F238E27FC236}">
                <a16:creationId xmlns:a16="http://schemas.microsoft.com/office/drawing/2014/main" id="{D4483709-CE99-45EC-8A03-936139094B4E}"/>
              </a:ext>
            </a:extLst>
          </p:cNvPr>
          <p:cNvSpPr txBox="1"/>
          <p:nvPr/>
        </p:nvSpPr>
        <p:spPr>
          <a:xfrm>
            <a:off x="822637" y="4853925"/>
            <a:ext cx="2611177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tx1"/>
                </a:solidFill>
              </a:rPr>
              <a:t>Easy to formally describe</a:t>
            </a:r>
            <a:endParaRPr sz="1800" i="1" dirty="0">
              <a:solidFill>
                <a:schemeClr val="tx1"/>
              </a:solidFill>
            </a:endParaRPr>
          </a:p>
        </p:txBody>
      </p:sp>
      <p:sp>
        <p:nvSpPr>
          <p:cNvPr id="11" name="Shape 260">
            <a:extLst>
              <a:ext uri="{FF2B5EF4-FFF2-40B4-BE49-F238E27FC236}">
                <a16:creationId xmlns:a16="http://schemas.microsoft.com/office/drawing/2014/main" id="{C0D872BF-6EC8-4BA7-90D8-D05CFD25BF28}"/>
              </a:ext>
            </a:extLst>
          </p:cNvPr>
          <p:cNvSpPr txBox="1"/>
          <p:nvPr/>
        </p:nvSpPr>
        <p:spPr>
          <a:xfrm>
            <a:off x="3543163" y="5417650"/>
            <a:ext cx="1799125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tx1"/>
                </a:solidFill>
              </a:rPr>
              <a:t>Easy to perform</a:t>
            </a:r>
            <a:endParaRPr sz="1800" i="1" dirty="0">
              <a:solidFill>
                <a:schemeClr val="tx1"/>
              </a:solidFill>
            </a:endParaRPr>
          </a:p>
        </p:txBody>
      </p:sp>
      <p:sp>
        <p:nvSpPr>
          <p:cNvPr id="12" name="Shape 261">
            <a:extLst>
              <a:ext uri="{FF2B5EF4-FFF2-40B4-BE49-F238E27FC236}">
                <a16:creationId xmlns:a16="http://schemas.microsoft.com/office/drawing/2014/main" id="{2595441B-D7B6-46DD-963C-EDCE29013707}"/>
              </a:ext>
            </a:extLst>
          </p:cNvPr>
          <p:cNvSpPr txBox="1"/>
          <p:nvPr/>
        </p:nvSpPr>
        <p:spPr>
          <a:xfrm>
            <a:off x="6081463" y="5417650"/>
            <a:ext cx="1919535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tx1"/>
                </a:solidFill>
              </a:rPr>
              <a:t>Hard to perform</a:t>
            </a:r>
            <a:endParaRPr sz="1800" i="1" dirty="0">
              <a:solidFill>
                <a:schemeClr val="tx1"/>
              </a:solidFill>
            </a:endParaRPr>
          </a:p>
        </p:txBody>
      </p:sp>
      <p:sp>
        <p:nvSpPr>
          <p:cNvPr id="13" name="Shape 262">
            <a:extLst>
              <a:ext uri="{FF2B5EF4-FFF2-40B4-BE49-F238E27FC236}">
                <a16:creationId xmlns:a16="http://schemas.microsoft.com/office/drawing/2014/main" id="{DBAF5896-9B5F-4A99-9151-75AD61A87782}"/>
              </a:ext>
            </a:extLst>
          </p:cNvPr>
          <p:cNvSpPr txBox="1"/>
          <p:nvPr/>
        </p:nvSpPr>
        <p:spPr>
          <a:xfrm>
            <a:off x="3807939" y="3057213"/>
            <a:ext cx="1789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Face detection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4" name="Shape 263">
            <a:extLst>
              <a:ext uri="{FF2B5EF4-FFF2-40B4-BE49-F238E27FC236}">
                <a16:creationId xmlns:a16="http://schemas.microsoft.com/office/drawing/2014/main" id="{418F8ADE-0B42-4A19-81BB-8479FD7D25A0}"/>
              </a:ext>
            </a:extLst>
          </p:cNvPr>
          <p:cNvSpPr txBox="1"/>
          <p:nvPr/>
        </p:nvSpPr>
        <p:spPr>
          <a:xfrm>
            <a:off x="6382814" y="2148650"/>
            <a:ext cx="20259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Literary analysis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5" name="Shape 264">
            <a:extLst>
              <a:ext uri="{FF2B5EF4-FFF2-40B4-BE49-F238E27FC236}">
                <a16:creationId xmlns:a16="http://schemas.microsoft.com/office/drawing/2014/main" id="{F272F21D-AFA6-4402-9F80-D9CF28D9B7BA}"/>
              </a:ext>
            </a:extLst>
          </p:cNvPr>
          <p:cNvSpPr txBox="1"/>
          <p:nvPr/>
        </p:nvSpPr>
        <p:spPr>
          <a:xfrm>
            <a:off x="6408739" y="2678425"/>
            <a:ext cx="1668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International diplomacy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6" name="Shape 265">
            <a:extLst>
              <a:ext uri="{FF2B5EF4-FFF2-40B4-BE49-F238E27FC236}">
                <a16:creationId xmlns:a16="http://schemas.microsoft.com/office/drawing/2014/main" id="{F062DDBB-ACDE-491C-87D8-8BFE342A12F5}"/>
              </a:ext>
            </a:extLst>
          </p:cNvPr>
          <p:cNvSpPr txBox="1"/>
          <p:nvPr/>
        </p:nvSpPr>
        <p:spPr>
          <a:xfrm>
            <a:off x="3793389" y="2206225"/>
            <a:ext cx="1818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Recognizing spoken words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7" name="Shape 266">
            <a:extLst>
              <a:ext uri="{FF2B5EF4-FFF2-40B4-BE49-F238E27FC236}">
                <a16:creationId xmlns:a16="http://schemas.microsoft.com/office/drawing/2014/main" id="{8430D18E-080A-48DB-BD96-64BE31F83D79}"/>
              </a:ext>
            </a:extLst>
          </p:cNvPr>
          <p:cNvSpPr txBox="1"/>
          <p:nvPr/>
        </p:nvSpPr>
        <p:spPr>
          <a:xfrm>
            <a:off x="6784964" y="4574000"/>
            <a:ext cx="922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Chess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8" name="Shape 268">
            <a:extLst>
              <a:ext uri="{FF2B5EF4-FFF2-40B4-BE49-F238E27FC236}">
                <a16:creationId xmlns:a16="http://schemas.microsoft.com/office/drawing/2014/main" id="{C15F8E3D-BED8-455A-AEC4-AB4CEA934F20}"/>
              </a:ext>
            </a:extLst>
          </p:cNvPr>
          <p:cNvSpPr txBox="1"/>
          <p:nvPr/>
        </p:nvSpPr>
        <p:spPr>
          <a:xfrm>
            <a:off x="3586414" y="4565200"/>
            <a:ext cx="1789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ECE 408 MPs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9" name="Shape 269">
            <a:extLst>
              <a:ext uri="{FF2B5EF4-FFF2-40B4-BE49-F238E27FC236}">
                <a16:creationId xmlns:a16="http://schemas.microsoft.com/office/drawing/2014/main" id="{E6F364B0-59D2-43C7-9F0F-A688E70035EF}"/>
              </a:ext>
            </a:extLst>
          </p:cNvPr>
          <p:cNvSpPr txBox="1"/>
          <p:nvPr/>
        </p:nvSpPr>
        <p:spPr>
          <a:xfrm>
            <a:off x="3734714" y="3515188"/>
            <a:ext cx="2025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tx1"/>
                </a:solidFill>
              </a:rPr>
              <a:t>Machine Learning!</a:t>
            </a:r>
            <a:endParaRPr sz="18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37DD-9703-4F5F-ABAF-8273F0A5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“Machine Learning”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3393-A23A-4302-AC22-14110FE0B4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Challenge</a:t>
            </a:r>
          </a:p>
          <a:p>
            <a:pPr marL="0" indent="0">
              <a:buNone/>
            </a:pPr>
            <a:r>
              <a:rPr lang="en-US" dirty="0"/>
              <a:t>Hard to formalize the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A994A-3BE2-4205-8FDF-6ED9D3021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Solution</a:t>
            </a:r>
          </a:p>
          <a:p>
            <a:pPr marL="0" indent="0">
              <a:buNone/>
            </a:pPr>
            <a:r>
              <a:rPr lang="en-US" dirty="0"/>
              <a:t>Don’t formalize the problem.</a:t>
            </a:r>
          </a:p>
          <a:p>
            <a:pPr marL="0" indent="0">
              <a:buNone/>
            </a:pPr>
            <a:r>
              <a:rPr lang="en-US" dirty="0"/>
              <a:t>Let the machine learn from experience.</a:t>
            </a:r>
          </a:p>
        </p:txBody>
      </p:sp>
    </p:spTree>
    <p:extLst>
      <p:ext uri="{BB962C8B-B14F-4D97-AF65-F5344CB8AC3E}">
        <p14:creationId xmlns:p14="http://schemas.microsoft.com/office/powerpoint/2010/main" val="37620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important way of building applications whose logic is not fully understood.</a:t>
            </a:r>
          </a:p>
          <a:p>
            <a:pPr lvl="1"/>
            <a:r>
              <a:rPr lang="en-US" sz="2000" dirty="0"/>
              <a:t>Use labeled data – data that come with the input values and their desired output values – to learn what the logic should be</a:t>
            </a:r>
          </a:p>
          <a:p>
            <a:pPr lvl="1"/>
            <a:r>
              <a:rPr lang="en-US" sz="2000" dirty="0"/>
              <a:t>Capture each labeled data item by adjusting the program logic </a:t>
            </a:r>
          </a:p>
          <a:p>
            <a:pPr lvl="1"/>
            <a:r>
              <a:rPr lang="en-US" sz="2000" dirty="0"/>
              <a:t>Learn by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4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68F4-95C2-468A-A777-77C5843B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2A5A-8265-43C4-8776-0C9B012F2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Humans choose features</a:t>
            </a:r>
          </a:p>
          <a:p>
            <a:r>
              <a:rPr lang="en-US" dirty="0"/>
              <a:t>Learn how features are associated with outputs</a:t>
            </a:r>
          </a:p>
        </p:txBody>
      </p:sp>
      <p:sp>
        <p:nvSpPr>
          <p:cNvPr id="5" name="Shape 285">
            <a:extLst>
              <a:ext uri="{FF2B5EF4-FFF2-40B4-BE49-F238E27FC236}">
                <a16:creationId xmlns:a16="http://schemas.microsoft.com/office/drawing/2014/main" id="{C3A26896-DF94-4C2B-9BB6-6B465CAB8E8C}"/>
              </a:ext>
            </a:extLst>
          </p:cNvPr>
          <p:cNvSpPr/>
          <p:nvPr/>
        </p:nvSpPr>
        <p:spPr>
          <a:xfrm>
            <a:off x="4876800" y="5286950"/>
            <a:ext cx="18372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Input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6" name="Shape 286">
            <a:extLst>
              <a:ext uri="{FF2B5EF4-FFF2-40B4-BE49-F238E27FC236}">
                <a16:creationId xmlns:a16="http://schemas.microsoft.com/office/drawing/2014/main" id="{A495BA64-0577-414D-BF93-D50134335A3D}"/>
              </a:ext>
            </a:extLst>
          </p:cNvPr>
          <p:cNvSpPr/>
          <p:nvPr/>
        </p:nvSpPr>
        <p:spPr>
          <a:xfrm>
            <a:off x="4876800" y="3970700"/>
            <a:ext cx="18372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Hand-Designed Program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7" name="Shape 287">
            <a:extLst>
              <a:ext uri="{FF2B5EF4-FFF2-40B4-BE49-F238E27FC236}">
                <a16:creationId xmlns:a16="http://schemas.microsoft.com/office/drawing/2014/main" id="{07A66EE6-4408-4939-A0A8-69BD6C21AD4F}"/>
              </a:ext>
            </a:extLst>
          </p:cNvPr>
          <p:cNvSpPr/>
          <p:nvPr/>
        </p:nvSpPr>
        <p:spPr>
          <a:xfrm>
            <a:off x="4876800" y="2598125"/>
            <a:ext cx="18372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Output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8" name="Shape 288">
            <a:extLst>
              <a:ext uri="{FF2B5EF4-FFF2-40B4-BE49-F238E27FC236}">
                <a16:creationId xmlns:a16="http://schemas.microsoft.com/office/drawing/2014/main" id="{64C9B1CE-0ACD-4955-8F16-F09FEA1C1F8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795413" y="4734200"/>
            <a:ext cx="0" cy="5527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289">
            <a:extLst>
              <a:ext uri="{FF2B5EF4-FFF2-40B4-BE49-F238E27FC236}">
                <a16:creationId xmlns:a16="http://schemas.microsoft.com/office/drawing/2014/main" id="{2E8FA350-9903-4D08-A357-D08AAAC97F44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5795413" y="3361625"/>
            <a:ext cx="0" cy="6090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" name="Shape 290">
            <a:extLst>
              <a:ext uri="{FF2B5EF4-FFF2-40B4-BE49-F238E27FC236}">
                <a16:creationId xmlns:a16="http://schemas.microsoft.com/office/drawing/2014/main" id="{F2CEDAB5-23D2-4C86-88DD-3F7FC765772F}"/>
              </a:ext>
            </a:extLst>
          </p:cNvPr>
          <p:cNvSpPr/>
          <p:nvPr/>
        </p:nvSpPr>
        <p:spPr>
          <a:xfrm>
            <a:off x="6856325" y="5286950"/>
            <a:ext cx="18372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Input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1" name="Shape 291">
            <a:extLst>
              <a:ext uri="{FF2B5EF4-FFF2-40B4-BE49-F238E27FC236}">
                <a16:creationId xmlns:a16="http://schemas.microsoft.com/office/drawing/2014/main" id="{2BD47318-3F0E-44F6-A843-37FE4016FCF8}"/>
              </a:ext>
            </a:extLst>
          </p:cNvPr>
          <p:cNvSpPr/>
          <p:nvPr/>
        </p:nvSpPr>
        <p:spPr>
          <a:xfrm>
            <a:off x="6856325" y="3970700"/>
            <a:ext cx="18372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Hand-Designed Features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2" name="Shape 292">
            <a:extLst>
              <a:ext uri="{FF2B5EF4-FFF2-40B4-BE49-F238E27FC236}">
                <a16:creationId xmlns:a16="http://schemas.microsoft.com/office/drawing/2014/main" id="{246A6DF0-C1AF-4B7B-A17B-758480D596CB}"/>
              </a:ext>
            </a:extLst>
          </p:cNvPr>
          <p:cNvSpPr/>
          <p:nvPr/>
        </p:nvSpPr>
        <p:spPr>
          <a:xfrm>
            <a:off x="6856325" y="2598125"/>
            <a:ext cx="18372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Mapping from Features 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13" name="Shape 293">
            <a:extLst>
              <a:ext uri="{FF2B5EF4-FFF2-40B4-BE49-F238E27FC236}">
                <a16:creationId xmlns:a16="http://schemas.microsoft.com/office/drawing/2014/main" id="{4F710212-F633-4484-B029-186D708D05F3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7774938" y="4734200"/>
            <a:ext cx="0" cy="5527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294">
            <a:extLst>
              <a:ext uri="{FF2B5EF4-FFF2-40B4-BE49-F238E27FC236}">
                <a16:creationId xmlns:a16="http://schemas.microsoft.com/office/drawing/2014/main" id="{6193FFC8-6DD0-425D-A13F-C761A71E3B4B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7774938" y="3361625"/>
            <a:ext cx="0" cy="6090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95">
            <a:extLst>
              <a:ext uri="{FF2B5EF4-FFF2-40B4-BE49-F238E27FC236}">
                <a16:creationId xmlns:a16="http://schemas.microsoft.com/office/drawing/2014/main" id="{C6687886-FBCD-4900-9961-47CE32C2F6EA}"/>
              </a:ext>
            </a:extLst>
          </p:cNvPr>
          <p:cNvSpPr/>
          <p:nvPr/>
        </p:nvSpPr>
        <p:spPr>
          <a:xfrm>
            <a:off x="6856325" y="1372250"/>
            <a:ext cx="18372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Output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16" name="Shape 296">
            <a:extLst>
              <a:ext uri="{FF2B5EF4-FFF2-40B4-BE49-F238E27FC236}">
                <a16:creationId xmlns:a16="http://schemas.microsoft.com/office/drawing/2014/main" id="{D686C799-DA8E-44E4-BE81-8F465BCE9666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V="1">
            <a:off x="7774938" y="2135750"/>
            <a:ext cx="0" cy="4623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97">
            <a:extLst>
              <a:ext uri="{FF2B5EF4-FFF2-40B4-BE49-F238E27FC236}">
                <a16:creationId xmlns:a16="http://schemas.microsoft.com/office/drawing/2014/main" id="{3C30E03E-003D-453F-A366-080513A1DD3C}"/>
              </a:ext>
            </a:extLst>
          </p:cNvPr>
          <p:cNvSpPr txBox="1"/>
          <p:nvPr/>
        </p:nvSpPr>
        <p:spPr>
          <a:xfrm>
            <a:off x="4876800" y="6180900"/>
            <a:ext cx="183722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Rule-based Systems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18" name="Shape 298">
            <a:extLst>
              <a:ext uri="{FF2B5EF4-FFF2-40B4-BE49-F238E27FC236}">
                <a16:creationId xmlns:a16="http://schemas.microsoft.com/office/drawing/2014/main" id="{E8BBAB29-7A1B-4348-B2C2-5C3A622B2BBC}"/>
              </a:ext>
            </a:extLst>
          </p:cNvPr>
          <p:cNvSpPr txBox="1"/>
          <p:nvPr/>
        </p:nvSpPr>
        <p:spPr>
          <a:xfrm>
            <a:off x="6856325" y="6158975"/>
            <a:ext cx="183722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</a:rPr>
              <a:t>Classic Machine Learning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have heard of…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04F82B0-86F5-4D57-AC4F-AE9D7313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Features as independent contributors to output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Learn how to weight each feature’s contribution to output, usually through gradient descent*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800" dirty="0"/>
              <a:t>*more on this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17888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59">
            <a:extLst>
              <a:ext uri="{FF2B5EF4-FFF2-40B4-BE49-F238E27FC236}">
                <a16:creationId xmlns:a16="http://schemas.microsoft.com/office/drawing/2014/main" id="{BD69C0C3-08F6-4BAD-A06A-BB32B426F0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200" y="1447800"/>
            <a:ext cx="3452707" cy="4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60">
            <a:extLst>
              <a:ext uri="{FF2B5EF4-FFF2-40B4-BE49-F238E27FC236}">
                <a16:creationId xmlns:a16="http://schemas.microsoft.com/office/drawing/2014/main" id="{307A03CC-66A4-4C46-BE9F-48B8A1587D25}"/>
              </a:ext>
            </a:extLst>
          </p:cNvPr>
          <p:cNvSpPr/>
          <p:nvPr/>
        </p:nvSpPr>
        <p:spPr>
          <a:xfrm>
            <a:off x="3359100" y="1254525"/>
            <a:ext cx="3134100" cy="5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is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59">
            <a:extLst>
              <a:ext uri="{FF2B5EF4-FFF2-40B4-BE49-F238E27FC236}">
                <a16:creationId xmlns:a16="http://schemas.microsoft.com/office/drawing/2014/main" id="{DC651973-BE3F-406A-BF7A-70517A55ED8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200" y="1447800"/>
            <a:ext cx="3452707" cy="4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60">
            <a:extLst>
              <a:ext uri="{FF2B5EF4-FFF2-40B4-BE49-F238E27FC236}">
                <a16:creationId xmlns:a16="http://schemas.microsoft.com/office/drawing/2014/main" id="{94C2695C-8EB7-4876-A6D7-B85319066511}"/>
              </a:ext>
            </a:extLst>
          </p:cNvPr>
          <p:cNvSpPr/>
          <p:nvPr/>
        </p:nvSpPr>
        <p:spPr>
          <a:xfrm>
            <a:off x="3359100" y="1254525"/>
            <a:ext cx="3134100" cy="5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hape 391">
            <a:extLst>
              <a:ext uri="{FF2B5EF4-FFF2-40B4-BE49-F238E27FC236}">
                <a16:creationId xmlns:a16="http://schemas.microsoft.com/office/drawing/2014/main" id="{DE93578F-0437-4A14-9822-88B56B43BAF3}"/>
              </a:ext>
            </a:extLst>
          </p:cNvPr>
          <p:cNvSpPr txBox="1"/>
          <p:nvPr/>
        </p:nvSpPr>
        <p:spPr>
          <a:xfrm>
            <a:off x="5456732" y="729275"/>
            <a:ext cx="1817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</a:rPr>
              <a:t>y - 2x &lt; 10</a:t>
            </a:r>
            <a:endParaRPr sz="2000" b="1" dirty="0">
              <a:solidFill>
                <a:srgbClr val="FF0000"/>
              </a:solidFill>
            </a:endParaRPr>
          </a:p>
        </p:txBody>
      </p:sp>
      <p:cxnSp>
        <p:nvCxnSpPr>
          <p:cNvPr id="13" name="Shape 396">
            <a:extLst>
              <a:ext uri="{FF2B5EF4-FFF2-40B4-BE49-F238E27FC236}">
                <a16:creationId xmlns:a16="http://schemas.microsoft.com/office/drawing/2014/main" id="{27F533CE-C5A1-46F3-B696-7AE7CB0D92AB}"/>
              </a:ext>
            </a:extLst>
          </p:cNvPr>
          <p:cNvCxnSpPr/>
          <p:nvPr/>
        </p:nvCxnSpPr>
        <p:spPr>
          <a:xfrm flipH="1">
            <a:off x="3282032" y="1218775"/>
            <a:ext cx="2174700" cy="3879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41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59">
            <a:extLst>
              <a:ext uri="{FF2B5EF4-FFF2-40B4-BE49-F238E27FC236}">
                <a16:creationId xmlns:a16="http://schemas.microsoft.com/office/drawing/2014/main" id="{DF677D81-5EDA-491A-941F-96F9311CBB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200" y="1447800"/>
            <a:ext cx="3452707" cy="4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60">
            <a:extLst>
              <a:ext uri="{FF2B5EF4-FFF2-40B4-BE49-F238E27FC236}">
                <a16:creationId xmlns:a16="http://schemas.microsoft.com/office/drawing/2014/main" id="{76BD9EB4-39D4-44D6-B6A9-2F25694E8B39}"/>
              </a:ext>
            </a:extLst>
          </p:cNvPr>
          <p:cNvSpPr/>
          <p:nvPr/>
        </p:nvSpPr>
        <p:spPr>
          <a:xfrm>
            <a:off x="3359100" y="1254525"/>
            <a:ext cx="3134100" cy="5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hape 391">
            <a:extLst>
              <a:ext uri="{FF2B5EF4-FFF2-40B4-BE49-F238E27FC236}">
                <a16:creationId xmlns:a16="http://schemas.microsoft.com/office/drawing/2014/main" id="{AF72A984-7275-4661-B14F-60D6D58C3F12}"/>
              </a:ext>
            </a:extLst>
          </p:cNvPr>
          <p:cNvSpPr txBox="1"/>
          <p:nvPr/>
        </p:nvSpPr>
        <p:spPr>
          <a:xfrm>
            <a:off x="5456732" y="729275"/>
            <a:ext cx="1817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</a:rPr>
              <a:t>y - 2x &lt; 10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11" name="Shape 393">
            <a:extLst>
              <a:ext uri="{FF2B5EF4-FFF2-40B4-BE49-F238E27FC236}">
                <a16:creationId xmlns:a16="http://schemas.microsoft.com/office/drawing/2014/main" id="{B3045E9F-888F-458B-9094-C6531D8206A8}"/>
              </a:ext>
            </a:extLst>
          </p:cNvPr>
          <p:cNvSpPr txBox="1"/>
          <p:nvPr/>
        </p:nvSpPr>
        <p:spPr>
          <a:xfrm>
            <a:off x="6693907" y="5106100"/>
            <a:ext cx="1603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y + 3x &lt; 15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12" name="Shape 395">
            <a:extLst>
              <a:ext uri="{FF2B5EF4-FFF2-40B4-BE49-F238E27FC236}">
                <a16:creationId xmlns:a16="http://schemas.microsoft.com/office/drawing/2014/main" id="{B32C5E98-EA45-4E71-9E51-680503A4842A}"/>
              </a:ext>
            </a:extLst>
          </p:cNvPr>
          <p:cNvCxnSpPr/>
          <p:nvPr/>
        </p:nvCxnSpPr>
        <p:spPr>
          <a:xfrm rot="10800000">
            <a:off x="4902607" y="1254525"/>
            <a:ext cx="1674300" cy="4498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" name="Shape 396">
            <a:extLst>
              <a:ext uri="{FF2B5EF4-FFF2-40B4-BE49-F238E27FC236}">
                <a16:creationId xmlns:a16="http://schemas.microsoft.com/office/drawing/2014/main" id="{E7358084-DDBB-49B8-A4A0-423A73513A2B}"/>
              </a:ext>
            </a:extLst>
          </p:cNvPr>
          <p:cNvCxnSpPr/>
          <p:nvPr/>
        </p:nvCxnSpPr>
        <p:spPr>
          <a:xfrm flipH="1">
            <a:off x="3282032" y="1218775"/>
            <a:ext cx="2174700" cy="3879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435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59">
            <a:extLst>
              <a:ext uri="{FF2B5EF4-FFF2-40B4-BE49-F238E27FC236}">
                <a16:creationId xmlns:a16="http://schemas.microsoft.com/office/drawing/2014/main" id="{BD69C0C3-08F6-4BAD-A06A-BB32B426F0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200" y="1447800"/>
            <a:ext cx="3452707" cy="4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60">
            <a:extLst>
              <a:ext uri="{FF2B5EF4-FFF2-40B4-BE49-F238E27FC236}">
                <a16:creationId xmlns:a16="http://schemas.microsoft.com/office/drawing/2014/main" id="{307A03CC-66A4-4C46-BE9F-48B8A1587D25}"/>
              </a:ext>
            </a:extLst>
          </p:cNvPr>
          <p:cNvSpPr/>
          <p:nvPr/>
        </p:nvSpPr>
        <p:spPr>
          <a:xfrm>
            <a:off x="3359100" y="1254525"/>
            <a:ext cx="3134100" cy="5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Shape 390">
            <a:extLst>
              <a:ext uri="{FF2B5EF4-FFF2-40B4-BE49-F238E27FC236}">
                <a16:creationId xmlns:a16="http://schemas.microsoft.com/office/drawing/2014/main" id="{22D8EE26-D9B3-4E13-ACCC-7D017A755DBD}"/>
              </a:ext>
            </a:extLst>
          </p:cNvPr>
          <p:cNvCxnSpPr/>
          <p:nvPr/>
        </p:nvCxnSpPr>
        <p:spPr>
          <a:xfrm rot="10800000">
            <a:off x="3282057" y="2374625"/>
            <a:ext cx="4015800" cy="78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" name="Shape 391">
            <a:extLst>
              <a:ext uri="{FF2B5EF4-FFF2-40B4-BE49-F238E27FC236}">
                <a16:creationId xmlns:a16="http://schemas.microsoft.com/office/drawing/2014/main" id="{EB72C83F-0045-4CF6-9454-E5B6929FBAD7}"/>
              </a:ext>
            </a:extLst>
          </p:cNvPr>
          <p:cNvSpPr txBox="1"/>
          <p:nvPr/>
        </p:nvSpPr>
        <p:spPr>
          <a:xfrm>
            <a:off x="5456732" y="729275"/>
            <a:ext cx="1817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</a:rPr>
              <a:t>y - 2x &lt; 10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11" name="Shape 392">
            <a:extLst>
              <a:ext uri="{FF2B5EF4-FFF2-40B4-BE49-F238E27FC236}">
                <a16:creationId xmlns:a16="http://schemas.microsoft.com/office/drawing/2014/main" id="{10CEFEDD-94A2-4E34-9E9F-663FE6534103}"/>
              </a:ext>
            </a:extLst>
          </p:cNvPr>
          <p:cNvSpPr txBox="1"/>
          <p:nvPr/>
        </p:nvSpPr>
        <p:spPr>
          <a:xfrm>
            <a:off x="6601057" y="2461550"/>
            <a:ext cx="1758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10y + x &lt; 50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2" name="Shape 393">
            <a:extLst>
              <a:ext uri="{FF2B5EF4-FFF2-40B4-BE49-F238E27FC236}">
                <a16:creationId xmlns:a16="http://schemas.microsoft.com/office/drawing/2014/main" id="{2B22F0BE-8E4F-473D-A02F-C187318F4BF5}"/>
              </a:ext>
            </a:extLst>
          </p:cNvPr>
          <p:cNvSpPr txBox="1"/>
          <p:nvPr/>
        </p:nvSpPr>
        <p:spPr>
          <a:xfrm>
            <a:off x="6693907" y="5106100"/>
            <a:ext cx="1603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y + 3x &lt; 15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13" name="Shape 395">
            <a:extLst>
              <a:ext uri="{FF2B5EF4-FFF2-40B4-BE49-F238E27FC236}">
                <a16:creationId xmlns:a16="http://schemas.microsoft.com/office/drawing/2014/main" id="{6D4AEE46-BED9-4D10-BBC1-416589677813}"/>
              </a:ext>
            </a:extLst>
          </p:cNvPr>
          <p:cNvCxnSpPr/>
          <p:nvPr/>
        </p:nvCxnSpPr>
        <p:spPr>
          <a:xfrm rot="10800000">
            <a:off x="4902607" y="1254525"/>
            <a:ext cx="1674300" cy="4498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" name="Shape 396">
            <a:extLst>
              <a:ext uri="{FF2B5EF4-FFF2-40B4-BE49-F238E27FC236}">
                <a16:creationId xmlns:a16="http://schemas.microsoft.com/office/drawing/2014/main" id="{7F376BF0-3E50-40A2-97CE-BF3792726D19}"/>
              </a:ext>
            </a:extLst>
          </p:cNvPr>
          <p:cNvCxnSpPr/>
          <p:nvPr/>
        </p:nvCxnSpPr>
        <p:spPr>
          <a:xfrm flipH="1">
            <a:off x="3282032" y="1218775"/>
            <a:ext cx="2174700" cy="3879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257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403">
            <a:extLst>
              <a:ext uri="{FF2B5EF4-FFF2-40B4-BE49-F238E27FC236}">
                <a16:creationId xmlns:a16="http://schemas.microsoft.com/office/drawing/2014/main" id="{0CB79245-FA71-4C03-91C3-E9F64E432D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13532" y="1353275"/>
            <a:ext cx="3641070" cy="4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04">
            <a:extLst>
              <a:ext uri="{FF2B5EF4-FFF2-40B4-BE49-F238E27FC236}">
                <a16:creationId xmlns:a16="http://schemas.microsoft.com/office/drawing/2014/main" id="{41CB2450-7A63-40C2-B1AB-C91C7C6AAB90}"/>
              </a:ext>
            </a:extLst>
          </p:cNvPr>
          <p:cNvSpPr txBox="1"/>
          <p:nvPr/>
        </p:nvSpPr>
        <p:spPr>
          <a:xfrm>
            <a:off x="6375375" y="1748550"/>
            <a:ext cx="2371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tx1"/>
                </a:solidFill>
              </a:rPr>
              <a:t>Θ</a:t>
            </a:r>
            <a:r>
              <a:rPr lang="en" sz="2100">
                <a:solidFill>
                  <a:schemeClr val="tx1"/>
                </a:solidFill>
              </a:rPr>
              <a:t> = arctan( </a:t>
            </a:r>
            <a:r>
              <a:rPr lang="en" sz="2100" i="1">
                <a:solidFill>
                  <a:schemeClr val="tx1"/>
                </a:solidFill>
              </a:rPr>
              <a:t>y </a:t>
            </a:r>
            <a:r>
              <a:rPr lang="en" sz="2100">
                <a:solidFill>
                  <a:schemeClr val="tx1"/>
                </a:solidFill>
              </a:rPr>
              <a:t>/ </a:t>
            </a:r>
            <a:r>
              <a:rPr lang="en" sz="2100" i="1">
                <a:solidFill>
                  <a:schemeClr val="tx1"/>
                </a:solidFill>
              </a:rPr>
              <a:t>x </a:t>
            </a:r>
            <a:r>
              <a:rPr lang="en" sz="2100">
                <a:solidFill>
                  <a:schemeClr val="tx1"/>
                </a:solidFill>
              </a:rPr>
              <a:t>)</a:t>
            </a:r>
            <a:endParaRPr sz="210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tx1"/>
                </a:solidFill>
              </a:rPr>
              <a:t>r</a:t>
            </a:r>
            <a:r>
              <a:rPr lang="en" sz="2100">
                <a:solidFill>
                  <a:schemeClr val="tx1"/>
                </a:solidFill>
              </a:rPr>
              <a:t> = sqrt( </a:t>
            </a:r>
            <a:r>
              <a:rPr lang="en" sz="2100" i="1">
                <a:solidFill>
                  <a:schemeClr val="tx1"/>
                </a:solidFill>
              </a:rPr>
              <a:t>x</a:t>
            </a:r>
            <a:r>
              <a:rPr lang="en" sz="2100" i="1" baseline="30000">
                <a:solidFill>
                  <a:schemeClr val="tx1"/>
                </a:solidFill>
              </a:rPr>
              <a:t>2</a:t>
            </a:r>
            <a:r>
              <a:rPr lang="en" sz="2100">
                <a:solidFill>
                  <a:schemeClr val="tx1"/>
                </a:solidFill>
              </a:rPr>
              <a:t> + </a:t>
            </a:r>
            <a:r>
              <a:rPr lang="en" sz="2100" i="1">
                <a:solidFill>
                  <a:schemeClr val="tx1"/>
                </a:solidFill>
              </a:rPr>
              <a:t>y</a:t>
            </a:r>
            <a:r>
              <a:rPr lang="en" sz="2100" i="1" baseline="30000">
                <a:solidFill>
                  <a:schemeClr val="tx1"/>
                </a:solidFill>
              </a:rPr>
              <a:t>2</a:t>
            </a:r>
            <a:r>
              <a:rPr lang="en" sz="2100">
                <a:solidFill>
                  <a:schemeClr val="tx1"/>
                </a:solidFill>
              </a:rPr>
              <a:t> )</a:t>
            </a:r>
            <a:endParaRPr sz="2100">
              <a:solidFill>
                <a:schemeClr val="tx1"/>
              </a:solidFill>
            </a:endParaRPr>
          </a:p>
        </p:txBody>
      </p:sp>
      <p:sp>
        <p:nvSpPr>
          <p:cNvPr id="8" name="Shape 406">
            <a:extLst>
              <a:ext uri="{FF2B5EF4-FFF2-40B4-BE49-F238E27FC236}">
                <a16:creationId xmlns:a16="http://schemas.microsoft.com/office/drawing/2014/main" id="{0D7B5785-E273-482C-B55B-80A7BB129843}"/>
              </a:ext>
            </a:extLst>
          </p:cNvPr>
          <p:cNvSpPr/>
          <p:nvPr/>
        </p:nvSpPr>
        <p:spPr>
          <a:xfrm>
            <a:off x="3032775" y="1093150"/>
            <a:ext cx="3134100" cy="5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Shape 407">
            <a:extLst>
              <a:ext uri="{FF2B5EF4-FFF2-40B4-BE49-F238E27FC236}">
                <a16:creationId xmlns:a16="http://schemas.microsoft.com/office/drawing/2014/main" id="{6FC5D2FB-2A34-4121-8816-186A601789FE}"/>
              </a:ext>
            </a:extLst>
          </p:cNvPr>
          <p:cNvCxnSpPr/>
          <p:nvPr/>
        </p:nvCxnSpPr>
        <p:spPr>
          <a:xfrm>
            <a:off x="4456900" y="914400"/>
            <a:ext cx="0" cy="487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338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BB41-203F-4957-97EE-EF043AF0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Features for Different Tasks</a:t>
            </a:r>
          </a:p>
        </p:txBody>
      </p:sp>
      <p:pic>
        <p:nvPicPr>
          <p:cNvPr id="5" name="Shape 415">
            <a:extLst>
              <a:ext uri="{FF2B5EF4-FFF2-40B4-BE49-F238E27FC236}">
                <a16:creationId xmlns:a16="http://schemas.microsoft.com/office/drawing/2014/main" id="{26C1731F-7A53-46D7-8C38-FAF75C0124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3800" y="1752600"/>
            <a:ext cx="12001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16">
            <a:extLst>
              <a:ext uri="{FF2B5EF4-FFF2-40B4-BE49-F238E27FC236}">
                <a16:creationId xmlns:a16="http://schemas.microsoft.com/office/drawing/2014/main" id="{14C36DFE-5B4C-4FDB-8153-492C32F8A5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77" y="1752600"/>
            <a:ext cx="1219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17">
            <a:extLst>
              <a:ext uri="{FF2B5EF4-FFF2-40B4-BE49-F238E27FC236}">
                <a16:creationId xmlns:a16="http://schemas.microsoft.com/office/drawing/2014/main" id="{2CC99A30-8F3F-4665-8768-57137FB0328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677" y="1728788"/>
            <a:ext cx="13811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18">
            <a:extLst>
              <a:ext uri="{FF2B5EF4-FFF2-40B4-BE49-F238E27FC236}">
                <a16:creationId xmlns:a16="http://schemas.microsoft.com/office/drawing/2014/main" id="{78324A4E-2C3C-40D9-929C-32238280F29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1239" y="3149163"/>
            <a:ext cx="762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19">
            <a:extLst>
              <a:ext uri="{FF2B5EF4-FFF2-40B4-BE49-F238E27FC236}">
                <a16:creationId xmlns:a16="http://schemas.microsoft.com/office/drawing/2014/main" id="{E2516FFD-427A-48A9-8931-C859981E2B8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4738" y="3163450"/>
            <a:ext cx="14382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20">
            <a:extLst>
              <a:ext uri="{FF2B5EF4-FFF2-40B4-BE49-F238E27FC236}">
                <a16:creationId xmlns:a16="http://schemas.microsoft.com/office/drawing/2014/main" id="{C30AC70B-3D6A-40D5-8C3F-21F862B47D3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2477" y="3163450"/>
            <a:ext cx="14478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421">
            <a:extLst>
              <a:ext uri="{FF2B5EF4-FFF2-40B4-BE49-F238E27FC236}">
                <a16:creationId xmlns:a16="http://schemas.microsoft.com/office/drawing/2014/main" id="{3730A687-9572-4F26-A253-F5C492C5E65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9614" y="4467100"/>
            <a:ext cx="15335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422">
            <a:extLst>
              <a:ext uri="{FF2B5EF4-FFF2-40B4-BE49-F238E27FC236}">
                <a16:creationId xmlns:a16="http://schemas.microsoft.com/office/drawing/2014/main" id="{BED46759-ABB0-435F-837D-CCE46DF1D25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1046" y="4660029"/>
            <a:ext cx="1185659" cy="76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423">
            <a:extLst>
              <a:ext uri="{FF2B5EF4-FFF2-40B4-BE49-F238E27FC236}">
                <a16:creationId xmlns:a16="http://schemas.microsoft.com/office/drawing/2014/main" id="{B07093A6-B48C-45B2-A377-EBB70FB94682}"/>
              </a:ext>
            </a:extLst>
          </p:cNvPr>
          <p:cNvSpPr txBox="1"/>
          <p:nvPr/>
        </p:nvSpPr>
        <p:spPr>
          <a:xfrm>
            <a:off x="5777739" y="4762150"/>
            <a:ext cx="3069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Text classification, machine translation, information retrieval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4" name="Shape 424">
            <a:extLst>
              <a:ext uri="{FF2B5EF4-FFF2-40B4-BE49-F238E27FC236}">
                <a16:creationId xmlns:a16="http://schemas.microsoft.com/office/drawing/2014/main" id="{A057872B-4035-441A-BE87-B864218C3E4A}"/>
              </a:ext>
            </a:extLst>
          </p:cNvPr>
          <p:cNvSpPr/>
          <p:nvPr/>
        </p:nvSpPr>
        <p:spPr>
          <a:xfrm>
            <a:off x="5249013" y="1899375"/>
            <a:ext cx="4953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</p:txBody>
      </p:sp>
      <p:sp>
        <p:nvSpPr>
          <p:cNvPr id="15" name="Shape 425">
            <a:extLst>
              <a:ext uri="{FF2B5EF4-FFF2-40B4-BE49-F238E27FC236}">
                <a16:creationId xmlns:a16="http://schemas.microsoft.com/office/drawing/2014/main" id="{EF1DDC57-FC64-4EE9-8161-A16FA854C769}"/>
              </a:ext>
            </a:extLst>
          </p:cNvPr>
          <p:cNvSpPr/>
          <p:nvPr/>
        </p:nvSpPr>
        <p:spPr>
          <a:xfrm>
            <a:off x="5249013" y="3362625"/>
            <a:ext cx="4953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</p:txBody>
      </p:sp>
      <p:sp>
        <p:nvSpPr>
          <p:cNvPr id="16" name="Shape 426">
            <a:extLst>
              <a:ext uri="{FF2B5EF4-FFF2-40B4-BE49-F238E27FC236}">
                <a16:creationId xmlns:a16="http://schemas.microsoft.com/office/drawing/2014/main" id="{88B355A3-0D1C-4692-96EB-C72410E6D374}"/>
              </a:ext>
            </a:extLst>
          </p:cNvPr>
          <p:cNvSpPr/>
          <p:nvPr/>
        </p:nvSpPr>
        <p:spPr>
          <a:xfrm>
            <a:off x="5249013" y="4783363"/>
            <a:ext cx="4953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</p:txBody>
      </p:sp>
      <p:sp>
        <p:nvSpPr>
          <p:cNvPr id="17" name="Shape 427">
            <a:extLst>
              <a:ext uri="{FF2B5EF4-FFF2-40B4-BE49-F238E27FC236}">
                <a16:creationId xmlns:a16="http://schemas.microsoft.com/office/drawing/2014/main" id="{DEF4B453-EC53-4957-9B24-0EEBDA54BADF}"/>
              </a:ext>
            </a:extLst>
          </p:cNvPr>
          <p:cNvSpPr txBox="1"/>
          <p:nvPr/>
        </p:nvSpPr>
        <p:spPr>
          <a:xfrm>
            <a:off x="1391027" y="2538225"/>
            <a:ext cx="710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Image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8" name="Shape 428">
            <a:extLst>
              <a:ext uri="{FF2B5EF4-FFF2-40B4-BE49-F238E27FC236}">
                <a16:creationId xmlns:a16="http://schemas.microsoft.com/office/drawing/2014/main" id="{73ABB847-CBD9-43A2-91D8-0BF0BF19B920}"/>
              </a:ext>
            </a:extLst>
          </p:cNvPr>
          <p:cNvSpPr txBox="1"/>
          <p:nvPr/>
        </p:nvSpPr>
        <p:spPr>
          <a:xfrm>
            <a:off x="3586425" y="2554250"/>
            <a:ext cx="149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Vision Features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9" name="Shape 429">
            <a:extLst>
              <a:ext uri="{FF2B5EF4-FFF2-40B4-BE49-F238E27FC236}">
                <a16:creationId xmlns:a16="http://schemas.microsoft.com/office/drawing/2014/main" id="{5D2B2A83-6074-4BB2-916F-062C9C721089}"/>
              </a:ext>
            </a:extLst>
          </p:cNvPr>
          <p:cNvSpPr txBox="1"/>
          <p:nvPr/>
        </p:nvSpPr>
        <p:spPr>
          <a:xfrm>
            <a:off x="6564789" y="2569775"/>
            <a:ext cx="149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Detection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0" name="Shape 430">
            <a:extLst>
              <a:ext uri="{FF2B5EF4-FFF2-40B4-BE49-F238E27FC236}">
                <a16:creationId xmlns:a16="http://schemas.microsoft.com/office/drawing/2014/main" id="{2E2553D3-189D-4126-A155-3D09366D2A1D}"/>
              </a:ext>
            </a:extLst>
          </p:cNvPr>
          <p:cNvSpPr txBox="1"/>
          <p:nvPr/>
        </p:nvSpPr>
        <p:spPr>
          <a:xfrm>
            <a:off x="1391027" y="3844500"/>
            <a:ext cx="710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Audio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1" name="Shape 431">
            <a:extLst>
              <a:ext uri="{FF2B5EF4-FFF2-40B4-BE49-F238E27FC236}">
                <a16:creationId xmlns:a16="http://schemas.microsoft.com/office/drawing/2014/main" id="{1083C3E3-8024-4AC8-87D7-C2456398AEBB}"/>
              </a:ext>
            </a:extLst>
          </p:cNvPr>
          <p:cNvSpPr txBox="1"/>
          <p:nvPr/>
        </p:nvSpPr>
        <p:spPr>
          <a:xfrm>
            <a:off x="1391027" y="5464775"/>
            <a:ext cx="710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Text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2" name="Shape 432">
            <a:extLst>
              <a:ext uri="{FF2B5EF4-FFF2-40B4-BE49-F238E27FC236}">
                <a16:creationId xmlns:a16="http://schemas.microsoft.com/office/drawing/2014/main" id="{7465CF6F-9710-46CB-BD27-E659DD9B0CF2}"/>
              </a:ext>
            </a:extLst>
          </p:cNvPr>
          <p:cNvSpPr txBox="1"/>
          <p:nvPr/>
        </p:nvSpPr>
        <p:spPr>
          <a:xfrm>
            <a:off x="3586425" y="3941050"/>
            <a:ext cx="149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Audio Features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3" name="Shape 433">
            <a:extLst>
              <a:ext uri="{FF2B5EF4-FFF2-40B4-BE49-F238E27FC236}">
                <a16:creationId xmlns:a16="http://schemas.microsoft.com/office/drawing/2014/main" id="{1019B6CA-32CE-4FA1-99ED-CC496DB605FC}"/>
              </a:ext>
            </a:extLst>
          </p:cNvPr>
          <p:cNvSpPr txBox="1"/>
          <p:nvPr/>
        </p:nvSpPr>
        <p:spPr>
          <a:xfrm>
            <a:off x="3586425" y="5267650"/>
            <a:ext cx="149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Text Features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4" name="Shape 434">
            <a:extLst>
              <a:ext uri="{FF2B5EF4-FFF2-40B4-BE49-F238E27FC236}">
                <a16:creationId xmlns:a16="http://schemas.microsoft.com/office/drawing/2014/main" id="{4E0B8C2D-8A56-4EFA-931F-0F67B2C41E2B}"/>
              </a:ext>
            </a:extLst>
          </p:cNvPr>
          <p:cNvSpPr txBox="1"/>
          <p:nvPr/>
        </p:nvSpPr>
        <p:spPr>
          <a:xfrm>
            <a:off x="6564789" y="4007500"/>
            <a:ext cx="1494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tx1"/>
                </a:solidFill>
              </a:rPr>
              <a:t>Identify Speaker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5" name="Shape 435">
            <a:extLst>
              <a:ext uri="{FF2B5EF4-FFF2-40B4-BE49-F238E27FC236}">
                <a16:creationId xmlns:a16="http://schemas.microsoft.com/office/drawing/2014/main" id="{4F4D51BD-D466-4A2E-A495-9D65B9F99AFA}"/>
              </a:ext>
            </a:extLst>
          </p:cNvPr>
          <p:cNvSpPr/>
          <p:nvPr/>
        </p:nvSpPr>
        <p:spPr>
          <a:xfrm>
            <a:off x="2737725" y="1899375"/>
            <a:ext cx="4953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</p:txBody>
      </p:sp>
      <p:sp>
        <p:nvSpPr>
          <p:cNvPr id="26" name="Shape 436">
            <a:extLst>
              <a:ext uri="{FF2B5EF4-FFF2-40B4-BE49-F238E27FC236}">
                <a16:creationId xmlns:a16="http://schemas.microsoft.com/office/drawing/2014/main" id="{E561B064-EF75-46A6-A3D2-3D9BD3335B51}"/>
              </a:ext>
            </a:extLst>
          </p:cNvPr>
          <p:cNvSpPr/>
          <p:nvPr/>
        </p:nvSpPr>
        <p:spPr>
          <a:xfrm>
            <a:off x="2737725" y="3362625"/>
            <a:ext cx="4953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</p:txBody>
      </p:sp>
      <p:sp>
        <p:nvSpPr>
          <p:cNvPr id="27" name="Shape 437">
            <a:extLst>
              <a:ext uri="{FF2B5EF4-FFF2-40B4-BE49-F238E27FC236}">
                <a16:creationId xmlns:a16="http://schemas.microsoft.com/office/drawing/2014/main" id="{E9759247-C5E2-4656-8947-DD03C96143BA}"/>
              </a:ext>
            </a:extLst>
          </p:cNvPr>
          <p:cNvSpPr/>
          <p:nvPr/>
        </p:nvSpPr>
        <p:spPr>
          <a:xfrm>
            <a:off x="2737725" y="4783363"/>
            <a:ext cx="4953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AF8-7B08-4BE6-8147-D17C2B20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Data Features are Relevant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20F2D-7B1A-4507-AE93-A6C1BB18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a car in an image</a:t>
            </a:r>
          </a:p>
          <a:p>
            <a:r>
              <a:rPr lang="en-US" dirty="0"/>
              <a:t>Cars have wheels </a:t>
            </a:r>
            <a:r>
              <a:rPr lang="en" dirty="0"/>
              <a:t>➡ </a:t>
            </a:r>
            <a:r>
              <a:rPr lang="en-US" dirty="0"/>
              <a:t>presence of a wheel?</a:t>
            </a:r>
          </a:p>
          <a:p>
            <a:r>
              <a:rPr lang="en-US" dirty="0"/>
              <a:t>Can we describe pixel values that make up a wheel?</a:t>
            </a:r>
          </a:p>
          <a:p>
            <a:pPr lvl="1"/>
            <a:r>
              <a:rPr lang="en-US" dirty="0"/>
              <a:t>Circle-shaped?</a:t>
            </a:r>
          </a:p>
          <a:p>
            <a:pPr lvl="1"/>
            <a:r>
              <a:rPr lang="en-US" dirty="0"/>
              <a:t>Dark around perimeter?</a:t>
            </a:r>
          </a:p>
        </p:txBody>
      </p:sp>
    </p:spTree>
    <p:extLst>
      <p:ext uri="{BB962C8B-B14F-4D97-AF65-F5344CB8AC3E}">
        <p14:creationId xmlns:p14="http://schemas.microsoft.com/office/powerpoint/2010/main" val="35233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AF8-7B08-4BE6-8147-D17C2B20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Data Features are Relevant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20F2D-7B1A-4507-AE93-A6C1BB18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a car in an image</a:t>
            </a:r>
          </a:p>
          <a:p>
            <a:r>
              <a:rPr lang="en-US" dirty="0"/>
              <a:t>Cars have wheels </a:t>
            </a:r>
            <a:r>
              <a:rPr lang="en" dirty="0"/>
              <a:t>➡ </a:t>
            </a:r>
            <a:r>
              <a:rPr lang="en-US" dirty="0"/>
              <a:t>presence of a wheel?</a:t>
            </a:r>
          </a:p>
          <a:p>
            <a:r>
              <a:rPr lang="en-US" dirty="0"/>
              <a:t>Can we describe pixel values that make up a wheel?</a:t>
            </a:r>
          </a:p>
          <a:p>
            <a:pPr lvl="1"/>
            <a:r>
              <a:rPr lang="en-US" dirty="0"/>
              <a:t>Circle-shaped?</a:t>
            </a:r>
          </a:p>
          <a:p>
            <a:pPr lvl="1"/>
            <a:r>
              <a:rPr lang="en-US" dirty="0"/>
              <a:t>Dark around perimeter?</a:t>
            </a:r>
          </a:p>
          <a:p>
            <a:r>
              <a:rPr lang="en-US" dirty="0"/>
              <a:t>But what about?</a:t>
            </a:r>
          </a:p>
          <a:p>
            <a:pPr lvl="1"/>
            <a:r>
              <a:rPr lang="en-US" dirty="0"/>
              <a:t>Occlusion, perspective, shadows, white-walled tires, …</a:t>
            </a:r>
          </a:p>
        </p:txBody>
      </p:sp>
    </p:spTree>
    <p:extLst>
      <p:ext uri="{BB962C8B-B14F-4D97-AF65-F5344CB8AC3E}">
        <p14:creationId xmlns:p14="http://schemas.microsoft.com/office/powerpoint/2010/main" val="19326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Which of </a:t>
            </a:r>
            <a:r>
              <a:rPr lang="en-US" i="1" dirty="0"/>
              <a:t>k</a:t>
            </a:r>
            <a:r>
              <a:rPr lang="en-US" dirty="0"/>
              <a:t> categories an input belongs to</a:t>
            </a:r>
          </a:p>
          <a:p>
            <a:pPr lvl="1"/>
            <a:r>
              <a:rPr lang="en-US" dirty="0"/>
              <a:t>Ex: object recognition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Predict a numerical value given some input</a:t>
            </a:r>
          </a:p>
          <a:p>
            <a:pPr lvl="1"/>
            <a:r>
              <a:rPr lang="en-US" dirty="0"/>
              <a:t>Ex: predict tomorrow’s temperature</a:t>
            </a:r>
          </a:p>
          <a:p>
            <a:r>
              <a:rPr lang="en-US" dirty="0"/>
              <a:t>Transcription</a:t>
            </a:r>
          </a:p>
          <a:p>
            <a:pPr lvl="1"/>
            <a:r>
              <a:rPr lang="en-US" dirty="0"/>
              <a:t>Unstructured data into textual form</a:t>
            </a:r>
          </a:p>
          <a:p>
            <a:pPr lvl="1"/>
            <a:r>
              <a:rPr lang="en-US" dirty="0"/>
              <a:t>Ex: 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4208661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10D5-3000-4638-BB44-24B6CA80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Factors of Variation that Explain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5566-C7D7-444D-B8AC-3AD52C56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Unobserved objects or forces that affect observed quantities</a:t>
            </a:r>
          </a:p>
          <a:p>
            <a:r>
              <a:rPr lang="en-US" sz="2800" dirty="0"/>
              <a:t>Mental constructs that provide simplifying explanations or inferred causes</a:t>
            </a:r>
          </a:p>
          <a:p>
            <a:r>
              <a:rPr lang="en-US" sz="2800" dirty="0"/>
              <a:t>Ex: speech</a:t>
            </a:r>
          </a:p>
          <a:p>
            <a:pPr lvl="1"/>
            <a:r>
              <a:rPr lang="en-US" sz="2400" dirty="0"/>
              <a:t>Age, sex, accent, words being spoken</a:t>
            </a:r>
          </a:p>
          <a:p>
            <a:r>
              <a:rPr lang="en-US" sz="2800" dirty="0"/>
              <a:t>Ex: car</a:t>
            </a:r>
          </a:p>
          <a:p>
            <a:pPr lvl="1"/>
            <a:r>
              <a:rPr lang="en-US" sz="2400" dirty="0"/>
              <a:t>Position, color, angle of sun</a:t>
            </a:r>
          </a:p>
          <a:p>
            <a:r>
              <a:rPr lang="en-US" sz="2800" dirty="0"/>
              <a:t>Many factors influence each piece of observed data</a:t>
            </a:r>
          </a:p>
        </p:txBody>
      </p:sp>
    </p:spTree>
    <p:extLst>
      <p:ext uri="{BB962C8B-B14F-4D97-AF65-F5344CB8AC3E}">
        <p14:creationId xmlns:p14="http://schemas.microsoft.com/office/powerpoint/2010/main" val="11955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2D3E-8EB3-4195-A7BC-5E6597DC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Learning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5C8C-B66C-430E-84D6-0BB30E83AA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Challenge</a:t>
            </a:r>
          </a:p>
          <a:p>
            <a:pPr marL="0" indent="0">
              <a:buNone/>
            </a:pPr>
            <a:r>
              <a:rPr lang="en-US" dirty="0"/>
              <a:t>Which data features are relevant?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CBF6F-0B75-4078-AB20-961B0451F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Solution</a:t>
            </a:r>
          </a:p>
          <a:p>
            <a:pPr marL="0" indent="0">
              <a:buNone/>
            </a:pPr>
            <a:r>
              <a:rPr lang="en-US" dirty="0"/>
              <a:t>Learn the features too!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(Looking ahead)</a:t>
            </a:r>
          </a:p>
          <a:p>
            <a:pPr marL="0" indent="0">
              <a:buNone/>
            </a:pPr>
            <a:r>
              <a:rPr lang="en-US" dirty="0"/>
              <a:t>Deep Learning: a deep hierarchy of features</a:t>
            </a:r>
          </a:p>
        </p:txBody>
      </p:sp>
    </p:spTree>
    <p:extLst>
      <p:ext uri="{BB962C8B-B14F-4D97-AF65-F5344CB8AC3E}">
        <p14:creationId xmlns:p14="http://schemas.microsoft.com/office/powerpoint/2010/main" val="1691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AA74-866A-4FE1-9B9A-6F81151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D4D5A-3C65-4FC0-8D51-DF39E3A3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acquire knowledge by extracting patterns from data</a:t>
            </a:r>
          </a:p>
        </p:txBody>
      </p:sp>
    </p:spTree>
    <p:extLst>
      <p:ext uri="{BB962C8B-B14F-4D97-AF65-F5344CB8AC3E}">
        <p14:creationId xmlns:p14="http://schemas.microsoft.com/office/powerpoint/2010/main" val="38128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D71C-A558-46FD-A561-25F5E4F9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30F9-F422-4277-9C0E-EB9D163F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4000"/>
            <a:ext cx="3124200" cy="4570413"/>
          </a:xfrm>
        </p:spPr>
        <p:txBody>
          <a:bodyPr/>
          <a:lstStyle/>
          <a:p>
            <a:r>
              <a:rPr lang="en-US" dirty="0"/>
              <a:t>A type of representation learning</a:t>
            </a:r>
          </a:p>
          <a:p>
            <a:endParaRPr lang="en-US" dirty="0"/>
          </a:p>
          <a:p>
            <a:r>
              <a:rPr lang="en-US" dirty="0"/>
              <a:t>Representations expressed in terms of other representations</a:t>
            </a:r>
          </a:p>
        </p:txBody>
      </p:sp>
      <p:pic>
        <p:nvPicPr>
          <p:cNvPr id="4" name="Shape 477">
            <a:extLst>
              <a:ext uri="{FF2B5EF4-FFF2-40B4-BE49-F238E27FC236}">
                <a16:creationId xmlns:a16="http://schemas.microsoft.com/office/drawing/2014/main" id="{177AC449-1EC7-4DBF-9506-DF46E66E06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9595" y="1744656"/>
            <a:ext cx="4970974" cy="4129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2D3E-8EB3-4195-A7BC-5E6597DC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5C8C-B66C-430E-84D6-0BB30E83AA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Challenge</a:t>
            </a:r>
          </a:p>
          <a:p>
            <a:pPr marL="0" indent="0">
              <a:buNone/>
            </a:pPr>
            <a:r>
              <a:rPr lang="en-US" dirty="0"/>
              <a:t>Hard to formalize the problem?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data features are relevant?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CBF6F-0B75-4078-AB20-961B0451F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Solution</a:t>
            </a:r>
          </a:p>
          <a:p>
            <a:pPr marL="0" indent="0">
              <a:buNone/>
            </a:pPr>
            <a:r>
              <a:rPr lang="en-US" dirty="0"/>
              <a:t>Don’t formalize the problem</a:t>
            </a:r>
          </a:p>
          <a:p>
            <a:pPr marL="0" indent="0">
              <a:buNone/>
            </a:pPr>
            <a:r>
              <a:rPr lang="en-US" dirty="0"/>
              <a:t>Let the machine learn from experience</a:t>
            </a:r>
          </a:p>
          <a:p>
            <a:pPr marL="0" indent="0">
              <a:buNone/>
            </a:pPr>
            <a:r>
              <a:rPr lang="en-US" dirty="0"/>
              <a:t>Hierarchy of concepts to capture simple and complicated features</a:t>
            </a:r>
          </a:p>
          <a:p>
            <a:pPr marL="0" indent="0">
              <a:buNone/>
            </a:pPr>
            <a:r>
              <a:rPr lang="en-US" dirty="0"/>
              <a:t>Learn the hierarchy too!</a:t>
            </a:r>
          </a:p>
        </p:txBody>
      </p:sp>
    </p:spTree>
    <p:extLst>
      <p:ext uri="{BB962C8B-B14F-4D97-AF65-F5344CB8AC3E}">
        <p14:creationId xmlns:p14="http://schemas.microsoft.com/office/powerpoint/2010/main" val="2033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E132-A33B-4B18-950C-0DC778E0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hape 495">
            <a:extLst>
              <a:ext uri="{FF2B5EF4-FFF2-40B4-BE49-F238E27FC236}">
                <a16:creationId xmlns:a16="http://schemas.microsoft.com/office/drawing/2014/main" id="{48D35640-9C28-4A7B-B114-EC3EF9568D97}"/>
              </a:ext>
            </a:extLst>
          </p:cNvPr>
          <p:cNvSpPr/>
          <p:nvPr/>
        </p:nvSpPr>
        <p:spPr>
          <a:xfrm>
            <a:off x="3124200" y="5227775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Input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6" name="Shape 496">
            <a:extLst>
              <a:ext uri="{FF2B5EF4-FFF2-40B4-BE49-F238E27FC236}">
                <a16:creationId xmlns:a16="http://schemas.microsoft.com/office/drawing/2014/main" id="{58283A5D-C570-4968-89B9-EDAC2DB1D7BB}"/>
              </a:ext>
            </a:extLst>
          </p:cNvPr>
          <p:cNvSpPr/>
          <p:nvPr/>
        </p:nvSpPr>
        <p:spPr>
          <a:xfrm>
            <a:off x="3124200" y="3911525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Hand-Designed Program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7" name="Shape 497">
            <a:extLst>
              <a:ext uri="{FF2B5EF4-FFF2-40B4-BE49-F238E27FC236}">
                <a16:creationId xmlns:a16="http://schemas.microsoft.com/office/drawing/2014/main" id="{2A7DC309-471A-404D-8F81-F6A24D716C5A}"/>
              </a:ext>
            </a:extLst>
          </p:cNvPr>
          <p:cNvSpPr/>
          <p:nvPr/>
        </p:nvSpPr>
        <p:spPr>
          <a:xfrm>
            <a:off x="3124200" y="2538950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Output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8" name="Shape 498">
            <a:extLst>
              <a:ext uri="{FF2B5EF4-FFF2-40B4-BE49-F238E27FC236}">
                <a16:creationId xmlns:a16="http://schemas.microsoft.com/office/drawing/2014/main" id="{73CAC55E-BEA3-489C-90D6-634410ACB2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004713" y="4675025"/>
            <a:ext cx="0" cy="5527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499">
            <a:extLst>
              <a:ext uri="{FF2B5EF4-FFF2-40B4-BE49-F238E27FC236}">
                <a16:creationId xmlns:a16="http://schemas.microsoft.com/office/drawing/2014/main" id="{A2FF649B-83AE-4E03-B787-5AE43539FAC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004713" y="3302450"/>
            <a:ext cx="0" cy="6090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" name="Shape 500">
            <a:extLst>
              <a:ext uri="{FF2B5EF4-FFF2-40B4-BE49-F238E27FC236}">
                <a16:creationId xmlns:a16="http://schemas.microsoft.com/office/drawing/2014/main" id="{15C16387-9197-4880-A71A-C3D659049B06}"/>
              </a:ext>
            </a:extLst>
          </p:cNvPr>
          <p:cNvSpPr/>
          <p:nvPr/>
        </p:nvSpPr>
        <p:spPr>
          <a:xfrm>
            <a:off x="5103725" y="5227775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Input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1" name="Shape 501">
            <a:extLst>
              <a:ext uri="{FF2B5EF4-FFF2-40B4-BE49-F238E27FC236}">
                <a16:creationId xmlns:a16="http://schemas.microsoft.com/office/drawing/2014/main" id="{C727069F-146F-41A6-BB1C-4D2F362A123F}"/>
              </a:ext>
            </a:extLst>
          </p:cNvPr>
          <p:cNvSpPr/>
          <p:nvPr/>
        </p:nvSpPr>
        <p:spPr>
          <a:xfrm>
            <a:off x="5103725" y="3911525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Hand-Designed Features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12" name="Shape 502">
            <a:extLst>
              <a:ext uri="{FF2B5EF4-FFF2-40B4-BE49-F238E27FC236}">
                <a16:creationId xmlns:a16="http://schemas.microsoft.com/office/drawing/2014/main" id="{CBAB2351-17E3-48B7-907F-AA581F96A47A}"/>
              </a:ext>
            </a:extLst>
          </p:cNvPr>
          <p:cNvSpPr/>
          <p:nvPr/>
        </p:nvSpPr>
        <p:spPr>
          <a:xfrm>
            <a:off x="5103725" y="2538950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Mapping from Features 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13" name="Shape 503">
            <a:extLst>
              <a:ext uri="{FF2B5EF4-FFF2-40B4-BE49-F238E27FC236}">
                <a16:creationId xmlns:a16="http://schemas.microsoft.com/office/drawing/2014/main" id="{E8FE5819-FA8B-4648-960A-0F79BA21F29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5984238" y="4675025"/>
            <a:ext cx="0" cy="5527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504">
            <a:extLst>
              <a:ext uri="{FF2B5EF4-FFF2-40B4-BE49-F238E27FC236}">
                <a16:creationId xmlns:a16="http://schemas.microsoft.com/office/drawing/2014/main" id="{ED50F0A3-E6BC-40BA-9BA1-C0F4DE19C507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5984238" y="3302450"/>
            <a:ext cx="0" cy="6090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505">
            <a:extLst>
              <a:ext uri="{FF2B5EF4-FFF2-40B4-BE49-F238E27FC236}">
                <a16:creationId xmlns:a16="http://schemas.microsoft.com/office/drawing/2014/main" id="{DDCAEC9B-82A5-4D49-8B02-1EF271DCE9A5}"/>
              </a:ext>
            </a:extLst>
          </p:cNvPr>
          <p:cNvSpPr/>
          <p:nvPr/>
        </p:nvSpPr>
        <p:spPr>
          <a:xfrm>
            <a:off x="5103725" y="1313075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Output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16" name="Shape 506">
            <a:extLst>
              <a:ext uri="{FF2B5EF4-FFF2-40B4-BE49-F238E27FC236}">
                <a16:creationId xmlns:a16="http://schemas.microsoft.com/office/drawing/2014/main" id="{D1946025-3211-4A13-AE9E-25C2369E7320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V="1">
            <a:off x="5984238" y="2076575"/>
            <a:ext cx="0" cy="4623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507">
            <a:extLst>
              <a:ext uri="{FF2B5EF4-FFF2-40B4-BE49-F238E27FC236}">
                <a16:creationId xmlns:a16="http://schemas.microsoft.com/office/drawing/2014/main" id="{0E61F035-1864-4C9D-8A9C-465ECBAD2A53}"/>
              </a:ext>
            </a:extLst>
          </p:cNvPr>
          <p:cNvSpPr txBox="1"/>
          <p:nvPr/>
        </p:nvSpPr>
        <p:spPr>
          <a:xfrm>
            <a:off x="2963375" y="6104700"/>
            <a:ext cx="221822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tx1"/>
                </a:solidFill>
              </a:rPr>
              <a:t>Rule-based Systems</a:t>
            </a:r>
            <a:endParaRPr sz="1700" b="1" dirty="0">
              <a:solidFill>
                <a:schemeClr val="tx1"/>
              </a:solidFill>
            </a:endParaRPr>
          </a:p>
        </p:txBody>
      </p:sp>
      <p:sp>
        <p:nvSpPr>
          <p:cNvPr id="18" name="Shape 508">
            <a:extLst>
              <a:ext uri="{FF2B5EF4-FFF2-40B4-BE49-F238E27FC236}">
                <a16:creationId xmlns:a16="http://schemas.microsoft.com/office/drawing/2014/main" id="{D402C48D-E4B5-4B71-B40E-EE3D93BC8A43}"/>
              </a:ext>
            </a:extLst>
          </p:cNvPr>
          <p:cNvSpPr txBox="1"/>
          <p:nvPr/>
        </p:nvSpPr>
        <p:spPr>
          <a:xfrm>
            <a:off x="5103725" y="6099800"/>
            <a:ext cx="176102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tx1"/>
                </a:solidFill>
              </a:rPr>
              <a:t>Classic Machine Learning</a:t>
            </a:r>
            <a:endParaRPr sz="1700" b="1" dirty="0">
              <a:solidFill>
                <a:schemeClr val="tx1"/>
              </a:solidFill>
            </a:endParaRPr>
          </a:p>
        </p:txBody>
      </p:sp>
      <p:sp>
        <p:nvSpPr>
          <p:cNvPr id="19" name="Shape 509">
            <a:extLst>
              <a:ext uri="{FF2B5EF4-FFF2-40B4-BE49-F238E27FC236}">
                <a16:creationId xmlns:a16="http://schemas.microsoft.com/office/drawing/2014/main" id="{A48C9B59-D6DA-412F-8BDA-C84BD41B209A}"/>
              </a:ext>
            </a:extLst>
          </p:cNvPr>
          <p:cNvSpPr/>
          <p:nvPr/>
        </p:nvSpPr>
        <p:spPr>
          <a:xfrm>
            <a:off x="7026950" y="5249700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Input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20" name="Shape 510">
            <a:extLst>
              <a:ext uri="{FF2B5EF4-FFF2-40B4-BE49-F238E27FC236}">
                <a16:creationId xmlns:a16="http://schemas.microsoft.com/office/drawing/2014/main" id="{89103149-CBA1-4A78-AE09-0A6E3998AE32}"/>
              </a:ext>
            </a:extLst>
          </p:cNvPr>
          <p:cNvSpPr/>
          <p:nvPr/>
        </p:nvSpPr>
        <p:spPr>
          <a:xfrm>
            <a:off x="7026950" y="3933450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Simple Features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21" name="Shape 511">
            <a:extLst>
              <a:ext uri="{FF2B5EF4-FFF2-40B4-BE49-F238E27FC236}">
                <a16:creationId xmlns:a16="http://schemas.microsoft.com/office/drawing/2014/main" id="{16E56323-8E1E-4C2A-8451-146B7B8AB185}"/>
              </a:ext>
            </a:extLst>
          </p:cNvPr>
          <p:cNvSpPr/>
          <p:nvPr/>
        </p:nvSpPr>
        <p:spPr>
          <a:xfrm>
            <a:off x="7026950" y="2560875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Layers of Abstract Features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22" name="Shape 512">
            <a:extLst>
              <a:ext uri="{FF2B5EF4-FFF2-40B4-BE49-F238E27FC236}">
                <a16:creationId xmlns:a16="http://schemas.microsoft.com/office/drawing/2014/main" id="{50308A95-E8D9-4942-A9BD-1FF79DE6754D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7907463" y="4696950"/>
            <a:ext cx="0" cy="55275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513">
            <a:extLst>
              <a:ext uri="{FF2B5EF4-FFF2-40B4-BE49-F238E27FC236}">
                <a16:creationId xmlns:a16="http://schemas.microsoft.com/office/drawing/2014/main" id="{6D2394CC-D30B-4B9F-A057-1C002BA133D2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7907463" y="3324375"/>
            <a:ext cx="0" cy="6090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514">
            <a:extLst>
              <a:ext uri="{FF2B5EF4-FFF2-40B4-BE49-F238E27FC236}">
                <a16:creationId xmlns:a16="http://schemas.microsoft.com/office/drawing/2014/main" id="{8754FE5C-5265-4A42-BBD2-FB33B3280FAD}"/>
              </a:ext>
            </a:extLst>
          </p:cNvPr>
          <p:cNvCxnSpPr>
            <a:stCxn id="21" idx="0"/>
            <a:endCxn id="26" idx="2"/>
          </p:cNvCxnSpPr>
          <p:nvPr/>
        </p:nvCxnSpPr>
        <p:spPr>
          <a:xfrm flipV="1">
            <a:off x="7907463" y="2076575"/>
            <a:ext cx="0" cy="4843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516">
            <a:extLst>
              <a:ext uri="{FF2B5EF4-FFF2-40B4-BE49-F238E27FC236}">
                <a16:creationId xmlns:a16="http://schemas.microsoft.com/office/drawing/2014/main" id="{5BA6EA30-4D1C-4F24-8611-6B8B41C55E37}"/>
              </a:ext>
            </a:extLst>
          </p:cNvPr>
          <p:cNvSpPr txBox="1"/>
          <p:nvPr/>
        </p:nvSpPr>
        <p:spPr>
          <a:xfrm>
            <a:off x="7026950" y="6121725"/>
            <a:ext cx="176102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tx1"/>
                </a:solidFill>
              </a:rPr>
              <a:t>Deep Learning</a:t>
            </a:r>
            <a:endParaRPr sz="1700" b="1">
              <a:solidFill>
                <a:schemeClr val="tx1"/>
              </a:solidFill>
            </a:endParaRPr>
          </a:p>
        </p:txBody>
      </p:sp>
      <p:sp>
        <p:nvSpPr>
          <p:cNvPr id="26" name="Shape 515">
            <a:extLst>
              <a:ext uri="{FF2B5EF4-FFF2-40B4-BE49-F238E27FC236}">
                <a16:creationId xmlns:a16="http://schemas.microsoft.com/office/drawing/2014/main" id="{007F90D3-72AB-4F76-A0E2-D2207B7177C0}"/>
              </a:ext>
            </a:extLst>
          </p:cNvPr>
          <p:cNvSpPr/>
          <p:nvPr/>
        </p:nvSpPr>
        <p:spPr>
          <a:xfrm>
            <a:off x="7026950" y="1313075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Mapping from Features 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27" name="Shape 517">
            <a:extLst>
              <a:ext uri="{FF2B5EF4-FFF2-40B4-BE49-F238E27FC236}">
                <a16:creationId xmlns:a16="http://schemas.microsoft.com/office/drawing/2014/main" id="{3B5F7D61-8898-431B-B5A2-59D337F6F8A3}"/>
              </a:ext>
            </a:extLst>
          </p:cNvPr>
          <p:cNvSpPr/>
          <p:nvPr/>
        </p:nvSpPr>
        <p:spPr>
          <a:xfrm>
            <a:off x="7026950" y="109200"/>
            <a:ext cx="1761025" cy="763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Output</a:t>
            </a:r>
            <a:endParaRPr sz="1800" b="1">
              <a:solidFill>
                <a:schemeClr val="tx1"/>
              </a:solidFill>
            </a:endParaRPr>
          </a:p>
        </p:txBody>
      </p:sp>
      <p:cxnSp>
        <p:nvCxnSpPr>
          <p:cNvPr id="28" name="Shape 518">
            <a:extLst>
              <a:ext uri="{FF2B5EF4-FFF2-40B4-BE49-F238E27FC236}">
                <a16:creationId xmlns:a16="http://schemas.microsoft.com/office/drawing/2014/main" id="{0496F05B-9BAB-4C8E-A8D8-CDA03478732F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V="1">
            <a:off x="7907463" y="872700"/>
            <a:ext cx="0" cy="440375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402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D69-7D68-4859-9029-8067D6E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348E-0E38-49FD-ABCC-F4EBF1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Formally: a function that maps an input to </a:t>
            </a:r>
            <a:r>
              <a:rPr lang="en-US" i="1" dirty="0"/>
              <a:t>k</a:t>
            </a:r>
            <a:r>
              <a:rPr lang="en-US" dirty="0"/>
              <a:t> categories</a:t>
            </a:r>
          </a:p>
          <a:p>
            <a:pPr marL="0" indent="0">
              <a:buNone/>
            </a:pPr>
            <a:r>
              <a:rPr lang="en-US" i="1" dirty="0"/>
              <a:t>		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r>
              <a:rPr lang="en-US" dirty="0"/>
              <a:t>Our formulation: a function </a:t>
            </a:r>
            <a:r>
              <a:rPr lang="en-US" i="1" dirty="0"/>
              <a:t>f</a:t>
            </a:r>
            <a:r>
              <a:rPr lang="en-US" dirty="0"/>
              <a:t> parameterized by </a:t>
            </a:r>
            <a:r>
              <a:rPr lang="el-GR" i="1" dirty="0"/>
              <a:t>ϴ</a:t>
            </a:r>
            <a:r>
              <a:rPr lang="en-US" dirty="0"/>
              <a:t> that maps input vector </a:t>
            </a:r>
            <a:r>
              <a:rPr lang="en-US" b="1" i="1" dirty="0"/>
              <a:t>x</a:t>
            </a:r>
            <a:r>
              <a:rPr lang="en-US" dirty="0"/>
              <a:t> to numeric code y</a:t>
            </a:r>
          </a:p>
          <a:p>
            <a:pPr marL="0" indent="0">
              <a:buNone/>
            </a:pPr>
            <a:r>
              <a:rPr lang="en-US" i="1" dirty="0"/>
              <a:t>		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l-GR" i="1" dirty="0"/>
              <a:t>ϴ </a:t>
            </a:r>
            <a:r>
              <a:rPr lang="en-US" i="1" dirty="0"/>
              <a:t> </a:t>
            </a:r>
            <a:r>
              <a:rPr lang="en-US" dirty="0"/>
              <a:t>encapsulates the structure and weights in our network</a:t>
            </a:r>
          </a:p>
        </p:txBody>
      </p:sp>
    </p:spTree>
    <p:extLst>
      <p:ext uri="{BB962C8B-B14F-4D97-AF65-F5344CB8AC3E}">
        <p14:creationId xmlns:p14="http://schemas.microsoft.com/office/powerpoint/2010/main" val="641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6241-7FE9-4C44-A660-049B671A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 (Perceptron)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9C33-B8BA-41D7-91F3-9FE05DC1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4000"/>
            <a:ext cx="6557124" cy="4570413"/>
          </a:xfrm>
        </p:spPr>
        <p:txBody>
          <a:bodyPr/>
          <a:lstStyle/>
          <a:p>
            <a:r>
              <a:rPr lang="en-US" dirty="0"/>
              <a:t>Recall our formulation: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product:</a:t>
            </a:r>
          </a:p>
          <a:p>
            <a:r>
              <a:rPr lang="en-US" dirty="0"/>
              <a:t>Scalar addition: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0576AB-F671-4823-9FEB-2FBC8F7B56A8}"/>
              </a:ext>
            </a:extLst>
          </p:cNvPr>
          <p:cNvCxnSpPr/>
          <p:nvPr/>
        </p:nvCxnSpPr>
        <p:spPr>
          <a:xfrm flipV="1">
            <a:off x="7087136" y="1902412"/>
            <a:ext cx="0" cy="124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4A32F-C9D9-45E4-AF93-6B2FD5413DA2}"/>
              </a:ext>
            </a:extLst>
          </p:cNvPr>
          <p:cNvCxnSpPr/>
          <p:nvPr/>
        </p:nvCxnSpPr>
        <p:spPr>
          <a:xfrm>
            <a:off x="7087136" y="3151941"/>
            <a:ext cx="1563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9AABCA9-9147-46A7-9C61-9B6A8192846C}"/>
              </a:ext>
            </a:extLst>
          </p:cNvPr>
          <p:cNvSpPr/>
          <p:nvPr/>
        </p:nvSpPr>
        <p:spPr>
          <a:xfrm>
            <a:off x="7313659" y="2252219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33880-7EB5-44BD-B6CC-A8901BA89EE4}"/>
              </a:ext>
            </a:extLst>
          </p:cNvPr>
          <p:cNvSpPr/>
          <p:nvPr/>
        </p:nvSpPr>
        <p:spPr>
          <a:xfrm>
            <a:off x="8095071" y="2157371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B85C3-20EC-4117-8B30-95ECCCB092A9}"/>
              </a:ext>
            </a:extLst>
          </p:cNvPr>
          <p:cNvSpPr/>
          <p:nvPr/>
        </p:nvSpPr>
        <p:spPr>
          <a:xfrm>
            <a:off x="8338646" y="22598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B4CC5-A4F3-4033-9D18-07602E6B68D3}"/>
              </a:ext>
            </a:extLst>
          </p:cNvPr>
          <p:cNvSpPr/>
          <p:nvPr/>
        </p:nvSpPr>
        <p:spPr>
          <a:xfrm>
            <a:off x="7351915" y="2509788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8093F-9A9D-41F8-8A68-21C86204B196}"/>
              </a:ext>
            </a:extLst>
          </p:cNvPr>
          <p:cNvSpPr/>
          <p:nvPr/>
        </p:nvSpPr>
        <p:spPr>
          <a:xfrm>
            <a:off x="7529773" y="237171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EE0698-C039-404E-B415-D4527F2EB559}"/>
              </a:ext>
            </a:extLst>
          </p:cNvPr>
          <p:cNvSpPr/>
          <p:nvPr/>
        </p:nvSpPr>
        <p:spPr>
          <a:xfrm>
            <a:off x="7598234" y="2638752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27937A-A788-4131-8B79-8EED00443309}"/>
              </a:ext>
            </a:extLst>
          </p:cNvPr>
          <p:cNvSpPr/>
          <p:nvPr/>
        </p:nvSpPr>
        <p:spPr>
          <a:xfrm>
            <a:off x="7654474" y="281234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72A0F-87EC-408C-B221-EF3F32BADAB3}"/>
              </a:ext>
            </a:extLst>
          </p:cNvPr>
          <p:cNvSpPr/>
          <p:nvPr/>
        </p:nvSpPr>
        <p:spPr>
          <a:xfrm>
            <a:off x="7807992" y="275605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D4E9-12C8-4F81-AC2F-2AC80AFE8075}"/>
              </a:ext>
            </a:extLst>
          </p:cNvPr>
          <p:cNvSpPr/>
          <p:nvPr/>
        </p:nvSpPr>
        <p:spPr>
          <a:xfrm>
            <a:off x="7212806" y="258977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8A4A78-A62B-4941-BCC4-2CF8C6845575}"/>
              </a:ext>
            </a:extLst>
          </p:cNvPr>
          <p:cNvSpPr/>
          <p:nvPr/>
        </p:nvSpPr>
        <p:spPr>
          <a:xfrm>
            <a:off x="7313659" y="2690627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E4B14B-9073-42E0-B699-6CF80D9D4C8C}"/>
              </a:ext>
            </a:extLst>
          </p:cNvPr>
          <p:cNvSpPr/>
          <p:nvPr/>
        </p:nvSpPr>
        <p:spPr>
          <a:xfrm>
            <a:off x="7414512" y="285408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97F35A-FD20-4611-89E4-59022F06835E}"/>
              </a:ext>
            </a:extLst>
          </p:cNvPr>
          <p:cNvSpPr/>
          <p:nvPr/>
        </p:nvSpPr>
        <p:spPr>
          <a:xfrm>
            <a:off x="7474380" y="272569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B9A636-B565-4205-8D39-3690E87E4348}"/>
              </a:ext>
            </a:extLst>
          </p:cNvPr>
          <p:cNvSpPr/>
          <p:nvPr/>
        </p:nvSpPr>
        <p:spPr>
          <a:xfrm>
            <a:off x="7616218" y="299318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C45E97-E64B-4B1C-A816-28FCBC40D099}"/>
              </a:ext>
            </a:extLst>
          </p:cNvPr>
          <p:cNvSpPr/>
          <p:nvPr/>
        </p:nvSpPr>
        <p:spPr>
          <a:xfrm>
            <a:off x="8010326" y="237171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64D93-C3BC-4409-A7C9-4834B3A1D21D}"/>
              </a:ext>
            </a:extLst>
          </p:cNvPr>
          <p:cNvSpPr/>
          <p:nvPr/>
        </p:nvSpPr>
        <p:spPr>
          <a:xfrm>
            <a:off x="8383073" y="242355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AB9714-3623-4D3D-B6EA-70624ED4CB1C}"/>
              </a:ext>
            </a:extLst>
          </p:cNvPr>
          <p:cNvSpPr/>
          <p:nvPr/>
        </p:nvSpPr>
        <p:spPr>
          <a:xfrm>
            <a:off x="8205216" y="2486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5BE7B0-7131-41AA-97B6-FE6C7BFD3F2B}"/>
              </a:ext>
            </a:extLst>
          </p:cNvPr>
          <p:cNvSpPr/>
          <p:nvPr/>
        </p:nvSpPr>
        <p:spPr>
          <a:xfrm>
            <a:off x="8425091" y="2638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F370DB-C597-43A3-8DB0-40F0FE3E646E}"/>
              </a:ext>
            </a:extLst>
          </p:cNvPr>
          <p:cNvSpPr/>
          <p:nvPr/>
        </p:nvSpPr>
        <p:spPr>
          <a:xfrm>
            <a:off x="8274110" y="2679605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DD8F2C-B6B1-49B4-B1F8-B106A9EE9452}"/>
              </a:ext>
            </a:extLst>
          </p:cNvPr>
          <p:cNvSpPr/>
          <p:nvPr/>
        </p:nvSpPr>
        <p:spPr>
          <a:xfrm>
            <a:off x="8501313" y="28652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46F04-D252-4F10-AB08-82A2FE5C62EE}"/>
              </a:ext>
            </a:extLst>
          </p:cNvPr>
          <p:cNvCxnSpPr/>
          <p:nvPr/>
        </p:nvCxnSpPr>
        <p:spPr>
          <a:xfrm>
            <a:off x="7598234" y="1938057"/>
            <a:ext cx="572149" cy="1153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CE134E-2380-441B-990A-B2DBC7A5C2B2}"/>
              </a:ext>
            </a:extLst>
          </p:cNvPr>
          <p:cNvGrpSpPr/>
          <p:nvPr/>
        </p:nvGrpSpPr>
        <p:grpSpPr>
          <a:xfrm>
            <a:off x="1494774" y="3012244"/>
            <a:ext cx="4576484" cy="1956188"/>
            <a:chOff x="1124973" y="3165560"/>
            <a:chExt cx="5711986" cy="258498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E728CD-AC58-4835-BC48-65A460056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4973" y="3165560"/>
              <a:ext cx="5711986" cy="25849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B7EDA7-51F7-4F17-A856-F51046E2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112" y="4816113"/>
              <a:ext cx="241300" cy="4191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8F31D38-76CA-43E4-929D-DEB08BF83D55}"/>
              </a:ext>
            </a:extLst>
          </p:cNvPr>
          <p:cNvSpPr txBox="1"/>
          <p:nvPr/>
        </p:nvSpPr>
        <p:spPr>
          <a:xfrm>
            <a:off x="5068317" y="1554308"/>
            <a:ext cx="231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f(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E6B44F-2418-420F-99F5-26C0B461D461}"/>
              </a:ext>
            </a:extLst>
          </p:cNvPr>
          <p:cNvSpPr txBox="1"/>
          <p:nvPr/>
        </p:nvSpPr>
        <p:spPr>
          <a:xfrm>
            <a:off x="685800" y="2177087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6BA9D9-43CC-458D-B970-48FE873E04B9}"/>
              </a:ext>
            </a:extLst>
          </p:cNvPr>
          <p:cNvSpPr txBox="1"/>
          <p:nvPr/>
        </p:nvSpPr>
        <p:spPr>
          <a:xfrm>
            <a:off x="3739890" y="2189894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 </a:t>
            </a:r>
            <a:r>
              <a:rPr lang="en-US" i="1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E5225F-2832-455C-A1CC-07D2600605D6}"/>
              </a:ext>
            </a:extLst>
          </p:cNvPr>
          <p:cNvSpPr txBox="1"/>
          <p:nvPr/>
        </p:nvSpPr>
        <p:spPr>
          <a:xfrm>
            <a:off x="4040217" y="510003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871F8D-EA0F-42DE-BE10-3F989157EE4D}"/>
              </a:ext>
            </a:extLst>
          </p:cNvPr>
          <p:cNvSpPr txBox="1"/>
          <p:nvPr/>
        </p:nvSpPr>
        <p:spPr>
          <a:xfrm>
            <a:off x="4009639" y="574774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   +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54EF-BB62-434A-B225-3EB7EBAAECFC}"/>
              </a:ext>
            </a:extLst>
          </p:cNvPr>
          <p:cNvSpPr txBox="1"/>
          <p:nvPr/>
        </p:nvSpPr>
        <p:spPr>
          <a:xfrm>
            <a:off x="6043412" y="5437354"/>
            <a:ext cx="8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DA1281-10C6-4E4A-BDE0-999A95CD5AF6}"/>
              </a:ext>
            </a:extLst>
          </p:cNvPr>
          <p:cNvSpPr txBox="1"/>
          <p:nvPr/>
        </p:nvSpPr>
        <p:spPr>
          <a:xfrm>
            <a:off x="6072696" y="4921895"/>
            <a:ext cx="104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152E4-82A7-4126-BAC9-CC037870283E}"/>
              </a:ext>
            </a:extLst>
          </p:cNvPr>
          <p:cNvSpPr txBox="1"/>
          <p:nvPr/>
        </p:nvSpPr>
        <p:spPr>
          <a:xfrm>
            <a:off x="5834641" y="6047875"/>
            <a:ext cx="103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C374E-AEA2-4D38-B929-71FFFF9A714E}"/>
              </a:ext>
            </a:extLst>
          </p:cNvPr>
          <p:cNvSpPr txBox="1"/>
          <p:nvPr/>
        </p:nvSpPr>
        <p:spPr>
          <a:xfrm>
            <a:off x="4864767" y="6352433"/>
            <a:ext cx="69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bias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A25B2-B830-4AFF-8A5F-CC73CB4059DB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 flipH="1" flipV="1">
            <a:off x="5331246" y="5427897"/>
            <a:ext cx="712166" cy="24029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72C39-DB65-488A-BEF0-9DC71D008A3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4913037" y="5576313"/>
            <a:ext cx="921604" cy="7023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B263CD-04D5-4C8C-BD72-A109B866838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4254" y="6102019"/>
            <a:ext cx="153969" cy="23580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73F89D-94C7-4160-8432-69BEC4E57180}"/>
              </a:ext>
            </a:extLst>
          </p:cNvPr>
          <p:cNvSpPr/>
          <p:nvPr/>
        </p:nvSpPr>
        <p:spPr bwMode="auto">
          <a:xfrm>
            <a:off x="4334608" y="4878082"/>
            <a:ext cx="1820007" cy="291795"/>
          </a:xfrm>
          <a:custGeom>
            <a:avLst/>
            <a:gdLst>
              <a:gd name="connsiteX0" fmla="*/ 1820007 w 1820007"/>
              <a:gd name="connsiteY0" fmla="*/ 195080 h 291795"/>
              <a:gd name="connsiteX1" fmla="*/ 896815 w 1820007"/>
              <a:gd name="connsiteY1" fmla="*/ 1649 h 291795"/>
              <a:gd name="connsiteX2" fmla="*/ 0 w 1820007"/>
              <a:gd name="connsiteY2" fmla="*/ 291795 h 2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07" h="291795">
                <a:moveTo>
                  <a:pt x="1820007" y="195080"/>
                </a:moveTo>
                <a:cubicBezTo>
                  <a:pt x="1510078" y="90305"/>
                  <a:pt x="1200149" y="-14470"/>
                  <a:pt x="896815" y="1649"/>
                </a:cubicBezTo>
                <a:cubicBezTo>
                  <a:pt x="593481" y="17768"/>
                  <a:pt x="296740" y="154781"/>
                  <a:pt x="0" y="29179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8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B5D2-D888-4A36-866C-74673876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5" y="2058987"/>
            <a:ext cx="7923213" cy="1598613"/>
          </a:xfrm>
        </p:spPr>
        <p:txBody>
          <a:bodyPr/>
          <a:lstStyle/>
          <a:p>
            <a:r>
              <a:rPr lang="en-US" dirty="0"/>
              <a:t>What if a linear classifier can’t learn a function?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4215645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4116234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4129412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445186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4087519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4206875"/>
            <a:ext cx="2020640" cy="1325003"/>
            <a:chOff x="1658087" y="1654680"/>
            <a:chExt cx="2543547" cy="20196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4489517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4451860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4498346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58786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Multi-Layer Perceptron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1423526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1324115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1337293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1659741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129540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1430892"/>
            <a:ext cx="1991082" cy="1308867"/>
            <a:chOff x="1658087" y="1679275"/>
            <a:chExt cx="2506340" cy="19950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37494" y="1679275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1697398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1659741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1706227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graphicFrame>
        <p:nvGraphicFramePr>
          <p:cNvPr id="86" name="Content Placeholder 6">
            <a:extLst>
              <a:ext uri="{FF2B5EF4-FFF2-40B4-BE49-F238E27FC236}">
                <a16:creationId xmlns:a16="http://schemas.microsoft.com/office/drawing/2014/main" id="{4FD1B214-9B82-4A68-B196-63D218B7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402822"/>
              </p:ext>
            </p:extLst>
          </p:nvPr>
        </p:nvGraphicFramePr>
        <p:xfrm>
          <a:off x="757219" y="3632200"/>
          <a:ext cx="792321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x[1]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x[0]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(-1.5 &lt; 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(-0.5 &lt; 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(-2.0 &lt; 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(-0.5 &lt; 0)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( 0.5</a:t>
                      </a:r>
                      <a:r>
                        <a:rPr lang="en-US" sz="2400" baseline="0" dirty="0" smtClean="0"/>
                        <a:t> &gt; 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 ( 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0 ? 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(-0.5 &lt; 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( 0.5 &gt; 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 (  0 ? 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( 0.5 &gt; 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( 1.5 &gt; 0)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(2.0 &gt; 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9594" y="302442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[0] + x[1] – 1.5 &gt; 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800" y="3022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[0] + x[1] – 0.5 &gt; 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19800"/>
            <a:ext cx="765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XOR is not a linear combination of AND </a:t>
            </a:r>
            <a:r>
              <a:rPr lang="en-US" dirty="0" err="1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OR functions.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0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Translation</a:t>
            </a:r>
          </a:p>
          <a:p>
            <a:pPr lvl="1"/>
            <a:r>
              <a:rPr lang="en-US" sz="2400" dirty="0"/>
              <a:t>Convert a sequence of symbols in one language to a sequence of symbols in another</a:t>
            </a:r>
          </a:p>
          <a:p>
            <a:r>
              <a:rPr lang="en-US" sz="2800" dirty="0"/>
              <a:t>Structured Output</a:t>
            </a:r>
          </a:p>
          <a:p>
            <a:pPr lvl="1"/>
            <a:r>
              <a:rPr lang="en-US" sz="2400" dirty="0"/>
              <a:t>Convert an input to a vector with important relationships between elements</a:t>
            </a:r>
          </a:p>
          <a:p>
            <a:pPr lvl="1"/>
            <a:r>
              <a:rPr lang="en-US" sz="2400" dirty="0"/>
              <a:t>Ex: natural language sentence into a tree of grammatical structure</a:t>
            </a:r>
          </a:p>
          <a:p>
            <a:r>
              <a:rPr lang="en-US" sz="2800" dirty="0"/>
              <a:t>Others</a:t>
            </a:r>
          </a:p>
          <a:p>
            <a:pPr lvl="1"/>
            <a:r>
              <a:rPr lang="en-US" sz="2400" dirty="0"/>
              <a:t>Anomaly detection, synthesis, sampling, imputation, denoising,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29419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0AD8A3-480F-4372-B2AF-D78DB83BDA68}"/>
              </a:ext>
            </a:extLst>
          </p:cNvPr>
          <p:cNvSpPr txBox="1"/>
          <p:nvPr/>
        </p:nvSpPr>
        <p:spPr>
          <a:xfrm>
            <a:off x="682990" y="2625858"/>
            <a:ext cx="455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= sign(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- 1.5)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29350-48D1-4B59-89F2-5E9C4A79E1EE}"/>
              </a:ext>
            </a:extLst>
          </p:cNvPr>
          <p:cNvSpPr txBox="1"/>
          <p:nvPr/>
        </p:nvSpPr>
        <p:spPr>
          <a:xfrm>
            <a:off x="876644" y="2180257"/>
            <a:ext cx="38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 = sign(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- 0.5)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4EDB5-BE81-4DDE-85E5-CD97CFF4B3C3}"/>
              </a:ext>
            </a:extLst>
          </p:cNvPr>
          <p:cNvSpPr txBox="1"/>
          <p:nvPr/>
        </p:nvSpPr>
        <p:spPr>
          <a:xfrm>
            <a:off x="5181749" y="6406185"/>
            <a:ext cx="430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XOR = sign(2 * OR - AND - 2)</a:t>
            </a:r>
          </a:p>
        </p:txBody>
      </p:sp>
      <p:sp>
        <p:nvSpPr>
          <p:cNvPr id="63" name="Rounded Rectangle 159">
            <a:extLst>
              <a:ext uri="{FF2B5EF4-FFF2-40B4-BE49-F238E27FC236}">
                <a16:creationId xmlns:a16="http://schemas.microsoft.com/office/drawing/2014/main" id="{77259CB9-B846-4FDC-953C-9FA71CE42F20}"/>
              </a:ext>
            </a:extLst>
          </p:cNvPr>
          <p:cNvSpPr/>
          <p:nvPr/>
        </p:nvSpPr>
        <p:spPr>
          <a:xfrm>
            <a:off x="4821146" y="3430891"/>
            <a:ext cx="3857318" cy="303523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158">
            <a:extLst>
              <a:ext uri="{FF2B5EF4-FFF2-40B4-BE49-F238E27FC236}">
                <a16:creationId xmlns:a16="http://schemas.microsoft.com/office/drawing/2014/main" id="{5CD71DDA-EDC2-4356-949A-00C91DE759DF}"/>
              </a:ext>
            </a:extLst>
          </p:cNvPr>
          <p:cNvSpPr/>
          <p:nvPr/>
        </p:nvSpPr>
        <p:spPr>
          <a:xfrm>
            <a:off x="2109917" y="3256539"/>
            <a:ext cx="2379919" cy="32003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0AA53A-A694-47FB-B935-C56F92281B83}"/>
              </a:ext>
            </a:extLst>
          </p:cNvPr>
          <p:cNvSpPr txBox="1"/>
          <p:nvPr/>
        </p:nvSpPr>
        <p:spPr>
          <a:xfrm>
            <a:off x="2812737" y="4460531"/>
            <a:ext cx="53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AFC617-8DE4-4D87-A73F-6970AA978578}"/>
              </a:ext>
            </a:extLst>
          </p:cNvPr>
          <p:cNvSpPr txBox="1"/>
          <p:nvPr/>
        </p:nvSpPr>
        <p:spPr>
          <a:xfrm>
            <a:off x="2237874" y="4267760"/>
            <a:ext cx="30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CB78A4-C757-4522-9588-956BD338B2B6}"/>
              </a:ext>
            </a:extLst>
          </p:cNvPr>
          <p:cNvCxnSpPr/>
          <p:nvPr/>
        </p:nvCxnSpPr>
        <p:spPr>
          <a:xfrm flipH="1" flipV="1">
            <a:off x="3852106" y="4297155"/>
            <a:ext cx="5061" cy="248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0B554F-D6C2-42DA-9E54-503D58EF5D1C}"/>
              </a:ext>
            </a:extLst>
          </p:cNvPr>
          <p:cNvSpPr txBox="1"/>
          <p:nvPr/>
        </p:nvSpPr>
        <p:spPr>
          <a:xfrm>
            <a:off x="3481092" y="4436933"/>
            <a:ext cx="74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-0.5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BF146B-D163-4B0F-80FA-EF7F27479781}"/>
              </a:ext>
            </a:extLst>
          </p:cNvPr>
          <p:cNvSpPr txBox="1"/>
          <p:nvPr/>
        </p:nvSpPr>
        <p:spPr>
          <a:xfrm>
            <a:off x="609600" y="5980077"/>
            <a:ext cx="29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A26A1F3-B568-4304-BAD2-7B3162B0198C}"/>
              </a:ext>
            </a:extLst>
          </p:cNvPr>
          <p:cNvCxnSpPr>
            <a:stCxn id="60" idx="6"/>
            <a:endCxn id="61" idx="3"/>
          </p:cNvCxnSpPr>
          <p:nvPr/>
        </p:nvCxnSpPr>
        <p:spPr>
          <a:xfrm flipV="1">
            <a:off x="2665022" y="4320531"/>
            <a:ext cx="1055860" cy="21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47A953-12B8-4E7C-BFF0-D4ACA71B6321}"/>
              </a:ext>
            </a:extLst>
          </p:cNvPr>
          <p:cNvCxnSpPr/>
          <p:nvPr/>
        </p:nvCxnSpPr>
        <p:spPr>
          <a:xfrm>
            <a:off x="4031503" y="5338785"/>
            <a:ext cx="1027355" cy="9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9A76ABF-8E96-47C4-AA07-4CC9F990875F}"/>
              </a:ext>
            </a:extLst>
          </p:cNvPr>
          <p:cNvSpPr/>
          <p:nvPr/>
        </p:nvSpPr>
        <p:spPr>
          <a:xfrm>
            <a:off x="6308965" y="4577604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03CEED-69E9-493A-8890-530F83221578}"/>
              </a:ext>
            </a:extLst>
          </p:cNvPr>
          <p:cNvCxnSpPr>
            <a:endCxn id="92" idx="2"/>
          </p:cNvCxnSpPr>
          <p:nvPr/>
        </p:nvCxnSpPr>
        <p:spPr>
          <a:xfrm>
            <a:off x="5286328" y="4139954"/>
            <a:ext cx="1022637" cy="62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943B404-EFD5-459B-B4D2-9B1F77F306AF}"/>
              </a:ext>
            </a:extLst>
          </p:cNvPr>
          <p:cNvCxnSpPr>
            <a:endCxn id="92" idx="2"/>
          </p:cNvCxnSpPr>
          <p:nvPr/>
        </p:nvCxnSpPr>
        <p:spPr>
          <a:xfrm flipV="1">
            <a:off x="5319590" y="4761131"/>
            <a:ext cx="989375" cy="623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C799337-4EC7-43D0-9AE8-0223A0A0282E}"/>
              </a:ext>
            </a:extLst>
          </p:cNvPr>
          <p:cNvSpPr txBox="1"/>
          <p:nvPr/>
        </p:nvSpPr>
        <p:spPr>
          <a:xfrm>
            <a:off x="5043951" y="3550656"/>
            <a:ext cx="33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89F179-96B7-4D61-AB8D-0CADE79F1174}"/>
              </a:ext>
            </a:extLst>
          </p:cNvPr>
          <p:cNvSpPr txBox="1"/>
          <p:nvPr/>
        </p:nvSpPr>
        <p:spPr>
          <a:xfrm flipH="1">
            <a:off x="5002614" y="5571545"/>
            <a:ext cx="47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FE8527-6511-42C3-A28F-E34F23E9BF01}"/>
              </a:ext>
            </a:extLst>
          </p:cNvPr>
          <p:cNvCxnSpPr>
            <a:endCxn id="92" idx="4"/>
          </p:cNvCxnSpPr>
          <p:nvPr/>
        </p:nvCxnSpPr>
        <p:spPr>
          <a:xfrm flipH="1" flipV="1">
            <a:off x="6495639" y="4944658"/>
            <a:ext cx="5061" cy="248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9EB87F-7EAB-4566-A0CE-E06615FB5147}"/>
              </a:ext>
            </a:extLst>
          </p:cNvPr>
          <p:cNvSpPr txBox="1"/>
          <p:nvPr/>
        </p:nvSpPr>
        <p:spPr>
          <a:xfrm>
            <a:off x="2230592" y="3261108"/>
            <a:ext cx="20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 Perceptron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5FADF7-8AA8-486B-9E5A-3BF4AF2606DB}"/>
              </a:ext>
            </a:extLst>
          </p:cNvPr>
          <p:cNvSpPr txBox="1"/>
          <p:nvPr/>
        </p:nvSpPr>
        <p:spPr>
          <a:xfrm>
            <a:off x="2101203" y="6000678"/>
            <a:ext cx="231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Perceptron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D830FBC-7290-4805-B3F5-2000AC98232E}"/>
              </a:ext>
            </a:extLst>
          </p:cNvPr>
          <p:cNvGrpSpPr/>
          <p:nvPr/>
        </p:nvGrpSpPr>
        <p:grpSpPr>
          <a:xfrm>
            <a:off x="7320358" y="4545174"/>
            <a:ext cx="395744" cy="388073"/>
            <a:chOff x="5339365" y="5135805"/>
            <a:chExt cx="551342" cy="60284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9141D51-0699-42DD-9E25-6BB38C79C893}"/>
                </a:ext>
              </a:extLst>
            </p:cNvPr>
            <p:cNvSpPr/>
            <p:nvPr/>
          </p:nvSpPr>
          <p:spPr>
            <a:xfrm>
              <a:off x="5339365" y="5135805"/>
              <a:ext cx="551342" cy="602843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Elbow Connector 144">
              <a:extLst>
                <a:ext uri="{FF2B5EF4-FFF2-40B4-BE49-F238E27FC236}">
                  <a16:creationId xmlns:a16="http://schemas.microsoft.com/office/drawing/2014/main" id="{0455984E-0D8E-48BF-8E6E-3B646F683DB5}"/>
                </a:ext>
              </a:extLst>
            </p:cNvPr>
            <p:cNvCxnSpPr/>
            <p:nvPr/>
          </p:nvCxnSpPr>
          <p:spPr>
            <a:xfrm flipV="1">
              <a:off x="5410084" y="5309447"/>
              <a:ext cx="409904" cy="2555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76460D6-F18D-4E92-934E-D2ADE6715B7A}"/>
              </a:ext>
            </a:extLst>
          </p:cNvPr>
          <p:cNvCxnSpPr/>
          <p:nvPr/>
        </p:nvCxnSpPr>
        <p:spPr>
          <a:xfrm flipV="1">
            <a:off x="6679339" y="4734312"/>
            <a:ext cx="620215" cy="2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052020-D966-43DA-9EC0-AC5965BAEED1}"/>
              </a:ext>
            </a:extLst>
          </p:cNvPr>
          <p:cNvCxnSpPr/>
          <p:nvPr/>
        </p:nvCxnSpPr>
        <p:spPr>
          <a:xfrm flipV="1">
            <a:off x="7716858" y="4734311"/>
            <a:ext cx="369810" cy="9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737C12-D60E-493A-AE99-C15D7736D5D5}"/>
              </a:ext>
            </a:extLst>
          </p:cNvPr>
          <p:cNvSpPr txBox="1"/>
          <p:nvPr/>
        </p:nvSpPr>
        <p:spPr>
          <a:xfrm>
            <a:off x="8159804" y="455025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868EC86-A1B2-4B08-A628-682462FCDC51}"/>
              </a:ext>
            </a:extLst>
          </p:cNvPr>
          <p:cNvSpPr txBox="1"/>
          <p:nvPr/>
        </p:nvSpPr>
        <p:spPr>
          <a:xfrm>
            <a:off x="6375573" y="521315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FD2D4B-66D7-4B8D-BCCD-1D8B735BFA5C}"/>
              </a:ext>
            </a:extLst>
          </p:cNvPr>
          <p:cNvSpPr txBox="1"/>
          <p:nvPr/>
        </p:nvSpPr>
        <p:spPr>
          <a:xfrm>
            <a:off x="941508" y="3690596"/>
            <a:ext cx="78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FFF7DE-1890-4753-AF85-4052A7DAAB7F}"/>
              </a:ext>
            </a:extLst>
          </p:cNvPr>
          <p:cNvSpPr txBox="1"/>
          <p:nvPr/>
        </p:nvSpPr>
        <p:spPr>
          <a:xfrm>
            <a:off x="937674" y="4229698"/>
            <a:ext cx="77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6EDBB7-A081-4823-B9B5-D04C3AFFF1E6}"/>
              </a:ext>
            </a:extLst>
          </p:cNvPr>
          <p:cNvSpPr txBox="1"/>
          <p:nvPr/>
        </p:nvSpPr>
        <p:spPr>
          <a:xfrm flipH="1">
            <a:off x="944202" y="4912879"/>
            <a:ext cx="76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83AF50-FD74-4519-8952-AE712E50EFC4}"/>
              </a:ext>
            </a:extLst>
          </p:cNvPr>
          <p:cNvSpPr txBox="1"/>
          <p:nvPr/>
        </p:nvSpPr>
        <p:spPr>
          <a:xfrm flipH="1">
            <a:off x="944201" y="5436602"/>
            <a:ext cx="73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44D9473-B0F0-4D10-8C5F-ABB05C1D9C6E}"/>
              </a:ext>
            </a:extLst>
          </p:cNvPr>
          <p:cNvSpPr/>
          <p:nvPr/>
        </p:nvSpPr>
        <p:spPr>
          <a:xfrm>
            <a:off x="1614813" y="3844887"/>
            <a:ext cx="191735" cy="2016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D69EA6-D0AF-4067-ABCB-5C5AFE7A2D99}"/>
              </a:ext>
            </a:extLst>
          </p:cNvPr>
          <p:cNvCxnSpPr/>
          <p:nvPr/>
        </p:nvCxnSpPr>
        <p:spPr>
          <a:xfrm flipV="1">
            <a:off x="1796871" y="3940080"/>
            <a:ext cx="525652" cy="9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5CC2956D-A64A-43C7-92F2-76F6C5AFCB2E}"/>
              </a:ext>
            </a:extLst>
          </p:cNvPr>
          <p:cNvSpPr/>
          <p:nvPr/>
        </p:nvSpPr>
        <p:spPr>
          <a:xfrm>
            <a:off x="1634282" y="4384572"/>
            <a:ext cx="191735" cy="1959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ECF1B9-99FB-443F-BC51-E294F8848C1C}"/>
              </a:ext>
            </a:extLst>
          </p:cNvPr>
          <p:cNvCxnSpPr/>
          <p:nvPr/>
        </p:nvCxnSpPr>
        <p:spPr>
          <a:xfrm flipV="1">
            <a:off x="1826018" y="4504193"/>
            <a:ext cx="485127" cy="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ontent Placeholder 6">
            <a:extLst>
              <a:ext uri="{FF2B5EF4-FFF2-40B4-BE49-F238E27FC236}">
                <a16:creationId xmlns:a16="http://schemas.microsoft.com/office/drawing/2014/main" id="{4C4D4E57-48D1-443B-9CE9-40388AE2D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109615"/>
              </p:ext>
            </p:extLst>
          </p:nvPr>
        </p:nvGraphicFramePr>
        <p:xfrm>
          <a:off x="655225" y="280005"/>
          <a:ext cx="792321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x[1]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x[0]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  <a:r>
                        <a:rPr lang="en-US" sz="1800" dirty="0" smtClean="0"/>
                        <a:t>1 (-3 &lt;</a:t>
                      </a:r>
                      <a:r>
                        <a:rPr lang="en-US" sz="1800" baseline="0" dirty="0" smtClean="0"/>
                        <a:t>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(1 &gt;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(1 &gt;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  <a:r>
                        <a:rPr lang="en-US" sz="1800" dirty="0" smtClean="0"/>
                        <a:t>1 (-1 &lt;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  <p:sp>
        <p:nvSpPr>
          <p:cNvPr id="60" name="Oval 59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2337301" y="4292133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3711832" y="3944679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2345336" y="3727649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A26A1F3-B568-4304-BAD2-7B3162B0198C}"/>
              </a:ext>
            </a:extLst>
          </p:cNvPr>
          <p:cNvCxnSpPr>
            <a:stCxn id="115" idx="6"/>
            <a:endCxn id="61" idx="1"/>
          </p:cNvCxnSpPr>
          <p:nvPr/>
        </p:nvCxnSpPr>
        <p:spPr>
          <a:xfrm>
            <a:off x="2718682" y="3911176"/>
            <a:ext cx="1047825" cy="87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8AFC617-8DE4-4D87-A73F-6970AA978578}"/>
              </a:ext>
            </a:extLst>
          </p:cNvPr>
          <p:cNvSpPr txBox="1"/>
          <p:nvPr/>
        </p:nvSpPr>
        <p:spPr>
          <a:xfrm>
            <a:off x="2218404" y="5474377"/>
            <a:ext cx="30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CB78A4-C757-4522-9588-956BD338B2B6}"/>
              </a:ext>
            </a:extLst>
          </p:cNvPr>
          <p:cNvCxnSpPr/>
          <p:nvPr/>
        </p:nvCxnSpPr>
        <p:spPr>
          <a:xfrm flipH="1" flipV="1">
            <a:off x="3832636" y="5503772"/>
            <a:ext cx="5061" cy="248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10B554F-D6C2-42DA-9E54-503D58EF5D1C}"/>
              </a:ext>
            </a:extLst>
          </p:cNvPr>
          <p:cNvSpPr txBox="1"/>
          <p:nvPr/>
        </p:nvSpPr>
        <p:spPr>
          <a:xfrm>
            <a:off x="3461622" y="5643550"/>
            <a:ext cx="74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-1.5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A26A1F3-B568-4304-BAD2-7B3162B0198C}"/>
              </a:ext>
            </a:extLst>
          </p:cNvPr>
          <p:cNvCxnSpPr>
            <a:stCxn id="127" idx="6"/>
            <a:endCxn id="128" idx="3"/>
          </p:cNvCxnSpPr>
          <p:nvPr/>
        </p:nvCxnSpPr>
        <p:spPr>
          <a:xfrm flipV="1">
            <a:off x="2645552" y="5527148"/>
            <a:ext cx="1055860" cy="21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44D9473-B0F0-4D10-8C5F-ABB05C1D9C6E}"/>
              </a:ext>
            </a:extLst>
          </p:cNvPr>
          <p:cNvSpPr/>
          <p:nvPr/>
        </p:nvSpPr>
        <p:spPr>
          <a:xfrm>
            <a:off x="1595343" y="5051504"/>
            <a:ext cx="191735" cy="2016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FD69EA6-D0AF-4067-ABCB-5C5AFE7A2D99}"/>
              </a:ext>
            </a:extLst>
          </p:cNvPr>
          <p:cNvCxnSpPr/>
          <p:nvPr/>
        </p:nvCxnSpPr>
        <p:spPr>
          <a:xfrm flipV="1">
            <a:off x="1777401" y="5146697"/>
            <a:ext cx="525652" cy="9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CC2956D-A64A-43C7-92F2-76F6C5AFCB2E}"/>
              </a:ext>
            </a:extLst>
          </p:cNvPr>
          <p:cNvSpPr/>
          <p:nvPr/>
        </p:nvSpPr>
        <p:spPr>
          <a:xfrm>
            <a:off x="1614812" y="5591189"/>
            <a:ext cx="191735" cy="1959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AECF1B9-99FB-443F-BC51-E294F8848C1C}"/>
              </a:ext>
            </a:extLst>
          </p:cNvPr>
          <p:cNvCxnSpPr/>
          <p:nvPr/>
        </p:nvCxnSpPr>
        <p:spPr>
          <a:xfrm flipV="1">
            <a:off x="1806548" y="5710810"/>
            <a:ext cx="485127" cy="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2317831" y="5498750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3692362" y="5151296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2325866" y="4934266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A26A1F3-B568-4304-BAD2-7B3162B0198C}"/>
              </a:ext>
            </a:extLst>
          </p:cNvPr>
          <p:cNvCxnSpPr>
            <a:stCxn id="129" idx="6"/>
            <a:endCxn id="128" idx="1"/>
          </p:cNvCxnSpPr>
          <p:nvPr/>
        </p:nvCxnSpPr>
        <p:spPr>
          <a:xfrm>
            <a:off x="2699212" y="5117793"/>
            <a:ext cx="1047825" cy="87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>
            <a:off x="4060160" y="4154370"/>
            <a:ext cx="971564" cy="1229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4995076" y="3939025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3CC0172-7861-4EAB-A8D3-87E72D39D0C9}"/>
              </a:ext>
            </a:extLst>
          </p:cNvPr>
          <p:cNvSpPr/>
          <p:nvPr/>
        </p:nvSpPr>
        <p:spPr>
          <a:xfrm>
            <a:off x="5035689" y="5200767"/>
            <a:ext cx="373346" cy="36705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D830FBC-7290-4805-B3F5-2000AC98232E}"/>
              </a:ext>
            </a:extLst>
          </p:cNvPr>
          <p:cNvGrpSpPr/>
          <p:nvPr/>
        </p:nvGrpSpPr>
        <p:grpSpPr>
          <a:xfrm>
            <a:off x="4124445" y="3914861"/>
            <a:ext cx="395744" cy="388073"/>
            <a:chOff x="5339365" y="5135805"/>
            <a:chExt cx="551342" cy="60284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9141D51-0699-42DD-9E25-6BB38C79C893}"/>
                </a:ext>
              </a:extLst>
            </p:cNvPr>
            <p:cNvSpPr/>
            <p:nvPr/>
          </p:nvSpPr>
          <p:spPr>
            <a:xfrm>
              <a:off x="5339365" y="5135805"/>
              <a:ext cx="551342" cy="602843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5" name="Elbow Connector 144">
              <a:extLst>
                <a:ext uri="{FF2B5EF4-FFF2-40B4-BE49-F238E27FC236}">
                  <a16:creationId xmlns:a16="http://schemas.microsoft.com/office/drawing/2014/main" id="{0455984E-0D8E-48BF-8E6E-3B646F683DB5}"/>
                </a:ext>
              </a:extLst>
            </p:cNvPr>
            <p:cNvCxnSpPr/>
            <p:nvPr/>
          </p:nvCxnSpPr>
          <p:spPr>
            <a:xfrm flipV="1">
              <a:off x="5410084" y="5309447"/>
              <a:ext cx="409904" cy="2555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D830FBC-7290-4805-B3F5-2000AC98232E}"/>
              </a:ext>
            </a:extLst>
          </p:cNvPr>
          <p:cNvGrpSpPr/>
          <p:nvPr/>
        </p:nvGrpSpPr>
        <p:grpSpPr>
          <a:xfrm>
            <a:off x="4124445" y="5174861"/>
            <a:ext cx="395744" cy="388073"/>
            <a:chOff x="5339365" y="5135805"/>
            <a:chExt cx="551342" cy="602843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9141D51-0699-42DD-9E25-6BB38C79C893}"/>
                </a:ext>
              </a:extLst>
            </p:cNvPr>
            <p:cNvSpPr/>
            <p:nvPr/>
          </p:nvSpPr>
          <p:spPr>
            <a:xfrm>
              <a:off x="5339365" y="5135805"/>
              <a:ext cx="551342" cy="602843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Elbow Connector 144">
              <a:extLst>
                <a:ext uri="{FF2B5EF4-FFF2-40B4-BE49-F238E27FC236}">
                  <a16:creationId xmlns:a16="http://schemas.microsoft.com/office/drawing/2014/main" id="{0455984E-0D8E-48BF-8E6E-3B646F683DB5}"/>
                </a:ext>
              </a:extLst>
            </p:cNvPr>
            <p:cNvCxnSpPr/>
            <p:nvPr/>
          </p:nvCxnSpPr>
          <p:spPr>
            <a:xfrm flipV="1">
              <a:off x="5410084" y="5309447"/>
              <a:ext cx="409904" cy="2555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616833" y="2320882"/>
            <a:ext cx="429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ign() function adds non-linearity to “reposition” data points for the next layer.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Multi-Layer </a:t>
            </a:r>
            <a:r>
              <a:rPr lang="en-US" dirty="0" smtClean="0"/>
              <a:t>Perceptron – data repositioning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69261" y="1345663"/>
            <a:ext cx="1877361" cy="1238770"/>
            <a:chOff x="3810000" y="1509759"/>
            <a:chExt cx="1877361" cy="123877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3810000" y="1509759"/>
              <a:ext cx="0" cy="1238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3810000" y="2748529"/>
              <a:ext cx="18773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3776342-7DFF-48E9-B693-C77EFA265E0F}"/>
              </a:ext>
            </a:extLst>
          </p:cNvPr>
          <p:cNvSpPr/>
          <p:nvPr/>
        </p:nvSpPr>
        <p:spPr>
          <a:xfrm>
            <a:off x="4695996" y="1694394"/>
            <a:ext cx="151934" cy="12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998347-24E1-4B5B-8DFD-7EBDE141EC24}"/>
              </a:ext>
            </a:extLst>
          </p:cNvPr>
          <p:cNvSpPr/>
          <p:nvPr/>
        </p:nvSpPr>
        <p:spPr>
          <a:xfrm>
            <a:off x="6298304" y="1804374"/>
            <a:ext cx="138122" cy="1293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40BE4E-E1E6-4D71-AC52-CA4335C8E8FA}"/>
              </a:ext>
            </a:extLst>
          </p:cNvPr>
          <p:cNvSpPr/>
          <p:nvPr/>
        </p:nvSpPr>
        <p:spPr>
          <a:xfrm>
            <a:off x="4701004" y="3026880"/>
            <a:ext cx="138122" cy="12934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0A68B9-A7D6-4E37-8FE9-D8862FBAEE47}"/>
              </a:ext>
            </a:extLst>
          </p:cNvPr>
          <p:cNvSpPr/>
          <p:nvPr/>
        </p:nvSpPr>
        <p:spPr>
          <a:xfrm>
            <a:off x="4770065" y="1795002"/>
            <a:ext cx="151934" cy="1293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06EAA-2272-4982-950D-E14347A0E509}"/>
              </a:ext>
            </a:extLst>
          </p:cNvPr>
          <p:cNvSpPr txBox="1"/>
          <p:nvPr/>
        </p:nvSpPr>
        <p:spPr>
          <a:xfrm>
            <a:off x="6938715" y="2648724"/>
            <a:ext cx="81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V="1">
            <a:off x="4216685" y="1342088"/>
            <a:ext cx="2038541" cy="15391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71600" y="1219200"/>
            <a:ext cx="1877361" cy="1238770"/>
            <a:chOff x="624270" y="1381633"/>
            <a:chExt cx="1877361" cy="123877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624270" y="1381633"/>
              <a:ext cx="0" cy="1238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624270" y="2618256"/>
              <a:ext cx="18773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FDC29EF1-8E8A-43DA-8BD3-975B9741BFAA}"/>
              </a:ext>
            </a:extLst>
          </p:cNvPr>
          <p:cNvSpPr/>
          <p:nvPr/>
        </p:nvSpPr>
        <p:spPr>
          <a:xfrm>
            <a:off x="1295633" y="1689431"/>
            <a:ext cx="151934" cy="1293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361DF5-EF50-4398-AAEA-063D0941A811}"/>
              </a:ext>
            </a:extLst>
          </p:cNvPr>
          <p:cNvSpPr/>
          <p:nvPr/>
        </p:nvSpPr>
        <p:spPr>
          <a:xfrm>
            <a:off x="2168893" y="1689431"/>
            <a:ext cx="138122" cy="129349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25D52E-5999-4FF3-878C-0A98FA309CF2}"/>
              </a:ext>
            </a:extLst>
          </p:cNvPr>
          <p:cNvSpPr/>
          <p:nvPr/>
        </p:nvSpPr>
        <p:spPr>
          <a:xfrm>
            <a:off x="1302539" y="2379208"/>
            <a:ext cx="138122" cy="12934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CFBFC0-1012-4CA7-8B30-A6941B00B7BD}"/>
              </a:ext>
            </a:extLst>
          </p:cNvPr>
          <p:cNvSpPr/>
          <p:nvPr/>
        </p:nvSpPr>
        <p:spPr>
          <a:xfrm>
            <a:off x="2175352" y="2379208"/>
            <a:ext cx="151934" cy="1293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362618-EDBF-468A-AF54-66A9FF6142C2}"/>
              </a:ext>
            </a:extLst>
          </p:cNvPr>
          <p:cNvSpPr txBox="1"/>
          <p:nvPr/>
        </p:nvSpPr>
        <p:spPr>
          <a:xfrm>
            <a:off x="2228997" y="1386627"/>
            <a:ext cx="53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912326" y="1797296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1228543" y="1381555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5639" y="5683757"/>
            <a:ext cx="765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XOR is not a linear combination of AND </a:t>
            </a:r>
            <a:r>
              <a:rPr lang="en-US" dirty="0" err="1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OR functions.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3" name="Content Placeholder 6">
            <a:extLst>
              <a:ext uri="{FF2B5EF4-FFF2-40B4-BE49-F238E27FC236}">
                <a16:creationId xmlns:a16="http://schemas.microsoft.com/office/drawing/2014/main" id="{4C4D4E57-48D1-443B-9CE9-40388AE2D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482364"/>
              </p:ext>
            </p:extLst>
          </p:nvPr>
        </p:nvGraphicFramePr>
        <p:xfrm>
          <a:off x="757219" y="3453871"/>
          <a:ext cx="792321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x[1]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x[0]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  <a:r>
                        <a:rPr lang="en-US" sz="1800" dirty="0" smtClean="0"/>
                        <a:t>1 (-3 &lt;</a:t>
                      </a:r>
                      <a:r>
                        <a:rPr lang="en-US" sz="1800" baseline="0" dirty="0" smtClean="0"/>
                        <a:t>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(1 &gt;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(1 &gt;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  <a:r>
                        <a:rPr lang="en-US" sz="1800" dirty="0" smtClean="0"/>
                        <a:t>1 (-1 &lt; 0)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70065" y="1206017"/>
            <a:ext cx="12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A4EDB5-BE81-4DDE-85E5-CD97CFF4B3C3}"/>
              </a:ext>
            </a:extLst>
          </p:cNvPr>
          <p:cNvSpPr txBox="1"/>
          <p:nvPr/>
        </p:nvSpPr>
        <p:spPr>
          <a:xfrm>
            <a:off x="5118727" y="2894387"/>
            <a:ext cx="430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XOR = sign(2 * OR - AND - 2)</a:t>
            </a:r>
          </a:p>
        </p:txBody>
      </p:sp>
      <p:sp>
        <p:nvSpPr>
          <p:cNvPr id="48" name="Right Arrow 47"/>
          <p:cNvSpPr/>
          <p:nvPr/>
        </p:nvSpPr>
        <p:spPr bwMode="auto">
          <a:xfrm>
            <a:off x="3744445" y="1869048"/>
            <a:ext cx="479311" cy="250022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67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788-2A78-45F1-B9CD-AF81E1F9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to Fully-Connected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552E06-25D9-4644-B24C-756B30B1448D}"/>
              </a:ext>
            </a:extLst>
          </p:cNvPr>
          <p:cNvSpPr/>
          <p:nvPr/>
        </p:nvSpPr>
        <p:spPr bwMode="auto">
          <a:xfrm>
            <a:off x="1433146" y="1970732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D76B0F-B5C1-4095-BB2B-230571216C47}"/>
              </a:ext>
            </a:extLst>
          </p:cNvPr>
          <p:cNvSpPr/>
          <p:nvPr/>
        </p:nvSpPr>
        <p:spPr bwMode="auto">
          <a:xfrm>
            <a:off x="1447800" y="2713259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3B7037-9E7E-4F57-AA0B-EF0A0A106A28}"/>
              </a:ext>
            </a:extLst>
          </p:cNvPr>
          <p:cNvSpPr/>
          <p:nvPr/>
        </p:nvSpPr>
        <p:spPr bwMode="auto">
          <a:xfrm>
            <a:off x="1433146" y="3455787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E69710-FFBB-471F-9D80-15153C7D1161}"/>
              </a:ext>
            </a:extLst>
          </p:cNvPr>
          <p:cNvSpPr/>
          <p:nvPr/>
        </p:nvSpPr>
        <p:spPr bwMode="auto">
          <a:xfrm>
            <a:off x="2722685" y="2717777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50F66-E4C0-4153-9577-80599898466F}"/>
              </a:ext>
            </a:extLst>
          </p:cNvPr>
          <p:cNvSpPr txBox="1"/>
          <p:nvPr/>
        </p:nvSpPr>
        <p:spPr>
          <a:xfrm>
            <a:off x="914400" y="4654722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Linear Classifier:</a:t>
            </a:r>
          </a:p>
          <a:p>
            <a:r>
              <a:rPr lang="en-US" dirty="0">
                <a:solidFill>
                  <a:schemeClr val="tx1"/>
                </a:solidFill>
              </a:rPr>
              <a:t>Input vector </a:t>
            </a:r>
            <a:r>
              <a:rPr lang="en-US" b="1" i="1" dirty="0" err="1">
                <a:solidFill>
                  <a:schemeClr val="tx1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×weight</a:t>
            </a:r>
            <a:r>
              <a:rPr lang="en-US" dirty="0">
                <a:solidFill>
                  <a:schemeClr val="tx1"/>
                </a:solidFill>
              </a:rPr>
              <a:t> vector </a:t>
            </a:r>
            <a:r>
              <a:rPr lang="en-US" b="1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to produce scalar output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56DA3-0536-4916-A51C-77E2453A0295}"/>
              </a:ext>
            </a:extLst>
          </p:cNvPr>
          <p:cNvSpPr txBox="1"/>
          <p:nvPr/>
        </p:nvSpPr>
        <p:spPr>
          <a:xfrm>
            <a:off x="685800" y="1905000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EFBA0F-D412-4DF7-A299-15093802317F}"/>
              </a:ext>
            </a:extLst>
          </p:cNvPr>
          <p:cNvSpPr/>
          <p:nvPr/>
        </p:nvSpPr>
        <p:spPr bwMode="auto">
          <a:xfrm>
            <a:off x="6101861" y="167505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15A115-5DC1-49A0-AC66-43419953B596}"/>
              </a:ext>
            </a:extLst>
          </p:cNvPr>
          <p:cNvSpPr/>
          <p:nvPr/>
        </p:nvSpPr>
        <p:spPr bwMode="auto">
          <a:xfrm>
            <a:off x="6116515" y="2417578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17717-3E95-47AA-BC7B-456DB97546C3}"/>
              </a:ext>
            </a:extLst>
          </p:cNvPr>
          <p:cNvSpPr/>
          <p:nvPr/>
        </p:nvSpPr>
        <p:spPr bwMode="auto">
          <a:xfrm>
            <a:off x="6101861" y="3160106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63F136-E1F1-429F-92F6-8067E11A9411}"/>
              </a:ext>
            </a:extLst>
          </p:cNvPr>
          <p:cNvSpPr/>
          <p:nvPr/>
        </p:nvSpPr>
        <p:spPr bwMode="auto">
          <a:xfrm>
            <a:off x="7386973" y="248984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C0165-C652-4D5C-9972-5D05DAFFDDBD}"/>
              </a:ext>
            </a:extLst>
          </p:cNvPr>
          <p:cNvSpPr txBox="1"/>
          <p:nvPr/>
        </p:nvSpPr>
        <p:spPr>
          <a:xfrm>
            <a:off x="5354515" y="1609319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CFCAB0-56CE-4DCF-AB28-59903D7647DA}"/>
              </a:ext>
            </a:extLst>
          </p:cNvPr>
          <p:cNvSpPr/>
          <p:nvPr/>
        </p:nvSpPr>
        <p:spPr bwMode="auto">
          <a:xfrm>
            <a:off x="7386973" y="175916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C10694-54B5-48E2-BCF1-8431B4CFA1C7}"/>
              </a:ext>
            </a:extLst>
          </p:cNvPr>
          <p:cNvSpPr/>
          <p:nvPr/>
        </p:nvSpPr>
        <p:spPr bwMode="auto">
          <a:xfrm>
            <a:off x="7386973" y="322052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1D1DE9-8D54-47F5-9231-8316DEF8D7BE}"/>
              </a:ext>
            </a:extLst>
          </p:cNvPr>
          <p:cNvSpPr/>
          <p:nvPr/>
        </p:nvSpPr>
        <p:spPr bwMode="auto">
          <a:xfrm>
            <a:off x="7386973" y="102848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9FF4C-2101-4B9E-8AF4-5416E2C71667}"/>
              </a:ext>
            </a:extLst>
          </p:cNvPr>
          <p:cNvSpPr/>
          <p:nvPr/>
        </p:nvSpPr>
        <p:spPr bwMode="auto">
          <a:xfrm>
            <a:off x="7386973" y="39512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88011A-EA22-4F46-B3D2-F4750EC892F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 bwMode="auto">
          <a:xfrm>
            <a:off x="1814146" y="2161232"/>
            <a:ext cx="908539" cy="747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98FA82-EDDE-4C93-8D33-7FB3AC9F59B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 bwMode="auto">
          <a:xfrm>
            <a:off x="1828800" y="2903759"/>
            <a:ext cx="893885" cy="45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92B51D-8A62-433A-B310-F248A160EA9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1814146" y="2908277"/>
            <a:ext cx="908539" cy="7380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0BC863-50C0-4CAD-91BA-449F45E776CD}"/>
              </a:ext>
            </a:extLst>
          </p:cNvPr>
          <p:cNvSpPr txBox="1"/>
          <p:nvPr/>
        </p:nvSpPr>
        <p:spPr>
          <a:xfrm>
            <a:off x="5484813" y="453628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Fully-connected:</a:t>
            </a:r>
          </a:p>
          <a:p>
            <a:r>
              <a:rPr lang="en-US" dirty="0">
                <a:solidFill>
                  <a:schemeClr val="tx1"/>
                </a:solidFill>
              </a:rPr>
              <a:t>Input vector </a:t>
            </a:r>
            <a:r>
              <a:rPr lang="en-US" b="1" i="1" dirty="0" err="1">
                <a:solidFill>
                  <a:schemeClr val="tx1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×weight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matrix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to produce </a:t>
            </a:r>
            <a:r>
              <a:rPr lang="en-US" u="sng" dirty="0">
                <a:solidFill>
                  <a:schemeClr val="tx1"/>
                </a:solidFill>
              </a:rPr>
              <a:t>vector</a:t>
            </a:r>
            <a:r>
              <a:rPr lang="en-US" dirty="0">
                <a:solidFill>
                  <a:schemeClr val="tx1"/>
                </a:solidFill>
              </a:rPr>
              <a:t> output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86D429-3424-4487-98BD-5DC5B2167B5E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 bwMode="auto">
          <a:xfrm>
            <a:off x="6497515" y="2608078"/>
            <a:ext cx="889458" cy="722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1E0C19-7EA7-4F0E-B3BB-C442CE5D1D5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 bwMode="auto">
          <a:xfrm flipV="1">
            <a:off x="6497515" y="1949661"/>
            <a:ext cx="889458" cy="658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E1AEAE-FCAE-4095-ADEA-F6897EE9961B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 bwMode="auto">
          <a:xfrm flipV="1">
            <a:off x="6497515" y="1218981"/>
            <a:ext cx="889458" cy="138909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5DEEAD-77BF-4063-A429-7F8BD3EE96C2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 bwMode="auto">
          <a:xfrm>
            <a:off x="6497515" y="2608078"/>
            <a:ext cx="889458" cy="80294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A6A209-71FE-43CE-9FF9-C356123F0973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 bwMode="auto">
          <a:xfrm>
            <a:off x="6497515" y="2608078"/>
            <a:ext cx="889458" cy="15336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5D5502-C2A7-441E-9775-8B86572100D7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 bwMode="auto">
          <a:xfrm>
            <a:off x="6482861" y="3350606"/>
            <a:ext cx="904112" cy="7910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8932D3-F62C-40E0-A607-9A843FBC99E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 bwMode="auto">
          <a:xfrm>
            <a:off x="6482861" y="3350606"/>
            <a:ext cx="904112" cy="604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4C7589-63BF-4BBB-8C3F-D34FD6EF1C7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 bwMode="auto">
          <a:xfrm flipV="1">
            <a:off x="6482861" y="2680341"/>
            <a:ext cx="904112" cy="6702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313EAA-2A17-4859-B3CE-CBBE64CED091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 bwMode="auto">
          <a:xfrm flipV="1">
            <a:off x="6482861" y="1949661"/>
            <a:ext cx="904112" cy="14009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5EFA79-658A-4F9C-AB79-FDD93053E3E2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 bwMode="auto">
          <a:xfrm flipV="1">
            <a:off x="6482861" y="1218981"/>
            <a:ext cx="904112" cy="21316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3C349F-E1DB-4307-A57F-C2102DDA8A4A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 bwMode="auto">
          <a:xfrm flipV="1">
            <a:off x="6482861" y="1218981"/>
            <a:ext cx="904112" cy="6465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599B9-1BFA-4244-A1D7-74CC9C9DCB8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auto">
          <a:xfrm>
            <a:off x="6482861" y="1865551"/>
            <a:ext cx="904112" cy="841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A2A3953-9FBA-4032-8CD4-F8A8FD16E13D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 bwMode="auto">
          <a:xfrm>
            <a:off x="6482861" y="1865551"/>
            <a:ext cx="904112" cy="8147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CF878E-0F8F-4AE4-9DAD-DB77715443DC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 bwMode="auto">
          <a:xfrm>
            <a:off x="6482861" y="1865551"/>
            <a:ext cx="904112" cy="15454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82A6AA-867A-4D6C-9E06-2CBD0185E2B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 bwMode="auto">
          <a:xfrm>
            <a:off x="6482861" y="1865551"/>
            <a:ext cx="904112" cy="22761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FA386E-A857-4506-906D-5F1560EB9E04}"/>
              </a:ext>
            </a:extLst>
          </p:cNvPr>
          <p:cNvSpPr txBox="1"/>
          <p:nvPr/>
        </p:nvSpPr>
        <p:spPr>
          <a:xfrm>
            <a:off x="7810378" y="990600"/>
            <a:ext cx="76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[4]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7C039-A839-4F2A-9520-2C6EA8422590}"/>
              </a:ext>
            </a:extLst>
          </p:cNvPr>
          <p:cNvSpPr txBox="1"/>
          <p:nvPr/>
        </p:nvSpPr>
        <p:spPr>
          <a:xfrm>
            <a:off x="3200400" y="2653944"/>
            <a:ext cx="41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3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630-A18D-484B-A935-2D79143E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Multilayer Terminology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BE62C9-B9E3-4762-B8FB-9B4EE1C220D5}"/>
              </a:ext>
            </a:extLst>
          </p:cNvPr>
          <p:cNvSpPr txBox="1"/>
          <p:nvPr/>
        </p:nvSpPr>
        <p:spPr>
          <a:xfrm>
            <a:off x="5518897" y="1181368"/>
            <a:ext cx="3484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Weight matrices: Entry </a:t>
            </a:r>
            <a:r>
              <a:rPr lang="en-US" i="1" dirty="0" err="1">
                <a:solidFill>
                  <a:schemeClr val="tx1"/>
                </a:solidFill>
              </a:rPr>
              <a:t>i,j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weight between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input and </a:t>
            </a:r>
            <a:r>
              <a:rPr lang="en-US" i="1" dirty="0" err="1">
                <a:solidFill>
                  <a:schemeClr val="tx1"/>
                </a:solidFill>
              </a:rPr>
              <a:t>j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A60E57-4499-4960-86BB-D59085A881A1}"/>
              </a:ext>
            </a:extLst>
          </p:cNvPr>
          <p:cNvSpPr txBox="1"/>
          <p:nvPr/>
        </p:nvSpPr>
        <p:spPr>
          <a:xfrm>
            <a:off x="5181600" y="3810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j] is [4x3]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[j] is [3x1]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BE2875-F79E-43BC-9AE3-EF137E54222C}"/>
              </a:ext>
            </a:extLst>
          </p:cNvPr>
          <p:cNvSpPr txBox="1"/>
          <p:nvPr/>
        </p:nvSpPr>
        <p:spPr>
          <a:xfrm>
            <a:off x="5181600" y="2505484"/>
            <a:ext cx="231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j] is [4x4]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[j] is [4x1]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B12AD8-CB91-47D4-88FE-E25C054DC152}"/>
              </a:ext>
            </a:extLst>
          </p:cNvPr>
          <p:cNvSpPr/>
          <p:nvPr/>
        </p:nvSpPr>
        <p:spPr bwMode="auto">
          <a:xfrm rot="5400000">
            <a:off x="4677659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2C98D-802A-4DB6-B9A5-A18C5B55AE0F}"/>
              </a:ext>
            </a:extLst>
          </p:cNvPr>
          <p:cNvSpPr/>
          <p:nvPr/>
        </p:nvSpPr>
        <p:spPr bwMode="auto">
          <a:xfrm rot="5400000">
            <a:off x="4044216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6DF61-E887-4B8F-95AE-A8552C801345}"/>
              </a:ext>
            </a:extLst>
          </p:cNvPr>
          <p:cNvSpPr/>
          <p:nvPr/>
        </p:nvSpPr>
        <p:spPr bwMode="auto">
          <a:xfrm rot="5400000">
            <a:off x="3421428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28D981-4EAC-49F9-9156-2F623577A8F0}"/>
              </a:ext>
            </a:extLst>
          </p:cNvPr>
          <p:cNvSpPr/>
          <p:nvPr/>
        </p:nvSpPr>
        <p:spPr bwMode="auto">
          <a:xfrm rot="5400000">
            <a:off x="3421428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CCB605-5FBE-4860-B0C8-648F1416AD87}"/>
              </a:ext>
            </a:extLst>
          </p:cNvPr>
          <p:cNvSpPr/>
          <p:nvPr/>
        </p:nvSpPr>
        <p:spPr bwMode="auto">
          <a:xfrm rot="5400000">
            <a:off x="404421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7E03FB-6199-4407-9198-5C7492E6A5D7}"/>
              </a:ext>
            </a:extLst>
          </p:cNvPr>
          <p:cNvSpPr/>
          <p:nvPr/>
        </p:nvSpPr>
        <p:spPr bwMode="auto">
          <a:xfrm rot="5400000">
            <a:off x="4503004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FCBF20-45F5-4466-BC2F-105BF547DEA9}"/>
              </a:ext>
            </a:extLst>
          </p:cNvPr>
          <p:cNvSpPr/>
          <p:nvPr/>
        </p:nvSpPr>
        <p:spPr bwMode="auto">
          <a:xfrm rot="5400000">
            <a:off x="3693318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42B98-EBE0-47F1-B0D1-DB14888026C4}"/>
              </a:ext>
            </a:extLst>
          </p:cNvPr>
          <p:cNvSpPr/>
          <p:nvPr/>
        </p:nvSpPr>
        <p:spPr bwMode="auto">
          <a:xfrm rot="5400000">
            <a:off x="4677659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4185A9-97C9-4724-9D57-F94B9F253162}"/>
              </a:ext>
            </a:extLst>
          </p:cNvPr>
          <p:cNvSpPr/>
          <p:nvPr/>
        </p:nvSpPr>
        <p:spPr bwMode="auto">
          <a:xfrm rot="5400000">
            <a:off x="277479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D62B60-49C0-4C41-AF38-6E6ABA225314}"/>
              </a:ext>
            </a:extLst>
          </p:cNvPr>
          <p:cNvCxnSpPr>
            <a:stCxn id="4" idx="6"/>
            <a:endCxn id="18" idx="2"/>
          </p:cNvCxnSpPr>
          <p:nvPr/>
        </p:nvCxnSpPr>
        <p:spPr bwMode="auto">
          <a:xfrm>
            <a:off x="4906259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F50FAD-D2E5-4EEE-BFD9-BC58C4E6158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 bwMode="auto">
          <a:xfrm flipH="1"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22E26-6344-4393-B425-59CFBB3E738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 bwMode="auto">
          <a:xfrm flipH="1">
            <a:off x="3650028" y="2590622"/>
            <a:ext cx="1256231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74C40-7E79-4066-84C3-6B467B2658DB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 bwMode="auto">
          <a:xfrm flipH="1">
            <a:off x="3003396" y="2590622"/>
            <a:ext cx="190286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859CD-AD17-419C-851D-2276C64E01BE}"/>
              </a:ext>
            </a:extLst>
          </p:cNvPr>
          <p:cNvCxnSpPr>
            <a:cxnSpLocks/>
            <a:stCxn id="97" idx="6"/>
            <a:endCxn id="20" idx="2"/>
          </p:cNvCxnSpPr>
          <p:nvPr/>
        </p:nvCxnSpPr>
        <p:spPr bwMode="auto">
          <a:xfrm>
            <a:off x="3003396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0E96D0-BAF8-4DCA-85BE-33FAF333A390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 bwMode="auto">
          <a:xfrm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6A450-D984-4A5B-A49C-D61B455B8E8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auto">
          <a:xfrm>
            <a:off x="4272816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88869C-1731-472B-A679-3D3F7D1DAB7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 bwMode="auto">
          <a:xfrm flipH="1">
            <a:off x="3650028" y="2590622"/>
            <a:ext cx="622788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D9ED30-96C3-46A2-9535-C6FD00178B8B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 bwMode="auto">
          <a:xfrm flipH="1">
            <a:off x="3003396" y="2590622"/>
            <a:ext cx="126942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21406A-F41A-426C-BFEB-23EDCC6801F4}"/>
              </a:ext>
            </a:extLst>
          </p:cNvPr>
          <p:cNvCxnSpPr>
            <a:cxnSpLocks/>
            <a:stCxn id="97" idx="6"/>
            <a:endCxn id="8" idx="2"/>
          </p:cNvCxnSpPr>
          <p:nvPr/>
        </p:nvCxnSpPr>
        <p:spPr bwMode="auto">
          <a:xfrm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BE87C8-D729-4F2F-9444-2F4E1C9669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 bwMode="auto">
          <a:xfrm>
            <a:off x="3650028" y="2584760"/>
            <a:ext cx="1256231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3CC323-8893-495C-98A4-230945E34AB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3650028" y="2584760"/>
            <a:ext cx="622788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06AD09-CE45-4E88-94F8-79DF56079A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3650028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AD5405-3203-4D29-875C-62A5669D4269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 bwMode="auto">
          <a:xfrm flipH="1"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ECBA86-1E71-4BE3-BF0E-52A6554570F9}"/>
              </a:ext>
            </a:extLst>
          </p:cNvPr>
          <p:cNvCxnSpPr>
            <a:cxnSpLocks/>
            <a:stCxn id="97" idx="6"/>
            <a:endCxn id="10" idx="2"/>
          </p:cNvCxnSpPr>
          <p:nvPr/>
        </p:nvCxnSpPr>
        <p:spPr bwMode="auto">
          <a:xfrm>
            <a:off x="3003396" y="2584760"/>
            <a:ext cx="126942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D05273-30C4-422E-86E9-722AEF1499C6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 bwMode="auto">
          <a:xfrm flipH="1">
            <a:off x="4731604" y="3682608"/>
            <a:ext cx="174655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F039A1-16B6-4CDB-824B-14E97CBB935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 bwMode="auto">
          <a:xfrm flipH="1">
            <a:off x="3921918" y="3682608"/>
            <a:ext cx="35089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A6823E-8997-4E87-8032-823BE09637FA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 bwMode="auto">
          <a:xfrm flipH="1">
            <a:off x="3921918" y="3682608"/>
            <a:ext cx="984341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6EEE3F-642D-481F-B135-D866B00E358C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 bwMode="auto">
          <a:xfrm>
            <a:off x="3650028" y="3682608"/>
            <a:ext cx="271890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CC4694-BD6D-4E2E-9D35-78EED20AF54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 bwMode="auto">
          <a:xfrm>
            <a:off x="3003396" y="3682608"/>
            <a:ext cx="918522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2EB841-D4A8-42A0-B209-7C5A81B6824D}"/>
              </a:ext>
            </a:extLst>
          </p:cNvPr>
          <p:cNvCxnSpPr>
            <a:cxnSpLocks/>
            <a:stCxn id="20" idx="6"/>
            <a:endCxn id="107" idx="2"/>
          </p:cNvCxnSpPr>
          <p:nvPr/>
        </p:nvCxnSpPr>
        <p:spPr bwMode="auto">
          <a:xfrm>
            <a:off x="3003396" y="3682608"/>
            <a:ext cx="10883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2A419F-34B3-4291-A500-49DCB5D9A7E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4272816" y="3682608"/>
            <a:ext cx="45878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B20426-3F74-484F-9428-8B7534E2162B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 bwMode="auto">
          <a:xfrm>
            <a:off x="3650028" y="3682608"/>
            <a:ext cx="108157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18FE3BE-8292-459A-A63B-3D72CB5EECC2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 bwMode="auto">
          <a:xfrm>
            <a:off x="3003396" y="3682608"/>
            <a:ext cx="172820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B8EA768-92C8-40C9-B4A4-C4FC3A2540B3}"/>
              </a:ext>
            </a:extLst>
          </p:cNvPr>
          <p:cNvSpPr/>
          <p:nvPr/>
        </p:nvSpPr>
        <p:spPr bwMode="auto">
          <a:xfrm rot="5400000">
            <a:off x="2774796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C86F5B-AE41-4042-879E-D290282C6DE2}"/>
              </a:ext>
            </a:extLst>
          </p:cNvPr>
          <p:cNvCxnSpPr>
            <a:cxnSpLocks/>
            <a:stCxn id="97" idx="6"/>
            <a:endCxn id="18" idx="2"/>
          </p:cNvCxnSpPr>
          <p:nvPr/>
        </p:nvCxnSpPr>
        <p:spPr bwMode="auto">
          <a:xfrm>
            <a:off x="3003396" y="2584760"/>
            <a:ext cx="1902863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809513A-3949-42A7-B7C4-BA959826F6A8}"/>
              </a:ext>
            </a:extLst>
          </p:cNvPr>
          <p:cNvSpPr/>
          <p:nvPr/>
        </p:nvSpPr>
        <p:spPr bwMode="auto">
          <a:xfrm rot="5400000">
            <a:off x="2883632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3CAFDC5-C84A-4A09-9B25-4BAC338A117A}"/>
              </a:ext>
            </a:extLst>
          </p:cNvPr>
          <p:cNvCxnSpPr>
            <a:cxnSpLocks/>
            <a:stCxn id="8" idx="6"/>
            <a:endCxn id="107" idx="2"/>
          </p:cNvCxnSpPr>
          <p:nvPr/>
        </p:nvCxnSpPr>
        <p:spPr bwMode="auto">
          <a:xfrm flipH="1">
            <a:off x="3112232" y="3682608"/>
            <a:ext cx="53779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51A882C-7179-4EFF-9B84-908CA7DE9372}"/>
              </a:ext>
            </a:extLst>
          </p:cNvPr>
          <p:cNvCxnSpPr>
            <a:cxnSpLocks/>
            <a:stCxn id="10" idx="6"/>
            <a:endCxn id="107" idx="2"/>
          </p:cNvCxnSpPr>
          <p:nvPr/>
        </p:nvCxnSpPr>
        <p:spPr bwMode="auto">
          <a:xfrm flipH="1">
            <a:off x="3112232" y="3682608"/>
            <a:ext cx="1160584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ECC459-C59C-4466-B473-5E3F1B561E5D}"/>
              </a:ext>
            </a:extLst>
          </p:cNvPr>
          <p:cNvCxnSpPr>
            <a:cxnSpLocks/>
            <a:stCxn id="18" idx="6"/>
            <a:endCxn id="107" idx="2"/>
          </p:cNvCxnSpPr>
          <p:nvPr/>
        </p:nvCxnSpPr>
        <p:spPr bwMode="auto">
          <a:xfrm flipH="1">
            <a:off x="3112232" y="3682608"/>
            <a:ext cx="1794027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2E5F6A-0C5E-40C0-A9A0-680D26B025A1}"/>
              </a:ext>
            </a:extLst>
          </p:cNvPr>
          <p:cNvCxnSpPr>
            <a:cxnSpLocks/>
            <a:stCxn id="17" idx="6"/>
          </p:cNvCxnSpPr>
          <p:nvPr/>
        </p:nvCxnSpPr>
        <p:spPr bwMode="auto">
          <a:xfrm rot="5400000">
            <a:off x="3692921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830F7B-2F63-41E5-9243-4DFA1E7DF1E4}"/>
              </a:ext>
            </a:extLst>
          </p:cNvPr>
          <p:cNvCxnSpPr>
            <a:cxnSpLocks/>
            <a:stCxn id="107" idx="6"/>
          </p:cNvCxnSpPr>
          <p:nvPr/>
        </p:nvCxnSpPr>
        <p:spPr bwMode="auto">
          <a:xfrm rot="5400000">
            <a:off x="2883235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168E5BA-8D11-4B67-B1BE-24DDECAA4F50}"/>
              </a:ext>
            </a:extLst>
          </p:cNvPr>
          <p:cNvCxnSpPr>
            <a:cxnSpLocks/>
            <a:stCxn id="16" idx="6"/>
          </p:cNvCxnSpPr>
          <p:nvPr/>
        </p:nvCxnSpPr>
        <p:spPr bwMode="auto">
          <a:xfrm rot="5400000">
            <a:off x="4502607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7F931AA-4872-4EA4-811A-E9E74380087F}"/>
              </a:ext>
            </a:extLst>
          </p:cNvPr>
          <p:cNvSpPr/>
          <p:nvPr/>
        </p:nvSpPr>
        <p:spPr bwMode="auto">
          <a:xfrm>
            <a:off x="2929731" y="5313459"/>
            <a:ext cx="2076572" cy="46678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Argmax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AD69646-8B38-4764-8B5F-8DFD5AB8DE27}"/>
              </a:ext>
            </a:extLst>
          </p:cNvPr>
          <p:cNvCxnSpPr>
            <a:cxnSpLocks/>
            <a:stCxn id="177" idx="2"/>
          </p:cNvCxnSpPr>
          <p:nvPr/>
        </p:nvCxnSpPr>
        <p:spPr bwMode="auto">
          <a:xfrm>
            <a:off x="3968017" y="5780245"/>
            <a:ext cx="2" cy="2496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E1DF2EB-F97F-48C5-B050-4959CA74B104}"/>
              </a:ext>
            </a:extLst>
          </p:cNvPr>
          <p:cNvSpPr txBox="1"/>
          <p:nvPr/>
        </p:nvSpPr>
        <p:spPr>
          <a:xfrm>
            <a:off x="2458120" y="1588869"/>
            <a:ext cx="298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 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b="1" i="1" dirty="0">
                <a:solidFill>
                  <a:schemeClr val="tx1"/>
                </a:solidFill>
              </a:rPr>
              <a:t>   x</a:t>
            </a:r>
            <a:r>
              <a:rPr lang="en-US" dirty="0">
                <a:solidFill>
                  <a:schemeClr val="tx1"/>
                </a:solidFill>
              </a:rPr>
              <a:t>[2]  </a:t>
            </a:r>
            <a:r>
              <a:rPr lang="en-US" b="1" i="1" dirty="0">
                <a:solidFill>
                  <a:schemeClr val="tx1"/>
                </a:solidFill>
              </a:rPr>
              <a:t> x</a:t>
            </a:r>
            <a:r>
              <a:rPr lang="en-US" dirty="0">
                <a:solidFill>
                  <a:schemeClr val="tx1"/>
                </a:solidFill>
              </a:rPr>
              <a:t>[3]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BF26BF2-69FF-42A7-A5DF-15A886315CF9}"/>
              </a:ext>
            </a:extLst>
          </p:cNvPr>
          <p:cNvSpPr txBox="1"/>
          <p:nvPr/>
        </p:nvSpPr>
        <p:spPr>
          <a:xfrm>
            <a:off x="3696770" y="5934297"/>
            <a:ext cx="54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9E3BA7-4A1D-4874-A82C-51B6A0554159}"/>
              </a:ext>
            </a:extLst>
          </p:cNvPr>
          <p:cNvSpPr txBox="1"/>
          <p:nvPr/>
        </p:nvSpPr>
        <p:spPr>
          <a:xfrm>
            <a:off x="2458120" y="4772962"/>
            <a:ext cx="250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[0]   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[1]   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[2]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4FF29-8EC4-446E-9FB9-0531DF3CF0B2}"/>
              </a:ext>
            </a:extLst>
          </p:cNvPr>
          <p:cNvSpPr txBox="1"/>
          <p:nvPr/>
        </p:nvSpPr>
        <p:spPr>
          <a:xfrm>
            <a:off x="924549" y="2137879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529438-E4D6-4856-B046-206FFF2B1D55}"/>
              </a:ext>
            </a:extLst>
          </p:cNvPr>
          <p:cNvSpPr txBox="1"/>
          <p:nvPr/>
        </p:nvSpPr>
        <p:spPr>
          <a:xfrm>
            <a:off x="398812" y="322823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Hidden Layer(s)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A5FD29-7856-4453-A56B-061C67CF42AE}"/>
              </a:ext>
            </a:extLst>
          </p:cNvPr>
          <p:cNvSpPr txBox="1"/>
          <p:nvPr/>
        </p:nvSpPr>
        <p:spPr>
          <a:xfrm>
            <a:off x="575437" y="4749982"/>
            <a:ext cx="186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1462A6-0C96-4E11-BEF0-A85886F9CAF6}"/>
              </a:ext>
            </a:extLst>
          </p:cNvPr>
          <p:cNvSpPr txBox="1"/>
          <p:nvPr/>
        </p:nvSpPr>
        <p:spPr>
          <a:xfrm>
            <a:off x="5443780" y="4886712"/>
            <a:ext cx="343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Probability that input is class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82A05-4D37-49A1-8F60-B8A7A0544B10}"/>
              </a:ext>
            </a:extLst>
          </p:cNvPr>
          <p:cNvSpPr txBox="1"/>
          <p:nvPr/>
        </p:nvSpPr>
        <p:spPr>
          <a:xfrm>
            <a:off x="713673" y="3994665"/>
            <a:ext cx="130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“nodes”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46613-0554-40C9-89D9-29A92D44A23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2019666" y="3454010"/>
            <a:ext cx="954897" cy="7714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0B0F51-F1FB-4CEE-9649-02A43BC5FBFA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2019666" y="4225498"/>
            <a:ext cx="1119210" cy="44325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B21CE5-9C1A-4D4B-ABBA-7C1AC4C22126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2019666" y="2377916"/>
            <a:ext cx="1016339" cy="184758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47077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C85-E24D-4E2D-AFE2-31B6314D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9BFA-CF00-4F84-96A2-2CFF92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 layer with 784 inputs, 1024 outputs: </a:t>
            </a:r>
          </a:p>
          <a:p>
            <a:pPr lvl="1"/>
            <a:r>
              <a:rPr lang="en-US" dirty="0"/>
              <a:t>[784 x 1024] weight matrix</a:t>
            </a:r>
          </a:p>
          <a:p>
            <a:pPr lvl="1"/>
            <a:r>
              <a:rPr lang="en-US" dirty="0"/>
              <a:t>[1024 x 1] bias vector</a:t>
            </a:r>
          </a:p>
          <a:p>
            <a:r>
              <a:rPr lang="en-US" dirty="0"/>
              <a:t>Look at observational data to determine the weights.</a:t>
            </a:r>
          </a:p>
          <a:p>
            <a:r>
              <a:rPr lang="en-US" dirty="0"/>
              <a:t>With enough input data and corresponding desired outputs, we can model the relationship between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400161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656A-F489-4EF4-9F95-40841244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C92-0D29-4274-A572-C79411A7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(inference)</a:t>
            </a:r>
          </a:p>
          <a:p>
            <a:pPr lvl="1"/>
            <a:r>
              <a:rPr lang="en-US" dirty="0"/>
              <a:t>Given parameters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/>
              <a:t> and input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/>
              <a:t>, produce label </a:t>
            </a:r>
            <a:r>
              <a:rPr lang="en-US" i="1" dirty="0"/>
              <a:t>y</a:t>
            </a:r>
          </a:p>
          <a:p>
            <a:r>
              <a:rPr lang="en-US" dirty="0"/>
              <a:t>Backward (training)</a:t>
            </a:r>
          </a:p>
          <a:p>
            <a:pPr lvl="1"/>
            <a:r>
              <a:rPr lang="en-US" dirty="0"/>
              <a:t>Given input data and target label </a:t>
            </a:r>
            <a:r>
              <a:rPr lang="en-US" i="1" dirty="0"/>
              <a:t>t</a:t>
            </a:r>
            <a:r>
              <a:rPr lang="en-US" dirty="0"/>
              <a:t>, determine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3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CED-A21C-4495-9A09-35014300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Forward and Backward 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E68094-40EF-4D87-A8FB-90CB92C817B3}"/>
              </a:ext>
            </a:extLst>
          </p:cNvPr>
          <p:cNvSpPr/>
          <p:nvPr/>
        </p:nvSpPr>
        <p:spPr bwMode="auto">
          <a:xfrm>
            <a:off x="1793231" y="2967334"/>
            <a:ext cx="6248400" cy="25302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433A793-EB0E-47F4-9540-59015FBEC89A}"/>
              </a:ext>
            </a:extLst>
          </p:cNvPr>
          <p:cNvSpPr/>
          <p:nvPr/>
        </p:nvSpPr>
        <p:spPr bwMode="auto">
          <a:xfrm>
            <a:off x="1793231" y="4323234"/>
            <a:ext cx="62484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CD04-1175-47AA-9C7E-C7206465A71A}"/>
              </a:ext>
            </a:extLst>
          </p:cNvPr>
          <p:cNvSpPr txBox="1"/>
          <p:nvPr/>
        </p:nvSpPr>
        <p:spPr>
          <a:xfrm>
            <a:off x="8100803" y="41916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i="1" dirty="0" err="1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303B-6C09-4DB1-A353-D4250B661074}"/>
              </a:ext>
            </a:extLst>
          </p:cNvPr>
          <p:cNvSpPr txBox="1"/>
          <p:nvPr/>
        </p:nvSpPr>
        <p:spPr>
          <a:xfrm>
            <a:off x="1382697" y="279385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3DEB1-CB61-4725-8A0D-E13AC473B73F}"/>
              </a:ext>
            </a:extLst>
          </p:cNvPr>
          <p:cNvSpPr txBox="1"/>
          <p:nvPr/>
        </p:nvSpPr>
        <p:spPr>
          <a:xfrm rot="-3600000">
            <a:off x="2386048" y="1802979"/>
            <a:ext cx="203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FB39B-2FE2-4AE1-B4B8-849CD207B278}"/>
              </a:ext>
            </a:extLst>
          </p:cNvPr>
          <p:cNvSpPr txBox="1"/>
          <p:nvPr/>
        </p:nvSpPr>
        <p:spPr>
          <a:xfrm rot="-3600000">
            <a:off x="3590806" y="1634372"/>
            <a:ext cx="242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i="1" dirty="0">
                <a:solidFill>
                  <a:schemeClr val="tx1"/>
                </a:solidFill>
              </a:rPr>
              <a:t> = sigmoid(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79E62-0326-4F33-A45F-F57735562DBA}"/>
              </a:ext>
            </a:extLst>
          </p:cNvPr>
          <p:cNvSpPr txBox="1"/>
          <p:nvPr/>
        </p:nvSpPr>
        <p:spPr>
          <a:xfrm rot="-3600000">
            <a:off x="4858243" y="1736988"/>
            <a:ext cx="218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61DB6-9D00-4610-8A45-9C1261013579}"/>
              </a:ext>
            </a:extLst>
          </p:cNvPr>
          <p:cNvSpPr txBox="1"/>
          <p:nvPr/>
        </p:nvSpPr>
        <p:spPr>
          <a:xfrm rot="-3600000">
            <a:off x="5956959" y="1634372"/>
            <a:ext cx="242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 = sigmoid(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37D07-B8F2-4758-BED8-C5915B7C2556}"/>
              </a:ext>
            </a:extLst>
          </p:cNvPr>
          <p:cNvSpPr txBox="1"/>
          <p:nvPr/>
        </p:nvSpPr>
        <p:spPr>
          <a:xfrm rot="-3600000">
            <a:off x="7227155" y="1784832"/>
            <a:ext cx="207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y = argmax(s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/>
              <p:nvPr/>
            </p:nvSpPr>
            <p:spPr>
              <a:xfrm rot="-3600000">
                <a:off x="6073153" y="5025376"/>
                <a:ext cx="138281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6073153" y="5025376"/>
                <a:ext cx="1382814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/>
              <p:nvPr/>
            </p:nvSpPr>
            <p:spPr>
              <a:xfrm rot="-3600000">
                <a:off x="4590936" y="5083133"/>
                <a:ext cx="1695977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4590936" y="5083133"/>
                <a:ext cx="1695977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F2BB885-EC94-450F-97B7-CACF3C8A9FD8}"/>
              </a:ext>
            </a:extLst>
          </p:cNvPr>
          <p:cNvSpPr/>
          <p:nvPr/>
        </p:nvSpPr>
        <p:spPr bwMode="auto">
          <a:xfrm>
            <a:off x="1869431" y="3332634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C7B7-3F56-4804-BF2D-1E4F7A6C3961}"/>
              </a:ext>
            </a:extLst>
          </p:cNvPr>
          <p:cNvSpPr/>
          <p:nvPr/>
        </p:nvSpPr>
        <p:spPr bwMode="auto">
          <a:xfrm>
            <a:off x="3069581" y="33326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7FBC-56D9-401A-98C8-E0705576DC92}"/>
              </a:ext>
            </a:extLst>
          </p:cNvPr>
          <p:cNvSpPr/>
          <p:nvPr/>
        </p:nvSpPr>
        <p:spPr bwMode="auto">
          <a:xfrm>
            <a:off x="4231631" y="3332633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B71A6-C8BD-4ED6-AACF-ACE0099D8D9D}"/>
              </a:ext>
            </a:extLst>
          </p:cNvPr>
          <p:cNvSpPr/>
          <p:nvPr/>
        </p:nvSpPr>
        <p:spPr bwMode="auto">
          <a:xfrm>
            <a:off x="5438924" y="33326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FF606-143D-41B2-8771-6CD180AD74DB}"/>
              </a:ext>
            </a:extLst>
          </p:cNvPr>
          <p:cNvSpPr/>
          <p:nvPr/>
        </p:nvSpPr>
        <p:spPr bwMode="auto">
          <a:xfrm>
            <a:off x="6593831" y="3357016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DBB879-4770-4975-B246-11C490C26BF1}"/>
              </a:ext>
            </a:extLst>
          </p:cNvPr>
          <p:cNvSpPr/>
          <p:nvPr/>
        </p:nvSpPr>
        <p:spPr bwMode="auto">
          <a:xfrm>
            <a:off x="7889231" y="3728624"/>
            <a:ext cx="152400" cy="1374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5B8514-A68B-4A3E-9EDD-3F10E0319667}"/>
              </a:ext>
            </a:extLst>
          </p:cNvPr>
          <p:cNvCxnSpPr>
            <a:cxnSpLocks/>
          </p:cNvCxnSpPr>
          <p:nvPr/>
        </p:nvCxnSpPr>
        <p:spPr bwMode="auto">
          <a:xfrm>
            <a:off x="2021831" y="3769665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5EAD55-5F59-4AA8-AD09-0317135B659D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3769668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EE151F-6075-4D6C-8FA3-42D8CBBD3910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3769668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F7CA7D-1D51-4A41-A64D-4E8707B654C0}"/>
              </a:ext>
            </a:extLst>
          </p:cNvPr>
          <p:cNvCxnSpPr>
            <a:cxnSpLocks/>
          </p:cNvCxnSpPr>
          <p:nvPr/>
        </p:nvCxnSpPr>
        <p:spPr bwMode="auto">
          <a:xfrm>
            <a:off x="2019927" y="3769665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33B13C-C30A-4143-9771-E62EADECD6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212" y="3634077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7D20C-F4D4-4FAA-AE29-DD44E3EC1224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 flipV="1">
            <a:off x="2021831" y="3483438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1898B1-C897-4F90-8691-9C43E3B341C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3735" y="3333068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F815B-1EA8-4181-95F9-1A53D7EF31F8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3221981" y="376417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F11096-532B-4778-A0FD-E5CE7E262000}"/>
              </a:ext>
            </a:extLst>
          </p:cNvPr>
          <p:cNvCxnSpPr>
            <a:cxnSpLocks/>
          </p:cNvCxnSpPr>
          <p:nvPr/>
        </p:nvCxnSpPr>
        <p:spPr bwMode="auto">
          <a:xfrm>
            <a:off x="3221981" y="361395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60522-5A78-4FBE-BEBA-0F8AEF2072E5}"/>
              </a:ext>
            </a:extLst>
          </p:cNvPr>
          <p:cNvCxnSpPr>
            <a:cxnSpLocks/>
          </p:cNvCxnSpPr>
          <p:nvPr/>
        </p:nvCxnSpPr>
        <p:spPr bwMode="auto">
          <a:xfrm>
            <a:off x="3221981" y="345361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D6980-B116-4B08-B423-64697E9ED5D3}"/>
              </a:ext>
            </a:extLst>
          </p:cNvPr>
          <p:cNvCxnSpPr>
            <a:cxnSpLocks/>
          </p:cNvCxnSpPr>
          <p:nvPr/>
        </p:nvCxnSpPr>
        <p:spPr bwMode="auto">
          <a:xfrm>
            <a:off x="3226743" y="391439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E34AC5-205B-4EB1-AA0D-57B8FB386656}"/>
              </a:ext>
            </a:extLst>
          </p:cNvPr>
          <p:cNvCxnSpPr>
            <a:cxnSpLocks/>
          </p:cNvCxnSpPr>
          <p:nvPr/>
        </p:nvCxnSpPr>
        <p:spPr bwMode="auto">
          <a:xfrm>
            <a:off x="3226743" y="406791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C2D8B1-CAB6-4D46-B0C1-3ECCBD61566C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87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BBBEC7-10F0-4EB0-8B84-99A120541A96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90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A17C20-E0B3-4AC9-A77C-A1AD11CA6BCD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90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FD617C-3F25-4527-AD83-037505EF8AD0}"/>
              </a:ext>
            </a:extLst>
          </p:cNvPr>
          <p:cNvCxnSpPr>
            <a:cxnSpLocks/>
          </p:cNvCxnSpPr>
          <p:nvPr/>
        </p:nvCxnSpPr>
        <p:spPr bwMode="auto">
          <a:xfrm>
            <a:off x="4382127" y="3781287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F8B770-55D7-4739-8B5B-A88A24D15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6412" y="3645699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FA9AA-3036-422D-BEEE-2CBF3867C1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4031" y="3495060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7CE929-A195-49A4-9818-24F90FD635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5935" y="3344690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D5BE91-D848-407A-84FD-653765DE78AE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75742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482FF-E35B-4558-A81A-4D42045423FF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60720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A86614-9290-4E84-AAC0-952EBD4EA23C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44686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62BBB-712A-427C-A85F-380C1F37F3A5}"/>
              </a:ext>
            </a:extLst>
          </p:cNvPr>
          <p:cNvCxnSpPr>
            <a:cxnSpLocks/>
          </p:cNvCxnSpPr>
          <p:nvPr/>
        </p:nvCxnSpPr>
        <p:spPr bwMode="auto">
          <a:xfrm>
            <a:off x="5591324" y="390764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C18850-1DAB-4A1E-949A-BE00ACE6FAB0}"/>
              </a:ext>
            </a:extLst>
          </p:cNvPr>
          <p:cNvCxnSpPr>
            <a:cxnSpLocks/>
          </p:cNvCxnSpPr>
          <p:nvPr/>
        </p:nvCxnSpPr>
        <p:spPr bwMode="auto">
          <a:xfrm>
            <a:off x="5591324" y="406116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04198B-0A5D-4498-AA5F-1624BE1E910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768662"/>
            <a:ext cx="1140619" cy="286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D0C688-872F-4BDA-9489-0DCF8FCAF69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618446"/>
            <a:ext cx="1140619" cy="1788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5A2416-6751-410B-8626-4B190E48F27A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458102"/>
            <a:ext cx="1140619" cy="3392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67DFEC-525C-45A2-818C-29C12DB0129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3797329"/>
            <a:ext cx="1135857" cy="1215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36AA842-9CA6-4717-8C57-0FF71BD3D1F8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3797329"/>
            <a:ext cx="1135857" cy="2750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/>
              <p:nvPr/>
            </p:nvSpPr>
            <p:spPr>
              <a:xfrm rot="-3600000">
                <a:off x="3443331" y="5024415"/>
                <a:ext cx="169065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3443331" y="5024415"/>
                <a:ext cx="169065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/>
              <p:nvPr/>
            </p:nvSpPr>
            <p:spPr>
              <a:xfrm rot="-3600000">
                <a:off x="2056787" y="5032424"/>
                <a:ext cx="1685333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2056787" y="5032424"/>
                <a:ext cx="1685333" cy="574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869128E8-5E0D-4EE1-9F44-943AF1911342}"/>
              </a:ext>
            </a:extLst>
          </p:cNvPr>
          <p:cNvSpPr txBox="1"/>
          <p:nvPr/>
        </p:nvSpPr>
        <p:spPr>
          <a:xfrm>
            <a:off x="762000" y="1834427"/>
            <a:ext cx="146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Forward: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ED6B2C-9989-41C6-AD54-EF2A0545A961}"/>
              </a:ext>
            </a:extLst>
          </p:cNvPr>
          <p:cNvSpPr txBox="1"/>
          <p:nvPr/>
        </p:nvSpPr>
        <p:spPr>
          <a:xfrm>
            <a:off x="547852" y="5139014"/>
            <a:ext cx="15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Backward:</a:t>
            </a:r>
          </a:p>
        </p:txBody>
      </p:sp>
    </p:spTree>
    <p:extLst>
      <p:ext uri="{BB962C8B-B14F-4D97-AF65-F5344CB8AC3E}">
        <p14:creationId xmlns:p14="http://schemas.microsoft.com/office/powerpoint/2010/main" val="3065445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A50-0491-4465-8D9B-77D317EC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Gradient-Based Supervised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52C5-6AF4-4837-8F49-5B6241DD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labeled dataset (large)</a:t>
            </a:r>
          </a:p>
          <a:p>
            <a:pPr lvl="1"/>
            <a:r>
              <a:rPr lang="en-US" dirty="0"/>
              <a:t>Example: 60,000 28x28 grayscale images of handwritten numbers, each labeled</a:t>
            </a:r>
          </a:p>
          <a:p>
            <a:r>
              <a:rPr lang="en-US" dirty="0"/>
              <a:t>One network architecture</a:t>
            </a:r>
          </a:p>
          <a:p>
            <a:pPr lvl="1"/>
            <a:r>
              <a:rPr lang="en-US" dirty="0"/>
              <a:t>Example: perceptron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W</a:t>
            </a:r>
            <a:r>
              <a:rPr lang="en-US" dirty="0"/>
              <a:t> • </a:t>
            </a:r>
            <a:r>
              <a:rPr lang="en-US" b="1" i="1" dirty="0"/>
              <a:t>x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r>
              <a:rPr lang="en-US" dirty="0"/>
              <a:t>One error function</a:t>
            </a:r>
          </a:p>
          <a:p>
            <a:pPr lvl="1"/>
            <a:r>
              <a:rPr lang="en-US" dirty="0"/>
              <a:t>For target label </a:t>
            </a:r>
            <a:r>
              <a:rPr lang="en-US" i="1" dirty="0"/>
              <a:t>t</a:t>
            </a:r>
            <a:r>
              <a:rPr lang="en-US" dirty="0"/>
              <a:t>, network output </a:t>
            </a:r>
            <a:r>
              <a:rPr lang="en-US" i="1" dirty="0"/>
              <a:t>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E</a:t>
            </a:r>
            <a:r>
              <a:rPr lang="en-US" dirty="0"/>
              <a:t> = ½ (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69AEC-1529-407B-81CF-027F0A818781}"/>
              </a:ext>
            </a:extLst>
          </p:cNvPr>
          <p:cNvSpPr txBox="1"/>
          <p:nvPr/>
        </p:nvSpPr>
        <p:spPr>
          <a:xfrm>
            <a:off x="5638800" y="411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39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3213" cy="4570413"/>
          </a:xfrm>
        </p:spPr>
        <p:txBody>
          <a:bodyPr/>
          <a:lstStyle/>
          <a:p>
            <a:pPr marL="342900" indent="-342900"/>
            <a:r>
              <a:rPr lang="en-US" sz="2800" dirty="0"/>
              <a:t>For each labeled image:</a:t>
            </a:r>
          </a:p>
          <a:p>
            <a:pPr lvl="1"/>
            <a:r>
              <a:rPr lang="en-US" sz="2400" dirty="0"/>
              <a:t>Read data to initialize input layer</a:t>
            </a:r>
          </a:p>
          <a:p>
            <a:pPr lvl="1"/>
            <a:r>
              <a:rPr lang="en-US" sz="2400" dirty="0"/>
              <a:t>Evaluate network to get </a:t>
            </a:r>
            <a:r>
              <a:rPr lang="en-US" sz="2400" i="1" dirty="0"/>
              <a:t>y </a:t>
            </a:r>
            <a:r>
              <a:rPr lang="en-US" sz="2400" dirty="0"/>
              <a:t>(forward)</a:t>
            </a:r>
          </a:p>
          <a:p>
            <a:pPr lvl="1"/>
            <a:r>
              <a:rPr lang="en-US" sz="2400" dirty="0"/>
              <a:t>Compare with target label </a:t>
            </a:r>
            <a:r>
              <a:rPr lang="en-US" sz="2400" i="1" dirty="0"/>
              <a:t>t</a:t>
            </a:r>
            <a:r>
              <a:rPr lang="en-US" sz="2400" dirty="0"/>
              <a:t> to get error </a:t>
            </a:r>
            <a:r>
              <a:rPr lang="en-US" sz="2400" i="1" dirty="0"/>
              <a:t>E</a:t>
            </a:r>
          </a:p>
          <a:p>
            <a:pPr lvl="1"/>
            <a:r>
              <a:rPr lang="en-US" sz="2400" dirty="0"/>
              <a:t>Backpropagate error derivative to get parameter updates</a:t>
            </a:r>
          </a:p>
          <a:p>
            <a:pPr marL="742950" lvl="1" indent="-342900"/>
            <a:r>
              <a:rPr lang="en-US" sz="2400" dirty="0"/>
              <a:t>Adjust parameters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dirty="0"/>
              <a:t> in a direction that reduces total </a:t>
            </a:r>
            <a:r>
              <a:rPr lang="en-US" sz="2400" i="1" dirty="0"/>
              <a:t>E</a:t>
            </a:r>
            <a:r>
              <a:rPr lang="en-US" sz="2400" dirty="0"/>
              <a:t> over entire training set. </a:t>
            </a:r>
          </a:p>
          <a:p>
            <a:pPr marL="801687" lvl="2" indent="0">
              <a:buNone/>
            </a:pP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>
                <a:solidFill>
                  <a:schemeClr val="tx1"/>
                </a:solidFill>
              </a:rPr>
              <a:t>i+1 </a:t>
            </a:r>
            <a:r>
              <a:rPr lang="en-US" sz="2000" i="1" dirty="0">
                <a:solidFill>
                  <a:schemeClr val="tx1"/>
                </a:solidFill>
              </a:rPr>
              <a:t>=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- </a:t>
            </a:r>
            <a:r>
              <a:rPr lang="el-GR" sz="2000" i="1" dirty="0">
                <a:solidFill>
                  <a:schemeClr val="tx1"/>
                </a:solidFill>
              </a:rPr>
              <a:t>εΔϴ</a:t>
            </a:r>
            <a:endParaRPr lang="en-US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Each gradient update happens from most accurate minima estimation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64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5EE3-F364-4D4A-AE42-529F0B3D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Gradient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945E0-8BE5-4EB0-B6BD-ABB4555F1FAD}"/>
              </a:ext>
            </a:extLst>
          </p:cNvPr>
          <p:cNvSpPr txBox="1"/>
          <p:nvPr/>
        </p:nvSpPr>
        <p:spPr>
          <a:xfrm>
            <a:off x="381000" y="15318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εΔϴ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91663-57F8-44AF-BC40-2B0CAA1C3A93}"/>
              </a:ext>
            </a:extLst>
          </p:cNvPr>
          <p:cNvSpPr txBox="1"/>
          <p:nvPr/>
        </p:nvSpPr>
        <p:spPr>
          <a:xfrm>
            <a:off x="2971800" y="231593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31994-2F54-47C6-807C-6D3D2FAD920B}"/>
              </a:ext>
            </a:extLst>
          </p:cNvPr>
          <p:cNvSpPr txBox="1"/>
          <p:nvPr/>
        </p:nvSpPr>
        <p:spPr>
          <a:xfrm>
            <a:off x="2895600" y="370397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½ (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0C7C2-F89A-4D86-A93A-7D6E1957D5BD}"/>
              </a:ext>
            </a:extLst>
          </p:cNvPr>
          <p:cNvSpPr txBox="1"/>
          <p:nvPr/>
        </p:nvSpPr>
        <p:spPr>
          <a:xfrm>
            <a:off x="2623851" y="15175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W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</a:t>
            </a:r>
            <a:r>
              <a:rPr lang="en-US" i="1" dirty="0">
                <a:solidFill>
                  <a:schemeClr val="tx1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/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l-GR" dirty="0">
                    <a:solidFill>
                      <a:schemeClr val="tx1"/>
                    </a:solidFill>
                  </a:rPr>
                  <a:t>Δ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blipFill>
                <a:blip r:embed="rId2"/>
                <a:stretch>
                  <a:fillRect l="-290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/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/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/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+1 = 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 – </m:t>
                      </m:r>
                      <m:r>
                        <m:rPr>
                          <m:nor/>
                        </m:rPr>
                        <a:rPr lang="el-GR" i="1" dirty="0">
                          <a:solidFill>
                            <a:schemeClr val="tx1"/>
                          </a:solidFill>
                        </a:rPr>
                        <m:t>ε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b="1" i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x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blipFill>
                <a:blip r:embed="rId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40AF55B-D5D1-4B11-A356-2DF8328B86BD}"/>
              </a:ext>
            </a:extLst>
          </p:cNvPr>
          <p:cNvSpPr txBox="1"/>
          <p:nvPr/>
        </p:nvSpPr>
        <p:spPr>
          <a:xfrm>
            <a:off x="5257800" y="229552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4F165-F50E-48D9-8141-CD684FB819C9}"/>
              </a:ext>
            </a:extLst>
          </p:cNvPr>
          <p:cNvSpPr txBox="1"/>
          <p:nvPr/>
        </p:nvSpPr>
        <p:spPr>
          <a:xfrm>
            <a:off x="5257800" y="369791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8300-A210-4684-975E-81EC8BF02A54}"/>
              </a:ext>
            </a:extLst>
          </p:cNvPr>
          <p:cNvSpPr txBox="1"/>
          <p:nvPr/>
        </p:nvSpPr>
        <p:spPr>
          <a:xfrm>
            <a:off x="5257800" y="152854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Parameter 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DABF8-8621-4706-A7F2-35B0B4B54D29}"/>
              </a:ext>
            </a:extLst>
          </p:cNvPr>
          <p:cNvSpPr txBox="1"/>
          <p:nvPr/>
        </p:nvSpPr>
        <p:spPr>
          <a:xfrm>
            <a:off x="5257800" y="2828561"/>
            <a:ext cx="342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weight gradient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63D48-D63D-473B-873F-8502B71FC231}"/>
              </a:ext>
            </a:extLst>
          </p:cNvPr>
          <p:cNvSpPr txBox="1"/>
          <p:nvPr/>
        </p:nvSpPr>
        <p:spPr>
          <a:xfrm>
            <a:off x="5257800" y="4332251"/>
            <a:ext cx="350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 gradient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D9A66-6BD3-4026-AA36-C2F655C6EB6C}"/>
              </a:ext>
            </a:extLst>
          </p:cNvPr>
          <p:cNvSpPr txBox="1"/>
          <p:nvPr/>
        </p:nvSpPr>
        <p:spPr>
          <a:xfrm>
            <a:off x="5257800" y="5110376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Gradient </a:t>
            </a:r>
            <a:r>
              <a:rPr lang="en-US" dirty="0">
                <a:solidFill>
                  <a:schemeClr val="tx1"/>
                </a:solidFill>
              </a:rPr>
              <a:t>weight update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6EEE0-725F-4A0D-84DE-B425645F2435}"/>
              </a:ext>
            </a:extLst>
          </p:cNvPr>
          <p:cNvSpPr txBox="1"/>
          <p:nvPr/>
        </p:nvSpPr>
        <p:spPr>
          <a:xfrm>
            <a:off x="5257800" y="585442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 weight update term</a:t>
            </a:r>
          </a:p>
        </p:txBody>
      </p:sp>
    </p:spTree>
    <p:extLst>
      <p:ext uri="{BB962C8B-B14F-4D97-AF65-F5344CB8AC3E}">
        <p14:creationId xmlns:p14="http://schemas.microsoft.com/office/powerpoint/2010/main" val="32782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Now?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71" dirty="0"/>
              <a:t>GPU computing hardware and programming interfaces such as CUDA has enabled very fast research cycle of deep neural net training</a:t>
            </a:r>
          </a:p>
          <a:p>
            <a:r>
              <a:rPr lang="en-US" sz="2471" dirty="0"/>
              <a:t>Computer Vision, Speech Recognition, Document Translation, Self Driving Cars, Data Science…</a:t>
            </a:r>
          </a:p>
          <a:p>
            <a:r>
              <a:rPr lang="en-US" sz="2471" dirty="0"/>
              <a:t>Most involve logic that were previously not effectively constructed with imperative programming </a:t>
            </a:r>
          </a:p>
          <a:p>
            <a:r>
              <a:rPr lang="en-US" sz="2471" dirty="0"/>
              <a:t>Using big  labeled data to train  and specialize DNN based classifiers </a:t>
            </a:r>
          </a:p>
          <a:p>
            <a:pPr lvl="1"/>
            <a:r>
              <a:rPr lang="en-US" sz="2030" dirty="0"/>
              <a:t>Deriving a large quantity of quality labeled data is a challenge</a:t>
            </a:r>
          </a:p>
          <a:p>
            <a:endParaRPr lang="en-US" sz="247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0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CED-A21C-4495-9A09-35014300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Parameter Updates and Propagation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433A793-EB0E-47F4-9540-59015FBEC89A}"/>
              </a:ext>
            </a:extLst>
          </p:cNvPr>
          <p:cNvSpPr/>
          <p:nvPr/>
        </p:nvSpPr>
        <p:spPr bwMode="auto">
          <a:xfrm>
            <a:off x="1793231" y="2646834"/>
            <a:ext cx="62484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CD04-1175-47AA-9C7E-C7206465A71A}"/>
              </a:ext>
            </a:extLst>
          </p:cNvPr>
          <p:cNvSpPr txBox="1"/>
          <p:nvPr/>
        </p:nvSpPr>
        <p:spPr>
          <a:xfrm>
            <a:off x="8100803" y="25152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i="1" dirty="0" err="1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/>
              <p:nvPr/>
            </p:nvSpPr>
            <p:spPr>
              <a:xfrm rot="-3600000">
                <a:off x="6073153" y="3348976"/>
                <a:ext cx="138281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6073153" y="3348976"/>
                <a:ext cx="1382814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/>
              <p:nvPr/>
            </p:nvSpPr>
            <p:spPr>
              <a:xfrm rot="-3600000">
                <a:off x="4590936" y="3406733"/>
                <a:ext cx="1695977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4590936" y="3406733"/>
                <a:ext cx="1695977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F2BB885-EC94-450F-97B7-CACF3C8A9FD8}"/>
              </a:ext>
            </a:extLst>
          </p:cNvPr>
          <p:cNvSpPr/>
          <p:nvPr/>
        </p:nvSpPr>
        <p:spPr bwMode="auto">
          <a:xfrm>
            <a:off x="1869431" y="1656234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C7B7-3F56-4804-BF2D-1E4F7A6C3961}"/>
              </a:ext>
            </a:extLst>
          </p:cNvPr>
          <p:cNvSpPr/>
          <p:nvPr/>
        </p:nvSpPr>
        <p:spPr bwMode="auto">
          <a:xfrm>
            <a:off x="3069581" y="16562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7FBC-56D9-401A-98C8-E0705576DC92}"/>
              </a:ext>
            </a:extLst>
          </p:cNvPr>
          <p:cNvSpPr/>
          <p:nvPr/>
        </p:nvSpPr>
        <p:spPr bwMode="auto">
          <a:xfrm>
            <a:off x="4231631" y="1656233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B71A6-C8BD-4ED6-AACF-ACE0099D8D9D}"/>
              </a:ext>
            </a:extLst>
          </p:cNvPr>
          <p:cNvSpPr/>
          <p:nvPr/>
        </p:nvSpPr>
        <p:spPr bwMode="auto">
          <a:xfrm>
            <a:off x="5438924" y="16562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FF606-143D-41B2-8771-6CD180AD74DB}"/>
              </a:ext>
            </a:extLst>
          </p:cNvPr>
          <p:cNvSpPr/>
          <p:nvPr/>
        </p:nvSpPr>
        <p:spPr bwMode="auto">
          <a:xfrm>
            <a:off x="6593831" y="1680616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DBB879-4770-4975-B246-11C490C26BF1}"/>
              </a:ext>
            </a:extLst>
          </p:cNvPr>
          <p:cNvSpPr/>
          <p:nvPr/>
        </p:nvSpPr>
        <p:spPr bwMode="auto">
          <a:xfrm>
            <a:off x="7889231" y="2052224"/>
            <a:ext cx="152400" cy="1374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5B8514-A68B-4A3E-9EDD-3F10E0319667}"/>
              </a:ext>
            </a:extLst>
          </p:cNvPr>
          <p:cNvCxnSpPr>
            <a:cxnSpLocks/>
          </p:cNvCxnSpPr>
          <p:nvPr/>
        </p:nvCxnSpPr>
        <p:spPr bwMode="auto">
          <a:xfrm>
            <a:off x="2021831" y="2093265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5EAD55-5F59-4AA8-AD09-0317135B659D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2093268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EE151F-6075-4D6C-8FA3-42D8CBBD3910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2093268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F7CA7D-1D51-4A41-A64D-4E8707B654C0}"/>
              </a:ext>
            </a:extLst>
          </p:cNvPr>
          <p:cNvCxnSpPr>
            <a:cxnSpLocks/>
          </p:cNvCxnSpPr>
          <p:nvPr/>
        </p:nvCxnSpPr>
        <p:spPr bwMode="auto">
          <a:xfrm>
            <a:off x="2019927" y="2093265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33B13C-C30A-4143-9771-E62EADECD6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212" y="1957677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7D20C-F4D4-4FAA-AE29-DD44E3EC1224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 flipV="1">
            <a:off x="2021831" y="1807038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1898B1-C897-4F90-8691-9C43E3B341C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3735" y="1656668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F815B-1EA8-4181-95F9-1A53D7EF31F8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3221981" y="208777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F11096-532B-4778-A0FD-E5CE7E262000}"/>
              </a:ext>
            </a:extLst>
          </p:cNvPr>
          <p:cNvCxnSpPr>
            <a:cxnSpLocks/>
          </p:cNvCxnSpPr>
          <p:nvPr/>
        </p:nvCxnSpPr>
        <p:spPr bwMode="auto">
          <a:xfrm>
            <a:off x="3221981" y="193755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60522-5A78-4FBE-BEBA-0F8AEF2072E5}"/>
              </a:ext>
            </a:extLst>
          </p:cNvPr>
          <p:cNvCxnSpPr>
            <a:cxnSpLocks/>
          </p:cNvCxnSpPr>
          <p:nvPr/>
        </p:nvCxnSpPr>
        <p:spPr bwMode="auto">
          <a:xfrm>
            <a:off x="3221981" y="177721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D6980-B116-4B08-B423-64697E9ED5D3}"/>
              </a:ext>
            </a:extLst>
          </p:cNvPr>
          <p:cNvCxnSpPr>
            <a:cxnSpLocks/>
          </p:cNvCxnSpPr>
          <p:nvPr/>
        </p:nvCxnSpPr>
        <p:spPr bwMode="auto">
          <a:xfrm>
            <a:off x="3226743" y="223799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E34AC5-205B-4EB1-AA0D-57B8FB386656}"/>
              </a:ext>
            </a:extLst>
          </p:cNvPr>
          <p:cNvCxnSpPr>
            <a:cxnSpLocks/>
          </p:cNvCxnSpPr>
          <p:nvPr/>
        </p:nvCxnSpPr>
        <p:spPr bwMode="auto">
          <a:xfrm>
            <a:off x="3226743" y="239151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C2D8B1-CAB6-4D46-B0C1-3ECCBD61566C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87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BBBEC7-10F0-4EB0-8B84-99A120541A96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90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A17C20-E0B3-4AC9-A77C-A1AD11CA6BCD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90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FD617C-3F25-4527-AD83-037505EF8AD0}"/>
              </a:ext>
            </a:extLst>
          </p:cNvPr>
          <p:cNvCxnSpPr>
            <a:cxnSpLocks/>
          </p:cNvCxnSpPr>
          <p:nvPr/>
        </p:nvCxnSpPr>
        <p:spPr bwMode="auto">
          <a:xfrm>
            <a:off x="4382127" y="2104887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F8B770-55D7-4739-8B5B-A88A24D15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6412" y="1969299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FA9AA-3036-422D-BEEE-2CBF3867C1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4031" y="1818660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7CE929-A195-49A4-9818-24F90FD635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5935" y="1668290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D5BE91-D848-407A-84FD-653765DE78AE}"/>
              </a:ext>
            </a:extLst>
          </p:cNvPr>
          <p:cNvCxnSpPr>
            <a:cxnSpLocks/>
          </p:cNvCxnSpPr>
          <p:nvPr/>
        </p:nvCxnSpPr>
        <p:spPr bwMode="auto">
          <a:xfrm>
            <a:off x="5586562" y="208102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482FF-E35B-4558-A81A-4D42045423FF}"/>
              </a:ext>
            </a:extLst>
          </p:cNvPr>
          <p:cNvCxnSpPr>
            <a:cxnSpLocks/>
          </p:cNvCxnSpPr>
          <p:nvPr/>
        </p:nvCxnSpPr>
        <p:spPr bwMode="auto">
          <a:xfrm>
            <a:off x="5586562" y="193080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A86614-9290-4E84-AAC0-952EBD4EA23C}"/>
              </a:ext>
            </a:extLst>
          </p:cNvPr>
          <p:cNvCxnSpPr>
            <a:cxnSpLocks/>
          </p:cNvCxnSpPr>
          <p:nvPr/>
        </p:nvCxnSpPr>
        <p:spPr bwMode="auto">
          <a:xfrm>
            <a:off x="5586562" y="177046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62BBB-712A-427C-A85F-380C1F37F3A5}"/>
              </a:ext>
            </a:extLst>
          </p:cNvPr>
          <p:cNvCxnSpPr>
            <a:cxnSpLocks/>
          </p:cNvCxnSpPr>
          <p:nvPr/>
        </p:nvCxnSpPr>
        <p:spPr bwMode="auto">
          <a:xfrm>
            <a:off x="5591324" y="223124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C18850-1DAB-4A1E-949A-BE00ACE6FAB0}"/>
              </a:ext>
            </a:extLst>
          </p:cNvPr>
          <p:cNvCxnSpPr>
            <a:cxnSpLocks/>
          </p:cNvCxnSpPr>
          <p:nvPr/>
        </p:nvCxnSpPr>
        <p:spPr bwMode="auto">
          <a:xfrm>
            <a:off x="5591324" y="238476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04198B-0A5D-4498-AA5F-1624BE1E910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2092262"/>
            <a:ext cx="1140619" cy="286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D0C688-872F-4BDA-9489-0DCF8FCAF69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1942046"/>
            <a:ext cx="1140619" cy="1788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5A2416-6751-410B-8626-4B190E48F27A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1781702"/>
            <a:ext cx="1140619" cy="3392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67DFEC-525C-45A2-818C-29C12DB0129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2120929"/>
            <a:ext cx="1135857" cy="1215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36AA842-9CA6-4717-8C57-0FF71BD3D1F8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2120929"/>
            <a:ext cx="1135857" cy="2750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/>
              <p:nvPr/>
            </p:nvSpPr>
            <p:spPr>
              <a:xfrm rot="-3600000">
                <a:off x="3443331" y="3348015"/>
                <a:ext cx="169065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3443331" y="3348015"/>
                <a:ext cx="169065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/>
              <p:nvPr/>
            </p:nvSpPr>
            <p:spPr>
              <a:xfrm rot="-3600000">
                <a:off x="2056787" y="3356024"/>
                <a:ext cx="1685333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2056787" y="3356024"/>
                <a:ext cx="1685333" cy="574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95FA-D776-4C61-9A87-A5AF6773B10E}"/>
                  </a:ext>
                </a:extLst>
              </p:cNvPr>
              <p:cNvSpPr txBox="1"/>
              <p:nvPr/>
            </p:nvSpPr>
            <p:spPr>
              <a:xfrm>
                <a:off x="2438400" y="5389971"/>
                <a:ext cx="3321540" cy="67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95FA-D776-4C61-9A87-A5AF6773B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389971"/>
                <a:ext cx="3321540" cy="6717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2D00F7-36E1-40C4-9280-9AA1252B0A0D}"/>
              </a:ext>
            </a:extLst>
          </p:cNvPr>
          <p:cNvSpPr txBox="1"/>
          <p:nvPr/>
        </p:nvSpPr>
        <p:spPr>
          <a:xfrm>
            <a:off x="4763109" y="6326791"/>
            <a:ext cx="429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input (from forward pass)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CDE255-D0AD-4D22-884E-945700F28D98}"/>
              </a:ext>
            </a:extLst>
          </p:cNvPr>
          <p:cNvSpPr txBox="1"/>
          <p:nvPr/>
        </p:nvSpPr>
        <p:spPr>
          <a:xfrm>
            <a:off x="2229347" y="4712623"/>
            <a:ext cx="724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propagated error gradient (from backward pass)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6F9D2-A0CA-4218-A41D-2E50C0E6CD86}"/>
              </a:ext>
            </a:extLst>
          </p:cNvPr>
          <p:cNvSpPr txBox="1"/>
          <p:nvPr/>
        </p:nvSpPr>
        <p:spPr>
          <a:xfrm>
            <a:off x="685800" y="5417403"/>
            <a:ext cx="110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update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EAF4A1-0E48-4767-975E-ECEDA84B8DC9}"/>
              </a:ext>
            </a:extLst>
          </p:cNvPr>
          <p:cNvCxnSpPr/>
          <p:nvPr/>
        </p:nvCxnSpPr>
        <p:spPr bwMode="auto">
          <a:xfrm flipH="1" flipV="1">
            <a:off x="5568592" y="5955270"/>
            <a:ext cx="244816" cy="47794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10007-2A82-43B7-BF38-AFB130F5F748}"/>
              </a:ext>
            </a:extLst>
          </p:cNvPr>
          <p:cNvCxnSpPr>
            <a:cxnSpLocks/>
          </p:cNvCxnSpPr>
          <p:nvPr/>
        </p:nvCxnSpPr>
        <p:spPr bwMode="auto">
          <a:xfrm>
            <a:off x="4763109" y="5174288"/>
            <a:ext cx="143845" cy="33494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CA6BC2-008E-4E3B-BD63-E5AC12F8B5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5739423"/>
            <a:ext cx="563392" cy="10306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6F077B-65C9-4FF0-B3BD-4ECAF990932E}"/>
              </a:ext>
            </a:extLst>
          </p:cNvPr>
          <p:cNvSpPr txBox="1"/>
          <p:nvPr/>
        </p:nvSpPr>
        <p:spPr>
          <a:xfrm>
            <a:off x="2229347" y="1249188"/>
            <a:ext cx="203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9422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614-6190-49C5-9B37-3F0C8361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Gradient Detail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BEA64-8757-4CCF-9C0A-59128880DA82}"/>
              </a:ext>
            </a:extLst>
          </p:cNvPr>
          <p:cNvSpPr/>
          <p:nvPr/>
        </p:nvSpPr>
        <p:spPr bwMode="auto">
          <a:xfrm>
            <a:off x="1715545" y="2095502"/>
            <a:ext cx="3810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B60F5-27DE-4328-8AB9-A54E5CABA01D}"/>
              </a:ext>
            </a:extLst>
          </p:cNvPr>
          <p:cNvSpPr/>
          <p:nvPr/>
        </p:nvSpPr>
        <p:spPr bwMode="auto">
          <a:xfrm>
            <a:off x="4107785" y="2067925"/>
            <a:ext cx="22098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DE7F6-4739-4AC2-9883-490BEC9A91A6}"/>
              </a:ext>
            </a:extLst>
          </p:cNvPr>
          <p:cNvSpPr/>
          <p:nvPr/>
        </p:nvSpPr>
        <p:spPr bwMode="auto">
          <a:xfrm>
            <a:off x="6622385" y="2067924"/>
            <a:ext cx="381000" cy="2045677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/>
              <p:nvPr/>
            </p:nvSpPr>
            <p:spPr>
              <a:xfrm>
                <a:off x="457200" y="3787611"/>
                <a:ext cx="31242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87611"/>
                <a:ext cx="3124200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/>
              <p:nvPr/>
            </p:nvSpPr>
            <p:spPr>
              <a:xfrm>
                <a:off x="1524000" y="4912087"/>
                <a:ext cx="5867400" cy="874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12087"/>
                <a:ext cx="5867400" cy="874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FAC7FB-E224-426E-A85B-570859C1F1C2}"/>
              </a:ext>
            </a:extLst>
          </p:cNvPr>
          <p:cNvSpPr txBox="1"/>
          <p:nvPr/>
        </p:nvSpPr>
        <p:spPr>
          <a:xfrm>
            <a:off x="893036" y="2021123"/>
            <a:ext cx="117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[1]</a:t>
            </a:r>
            <a:endParaRPr lang="en-US" i="1" baseline="-25000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[2]</a:t>
            </a:r>
            <a:endParaRPr lang="en-US" i="1" baseline="-25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1C27B-028F-4DFA-AA08-D23B88200CA4}"/>
              </a:ext>
            </a:extLst>
          </p:cNvPr>
          <p:cNvSpPr txBox="1"/>
          <p:nvPr/>
        </p:nvSpPr>
        <p:spPr>
          <a:xfrm>
            <a:off x="7041484" y="2021123"/>
            <a:ext cx="1370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EC6CD-BFFE-45B2-B345-7561A7486E60}"/>
              </a:ext>
            </a:extLst>
          </p:cNvPr>
          <p:cNvSpPr txBox="1"/>
          <p:nvPr/>
        </p:nvSpPr>
        <p:spPr>
          <a:xfrm>
            <a:off x="3040985" y="1935540"/>
            <a:ext cx="1073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[0,:]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[1,:]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[2,:]</a:t>
            </a:r>
          </a:p>
          <a:p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38123-443E-4B8E-90DB-6CD48BABC0D6}"/>
              </a:ext>
            </a:extLst>
          </p:cNvPr>
          <p:cNvSpPr txBox="1"/>
          <p:nvPr/>
        </p:nvSpPr>
        <p:spPr>
          <a:xfrm>
            <a:off x="2331006" y="2380056"/>
            <a:ext cx="47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=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0AE8A-479B-4BB9-9A62-C3CAD423FF34}"/>
              </a:ext>
            </a:extLst>
          </p:cNvPr>
          <p:cNvCxnSpPr/>
          <p:nvPr/>
        </p:nvCxnSpPr>
        <p:spPr bwMode="auto">
          <a:xfrm>
            <a:off x="4107785" y="2380056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073AD-7523-4AED-A1BD-066ACA30CF3B}"/>
              </a:ext>
            </a:extLst>
          </p:cNvPr>
          <p:cNvCxnSpPr/>
          <p:nvPr/>
        </p:nvCxnSpPr>
        <p:spPr bwMode="auto">
          <a:xfrm>
            <a:off x="4107785" y="2753725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5815C2-6EBE-45DF-95BE-B97165927E36}"/>
              </a:ext>
            </a:extLst>
          </p:cNvPr>
          <p:cNvCxnSpPr/>
          <p:nvPr/>
        </p:nvCxnSpPr>
        <p:spPr bwMode="auto">
          <a:xfrm>
            <a:off x="4107785" y="3090762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81321B-742D-4452-8E8F-9B91F7527561}"/>
              </a:ext>
            </a:extLst>
          </p:cNvPr>
          <p:cNvSpPr txBox="1"/>
          <p:nvPr/>
        </p:nvSpPr>
        <p:spPr>
          <a:xfrm>
            <a:off x="7048103" y="3952124"/>
            <a:ext cx="2172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Computed from previous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A7995-3364-495A-AB8F-302C4C2DEAC8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0800" y="4572000"/>
            <a:ext cx="533400" cy="401109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7A287E-7FBD-47A4-891C-87FA6B12036E}"/>
              </a:ext>
            </a:extLst>
          </p:cNvPr>
          <p:cNvSpPr txBox="1"/>
          <p:nvPr/>
        </p:nvSpPr>
        <p:spPr>
          <a:xfrm>
            <a:off x="5086350" y="621350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Need input to this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6B239-CA55-4C35-A0B4-DB70720F28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4200" y="5694557"/>
            <a:ext cx="152400" cy="477643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0869E2-C58F-4F2E-B073-8678B33EF70B}"/>
              </a:ext>
            </a:extLst>
          </p:cNvPr>
          <p:cNvSpPr txBox="1"/>
          <p:nvPr/>
        </p:nvSpPr>
        <p:spPr>
          <a:xfrm>
            <a:off x="1429795" y="1257303"/>
            <a:ext cx="1877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entry in 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CB837-A72F-4190-ABDC-A06A2E515918}"/>
              </a:ext>
            </a:extLst>
          </p:cNvPr>
          <p:cNvSpPr txBox="1"/>
          <p:nvPr/>
        </p:nvSpPr>
        <p:spPr>
          <a:xfrm>
            <a:off x="3831179" y="1269224"/>
            <a:ext cx="180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row in W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A403F-775D-4A4A-9985-5350570594A7}"/>
              </a:ext>
            </a:extLst>
          </p:cNvPr>
          <p:cNvSpPr txBox="1"/>
          <p:nvPr/>
        </p:nvSpPr>
        <p:spPr>
          <a:xfrm>
            <a:off x="6732710" y="1294162"/>
            <a:ext cx="1877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j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entry in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A4C1A-D083-48D9-86F3-8D138A37A62D}"/>
              </a:ext>
            </a:extLst>
          </p:cNvPr>
          <p:cNvCxnSpPr/>
          <p:nvPr/>
        </p:nvCxnSpPr>
        <p:spPr bwMode="auto">
          <a:xfrm flipH="1">
            <a:off x="1593185" y="1752600"/>
            <a:ext cx="152400" cy="24387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3FFF10-0AC4-4A86-8C16-7D4C33ED4AB7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flipH="1">
            <a:off x="3577893" y="1724812"/>
            <a:ext cx="606092" cy="21072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C4AE46-F6E2-43AC-B0D2-0AE5E47FBE1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7403435" y="1708990"/>
            <a:ext cx="323453" cy="31213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20988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training </a:t>
            </a:r>
            <a:r>
              <a:rPr lang="en-US" sz="2800" i="1" dirty="0"/>
              <a:t>epoch </a:t>
            </a:r>
            <a:r>
              <a:rPr lang="en-US" sz="2800" dirty="0"/>
              <a:t>(a pass </a:t>
            </a:r>
            <a:r>
              <a:rPr lang="en-US" sz="2800"/>
              <a:t>through whole training set)</a:t>
            </a:r>
            <a:endParaRPr lang="en-US" sz="2800" i="1" dirty="0"/>
          </a:p>
          <a:p>
            <a:pPr lvl="1"/>
            <a:r>
              <a:rPr lang="en-US" sz="2400" i="1" dirty="0"/>
              <a:t>Set </a:t>
            </a:r>
            <a:r>
              <a:rPr lang="el-GR" sz="2400" i="1" dirty="0">
                <a:solidFill>
                  <a:schemeClr val="tx1"/>
                </a:solidFill>
              </a:rPr>
              <a:t>Δϴ</a:t>
            </a:r>
            <a:r>
              <a:rPr lang="en-US" sz="2400" i="1" dirty="0">
                <a:solidFill>
                  <a:schemeClr val="tx1"/>
                </a:solidFill>
              </a:rPr>
              <a:t> = 0</a:t>
            </a:r>
            <a:endParaRPr lang="en-US" sz="2400" dirty="0"/>
          </a:p>
          <a:p>
            <a:pPr marL="742950" lvl="1" indent="-342900"/>
            <a:r>
              <a:rPr lang="en-US" sz="2400" dirty="0"/>
              <a:t>For each labeled image: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Aggregate gradient update most accurately reflects true gradient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each batch in training set</a:t>
            </a:r>
          </a:p>
          <a:p>
            <a:pPr marL="742950" lvl="1" indent="-342900"/>
            <a:r>
              <a:rPr lang="en-US" sz="2400" dirty="0"/>
              <a:t>For each labeled image in batch: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Balance between accuracy of gradient estimation and parallelism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85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793-8FDC-4F28-9B5A-B562364C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training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214B8-715F-4979-9DA2-81CDAB0C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5334794" cy="2590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3C90E8-93CD-48B3-A8C9-CC0936CC5B5F}"/>
              </a:ext>
            </a:extLst>
          </p:cNvPr>
          <p:cNvSpPr txBox="1"/>
          <p:nvPr/>
        </p:nvSpPr>
        <p:spPr>
          <a:xfrm>
            <a:off x="762000" y="3962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Split labeled data into </a:t>
            </a:r>
            <a:r>
              <a:rPr lang="en-US" i="1" dirty="0">
                <a:solidFill>
                  <a:schemeClr val="tx1"/>
                </a:solidFill>
              </a:rPr>
              <a:t>training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 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 to compute parameter updates.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data to check how model generalizes to new inputs (the ultimate goal!)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network can become </a:t>
            </a:r>
            <a:r>
              <a:rPr lang="en-US" i="1" dirty="0">
                <a:solidFill>
                  <a:schemeClr val="tx1"/>
                </a:solidFill>
              </a:rPr>
              <a:t>too good</a:t>
            </a:r>
            <a:r>
              <a:rPr lang="en-US" dirty="0">
                <a:solidFill>
                  <a:schemeClr val="tx1"/>
                </a:solidFill>
              </a:rPr>
              <a:t> at classifying training inputs!</a:t>
            </a:r>
          </a:p>
        </p:txBody>
      </p:sp>
    </p:spTree>
    <p:extLst>
      <p:ext uri="{BB962C8B-B14F-4D97-AF65-F5344CB8AC3E}">
        <p14:creationId xmlns:p14="http://schemas.microsoft.com/office/powerpoint/2010/main" val="3116253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E712-340F-4B69-9E25-BC44F0B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Complicated Should a Network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2EE9E-CAC6-4CD0-8FCA-2644E514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3498859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6A229-A909-4ABC-AC78-6A2D28F2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624" y="1579959"/>
            <a:ext cx="3955112" cy="1869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7F6F6-1A93-4CAD-84A9-A965F9D6E57A}"/>
              </a:ext>
            </a:extLst>
          </p:cNvPr>
          <p:cNvSpPr txBox="1"/>
          <p:nvPr/>
        </p:nvSpPr>
        <p:spPr>
          <a:xfrm>
            <a:off x="762000" y="35814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Intuition: like a polynomial fit. More higher-order terms make a better fit, but add huge unpredictable swings as input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71590-EA04-4F90-ACEC-EF2B76EC2FFE}"/>
              </a:ext>
            </a:extLst>
          </p:cNvPr>
          <p:cNvSpPr txBox="1"/>
          <p:nvPr/>
        </p:nvSpPr>
        <p:spPr>
          <a:xfrm>
            <a:off x="4890580" y="3653325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network is too good at training data, new inputs cause big unpredictable output changes.</a:t>
            </a:r>
          </a:p>
        </p:txBody>
      </p:sp>
    </p:spTree>
    <p:extLst>
      <p:ext uri="{BB962C8B-B14F-4D97-AF65-F5344CB8AC3E}">
        <p14:creationId xmlns:p14="http://schemas.microsoft.com/office/powerpoint/2010/main" val="25029458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131-E875-40B0-97B5-5E55DB33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B5FE-70F0-4EEC-9A18-928373AE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classification algorithm has the same error rate when classifying previously unobserved inputs when averaged over all possible input-generating distributions.</a:t>
            </a:r>
          </a:p>
          <a:p>
            <a:endParaRPr lang="en-US" dirty="0"/>
          </a:p>
          <a:p>
            <a:r>
              <a:rPr lang="en-US" dirty="0"/>
              <a:t>Even neural networks must be tuned for specific tasks</a:t>
            </a:r>
          </a:p>
        </p:txBody>
      </p:sp>
    </p:spTree>
    <p:extLst>
      <p:ext uri="{BB962C8B-B14F-4D97-AF65-F5344CB8AC3E}">
        <p14:creationId xmlns:p14="http://schemas.microsoft.com/office/powerpoint/2010/main" val="3804658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Current ML work driven by cheap compute, lots of available data</a:t>
            </a:r>
          </a:p>
          <a:p>
            <a:r>
              <a:rPr lang="en-US" dirty="0"/>
              <a:t>Perceptron as a trivial deep network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</a:p>
          <a:p>
            <a:r>
              <a:rPr lang="en-US" dirty="0">
                <a:solidFill>
                  <a:schemeClr val="tx1"/>
                </a:solidFill>
              </a:rPr>
              <a:t>Forward for inference, backward for training</a:t>
            </a:r>
          </a:p>
        </p:txBody>
      </p:sp>
    </p:spTree>
    <p:extLst>
      <p:ext uri="{BB962C8B-B14F-4D97-AF65-F5344CB8AC3E}">
        <p14:creationId xmlns:p14="http://schemas.microsoft.com/office/powerpoint/2010/main" val="707312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rule to compute parameter updates</a:t>
            </a:r>
          </a:p>
          <a:p>
            <a:r>
              <a:rPr lang="en-US" dirty="0">
                <a:solidFill>
                  <a:schemeClr val="tx1"/>
                </a:solidFill>
              </a:rPr>
              <a:t>Stochastic gradient descent </a:t>
            </a:r>
            <a:r>
              <a:rPr lang="en-US">
                <a:solidFill>
                  <a:schemeClr val="tx1"/>
                </a:solidFill>
              </a:rPr>
              <a:t>for training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3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- Logic Specification with Truth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6</a:t>
            </a:fld>
            <a:endParaRPr lang="es-E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142" y="2439180"/>
          <a:ext cx="4876800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722749" y="1581047"/>
            <a:ext cx="0" cy="4176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lay 8"/>
          <p:cNvSpPr/>
          <p:nvPr/>
        </p:nvSpPr>
        <p:spPr>
          <a:xfrm>
            <a:off x="7234917" y="1725063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elay 43"/>
          <p:cNvSpPr/>
          <p:nvPr/>
        </p:nvSpPr>
        <p:spPr>
          <a:xfrm>
            <a:off x="7234917" y="2883015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elay 44"/>
          <p:cNvSpPr/>
          <p:nvPr/>
        </p:nvSpPr>
        <p:spPr>
          <a:xfrm>
            <a:off x="7234917" y="4013800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elay 45"/>
          <p:cNvSpPr/>
          <p:nvPr/>
        </p:nvSpPr>
        <p:spPr>
          <a:xfrm>
            <a:off x="7234608" y="5144585"/>
            <a:ext cx="612648" cy="61264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434717" y="1581047"/>
            <a:ext cx="0" cy="4176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370821" y="1581047"/>
            <a:ext cx="0" cy="4176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82789" y="1581047"/>
            <a:ext cx="0" cy="4176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18893" y="1581047"/>
            <a:ext cx="0" cy="4176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30861" y="1581047"/>
            <a:ext cx="0" cy="41761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34717" y="1847736"/>
            <a:ext cx="1799891" cy="213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oon 57"/>
          <p:cNvSpPr/>
          <p:nvPr/>
        </p:nvSpPr>
        <p:spPr>
          <a:xfrm rot="10800000">
            <a:off x="8399693" y="3211940"/>
            <a:ext cx="457200" cy="9144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848518" y="2060848"/>
            <a:ext cx="3958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236332" y="2060848"/>
            <a:ext cx="8076" cy="12241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847256" y="3189339"/>
            <a:ext cx="2415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50347" y="3191316"/>
            <a:ext cx="12558" cy="4962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847256" y="4332875"/>
            <a:ext cx="2415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48518" y="5450909"/>
            <a:ext cx="3958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236332" y="3997562"/>
            <a:ext cx="7767" cy="14691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055137" y="3805543"/>
            <a:ext cx="8451" cy="4990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009849" y="3602544"/>
            <a:ext cx="625443" cy="4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197039" y="3297736"/>
            <a:ext cx="2415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041370" y="3828143"/>
            <a:ext cx="625443" cy="4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276644" y="4032985"/>
            <a:ext cx="2415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082789" y="2031387"/>
            <a:ext cx="13216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18893" y="2204864"/>
            <a:ext cx="201528" cy="199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38593" y="2966049"/>
            <a:ext cx="1799891" cy="213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370821" y="3139526"/>
            <a:ext cx="865235" cy="213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30861" y="3320477"/>
            <a:ext cx="478147" cy="138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52616" y="12117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550515" y="1194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469" y="12056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214368" y="1205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563153" y="12056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75263" y="12159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4" name="Oval 113"/>
          <p:cNvSpPr/>
          <p:nvPr/>
        </p:nvSpPr>
        <p:spPr>
          <a:xfrm>
            <a:off x="6921768" y="2126359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991605" y="1949809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328860" y="1729711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653591" y="3247972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305549" y="3077458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13106" y="2867614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765669" y="4141310"/>
            <a:ext cx="1473576" cy="12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097189" y="4304625"/>
            <a:ext cx="1109130" cy="230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742274" y="4496714"/>
            <a:ext cx="478147" cy="138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639334" y="4393835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003644" y="4238473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627089" y="4055084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5759770" y="5232023"/>
            <a:ext cx="1473576" cy="12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364921" y="5414923"/>
            <a:ext cx="865235" cy="213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25304" y="5589240"/>
            <a:ext cx="2354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265663" y="5307432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5648963" y="5147908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8825644" y="3687574"/>
            <a:ext cx="2354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898570" y="5490657"/>
            <a:ext cx="196908" cy="1968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did not know the truth table?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enough observation data to construct the rule</a:t>
            </a:r>
            <a:endParaRPr lang="en-US" dirty="0"/>
          </a:p>
          <a:p>
            <a:pPr lvl="1"/>
            <a:r>
              <a:rPr lang="en-US" dirty="0" smtClean="0"/>
              <a:t>000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011 </a:t>
            </a:r>
            <a:r>
              <a:rPr lang="en-US" dirty="0" smtClean="0">
                <a:latin typeface="Calibri" panose="020F0502020204030204" pitchFamily="34" charset="0"/>
              </a:rPr>
              <a:t>→  0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100 →  1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110 →  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If we have enough observational data to cover all input patterns, we can construct the truth table and derive the logic!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Alien story.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7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83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logic formulation of a 32x32-pixel (small) image recognition problem involves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1024*8 </a:t>
            </a:r>
            <a:r>
              <a:rPr lang="en-US" dirty="0">
                <a:solidFill>
                  <a:schemeClr val="tx1"/>
                </a:solidFill>
              </a:rPr>
              <a:t>bit input,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which </a:t>
            </a:r>
            <a:r>
              <a:rPr lang="en-US" dirty="0">
                <a:solidFill>
                  <a:schemeClr val="tx1"/>
                </a:solidFill>
              </a:rPr>
              <a:t>will have a truth table of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8196 </a:t>
            </a:r>
            <a:r>
              <a:rPr lang="en-US" dirty="0" smtClean="0">
                <a:solidFill>
                  <a:schemeClr val="tx1"/>
                </a:solidFill>
              </a:rPr>
              <a:t>entries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we managed to collect and label 1 billion (~2</a:t>
            </a:r>
            <a:r>
              <a:rPr lang="en-US" baseline="30000" dirty="0" smtClean="0">
                <a:solidFill>
                  <a:schemeClr val="tx1"/>
                </a:solidFill>
              </a:rPr>
              <a:t>32</a:t>
            </a:r>
            <a:r>
              <a:rPr lang="en-US" dirty="0" smtClean="0">
                <a:solidFill>
                  <a:schemeClr val="tx1"/>
                </a:solidFill>
              </a:rPr>
              <a:t>) images as training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cover only 2</a:t>
            </a:r>
            <a:r>
              <a:rPr lang="en-US" baseline="30000" dirty="0" smtClean="0">
                <a:solidFill>
                  <a:schemeClr val="tx1"/>
                </a:solidFill>
              </a:rPr>
              <a:t>32 </a:t>
            </a:r>
            <a:r>
              <a:rPr lang="en-US" dirty="0" smtClean="0">
                <a:solidFill>
                  <a:schemeClr val="tx1"/>
                </a:solidFill>
              </a:rPr>
              <a:t>/ 2</a:t>
            </a:r>
            <a:r>
              <a:rPr lang="en-US" baseline="30000" dirty="0" smtClean="0">
                <a:solidFill>
                  <a:schemeClr val="tx1"/>
                </a:solidFill>
              </a:rPr>
              <a:t>8196 </a:t>
            </a:r>
            <a:r>
              <a:rPr lang="en-US" dirty="0" smtClean="0">
                <a:solidFill>
                  <a:schemeClr val="tx1"/>
                </a:solidFill>
              </a:rPr>
              <a:t>= 1/ 2</a:t>
            </a:r>
            <a:r>
              <a:rPr lang="en-US" baseline="30000" dirty="0" smtClean="0">
                <a:solidFill>
                  <a:schemeClr val="tx1"/>
                </a:solidFill>
              </a:rPr>
              <a:t>8164 </a:t>
            </a:r>
            <a:r>
              <a:rPr lang="en-US" dirty="0" smtClean="0">
                <a:solidFill>
                  <a:schemeClr val="tx1"/>
                </a:solidFill>
              </a:rPr>
              <a:t>of the truth table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Solution - learning processes that exploits features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our logic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9</a:t>
            </a:fld>
            <a:endParaRPr lang="es-E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434"/>
              </p:ext>
            </p:extLst>
          </p:nvPr>
        </p:nvGraphicFramePr>
        <p:xfrm>
          <a:off x="2133600" y="1447800"/>
          <a:ext cx="4876800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211127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Feature 1: all bit patterns with odd number of 1’s result in output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 2: all bit patters with even number of 1’s result in output 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FFFFFF"/>
      </a:dk2>
      <a:lt2>
        <a:srgbClr val="FFCC33"/>
      </a:lt2>
      <a:accent1>
        <a:srgbClr val="FF6633"/>
      </a:accent1>
      <a:accent2>
        <a:srgbClr val="B9D300"/>
      </a:accent2>
      <a:accent3>
        <a:srgbClr val="FFFFFF"/>
      </a:accent3>
      <a:accent4>
        <a:srgbClr val="000000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FFFFFF"/>
        </a:dk2>
        <a:lt2>
          <a:srgbClr val="FFCC33"/>
        </a:lt2>
        <a:accent1>
          <a:srgbClr val="FF6633"/>
        </a:accent1>
        <a:accent2>
          <a:srgbClr val="B9D300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36653</TotalTime>
  <Words>2727</Words>
  <Application>Microsoft Office PowerPoint</Application>
  <PresentationFormat>On-screen Show (4:3)</PresentationFormat>
  <Paragraphs>670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MS PGothic</vt:lpstr>
      <vt:lpstr>MS PGothic</vt:lpstr>
      <vt:lpstr>Arial</vt:lpstr>
      <vt:lpstr>Calibri</vt:lpstr>
      <vt:lpstr>Cambria Math</vt:lpstr>
      <vt:lpstr>Palatino</vt:lpstr>
      <vt:lpstr>StarSymbol</vt:lpstr>
      <vt:lpstr>Times New Roman</vt:lpstr>
      <vt:lpstr>Default Design</vt:lpstr>
      <vt:lpstr>Custom Design</vt:lpstr>
      <vt:lpstr>Feed-Forward Networks and Gradient-Based Training</vt:lpstr>
      <vt:lpstr>Recap: Machine Learning</vt:lpstr>
      <vt:lpstr>Machine Learning Tasks (1)</vt:lpstr>
      <vt:lpstr>Machine Learning Tasks (2)</vt:lpstr>
      <vt:lpstr>Why Machine Learning Now?</vt:lpstr>
      <vt:lpstr>Foundation - Logic Specification with Truth Table</vt:lpstr>
      <vt:lpstr>What if we did not know the truth table?</vt:lpstr>
      <vt:lpstr>What is the problem then?</vt:lpstr>
      <vt:lpstr>Features in our logic example</vt:lpstr>
      <vt:lpstr>Types of Problems</vt:lpstr>
      <vt:lpstr>Types of Problems</vt:lpstr>
      <vt:lpstr>Chess as an AI Success (1)</vt:lpstr>
      <vt:lpstr>Chess as an AI Success (2)</vt:lpstr>
      <vt:lpstr>Cyc: Extending Rule-based Systems to the Real World</vt:lpstr>
      <vt:lpstr>Cyc: A Simple Example</vt:lpstr>
      <vt:lpstr>Cyc: FredWhileShaving</vt:lpstr>
      <vt:lpstr>Cyc: FredWhileShaving</vt:lpstr>
      <vt:lpstr>Types of Problems</vt:lpstr>
      <vt:lpstr>The “Machine Learning” Approach</vt:lpstr>
      <vt:lpstr>Classic Machine Learning</vt:lpstr>
      <vt:lpstr>You may have heard of…</vt:lpstr>
      <vt:lpstr>Data Representation is important!</vt:lpstr>
      <vt:lpstr>PowerPoint Presentation</vt:lpstr>
      <vt:lpstr>PowerPoint Presentation</vt:lpstr>
      <vt:lpstr>PowerPoint Presentation</vt:lpstr>
      <vt:lpstr>PowerPoint Presentation</vt:lpstr>
      <vt:lpstr>Different Features for Different Tasks</vt:lpstr>
      <vt:lpstr>Which Data Features are Relevant</vt:lpstr>
      <vt:lpstr>Which Data Features are Relevant</vt:lpstr>
      <vt:lpstr>Identify Factors of Variation that Explain Data</vt:lpstr>
      <vt:lpstr>Representation Learning Approach</vt:lpstr>
      <vt:lpstr>Machine Learning</vt:lpstr>
      <vt:lpstr>Deep Learning</vt:lpstr>
      <vt:lpstr>Deep Learning Approach</vt:lpstr>
      <vt:lpstr>Summary</vt:lpstr>
      <vt:lpstr>Classification</vt:lpstr>
      <vt:lpstr>Linear Classifier (Perceptron)</vt:lpstr>
      <vt:lpstr>Multi-Layer Perceptron</vt:lpstr>
      <vt:lpstr>Multi-Layer Perceptron</vt:lpstr>
      <vt:lpstr>PowerPoint Presentation</vt:lpstr>
      <vt:lpstr>Multi-Layer Perceptron – data repositioning</vt:lpstr>
      <vt:lpstr>Generalize to Fully-Connected Layer</vt:lpstr>
      <vt:lpstr>Multilayer Terminology</vt:lpstr>
      <vt:lpstr>How to determine the weights?</vt:lpstr>
      <vt:lpstr>Forward and Backward Propagation</vt:lpstr>
      <vt:lpstr>Forward and Backward Propagation</vt:lpstr>
      <vt:lpstr>Ingredients for Gradient-Based Supervised Training</vt:lpstr>
      <vt:lpstr>Stochastic Gradient Descent</vt:lpstr>
      <vt:lpstr>Computing the Gradient Update</vt:lpstr>
      <vt:lpstr>Parameter Updates and Propagation</vt:lpstr>
      <vt:lpstr>Fully-Connected Gradient Detail</vt:lpstr>
      <vt:lpstr>Batched Stochastic Gradient Descent</vt:lpstr>
      <vt:lpstr>Mini-batch Stochastic Gradient</vt:lpstr>
      <vt:lpstr>When is training done?</vt:lpstr>
      <vt:lpstr>How Complicated Should a Network Be?</vt:lpstr>
      <vt:lpstr>No Free Lunch Theorem</vt:lpstr>
      <vt:lpstr>Summary (1)</vt:lpstr>
      <vt:lpstr>Summary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498AL  Lecture 4:  GPU as part of the PC Architecture</dc:title>
  <dc:creator>Wen-mei Hwu</dc:creator>
  <cp:lastModifiedBy>Wen-mei Hwu</cp:lastModifiedBy>
  <cp:revision>169</cp:revision>
  <dcterms:created xsi:type="dcterms:W3CDTF">2010-02-09T04:41:45Z</dcterms:created>
  <dcterms:modified xsi:type="dcterms:W3CDTF">2018-02-22T15:00:28Z</dcterms:modified>
</cp:coreProperties>
</file>