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7" r:id="rId3"/>
    <p:sldId id="545" r:id="rId4"/>
    <p:sldId id="553" r:id="rId5"/>
    <p:sldId id="547" r:id="rId6"/>
    <p:sldId id="548" r:id="rId7"/>
    <p:sldId id="549" r:id="rId8"/>
    <p:sldId id="546" r:id="rId9"/>
    <p:sldId id="550" r:id="rId10"/>
    <p:sldId id="472" r:id="rId11"/>
    <p:sldId id="474" r:id="rId12"/>
    <p:sldId id="552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31" r:id="rId30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9" autoAdjust="0"/>
    <p:restoredTop sz="84889" autoAdjust="0"/>
  </p:normalViewPr>
  <p:slideViewPr>
    <p:cSldViewPr>
      <p:cViewPr varScale="1">
        <p:scale>
          <a:sx n="135" d="100"/>
          <a:sy n="135" d="100"/>
        </p:scale>
        <p:origin x="50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DAD969BC-E024-4A42-A787-A5639765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4D0EE68-2F40-420F-9ECB-2370C44B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90F50-191D-458D-869D-335FF6CCFF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0EE68-2F40-420F-9ECB-2370C44B37F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F4A2D-9127-4201-B392-0E7AFD099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0DA05-21FB-4AC4-AC03-11CA43F7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B6A5-DF27-4BFC-B2E5-89315FEEA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C6AB-C718-42BD-82C2-A3D6B0781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83B0-1DF2-4ADE-A819-EF6CF9EA9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F92B9-A479-4223-9681-1F9699ECF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0E6D8-D4CD-409F-B3DE-4AE64ED9C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71DB-81E0-4F26-8B6C-AAC854AA3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7FB-6F65-4330-8DD5-96FA938A0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A2CA-F1D8-41AC-8A44-9B4ECBBF1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0C0D8-5F8F-4F06-812B-39CBFC9C8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8EC7-864B-42D0-80B8-34FE2A1C6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7DC57-FFDB-4FB8-B25C-01F37BE80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DB78459F-7F01-493E-A878-3EE3A4F03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B8FC80-E481-436D-B599-15E064D7DA6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Gulim" pitchFamily="34" charset="-127"/>
              </a:rPr>
              <a:t>ECE408 </a:t>
            </a:r>
            <a:r>
              <a:rPr lang="en-US" sz="2800" dirty="0" smtClean="0">
                <a:latin typeface="Arial" charset="0"/>
                <a:ea typeface="Gulim" pitchFamily="34" charset="-127"/>
              </a:rPr>
              <a:t>Spring 2018</a:t>
            </a:r>
            <a:r>
              <a:rPr lang="en-US" sz="3200" dirty="0">
                <a:latin typeface="Arial" charset="0"/>
                <a:ea typeface="Gulim" pitchFamily="34" charset="-127"/>
              </a:rPr>
              <a:t/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r>
              <a:rPr lang="en-US" sz="3200" dirty="0">
                <a:latin typeface="Arial" charset="0"/>
                <a:ea typeface="Gulim" pitchFamily="34" charset="-127"/>
              </a:rPr>
              <a:t/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r>
              <a:rPr lang="en-US" sz="3200" dirty="0">
                <a:ea typeface="Gulim" pitchFamily="34" charset="-127"/>
              </a:rPr>
              <a:t> </a:t>
            </a:r>
            <a:r>
              <a:rPr lang="en-US" sz="3200" dirty="0">
                <a:latin typeface="Arial" charset="0"/>
                <a:ea typeface="Gulim" pitchFamily="34" charset="-127"/>
                <a:cs typeface="Arial" charset="0"/>
              </a:rPr>
              <a:t>Applied Parallel Programming</a:t>
            </a:r>
            <a:r>
              <a:rPr lang="en-US" sz="3200" dirty="0">
                <a:latin typeface="Arial" charset="0"/>
                <a:ea typeface="Gulim" pitchFamily="34" charset="-127"/>
              </a:rPr>
              <a:t/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latin typeface="Arial" charset="0"/>
                <a:cs typeface="Arial" charset="0"/>
              </a:rPr>
              <a:t>Lecture </a:t>
            </a:r>
            <a:r>
              <a:rPr lang="en-US" sz="3600" dirty="0" smtClean="0">
                <a:latin typeface="Arial" charset="0"/>
                <a:cs typeface="Arial" charset="0"/>
              </a:rPr>
              <a:t>15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Parallel Computation Patterns – Reduction Trees </a:t>
            </a:r>
            <a:r>
              <a:rPr lang="en-US" sz="4400" dirty="0">
                <a:latin typeface="Arial" charset="0"/>
                <a:cs typeface="Arial" charset="0"/>
              </a:rPr>
              <a:t/>
            </a:r>
            <a:br>
              <a:rPr lang="en-US" sz="4400" dirty="0">
                <a:latin typeface="Arial" charset="0"/>
                <a:cs typeface="Arial" charset="0"/>
              </a:rPr>
            </a:br>
            <a:endParaRPr lang="en-US" sz="4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AFBF61-8DF5-4245-BC66-43D54398DF2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Sum Reduction Example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/>
              <a:t>Parallel implementation:</a:t>
            </a:r>
          </a:p>
          <a:p>
            <a:pPr marL="974725" lvl="1" indent="-403225" eaLnBrk="1" hangingPunct="1">
              <a:defRPr/>
            </a:pPr>
            <a:r>
              <a:rPr lang="en-US" dirty="0"/>
              <a:t>Recursively halve the # of threads, add two values per thread in each step</a:t>
            </a:r>
          </a:p>
          <a:p>
            <a:pPr marL="974725" lvl="1" indent="-403225" eaLnBrk="1" hangingPunct="1">
              <a:defRPr/>
            </a:pPr>
            <a:r>
              <a:rPr lang="en-US" dirty="0"/>
              <a:t>Takes log(n) steps for n elements, requires n/2 threads</a:t>
            </a:r>
          </a:p>
          <a:p>
            <a:pPr marL="974725" lvl="1" indent="-403225" eaLnBrk="1" hangingPunct="1">
              <a:defRPr/>
            </a:pPr>
            <a:endParaRPr lang="en-US" dirty="0"/>
          </a:p>
          <a:p>
            <a:pPr marL="574675" indent="-403225" eaLnBrk="1" hangingPunct="1">
              <a:defRPr/>
            </a:pPr>
            <a:r>
              <a:rPr lang="en-US" dirty="0"/>
              <a:t>Assume an in-place reduction using shared memory</a:t>
            </a:r>
          </a:p>
          <a:p>
            <a:pPr lvl="1" eaLnBrk="1" hangingPunct="1">
              <a:defRPr/>
            </a:pPr>
            <a:r>
              <a:rPr lang="en-US" dirty="0"/>
              <a:t>The original vector is in device global memory</a:t>
            </a:r>
          </a:p>
          <a:p>
            <a:pPr lvl="1" eaLnBrk="1" hangingPunct="1">
              <a:defRPr/>
            </a:pPr>
            <a:r>
              <a:rPr lang="en-US" dirty="0"/>
              <a:t>The shared memory is used to hold a partial sum vector</a:t>
            </a:r>
          </a:p>
          <a:p>
            <a:pPr lvl="1" eaLnBrk="1" hangingPunct="1">
              <a:defRPr/>
            </a:pPr>
            <a:r>
              <a:rPr lang="en-US" dirty="0"/>
              <a:t>Each step brings the partial sum vector closer to the sum</a:t>
            </a:r>
          </a:p>
          <a:p>
            <a:pPr lvl="1" eaLnBrk="1" hangingPunct="1">
              <a:defRPr/>
            </a:pPr>
            <a:r>
              <a:rPr lang="en-US" dirty="0"/>
              <a:t>The final sum will be in element 0</a:t>
            </a:r>
          </a:p>
          <a:p>
            <a:pPr lvl="1" eaLnBrk="1" hangingPunct="1">
              <a:defRPr/>
            </a:pPr>
            <a:r>
              <a:rPr lang="en-US" dirty="0"/>
              <a:t>Reduces global memory traffic due to partial sum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85986F-A6AC-4D1E-BDB6-597FA4166C7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75438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61722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9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Vector Reduction </a:t>
            </a:r>
            <a:r>
              <a:rPr lang="en-US" sz="3600" dirty="0" smtClean="0"/>
              <a:t>Thread to Data Mapping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dirty="0"/>
              <a:t>Branch Divergence</a:t>
            </a: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03" name="Rectangle 13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04" name="Rectangle 14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05" name="Rectangle 15"/>
          <p:cNvSpPr>
            <a:spLocks noChangeArrowheads="1"/>
          </p:cNvSpPr>
          <p:nvPr/>
        </p:nvSpPr>
        <p:spPr bwMode="auto">
          <a:xfrm>
            <a:off x="5486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06" name="Rectangle 16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07" name="Rectangle 17"/>
          <p:cNvSpPr>
            <a:spLocks noChangeArrowheads="1"/>
          </p:cNvSpPr>
          <p:nvPr/>
        </p:nvSpPr>
        <p:spPr bwMode="auto">
          <a:xfrm>
            <a:off x="7543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308" name="Rectangle 18"/>
          <p:cNvSpPr>
            <a:spLocks noChangeArrowheads="1"/>
          </p:cNvSpPr>
          <p:nvPr/>
        </p:nvSpPr>
        <p:spPr bwMode="auto">
          <a:xfrm>
            <a:off x="6858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09" name="Rectangle 19"/>
          <p:cNvSpPr>
            <a:spLocks noChangeArrowheads="1"/>
          </p:cNvSpPr>
          <p:nvPr/>
        </p:nvSpPr>
        <p:spPr bwMode="auto">
          <a:xfrm>
            <a:off x="6172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310" name="Rectangle 20"/>
          <p:cNvSpPr>
            <a:spLocks noChangeArrowheads="1"/>
          </p:cNvSpPr>
          <p:nvPr/>
        </p:nvSpPr>
        <p:spPr bwMode="auto">
          <a:xfrm>
            <a:off x="8229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2311" name="Rectangle 21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0+1</a:t>
            </a:r>
          </a:p>
        </p:txBody>
      </p:sp>
      <p:sp>
        <p:nvSpPr>
          <p:cNvPr id="12312" name="Rectangle 22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3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2+3</a:t>
            </a:r>
          </a:p>
        </p:txBody>
      </p:sp>
      <p:sp>
        <p:nvSpPr>
          <p:cNvPr id="12314" name="Rectangle 24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5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4+5</a:t>
            </a:r>
          </a:p>
        </p:txBody>
      </p:sp>
      <p:sp>
        <p:nvSpPr>
          <p:cNvPr id="12316" name="Rectangle 26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7"/>
          <p:cNvSpPr>
            <a:spLocks noChangeArrowheads="1"/>
          </p:cNvSpPr>
          <p:nvPr/>
        </p:nvSpPr>
        <p:spPr bwMode="auto">
          <a:xfrm>
            <a:off x="54864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28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6+7</a:t>
            </a:r>
          </a:p>
        </p:txBody>
      </p:sp>
      <p:sp>
        <p:nvSpPr>
          <p:cNvPr id="12319" name="Rectangle 29"/>
          <p:cNvSpPr>
            <a:spLocks noChangeArrowheads="1"/>
          </p:cNvSpPr>
          <p:nvPr/>
        </p:nvSpPr>
        <p:spPr bwMode="auto">
          <a:xfrm>
            <a:off x="7543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10+11</a:t>
            </a:r>
          </a:p>
        </p:txBody>
      </p:sp>
      <p:sp>
        <p:nvSpPr>
          <p:cNvPr id="12320" name="Rectangle 30"/>
          <p:cNvSpPr>
            <a:spLocks noChangeArrowheads="1"/>
          </p:cNvSpPr>
          <p:nvPr/>
        </p:nvSpPr>
        <p:spPr bwMode="auto">
          <a:xfrm>
            <a:off x="68580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1"/>
          <p:cNvSpPr>
            <a:spLocks noChangeArrowheads="1"/>
          </p:cNvSpPr>
          <p:nvPr/>
        </p:nvSpPr>
        <p:spPr bwMode="auto">
          <a:xfrm>
            <a:off x="61722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8+9</a:t>
            </a:r>
          </a:p>
        </p:txBody>
      </p:sp>
      <p:sp>
        <p:nvSpPr>
          <p:cNvPr id="12322" name="Rectangle 32"/>
          <p:cNvSpPr>
            <a:spLocks noChangeArrowheads="1"/>
          </p:cNvSpPr>
          <p:nvPr/>
        </p:nvSpPr>
        <p:spPr bwMode="auto">
          <a:xfrm>
            <a:off x="8229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3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0...3</a:t>
            </a:r>
          </a:p>
        </p:txBody>
      </p:sp>
      <p:sp>
        <p:nvSpPr>
          <p:cNvPr id="12324" name="Rectangle 34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35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36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37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4..7</a:t>
            </a:r>
          </a:p>
        </p:txBody>
      </p:sp>
      <p:sp>
        <p:nvSpPr>
          <p:cNvPr id="12328" name="Rectangle 38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39"/>
          <p:cNvSpPr>
            <a:spLocks noChangeArrowheads="1"/>
          </p:cNvSpPr>
          <p:nvPr/>
        </p:nvSpPr>
        <p:spPr bwMode="auto">
          <a:xfrm>
            <a:off x="5486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Rectangle 40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Rectangle 41"/>
          <p:cNvSpPr>
            <a:spLocks noChangeArrowheads="1"/>
          </p:cNvSpPr>
          <p:nvPr/>
        </p:nvSpPr>
        <p:spPr bwMode="auto">
          <a:xfrm>
            <a:off x="7543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Rectangle 42"/>
          <p:cNvSpPr>
            <a:spLocks noChangeArrowheads="1"/>
          </p:cNvSpPr>
          <p:nvPr/>
        </p:nvSpPr>
        <p:spPr bwMode="auto">
          <a:xfrm>
            <a:off x="6858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Rectangle 43"/>
          <p:cNvSpPr>
            <a:spLocks noChangeArrowheads="1"/>
          </p:cNvSpPr>
          <p:nvPr/>
        </p:nvSpPr>
        <p:spPr bwMode="auto">
          <a:xfrm>
            <a:off x="61722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8..11</a:t>
            </a:r>
          </a:p>
        </p:txBody>
      </p:sp>
      <p:sp>
        <p:nvSpPr>
          <p:cNvPr id="12334" name="Rectangle 44"/>
          <p:cNvSpPr>
            <a:spLocks noChangeArrowheads="1"/>
          </p:cNvSpPr>
          <p:nvPr/>
        </p:nvSpPr>
        <p:spPr bwMode="auto">
          <a:xfrm>
            <a:off x="8229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Rectangle 45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0..7</a:t>
            </a:r>
          </a:p>
        </p:txBody>
      </p:sp>
      <p:sp>
        <p:nvSpPr>
          <p:cNvPr id="12336" name="Rectangle 46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Rectangle 47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Rectangle 48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Rectangle 49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0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Rectangle 51"/>
          <p:cNvSpPr>
            <a:spLocks noChangeArrowheads="1"/>
          </p:cNvSpPr>
          <p:nvPr/>
        </p:nvSpPr>
        <p:spPr bwMode="auto">
          <a:xfrm>
            <a:off x="5486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Rectangle 52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Rectangle 53"/>
          <p:cNvSpPr>
            <a:spLocks noChangeArrowheads="1"/>
          </p:cNvSpPr>
          <p:nvPr/>
        </p:nvSpPr>
        <p:spPr bwMode="auto">
          <a:xfrm>
            <a:off x="7543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Rectangle 54"/>
          <p:cNvSpPr>
            <a:spLocks noChangeArrowheads="1"/>
          </p:cNvSpPr>
          <p:nvPr/>
        </p:nvSpPr>
        <p:spPr bwMode="auto">
          <a:xfrm>
            <a:off x="6858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Rectangle 55"/>
          <p:cNvSpPr>
            <a:spLocks noChangeArrowheads="1"/>
          </p:cNvSpPr>
          <p:nvPr/>
        </p:nvSpPr>
        <p:spPr bwMode="auto">
          <a:xfrm>
            <a:off x="61722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8..15</a:t>
            </a:r>
          </a:p>
        </p:txBody>
      </p:sp>
      <p:sp>
        <p:nvSpPr>
          <p:cNvPr id="12346" name="Rectangle 56"/>
          <p:cNvSpPr>
            <a:spLocks noChangeArrowheads="1"/>
          </p:cNvSpPr>
          <p:nvPr/>
        </p:nvSpPr>
        <p:spPr bwMode="auto">
          <a:xfrm>
            <a:off x="8229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57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8" name="Line 58"/>
          <p:cNvSpPr>
            <a:spLocks noChangeShapeType="1"/>
          </p:cNvSpPr>
          <p:nvPr/>
        </p:nvSpPr>
        <p:spPr bwMode="auto">
          <a:xfrm flipH="1">
            <a:off x="1143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Line 59"/>
          <p:cNvSpPr>
            <a:spLocks noChangeShapeType="1"/>
          </p:cNvSpPr>
          <p:nvPr/>
        </p:nvSpPr>
        <p:spPr bwMode="auto">
          <a:xfrm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0" name="Line 60"/>
          <p:cNvSpPr>
            <a:spLocks noChangeShapeType="1"/>
          </p:cNvSpPr>
          <p:nvPr/>
        </p:nvSpPr>
        <p:spPr bwMode="auto">
          <a:xfrm flipH="1">
            <a:off x="25908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3" name="Line 63"/>
          <p:cNvSpPr>
            <a:spLocks noChangeShapeType="1"/>
          </p:cNvSpPr>
          <p:nvPr/>
        </p:nvSpPr>
        <p:spPr bwMode="auto">
          <a:xfrm>
            <a:off x="5181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Line 64"/>
          <p:cNvSpPr>
            <a:spLocks noChangeShapeType="1"/>
          </p:cNvSpPr>
          <p:nvPr/>
        </p:nvSpPr>
        <p:spPr bwMode="auto">
          <a:xfrm flipH="1">
            <a:off x="5334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Line 65"/>
          <p:cNvSpPr>
            <a:spLocks noChangeShapeType="1"/>
          </p:cNvSpPr>
          <p:nvPr/>
        </p:nvSpPr>
        <p:spPr bwMode="auto">
          <a:xfrm>
            <a:off x="6553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6" name="Line 66"/>
          <p:cNvSpPr>
            <a:spLocks noChangeShapeType="1"/>
          </p:cNvSpPr>
          <p:nvPr/>
        </p:nvSpPr>
        <p:spPr bwMode="auto">
          <a:xfrm flipH="1">
            <a:off x="67056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7" name="Line 67"/>
          <p:cNvSpPr>
            <a:spLocks noChangeShapeType="1"/>
          </p:cNvSpPr>
          <p:nvPr/>
        </p:nvSpPr>
        <p:spPr bwMode="auto">
          <a:xfrm>
            <a:off x="7924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8" name="Line 68"/>
          <p:cNvSpPr>
            <a:spLocks noChangeShapeType="1"/>
          </p:cNvSpPr>
          <p:nvPr/>
        </p:nvSpPr>
        <p:spPr bwMode="auto">
          <a:xfrm flipH="1">
            <a:off x="8077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" name="Line 69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0" name="Line 70"/>
          <p:cNvSpPr>
            <a:spLocks noChangeShapeType="1"/>
          </p:cNvSpPr>
          <p:nvPr/>
        </p:nvSpPr>
        <p:spPr bwMode="auto">
          <a:xfrm flipH="1">
            <a:off x="11430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1" name="Line 71"/>
          <p:cNvSpPr>
            <a:spLocks noChangeShapeType="1"/>
          </p:cNvSpPr>
          <p:nvPr/>
        </p:nvSpPr>
        <p:spPr bwMode="auto">
          <a:xfrm>
            <a:off x="3733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2" name="Line 72"/>
          <p:cNvSpPr>
            <a:spLocks noChangeShapeType="1"/>
          </p:cNvSpPr>
          <p:nvPr/>
        </p:nvSpPr>
        <p:spPr bwMode="auto">
          <a:xfrm flipH="1">
            <a:off x="38862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Line 73"/>
          <p:cNvSpPr>
            <a:spLocks noChangeShapeType="1"/>
          </p:cNvSpPr>
          <p:nvPr/>
        </p:nvSpPr>
        <p:spPr bwMode="auto">
          <a:xfrm>
            <a:off x="6553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4" name="Line 74"/>
          <p:cNvSpPr>
            <a:spLocks noChangeShapeType="1"/>
          </p:cNvSpPr>
          <p:nvPr/>
        </p:nvSpPr>
        <p:spPr bwMode="auto">
          <a:xfrm flipH="1">
            <a:off x="66294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5" name="Line 75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6" name="Line 76"/>
          <p:cNvSpPr>
            <a:spLocks noChangeShapeType="1"/>
          </p:cNvSpPr>
          <p:nvPr/>
        </p:nvSpPr>
        <p:spPr bwMode="auto">
          <a:xfrm flipH="1">
            <a:off x="1143000" y="45720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7" name="Text Box 77"/>
          <p:cNvSpPr txBox="1">
            <a:spLocks noChangeArrowheads="1"/>
          </p:cNvSpPr>
          <p:nvPr/>
        </p:nvSpPr>
        <p:spPr bwMode="auto">
          <a:xfrm>
            <a:off x="3810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368" name="Text Box 78"/>
          <p:cNvSpPr txBox="1">
            <a:spLocks noChangeArrowheads="1"/>
          </p:cNvSpPr>
          <p:nvPr/>
        </p:nvSpPr>
        <p:spPr bwMode="auto">
          <a:xfrm>
            <a:off x="381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2369" name="Text Box 79"/>
          <p:cNvSpPr txBox="1">
            <a:spLocks noChangeArrowheads="1"/>
          </p:cNvSpPr>
          <p:nvPr/>
        </p:nvSpPr>
        <p:spPr bwMode="auto">
          <a:xfrm>
            <a:off x="381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2370" name="Line 80"/>
          <p:cNvSpPr>
            <a:spLocks noChangeShapeType="1"/>
          </p:cNvSpPr>
          <p:nvPr/>
        </p:nvSpPr>
        <p:spPr bwMode="auto">
          <a:xfrm>
            <a:off x="9144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1" name="Line 81"/>
          <p:cNvSpPr>
            <a:spLocks noChangeShapeType="1"/>
          </p:cNvSpPr>
          <p:nvPr/>
        </p:nvSpPr>
        <p:spPr bwMode="auto">
          <a:xfrm>
            <a:off x="65532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2" name="Line 82"/>
          <p:cNvSpPr>
            <a:spLocks noChangeShapeType="1"/>
          </p:cNvSpPr>
          <p:nvPr/>
        </p:nvSpPr>
        <p:spPr bwMode="auto">
          <a:xfrm flipH="1">
            <a:off x="6705600" y="46482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3" name="Line 83"/>
          <p:cNvSpPr>
            <a:spLocks noChangeShapeType="1"/>
          </p:cNvSpPr>
          <p:nvPr/>
        </p:nvSpPr>
        <p:spPr bwMode="auto">
          <a:xfrm>
            <a:off x="990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4" name="Line 84"/>
          <p:cNvSpPr>
            <a:spLocks noChangeShapeType="1"/>
          </p:cNvSpPr>
          <p:nvPr/>
        </p:nvSpPr>
        <p:spPr bwMode="auto">
          <a:xfrm flipH="1">
            <a:off x="1295400" y="5715000"/>
            <a:ext cx="525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5" name="Text Box 85"/>
          <p:cNvSpPr txBox="1">
            <a:spLocks noChangeArrowheads="1"/>
          </p:cNvSpPr>
          <p:nvPr/>
        </p:nvSpPr>
        <p:spPr bwMode="auto">
          <a:xfrm>
            <a:off x="5051425" y="6172200"/>
            <a:ext cx="287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Partial Sum elements </a:t>
            </a:r>
          </a:p>
        </p:txBody>
      </p:sp>
      <p:sp>
        <p:nvSpPr>
          <p:cNvPr id="12376" name="Line 86"/>
          <p:cNvSpPr>
            <a:spLocks noChangeShapeType="1"/>
          </p:cNvSpPr>
          <p:nvPr/>
        </p:nvSpPr>
        <p:spPr bwMode="auto">
          <a:xfrm>
            <a:off x="7848600" y="640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7" name="Text Box 87"/>
          <p:cNvSpPr txBox="1">
            <a:spLocks noChangeArrowheads="1"/>
          </p:cNvSpPr>
          <p:nvPr/>
        </p:nvSpPr>
        <p:spPr bwMode="auto">
          <a:xfrm>
            <a:off x="0" y="5715000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steps</a:t>
            </a:r>
          </a:p>
        </p:txBody>
      </p:sp>
      <p:sp>
        <p:nvSpPr>
          <p:cNvPr id="12378" name="Line 88"/>
          <p:cNvSpPr>
            <a:spLocks noChangeShapeType="1"/>
          </p:cNvSpPr>
          <p:nvPr/>
        </p:nvSpPr>
        <p:spPr bwMode="auto">
          <a:xfrm>
            <a:off x="2286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9" name="Text Box 89"/>
          <p:cNvSpPr txBox="1">
            <a:spLocks noChangeArrowheads="1"/>
          </p:cNvSpPr>
          <p:nvPr/>
        </p:nvSpPr>
        <p:spPr bwMode="auto">
          <a:xfrm>
            <a:off x="609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0</a:t>
            </a:r>
          </a:p>
        </p:txBody>
      </p:sp>
      <p:sp>
        <p:nvSpPr>
          <p:cNvPr id="12380" name="Text Box 90"/>
          <p:cNvSpPr txBox="1">
            <a:spLocks noChangeArrowheads="1"/>
          </p:cNvSpPr>
          <p:nvPr/>
        </p:nvSpPr>
        <p:spPr bwMode="auto">
          <a:xfrm>
            <a:off x="60960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4</a:t>
            </a:r>
          </a:p>
        </p:txBody>
      </p:sp>
      <p:sp>
        <p:nvSpPr>
          <p:cNvPr id="12381" name="Text Box 91"/>
          <p:cNvSpPr txBox="1">
            <a:spLocks noChangeArrowheads="1"/>
          </p:cNvSpPr>
          <p:nvPr/>
        </p:nvSpPr>
        <p:spPr bwMode="auto">
          <a:xfrm>
            <a:off x="19812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1</a:t>
            </a:r>
          </a:p>
        </p:txBody>
      </p:sp>
      <p:sp>
        <p:nvSpPr>
          <p:cNvPr id="12382" name="Text Box 92"/>
          <p:cNvSpPr txBox="1">
            <a:spLocks noChangeArrowheads="1"/>
          </p:cNvSpPr>
          <p:nvPr/>
        </p:nvSpPr>
        <p:spPr bwMode="auto">
          <a:xfrm>
            <a:off x="33528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2</a:t>
            </a:r>
          </a:p>
        </p:txBody>
      </p:sp>
      <p:sp>
        <p:nvSpPr>
          <p:cNvPr id="12383" name="Text Box 93"/>
          <p:cNvSpPr txBox="1">
            <a:spLocks noChangeArrowheads="1"/>
          </p:cNvSpPr>
          <p:nvPr/>
        </p:nvSpPr>
        <p:spPr bwMode="auto">
          <a:xfrm>
            <a:off x="47244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3</a:t>
            </a:r>
          </a:p>
        </p:txBody>
      </p:sp>
      <p:sp>
        <p:nvSpPr>
          <p:cNvPr id="12384" name="Text Box 94"/>
          <p:cNvSpPr txBox="1">
            <a:spLocks noChangeArrowheads="1"/>
          </p:cNvSpPr>
          <p:nvPr/>
        </p:nvSpPr>
        <p:spPr bwMode="auto">
          <a:xfrm>
            <a:off x="7467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5</a:t>
            </a:r>
          </a:p>
        </p:txBody>
      </p:sp>
      <p:sp>
        <p:nvSpPr>
          <p:cNvPr id="12385" name="TextBox 1"/>
          <p:cNvSpPr txBox="1">
            <a:spLocks noChangeArrowheads="1"/>
          </p:cNvSpPr>
          <p:nvPr/>
        </p:nvSpPr>
        <p:spPr bwMode="auto">
          <a:xfrm>
            <a:off x="0" y="1900238"/>
            <a:ext cx="685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Thread Index to Data Mapping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is responsible of an even-index location of the partial sum vector </a:t>
            </a:r>
          </a:p>
          <a:p>
            <a:pPr lvl="1"/>
            <a:r>
              <a:rPr lang="en-US" dirty="0"/>
              <a:t>One input value is at the location of responsibility</a:t>
            </a:r>
          </a:p>
          <a:p>
            <a:endParaRPr lang="en-US" dirty="0"/>
          </a:p>
          <a:p>
            <a:r>
              <a:rPr lang="en-US" dirty="0"/>
              <a:t>After each step, half of the threads are no longer needed</a:t>
            </a:r>
          </a:p>
          <a:p>
            <a:endParaRPr lang="en-US" dirty="0"/>
          </a:p>
          <a:p>
            <a:r>
              <a:rPr lang="en-US" dirty="0"/>
              <a:t>In each step, one of the inputs comes from an increasing distance away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A9A153-5DAC-4F39-99A4-C2DDCABB4E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C38E2-8A06-4E5C-9437-4778EA47DF4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/>
              <a:t>A Sum Example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3335" name="Rectangle 33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3336" name="Rectangle 34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35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36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37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3340" name="Rectangle 38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40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45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13343" name="Rectangle 46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47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48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Rectangle 49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Rectangle 50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52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57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58"/>
          <p:cNvSpPr>
            <a:spLocks noChangeShapeType="1"/>
          </p:cNvSpPr>
          <p:nvPr/>
        </p:nvSpPr>
        <p:spPr bwMode="auto">
          <a:xfrm flipH="1">
            <a:off x="1143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59"/>
          <p:cNvSpPr>
            <a:spLocks noChangeShapeType="1"/>
          </p:cNvSpPr>
          <p:nvPr/>
        </p:nvSpPr>
        <p:spPr bwMode="auto">
          <a:xfrm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0"/>
          <p:cNvSpPr>
            <a:spLocks noChangeShapeType="1"/>
          </p:cNvSpPr>
          <p:nvPr/>
        </p:nvSpPr>
        <p:spPr bwMode="auto">
          <a:xfrm flipH="1">
            <a:off x="25908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63"/>
          <p:cNvSpPr>
            <a:spLocks noChangeShapeType="1"/>
          </p:cNvSpPr>
          <p:nvPr/>
        </p:nvSpPr>
        <p:spPr bwMode="auto">
          <a:xfrm>
            <a:off x="5181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69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70"/>
          <p:cNvSpPr>
            <a:spLocks noChangeShapeType="1"/>
          </p:cNvSpPr>
          <p:nvPr/>
        </p:nvSpPr>
        <p:spPr bwMode="auto">
          <a:xfrm flipH="1">
            <a:off x="11430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71"/>
          <p:cNvSpPr>
            <a:spLocks noChangeShapeType="1"/>
          </p:cNvSpPr>
          <p:nvPr/>
        </p:nvSpPr>
        <p:spPr bwMode="auto">
          <a:xfrm>
            <a:off x="3733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72"/>
          <p:cNvSpPr>
            <a:spLocks noChangeShapeType="1"/>
          </p:cNvSpPr>
          <p:nvPr/>
        </p:nvSpPr>
        <p:spPr bwMode="auto">
          <a:xfrm flipH="1">
            <a:off x="38862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75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76"/>
          <p:cNvSpPr>
            <a:spLocks noChangeShapeType="1"/>
          </p:cNvSpPr>
          <p:nvPr/>
        </p:nvSpPr>
        <p:spPr bwMode="auto">
          <a:xfrm flipH="1">
            <a:off x="1143000" y="45720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Text Box 77"/>
          <p:cNvSpPr txBox="1">
            <a:spLocks noChangeArrowheads="1"/>
          </p:cNvSpPr>
          <p:nvPr/>
        </p:nvSpPr>
        <p:spPr bwMode="auto">
          <a:xfrm>
            <a:off x="3810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3363" name="Text Box 78"/>
          <p:cNvSpPr txBox="1">
            <a:spLocks noChangeArrowheads="1"/>
          </p:cNvSpPr>
          <p:nvPr/>
        </p:nvSpPr>
        <p:spPr bwMode="auto">
          <a:xfrm>
            <a:off x="381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3364" name="Text Box 79"/>
          <p:cNvSpPr txBox="1">
            <a:spLocks noChangeArrowheads="1"/>
          </p:cNvSpPr>
          <p:nvPr/>
        </p:nvSpPr>
        <p:spPr bwMode="auto">
          <a:xfrm>
            <a:off x="381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3365" name="Line 80"/>
          <p:cNvSpPr>
            <a:spLocks noChangeShapeType="1"/>
          </p:cNvSpPr>
          <p:nvPr/>
        </p:nvSpPr>
        <p:spPr bwMode="auto">
          <a:xfrm>
            <a:off x="9144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83"/>
          <p:cNvSpPr>
            <a:spLocks noChangeShapeType="1"/>
          </p:cNvSpPr>
          <p:nvPr/>
        </p:nvSpPr>
        <p:spPr bwMode="auto">
          <a:xfrm>
            <a:off x="990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Text Box 87"/>
          <p:cNvSpPr txBox="1">
            <a:spLocks noChangeArrowheads="1"/>
          </p:cNvSpPr>
          <p:nvPr/>
        </p:nvSpPr>
        <p:spPr bwMode="auto">
          <a:xfrm>
            <a:off x="0" y="5715000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steps</a:t>
            </a:r>
          </a:p>
        </p:txBody>
      </p:sp>
      <p:sp>
        <p:nvSpPr>
          <p:cNvPr id="13368" name="Line 88"/>
          <p:cNvSpPr>
            <a:spLocks noChangeShapeType="1"/>
          </p:cNvSpPr>
          <p:nvPr/>
        </p:nvSpPr>
        <p:spPr bwMode="auto">
          <a:xfrm>
            <a:off x="2286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Text Box 89"/>
          <p:cNvSpPr txBox="1">
            <a:spLocks noChangeArrowheads="1"/>
          </p:cNvSpPr>
          <p:nvPr/>
        </p:nvSpPr>
        <p:spPr bwMode="auto">
          <a:xfrm>
            <a:off x="609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0</a:t>
            </a:r>
          </a:p>
        </p:txBody>
      </p:sp>
      <p:sp>
        <p:nvSpPr>
          <p:cNvPr id="13370" name="Text Box 91"/>
          <p:cNvSpPr txBox="1">
            <a:spLocks noChangeArrowheads="1"/>
          </p:cNvSpPr>
          <p:nvPr/>
        </p:nvSpPr>
        <p:spPr bwMode="auto">
          <a:xfrm>
            <a:off x="19812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1</a:t>
            </a:r>
          </a:p>
        </p:txBody>
      </p:sp>
      <p:sp>
        <p:nvSpPr>
          <p:cNvPr id="13371" name="Text Box 92"/>
          <p:cNvSpPr txBox="1">
            <a:spLocks noChangeArrowheads="1"/>
          </p:cNvSpPr>
          <p:nvPr/>
        </p:nvSpPr>
        <p:spPr bwMode="auto">
          <a:xfrm>
            <a:off x="33528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2</a:t>
            </a:r>
          </a:p>
        </p:txBody>
      </p:sp>
      <p:sp>
        <p:nvSpPr>
          <p:cNvPr id="13372" name="Text Box 93"/>
          <p:cNvSpPr txBox="1">
            <a:spLocks noChangeArrowheads="1"/>
          </p:cNvSpPr>
          <p:nvPr/>
        </p:nvSpPr>
        <p:spPr bwMode="auto">
          <a:xfrm>
            <a:off x="47244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3</a:t>
            </a:r>
          </a:p>
        </p:txBody>
      </p:sp>
      <p:sp>
        <p:nvSpPr>
          <p:cNvPr id="13373" name="TextBox 1"/>
          <p:cNvSpPr txBox="1">
            <a:spLocks noChangeArrowheads="1"/>
          </p:cNvSpPr>
          <p:nvPr/>
        </p:nvSpPr>
        <p:spPr bwMode="auto">
          <a:xfrm>
            <a:off x="0" y="1900238"/>
            <a:ext cx="685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Data</a:t>
            </a:r>
          </a:p>
        </p:txBody>
      </p:sp>
      <p:sp>
        <p:nvSpPr>
          <p:cNvPr id="13374" name="Rectangle 16"/>
          <p:cNvSpPr>
            <a:spLocks noChangeArrowheads="1"/>
          </p:cNvSpPr>
          <p:nvPr/>
        </p:nvSpPr>
        <p:spPr bwMode="auto">
          <a:xfrm>
            <a:off x="5475288" y="1900238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75" name="Line 62"/>
          <p:cNvSpPr>
            <a:spLocks noChangeShapeType="1"/>
          </p:cNvSpPr>
          <p:nvPr/>
        </p:nvSpPr>
        <p:spPr bwMode="auto">
          <a:xfrm flipH="1">
            <a:off x="5284788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Rectangle 16"/>
          <p:cNvSpPr>
            <a:spLocks noChangeArrowheads="1"/>
          </p:cNvSpPr>
          <p:nvPr/>
        </p:nvSpPr>
        <p:spPr bwMode="auto">
          <a:xfrm>
            <a:off x="7227888" y="31242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77" name="TextBox 2"/>
          <p:cNvSpPr txBox="1">
            <a:spLocks noChangeArrowheads="1"/>
          </p:cNvSpPr>
          <p:nvPr/>
        </p:nvSpPr>
        <p:spPr bwMode="auto">
          <a:xfrm>
            <a:off x="6161088" y="3698875"/>
            <a:ext cx="2590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Active Partial Sum elements </a:t>
            </a:r>
          </a:p>
        </p:txBody>
      </p:sp>
      <p:sp>
        <p:nvSpPr>
          <p:cNvPr id="13378" name="Rectangle 26"/>
          <p:cNvSpPr>
            <a:spLocks noChangeArrowheads="1"/>
          </p:cNvSpPr>
          <p:nvPr/>
        </p:nvSpPr>
        <p:spPr bwMode="auto">
          <a:xfrm>
            <a:off x="5475288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Rectangle 26"/>
          <p:cNvSpPr>
            <a:spLocks noChangeArrowheads="1"/>
          </p:cNvSpPr>
          <p:nvPr/>
        </p:nvSpPr>
        <p:spPr bwMode="auto">
          <a:xfrm>
            <a:off x="5475288" y="4122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Rectangle 26"/>
          <p:cNvSpPr>
            <a:spLocks noChangeArrowheads="1"/>
          </p:cNvSpPr>
          <p:nvPr/>
        </p:nvSpPr>
        <p:spPr bwMode="auto">
          <a:xfrm>
            <a:off x="5475288" y="5265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F1F5B-62A1-4670-979B-0D428F86D7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Reduction Steps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// Stride is distance to the next value being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// accumulated into the threads mapped position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// in the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aray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stride = 1; 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stride &lt;=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;  stride *= 2) 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if (t % stride == 0)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[2*t]+=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[2*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2209800" y="5562600"/>
            <a:ext cx="428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Why do we need syncthreads()?</a:t>
            </a:r>
          </a:p>
        </p:txBody>
      </p:sp>
    </p:spTree>
    <p:extLst>
      <p:ext uri="{BB962C8B-B14F-4D97-AF65-F5344CB8AC3E}">
        <p14:creationId xmlns:p14="http://schemas.microsoft.com/office/powerpoint/2010/main" val="98913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Synchronization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syncthreads</a:t>
            </a:r>
            <a:r>
              <a:rPr lang="en-US" dirty="0"/>
              <a:t>() are needed to ensure that all elements of each version of partial sums have been generated before we proceed to the next step</a:t>
            </a:r>
          </a:p>
          <a:p>
            <a:endParaRPr lang="en-US" dirty="0"/>
          </a:p>
          <a:p>
            <a:r>
              <a:rPr lang="en-US" dirty="0"/>
              <a:t>Why do we </a:t>
            </a:r>
            <a:r>
              <a:rPr lang="en-US" b="1" dirty="0"/>
              <a:t>not</a:t>
            </a:r>
            <a:r>
              <a:rPr lang="en-US" dirty="0"/>
              <a:t> need another __syncthreads() at the end of the reduction loop?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2FD055-D3DC-4D6F-895D-5C089E0EE3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2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C38E2-8A06-4E5C-9437-4778EA47DF4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Example of the Purpose of Syncthreads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3335" name="Rectangle 33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3336" name="Rectangle 34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35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36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37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3340" name="Rectangle 38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40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45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13343" name="Rectangle 46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47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48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Rectangle 49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Rectangle 50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52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57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58"/>
          <p:cNvSpPr>
            <a:spLocks noChangeShapeType="1"/>
          </p:cNvSpPr>
          <p:nvPr/>
        </p:nvSpPr>
        <p:spPr bwMode="auto">
          <a:xfrm flipH="1">
            <a:off x="1143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59"/>
          <p:cNvSpPr>
            <a:spLocks noChangeShapeType="1"/>
          </p:cNvSpPr>
          <p:nvPr/>
        </p:nvSpPr>
        <p:spPr bwMode="auto">
          <a:xfrm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0"/>
          <p:cNvSpPr>
            <a:spLocks noChangeShapeType="1"/>
          </p:cNvSpPr>
          <p:nvPr/>
        </p:nvSpPr>
        <p:spPr bwMode="auto">
          <a:xfrm flipH="1">
            <a:off x="25908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63"/>
          <p:cNvSpPr>
            <a:spLocks noChangeShapeType="1"/>
          </p:cNvSpPr>
          <p:nvPr/>
        </p:nvSpPr>
        <p:spPr bwMode="auto">
          <a:xfrm>
            <a:off x="5181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69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70"/>
          <p:cNvSpPr>
            <a:spLocks noChangeShapeType="1"/>
          </p:cNvSpPr>
          <p:nvPr/>
        </p:nvSpPr>
        <p:spPr bwMode="auto">
          <a:xfrm flipH="1">
            <a:off x="11430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71"/>
          <p:cNvSpPr>
            <a:spLocks noChangeShapeType="1"/>
          </p:cNvSpPr>
          <p:nvPr/>
        </p:nvSpPr>
        <p:spPr bwMode="auto">
          <a:xfrm>
            <a:off x="3733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72"/>
          <p:cNvSpPr>
            <a:spLocks noChangeShapeType="1"/>
          </p:cNvSpPr>
          <p:nvPr/>
        </p:nvSpPr>
        <p:spPr bwMode="auto">
          <a:xfrm flipH="1">
            <a:off x="38862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75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76"/>
          <p:cNvSpPr>
            <a:spLocks noChangeShapeType="1"/>
          </p:cNvSpPr>
          <p:nvPr/>
        </p:nvSpPr>
        <p:spPr bwMode="auto">
          <a:xfrm flipH="1">
            <a:off x="1143000" y="45720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Text Box 77"/>
          <p:cNvSpPr txBox="1">
            <a:spLocks noChangeArrowheads="1"/>
          </p:cNvSpPr>
          <p:nvPr/>
        </p:nvSpPr>
        <p:spPr bwMode="auto">
          <a:xfrm>
            <a:off x="3810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3363" name="Text Box 78"/>
          <p:cNvSpPr txBox="1">
            <a:spLocks noChangeArrowheads="1"/>
          </p:cNvSpPr>
          <p:nvPr/>
        </p:nvSpPr>
        <p:spPr bwMode="auto">
          <a:xfrm>
            <a:off x="381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3364" name="Text Box 79"/>
          <p:cNvSpPr txBox="1">
            <a:spLocks noChangeArrowheads="1"/>
          </p:cNvSpPr>
          <p:nvPr/>
        </p:nvSpPr>
        <p:spPr bwMode="auto">
          <a:xfrm>
            <a:off x="381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3365" name="Line 80"/>
          <p:cNvSpPr>
            <a:spLocks noChangeShapeType="1"/>
          </p:cNvSpPr>
          <p:nvPr/>
        </p:nvSpPr>
        <p:spPr bwMode="auto">
          <a:xfrm>
            <a:off x="9144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83"/>
          <p:cNvSpPr>
            <a:spLocks noChangeShapeType="1"/>
          </p:cNvSpPr>
          <p:nvPr/>
        </p:nvSpPr>
        <p:spPr bwMode="auto">
          <a:xfrm>
            <a:off x="990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Text Box 87"/>
          <p:cNvSpPr txBox="1">
            <a:spLocks noChangeArrowheads="1"/>
          </p:cNvSpPr>
          <p:nvPr/>
        </p:nvSpPr>
        <p:spPr bwMode="auto">
          <a:xfrm>
            <a:off x="0" y="5715000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steps</a:t>
            </a:r>
          </a:p>
        </p:txBody>
      </p:sp>
      <p:sp>
        <p:nvSpPr>
          <p:cNvPr id="13368" name="Line 88"/>
          <p:cNvSpPr>
            <a:spLocks noChangeShapeType="1"/>
          </p:cNvSpPr>
          <p:nvPr/>
        </p:nvSpPr>
        <p:spPr bwMode="auto">
          <a:xfrm>
            <a:off x="2286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Text Box 89"/>
          <p:cNvSpPr txBox="1">
            <a:spLocks noChangeArrowheads="1"/>
          </p:cNvSpPr>
          <p:nvPr/>
        </p:nvSpPr>
        <p:spPr bwMode="auto">
          <a:xfrm>
            <a:off x="609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0</a:t>
            </a:r>
          </a:p>
        </p:txBody>
      </p:sp>
      <p:sp>
        <p:nvSpPr>
          <p:cNvPr id="13370" name="Text Box 91"/>
          <p:cNvSpPr txBox="1">
            <a:spLocks noChangeArrowheads="1"/>
          </p:cNvSpPr>
          <p:nvPr/>
        </p:nvSpPr>
        <p:spPr bwMode="auto">
          <a:xfrm>
            <a:off x="19812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1</a:t>
            </a:r>
          </a:p>
        </p:txBody>
      </p:sp>
      <p:sp>
        <p:nvSpPr>
          <p:cNvPr id="13371" name="Text Box 92"/>
          <p:cNvSpPr txBox="1">
            <a:spLocks noChangeArrowheads="1"/>
          </p:cNvSpPr>
          <p:nvPr/>
        </p:nvSpPr>
        <p:spPr bwMode="auto">
          <a:xfrm>
            <a:off x="33528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2</a:t>
            </a:r>
          </a:p>
        </p:txBody>
      </p:sp>
      <p:sp>
        <p:nvSpPr>
          <p:cNvPr id="13372" name="Text Box 93"/>
          <p:cNvSpPr txBox="1">
            <a:spLocks noChangeArrowheads="1"/>
          </p:cNvSpPr>
          <p:nvPr/>
        </p:nvSpPr>
        <p:spPr bwMode="auto">
          <a:xfrm>
            <a:off x="47244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3</a:t>
            </a:r>
          </a:p>
        </p:txBody>
      </p:sp>
      <p:sp>
        <p:nvSpPr>
          <p:cNvPr id="13373" name="TextBox 1"/>
          <p:cNvSpPr txBox="1">
            <a:spLocks noChangeArrowheads="1"/>
          </p:cNvSpPr>
          <p:nvPr/>
        </p:nvSpPr>
        <p:spPr bwMode="auto">
          <a:xfrm>
            <a:off x="0" y="1900238"/>
            <a:ext cx="7175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Data</a:t>
            </a:r>
          </a:p>
        </p:txBody>
      </p:sp>
      <p:sp>
        <p:nvSpPr>
          <p:cNvPr id="13374" name="Rectangle 16"/>
          <p:cNvSpPr>
            <a:spLocks noChangeArrowheads="1"/>
          </p:cNvSpPr>
          <p:nvPr/>
        </p:nvSpPr>
        <p:spPr bwMode="auto">
          <a:xfrm>
            <a:off x="5475288" y="1900238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75" name="Line 62"/>
          <p:cNvSpPr>
            <a:spLocks noChangeShapeType="1"/>
          </p:cNvSpPr>
          <p:nvPr/>
        </p:nvSpPr>
        <p:spPr bwMode="auto">
          <a:xfrm flipH="1">
            <a:off x="5284788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Rectangle 16"/>
          <p:cNvSpPr>
            <a:spLocks noChangeArrowheads="1"/>
          </p:cNvSpPr>
          <p:nvPr/>
        </p:nvSpPr>
        <p:spPr bwMode="auto">
          <a:xfrm>
            <a:off x="7227888" y="31242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77" name="TextBox 2"/>
          <p:cNvSpPr txBox="1">
            <a:spLocks noChangeArrowheads="1"/>
          </p:cNvSpPr>
          <p:nvPr/>
        </p:nvSpPr>
        <p:spPr bwMode="auto">
          <a:xfrm>
            <a:off x="6161088" y="3698875"/>
            <a:ext cx="2590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Active Partial Sum elements </a:t>
            </a:r>
          </a:p>
        </p:txBody>
      </p:sp>
      <p:sp>
        <p:nvSpPr>
          <p:cNvPr id="13378" name="Rectangle 26"/>
          <p:cNvSpPr>
            <a:spLocks noChangeArrowheads="1"/>
          </p:cNvSpPr>
          <p:nvPr/>
        </p:nvSpPr>
        <p:spPr bwMode="auto">
          <a:xfrm>
            <a:off x="5475288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Rectangle 26"/>
          <p:cNvSpPr>
            <a:spLocks noChangeArrowheads="1"/>
          </p:cNvSpPr>
          <p:nvPr/>
        </p:nvSpPr>
        <p:spPr bwMode="auto">
          <a:xfrm>
            <a:off x="5475288" y="4122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Rectangle 26"/>
          <p:cNvSpPr>
            <a:spLocks noChangeArrowheads="1"/>
          </p:cNvSpPr>
          <p:nvPr/>
        </p:nvSpPr>
        <p:spPr bwMode="auto">
          <a:xfrm>
            <a:off x="5475288" y="5265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1006-3F65-455D-A1CA-ED668E86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“Segmented Reduction”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BC926-2395-44A8-A293-062A1DB5B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ECE408/CS483/ECE498al, University of Illinois, 2007-2018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3BB6D-5132-4D18-998E-AD2D9C9E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45A2CA-F1D8-41AC-8A44-9B4ECBBF1B8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110C2-2E93-492F-8EC4-F98BE709E958}"/>
              </a:ext>
            </a:extLst>
          </p:cNvPr>
          <p:cNvSpPr/>
          <p:nvPr/>
        </p:nvSpPr>
        <p:spPr>
          <a:xfrm>
            <a:off x="685800" y="1905000"/>
            <a:ext cx="8305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list of arbitrary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FD70A-4DC6-4C02-8FF5-80EF3F1136CE}"/>
              </a:ext>
            </a:extLst>
          </p:cNvPr>
          <p:cNvSpPr/>
          <p:nvPr/>
        </p:nvSpPr>
        <p:spPr>
          <a:xfrm>
            <a:off x="685800" y="3167062"/>
            <a:ext cx="1905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77E25-A216-4BE5-BCA5-D35338DAD677}"/>
              </a:ext>
            </a:extLst>
          </p:cNvPr>
          <p:cNvSpPr/>
          <p:nvPr/>
        </p:nvSpPr>
        <p:spPr>
          <a:xfrm>
            <a:off x="2590800" y="3167062"/>
            <a:ext cx="1905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1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C32C3C3-FCA1-4875-9A90-69A52AB6500F}"/>
              </a:ext>
            </a:extLst>
          </p:cNvPr>
          <p:cNvSpPr/>
          <p:nvPr/>
        </p:nvSpPr>
        <p:spPr>
          <a:xfrm>
            <a:off x="1447800" y="2528888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3890C3-729F-4DD4-A332-3A0E51985DA2}"/>
              </a:ext>
            </a:extLst>
          </p:cNvPr>
          <p:cNvSpPr/>
          <p:nvPr/>
        </p:nvSpPr>
        <p:spPr>
          <a:xfrm>
            <a:off x="3352800" y="2528888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60C33-ADF9-42A6-AC11-E6C1B239F3FC}"/>
              </a:ext>
            </a:extLst>
          </p:cNvPr>
          <p:cNvSpPr/>
          <p:nvPr/>
        </p:nvSpPr>
        <p:spPr>
          <a:xfrm>
            <a:off x="4486275" y="3162300"/>
            <a:ext cx="1905000" cy="38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A81BDD7-6302-46A8-A374-8596268DEE3F}"/>
              </a:ext>
            </a:extLst>
          </p:cNvPr>
          <p:cNvSpPr/>
          <p:nvPr/>
        </p:nvSpPr>
        <p:spPr>
          <a:xfrm>
            <a:off x="5257800" y="2528888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8A2AD-CF49-4F72-A91E-049797B53D7B}"/>
              </a:ext>
            </a:extLst>
          </p:cNvPr>
          <p:cNvSpPr txBox="1"/>
          <p:nvPr/>
        </p:nvSpPr>
        <p:spPr>
          <a:xfrm>
            <a:off x="6517957" y="31076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1CA33-F406-4EB6-88AA-E4C05C0BD776}"/>
              </a:ext>
            </a:extLst>
          </p:cNvPr>
          <p:cNvSpPr/>
          <p:nvPr/>
        </p:nvSpPr>
        <p:spPr>
          <a:xfrm>
            <a:off x="7086600" y="3183582"/>
            <a:ext cx="1905000" cy="38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n-1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E2C288-B3FB-4B3B-90FB-B1063ABD9FDB}"/>
              </a:ext>
            </a:extLst>
          </p:cNvPr>
          <p:cNvSpPr/>
          <p:nvPr/>
        </p:nvSpPr>
        <p:spPr>
          <a:xfrm>
            <a:off x="457200" y="2757488"/>
            <a:ext cx="8686800" cy="2271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1A0DE-1038-419B-BA03-2C38B450C4C3}"/>
              </a:ext>
            </a:extLst>
          </p:cNvPr>
          <p:cNvSpPr txBox="1"/>
          <p:nvPr/>
        </p:nvSpPr>
        <p:spPr>
          <a:xfrm>
            <a:off x="6764178" y="147429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Memory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34D1086-165A-4E1A-A775-6095F2110DD6}"/>
              </a:ext>
            </a:extLst>
          </p:cNvPr>
          <p:cNvSpPr/>
          <p:nvPr/>
        </p:nvSpPr>
        <p:spPr>
          <a:xfrm>
            <a:off x="7810500" y="2533650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9ACBA7-E262-4E5F-8A8A-3F447B33244C}"/>
              </a:ext>
            </a:extLst>
          </p:cNvPr>
          <p:cNvSpPr/>
          <p:nvPr/>
        </p:nvSpPr>
        <p:spPr>
          <a:xfrm>
            <a:off x="685800" y="4205288"/>
            <a:ext cx="1905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FE2571-A217-417E-B7CF-AA310EE0F320}"/>
              </a:ext>
            </a:extLst>
          </p:cNvPr>
          <p:cNvSpPr/>
          <p:nvPr/>
        </p:nvSpPr>
        <p:spPr>
          <a:xfrm>
            <a:off x="2590800" y="4205288"/>
            <a:ext cx="1905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301784-6357-43E6-8B01-B5DEFA44ADA7}"/>
              </a:ext>
            </a:extLst>
          </p:cNvPr>
          <p:cNvSpPr/>
          <p:nvPr/>
        </p:nvSpPr>
        <p:spPr>
          <a:xfrm>
            <a:off x="4486275" y="4200526"/>
            <a:ext cx="1905000" cy="38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2ED57-A8F5-4128-A50C-96470EB94DC4}"/>
              </a:ext>
            </a:extLst>
          </p:cNvPr>
          <p:cNvSpPr txBox="1"/>
          <p:nvPr/>
        </p:nvSpPr>
        <p:spPr>
          <a:xfrm>
            <a:off x="6517957" y="41459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C35EE-F071-45FE-8949-4EA7CC4EAE65}"/>
              </a:ext>
            </a:extLst>
          </p:cNvPr>
          <p:cNvSpPr/>
          <p:nvPr/>
        </p:nvSpPr>
        <p:spPr>
          <a:xfrm>
            <a:off x="7086600" y="4221808"/>
            <a:ext cx="1905000" cy="38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partialSum</a:t>
            </a:r>
            <a:r>
              <a:rPr lang="en-US" sz="1400" dirty="0"/>
              <a:t> Block n-1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727AC-74A8-43B8-B78A-606A56C8E3A5}"/>
              </a:ext>
            </a:extLst>
          </p:cNvPr>
          <p:cNvSpPr/>
          <p:nvPr/>
        </p:nvSpPr>
        <p:spPr>
          <a:xfrm>
            <a:off x="685800" y="4200526"/>
            <a:ext cx="152400" cy="385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72368-DDA6-44BA-B075-E3554653216A}"/>
              </a:ext>
            </a:extLst>
          </p:cNvPr>
          <p:cNvSpPr/>
          <p:nvPr/>
        </p:nvSpPr>
        <p:spPr>
          <a:xfrm>
            <a:off x="2590800" y="4200526"/>
            <a:ext cx="152400" cy="385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F95D0E-E201-4D50-A01C-3C79DB781E8B}"/>
              </a:ext>
            </a:extLst>
          </p:cNvPr>
          <p:cNvSpPr/>
          <p:nvPr/>
        </p:nvSpPr>
        <p:spPr>
          <a:xfrm>
            <a:off x="4486275" y="4217195"/>
            <a:ext cx="152400" cy="385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2F570-6FC3-4C75-8253-9FEC297256F0}"/>
              </a:ext>
            </a:extLst>
          </p:cNvPr>
          <p:cNvSpPr/>
          <p:nvPr/>
        </p:nvSpPr>
        <p:spPr>
          <a:xfrm>
            <a:off x="7086600" y="4217195"/>
            <a:ext cx="152400" cy="385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F5741B6-967A-4536-B3F8-DB7C7F3051D8}"/>
              </a:ext>
            </a:extLst>
          </p:cNvPr>
          <p:cNvSpPr/>
          <p:nvPr/>
        </p:nvSpPr>
        <p:spPr>
          <a:xfrm>
            <a:off x="1447800" y="3698081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0678EEB-7777-4737-95E9-06E7979CEF61}"/>
              </a:ext>
            </a:extLst>
          </p:cNvPr>
          <p:cNvSpPr/>
          <p:nvPr/>
        </p:nvSpPr>
        <p:spPr>
          <a:xfrm>
            <a:off x="3352800" y="3698081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3AE88E5-79A6-4149-AF50-C8B72E28BBDD}"/>
              </a:ext>
            </a:extLst>
          </p:cNvPr>
          <p:cNvSpPr/>
          <p:nvPr/>
        </p:nvSpPr>
        <p:spPr>
          <a:xfrm>
            <a:off x="5257800" y="3698081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98B7A5B-3974-411E-9F1D-23C98A89D5D5}"/>
              </a:ext>
            </a:extLst>
          </p:cNvPr>
          <p:cNvSpPr/>
          <p:nvPr/>
        </p:nvSpPr>
        <p:spPr>
          <a:xfrm>
            <a:off x="7810500" y="3702843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A3229C-3D8B-4D6C-A2CF-86E70275CE7F}"/>
              </a:ext>
            </a:extLst>
          </p:cNvPr>
          <p:cNvSpPr/>
          <p:nvPr/>
        </p:nvSpPr>
        <p:spPr>
          <a:xfrm>
            <a:off x="685800" y="5295081"/>
            <a:ext cx="1905000" cy="2873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partialSum</a:t>
            </a:r>
            <a:r>
              <a:rPr lang="en-US" sz="1600" dirty="0"/>
              <a:t> Grid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D3806A-3AB9-4222-81D9-5720F125D733}"/>
              </a:ext>
            </a:extLst>
          </p:cNvPr>
          <p:cNvCxnSpPr/>
          <p:nvPr/>
        </p:nvCxnSpPr>
        <p:spPr>
          <a:xfrm>
            <a:off x="762000" y="47244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80132-364E-40CC-86F7-52E8FC6E3EE5}"/>
              </a:ext>
            </a:extLst>
          </p:cNvPr>
          <p:cNvCxnSpPr>
            <a:cxnSpLocks/>
          </p:cNvCxnSpPr>
          <p:nvPr/>
        </p:nvCxnSpPr>
        <p:spPr>
          <a:xfrm flipH="1">
            <a:off x="1066800" y="4586288"/>
            <a:ext cx="1600200" cy="595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37E0D2-8021-490F-9B01-946FE8E9C19E}"/>
              </a:ext>
            </a:extLst>
          </p:cNvPr>
          <p:cNvCxnSpPr>
            <a:cxnSpLocks/>
          </p:cNvCxnSpPr>
          <p:nvPr/>
        </p:nvCxnSpPr>
        <p:spPr>
          <a:xfrm flipH="1">
            <a:off x="1447800" y="4602957"/>
            <a:ext cx="3076575" cy="578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89AEF3-C0C0-401C-816E-ED0C92952AC5}"/>
              </a:ext>
            </a:extLst>
          </p:cNvPr>
          <p:cNvCxnSpPr>
            <a:cxnSpLocks/>
          </p:cNvCxnSpPr>
          <p:nvPr/>
        </p:nvCxnSpPr>
        <p:spPr>
          <a:xfrm flipH="1">
            <a:off x="2438400" y="4602957"/>
            <a:ext cx="4729162" cy="578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B5F6F7-2217-48F5-AE0A-84E415027588}"/>
              </a:ext>
            </a:extLst>
          </p:cNvPr>
          <p:cNvSpPr txBox="1"/>
          <p:nvPr/>
        </p:nvSpPr>
        <p:spPr>
          <a:xfrm>
            <a:off x="2690812" y="522461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Memory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0DF466-D51B-4BCF-B561-47429F2E0592}"/>
              </a:ext>
            </a:extLst>
          </p:cNvPr>
          <p:cNvSpPr txBox="1"/>
          <p:nvPr/>
        </p:nvSpPr>
        <p:spPr>
          <a:xfrm>
            <a:off x="7121220" y="288543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Shared Memory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BDD7D3-1A3F-4B21-8D4A-3E24E5B24036}"/>
              </a:ext>
            </a:extLst>
          </p:cNvPr>
          <p:cNvSpPr txBox="1"/>
          <p:nvPr/>
        </p:nvSpPr>
        <p:spPr>
          <a:xfrm>
            <a:off x="4587204" y="287112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Shared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FFC8FF-38DB-495E-898F-FBB822D9436B}"/>
              </a:ext>
            </a:extLst>
          </p:cNvPr>
          <p:cNvSpPr txBox="1"/>
          <p:nvPr/>
        </p:nvSpPr>
        <p:spPr>
          <a:xfrm>
            <a:off x="2694661" y="286103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Shared Memory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F4481E-EB93-4B9C-9525-D90991A111DC}"/>
              </a:ext>
            </a:extLst>
          </p:cNvPr>
          <p:cNvSpPr txBox="1"/>
          <p:nvPr/>
        </p:nvSpPr>
        <p:spPr>
          <a:xfrm>
            <a:off x="661842" y="286531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Shared Memory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ABF48A-54AD-457E-946B-F4C5EDACE903}"/>
              </a:ext>
            </a:extLst>
          </p:cNvPr>
          <p:cNvSpPr txBox="1"/>
          <p:nvPr/>
        </p:nvSpPr>
        <p:spPr>
          <a:xfrm>
            <a:off x="685800" y="5759501"/>
            <a:ext cx="678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back to host and host to finish the total</a:t>
            </a:r>
          </a:p>
        </p:txBody>
      </p:sp>
    </p:spTree>
    <p:extLst>
      <p:ext uri="{BB962C8B-B14F-4D97-AF65-F5344CB8AC3E}">
        <p14:creationId xmlns:p14="http://schemas.microsoft.com/office/powerpoint/2010/main" val="6072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the Global Picture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36181" y="1371600"/>
            <a:ext cx="8305800" cy="4572000"/>
          </a:xfrm>
        </p:spPr>
        <p:txBody>
          <a:bodyPr/>
          <a:lstStyle/>
          <a:p>
            <a:r>
              <a:rPr lang="en-US" dirty="0"/>
              <a:t>At the end of the kernel execution, thread 0 in each block writes the sum of the block in </a:t>
            </a:r>
            <a:r>
              <a:rPr lang="en-US" dirty="0" err="1"/>
              <a:t>partialSum</a:t>
            </a:r>
            <a:r>
              <a:rPr lang="en-US" dirty="0"/>
              <a:t>[0] into a vector indexed by the value of </a:t>
            </a:r>
            <a:r>
              <a:rPr lang="en-US" b="1" dirty="0" err="1" smtClean="0"/>
              <a:t>blockIdx.x</a:t>
            </a:r>
            <a:endParaRPr lang="en-US" dirty="0"/>
          </a:p>
          <a:p>
            <a:r>
              <a:rPr lang="en-US" dirty="0"/>
              <a:t>There can be a large number of such sums if the original vector is very large</a:t>
            </a:r>
          </a:p>
          <a:p>
            <a:pPr lvl="1"/>
            <a:r>
              <a:rPr lang="en-US" dirty="0"/>
              <a:t>The host code may iterate and launch another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Could use atomic operations to accumulate into a global sum (to be covered soon).</a:t>
            </a:r>
            <a:endParaRPr lang="en-US" dirty="0"/>
          </a:p>
          <a:p>
            <a:r>
              <a:rPr lang="en-US" dirty="0"/>
              <a:t>If there are only a small number of sums, the host can simply transfer the data back and add them together.</a:t>
            </a:r>
          </a:p>
          <a:p>
            <a:pPr lvl="1"/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54C37D-3B6E-4679-A7B2-D3592C7E53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BB606-6ED9-4E79-ADE9-9FA3AD9CEB0D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Observations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each iteration, two control flow paths will be sequentially traversed for each warp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Threads that perform addition and threads that do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Threads that do not perform addition still </a:t>
            </a:r>
            <a:r>
              <a:rPr lang="en-US" sz="2000" dirty="0" smtClean="0"/>
              <a:t>consume </a:t>
            </a:r>
            <a:r>
              <a:rPr lang="en-US" sz="2000" dirty="0"/>
              <a:t>execution resources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 more than half of threads will be executing after the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odd-index threads are disabled after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After the 5</a:t>
            </a:r>
            <a:r>
              <a:rPr lang="en-US" sz="2000" baseline="30000" dirty="0"/>
              <a:t>th</a:t>
            </a:r>
            <a:r>
              <a:rPr lang="en-US" sz="2000" dirty="0"/>
              <a:t> step, entire warps in each block will fail the if-condition, poor resource utilization but no divergence.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This can go on for a while, up to 5 more steps </a:t>
            </a:r>
            <a:r>
              <a:rPr lang="en-US" sz="1800"/>
              <a:t>(</a:t>
            </a:r>
            <a:r>
              <a:rPr lang="en-US" sz="1800" smtClean="0"/>
              <a:t>1024/32=32= </a:t>
            </a:r>
            <a:r>
              <a:rPr lang="en-US" sz="1800" dirty="0"/>
              <a:t>2</a:t>
            </a:r>
            <a:r>
              <a:rPr lang="en-US" sz="1800" baseline="30000" dirty="0"/>
              <a:t>5</a:t>
            </a:r>
            <a:r>
              <a:rPr lang="en-US" sz="1800" dirty="0"/>
              <a:t>), where each active warp only has one productive thread until all warps in a block retire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Some warps will still succeed, but with divergence since only one thread will succeed</a:t>
            </a:r>
          </a:p>
        </p:txBody>
      </p:sp>
    </p:spTree>
    <p:extLst>
      <p:ext uri="{BB962C8B-B14F-4D97-AF65-F5344CB8AC3E}">
        <p14:creationId xmlns:p14="http://schemas.microsoft.com/office/powerpoint/2010/main" val="3409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300B8A-B02C-4210-B5C4-4ED60EFBA18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/>
              <a:t>To master Reduction Trees, arguably the most widely used parallel computation pattern</a:t>
            </a:r>
          </a:p>
          <a:p>
            <a:pPr marL="857250" lvl="1" indent="-457200" eaLnBrk="1" hangingPunct="1">
              <a:defRPr/>
            </a:pPr>
            <a:r>
              <a:rPr lang="en-US" dirty="0"/>
              <a:t>Basic concept</a:t>
            </a:r>
          </a:p>
          <a:p>
            <a:pPr marL="857250" lvl="1" indent="-457200" eaLnBrk="1" hangingPunct="1">
              <a:defRPr/>
            </a:pPr>
            <a:r>
              <a:rPr lang="en-US" dirty="0"/>
              <a:t>A class of computation</a:t>
            </a:r>
          </a:p>
          <a:p>
            <a:pPr marL="857250" lvl="1" indent="-457200" eaLnBrk="1" hangingPunct="1">
              <a:defRPr/>
            </a:pPr>
            <a:r>
              <a:rPr lang="en-US" dirty="0"/>
              <a:t>Memory coalescing</a:t>
            </a:r>
          </a:p>
          <a:p>
            <a:pPr marL="857250" lvl="1" indent="-457200" eaLnBrk="1" hangingPunct="1">
              <a:defRPr/>
            </a:pPr>
            <a:r>
              <a:rPr lang="en-US" dirty="0"/>
              <a:t>Control divergence</a:t>
            </a:r>
          </a:p>
          <a:p>
            <a:pPr marL="857250" lvl="1" indent="-457200" eaLnBrk="1" hangingPunct="1">
              <a:defRPr/>
            </a:pPr>
            <a:r>
              <a:rPr lang="en-US" dirty="0"/>
              <a:t>Thread utilization</a:t>
            </a:r>
          </a:p>
          <a:p>
            <a:pPr marL="857250" lvl="1" indent="-457200" eaLnBrk="1" hangingPunct="1">
              <a:defRPr/>
            </a:pPr>
            <a:endParaRPr lang="en-US" dirty="0"/>
          </a:p>
          <a:p>
            <a:pPr marL="974725" lvl="1" indent="-403225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Index Usage Matters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some algorithms, one can shift the index usage to improve the divergence behavior</a:t>
            </a:r>
          </a:p>
          <a:p>
            <a:pPr lvl="1">
              <a:defRPr/>
            </a:pPr>
            <a:r>
              <a:rPr lang="en-US" dirty="0"/>
              <a:t>Commutative and associative operators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Reduction satisfies this criterion.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22E5A5-9D8F-4687-A435-7E541E8EB8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Better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compact the partial sums into the first locations in the </a:t>
            </a:r>
            <a:r>
              <a:rPr lang="en-US" dirty="0" err="1"/>
              <a:t>partialSum</a:t>
            </a:r>
            <a:r>
              <a:rPr lang="en-US" dirty="0"/>
              <a:t>[] array</a:t>
            </a:r>
          </a:p>
          <a:p>
            <a:endParaRPr lang="en-US" dirty="0"/>
          </a:p>
          <a:p>
            <a:r>
              <a:rPr lang="en-US" dirty="0"/>
              <a:t>Keep the active threads consecutive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D5968-03FD-4943-8421-BF8850424B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6C5C33-B28C-43B1-938A-A2001E61B3B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2" name="Rectangle 88"/>
          <p:cNvSpPr>
            <a:spLocks noChangeArrowheads="1"/>
          </p:cNvSpPr>
          <p:nvPr/>
        </p:nvSpPr>
        <p:spPr bwMode="auto">
          <a:xfrm>
            <a:off x="8229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89"/>
          <p:cNvSpPr>
            <a:spLocks noChangeArrowheads="1"/>
          </p:cNvSpPr>
          <p:nvPr/>
        </p:nvSpPr>
        <p:spPr bwMode="auto">
          <a:xfrm>
            <a:off x="75438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90"/>
          <p:cNvSpPr>
            <a:spLocks noChangeArrowheads="1"/>
          </p:cNvSpPr>
          <p:nvPr/>
        </p:nvSpPr>
        <p:spPr bwMode="auto">
          <a:xfrm>
            <a:off x="68580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91"/>
          <p:cNvSpPr>
            <a:spLocks noChangeArrowheads="1"/>
          </p:cNvSpPr>
          <p:nvPr/>
        </p:nvSpPr>
        <p:spPr bwMode="auto">
          <a:xfrm>
            <a:off x="61722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85"/>
          <p:cNvSpPr>
            <a:spLocks noChangeArrowheads="1"/>
          </p:cNvSpPr>
          <p:nvPr/>
        </p:nvSpPr>
        <p:spPr bwMode="auto">
          <a:xfrm>
            <a:off x="4114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37" name="Rectangle 86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38" name="Rectangle 87"/>
          <p:cNvSpPr>
            <a:spLocks noChangeArrowheads="1"/>
          </p:cNvSpPr>
          <p:nvPr/>
        </p:nvSpPr>
        <p:spPr bwMode="auto">
          <a:xfrm>
            <a:off x="54864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39" name="Rectangle 81"/>
          <p:cNvSpPr>
            <a:spLocks noChangeArrowheads="1"/>
          </p:cNvSpPr>
          <p:nvPr/>
        </p:nvSpPr>
        <p:spPr bwMode="auto">
          <a:xfrm>
            <a:off x="13716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0" name="Rectangle 82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1" name="Rectangle 83"/>
          <p:cNvSpPr>
            <a:spLocks noChangeArrowheads="1"/>
          </p:cNvSpPr>
          <p:nvPr/>
        </p:nvSpPr>
        <p:spPr bwMode="auto">
          <a:xfrm>
            <a:off x="27432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2" name="Rectangle 84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3" name="Rectangle 2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2544" name="Text Box 3"/>
          <p:cNvSpPr txBox="1">
            <a:spLocks noChangeArrowheads="1"/>
          </p:cNvSpPr>
          <p:nvPr/>
        </p:nvSpPr>
        <p:spPr bwMode="auto">
          <a:xfrm>
            <a:off x="609600" y="1090613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0</a:t>
            </a:r>
          </a:p>
        </p:txBody>
      </p:sp>
      <p:sp>
        <p:nvSpPr>
          <p:cNvPr id="225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 of 16 threads</a:t>
            </a:r>
          </a:p>
        </p:txBody>
      </p:sp>
      <p:sp>
        <p:nvSpPr>
          <p:cNvPr id="22546" name="Rectangle 5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2547" name="Rectangle 6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48" name="Rectangle 7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49" name="Rectangle 8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50" name="Rectangle 9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22551" name="Rectangle 10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52" name="Rectangle 11"/>
          <p:cNvSpPr>
            <a:spLocks noChangeArrowheads="1"/>
          </p:cNvSpPr>
          <p:nvPr/>
        </p:nvSpPr>
        <p:spPr bwMode="auto">
          <a:xfrm>
            <a:off x="5486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553" name="Rectangle 12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54" name="Rectangle 13"/>
          <p:cNvSpPr>
            <a:spLocks noChangeArrowheads="1"/>
          </p:cNvSpPr>
          <p:nvPr/>
        </p:nvSpPr>
        <p:spPr bwMode="auto">
          <a:xfrm>
            <a:off x="7543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22555" name="Rectangle 14"/>
          <p:cNvSpPr>
            <a:spLocks noChangeArrowheads="1"/>
          </p:cNvSpPr>
          <p:nvPr/>
        </p:nvSpPr>
        <p:spPr bwMode="auto">
          <a:xfrm>
            <a:off x="6858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556" name="Rectangle 15"/>
          <p:cNvSpPr>
            <a:spLocks noChangeArrowheads="1"/>
          </p:cNvSpPr>
          <p:nvPr/>
        </p:nvSpPr>
        <p:spPr bwMode="auto">
          <a:xfrm>
            <a:off x="6172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557" name="Rectangle 16"/>
          <p:cNvSpPr>
            <a:spLocks noChangeArrowheads="1"/>
          </p:cNvSpPr>
          <p:nvPr/>
        </p:nvSpPr>
        <p:spPr bwMode="auto">
          <a:xfrm>
            <a:off x="8229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22558" name="Rectangle 17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0+16</a:t>
            </a:r>
          </a:p>
        </p:txBody>
      </p:sp>
      <p:sp>
        <p:nvSpPr>
          <p:cNvPr id="22559" name="Rectangle 18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Rectangle 19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Rectangle 20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21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Rectangle 22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Rectangle 23"/>
          <p:cNvSpPr>
            <a:spLocks noChangeArrowheads="1"/>
          </p:cNvSpPr>
          <p:nvPr/>
        </p:nvSpPr>
        <p:spPr bwMode="auto">
          <a:xfrm>
            <a:off x="5486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15+31</a:t>
            </a:r>
          </a:p>
        </p:txBody>
      </p:sp>
      <p:sp>
        <p:nvSpPr>
          <p:cNvPr id="22565" name="Rectangle 24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25"/>
          <p:cNvSpPr>
            <a:spLocks noChangeArrowheads="1"/>
          </p:cNvSpPr>
          <p:nvPr/>
        </p:nvSpPr>
        <p:spPr bwMode="auto">
          <a:xfrm>
            <a:off x="7543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6"/>
          <p:cNvSpPr>
            <a:spLocks noChangeArrowheads="1"/>
          </p:cNvSpPr>
          <p:nvPr/>
        </p:nvSpPr>
        <p:spPr bwMode="auto">
          <a:xfrm>
            <a:off x="68580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Rectangle 27"/>
          <p:cNvSpPr>
            <a:spLocks noChangeArrowheads="1"/>
          </p:cNvSpPr>
          <p:nvPr/>
        </p:nvSpPr>
        <p:spPr bwMode="auto">
          <a:xfrm>
            <a:off x="6172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Rectangle 28"/>
          <p:cNvSpPr>
            <a:spLocks noChangeArrowheads="1"/>
          </p:cNvSpPr>
          <p:nvPr/>
        </p:nvSpPr>
        <p:spPr bwMode="auto">
          <a:xfrm>
            <a:off x="8229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Rectangle 29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Rectangle 30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Rectangle 31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32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Rectangle 33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Rectangle 34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35"/>
          <p:cNvSpPr>
            <a:spLocks noChangeArrowheads="1"/>
          </p:cNvSpPr>
          <p:nvPr/>
        </p:nvSpPr>
        <p:spPr bwMode="auto">
          <a:xfrm>
            <a:off x="5486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Rectangle 36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Rectangle 37"/>
          <p:cNvSpPr>
            <a:spLocks noChangeArrowheads="1"/>
          </p:cNvSpPr>
          <p:nvPr/>
        </p:nvSpPr>
        <p:spPr bwMode="auto">
          <a:xfrm>
            <a:off x="7543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Rectangle 38"/>
          <p:cNvSpPr>
            <a:spLocks noChangeArrowheads="1"/>
          </p:cNvSpPr>
          <p:nvPr/>
        </p:nvSpPr>
        <p:spPr bwMode="auto">
          <a:xfrm>
            <a:off x="6858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Rectangle 39"/>
          <p:cNvSpPr>
            <a:spLocks noChangeArrowheads="1"/>
          </p:cNvSpPr>
          <p:nvPr/>
        </p:nvSpPr>
        <p:spPr bwMode="auto">
          <a:xfrm>
            <a:off x="6172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40"/>
          <p:cNvSpPr>
            <a:spLocks noChangeArrowheads="1"/>
          </p:cNvSpPr>
          <p:nvPr/>
        </p:nvSpPr>
        <p:spPr bwMode="auto">
          <a:xfrm>
            <a:off x="8229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Rectangle 41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Rectangle 42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Rectangle 43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Rectangle 44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Rectangle 45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Rectangle 46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Rectangle 47"/>
          <p:cNvSpPr>
            <a:spLocks noChangeArrowheads="1"/>
          </p:cNvSpPr>
          <p:nvPr/>
        </p:nvSpPr>
        <p:spPr bwMode="auto">
          <a:xfrm>
            <a:off x="5486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Rectangle 48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Rectangle 49"/>
          <p:cNvSpPr>
            <a:spLocks noChangeArrowheads="1"/>
          </p:cNvSpPr>
          <p:nvPr/>
        </p:nvSpPr>
        <p:spPr bwMode="auto">
          <a:xfrm>
            <a:off x="7543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Rectangle 50"/>
          <p:cNvSpPr>
            <a:spLocks noChangeArrowheads="1"/>
          </p:cNvSpPr>
          <p:nvPr/>
        </p:nvSpPr>
        <p:spPr bwMode="auto">
          <a:xfrm>
            <a:off x="6858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51"/>
          <p:cNvSpPr>
            <a:spLocks noChangeArrowheads="1"/>
          </p:cNvSpPr>
          <p:nvPr/>
        </p:nvSpPr>
        <p:spPr bwMode="auto">
          <a:xfrm>
            <a:off x="6172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Rectangle 52"/>
          <p:cNvSpPr>
            <a:spLocks noChangeArrowheads="1"/>
          </p:cNvSpPr>
          <p:nvPr/>
        </p:nvSpPr>
        <p:spPr bwMode="auto">
          <a:xfrm>
            <a:off x="8229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Line 53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54"/>
          <p:cNvSpPr>
            <a:spLocks noChangeShapeType="1"/>
          </p:cNvSpPr>
          <p:nvPr/>
        </p:nvSpPr>
        <p:spPr bwMode="auto">
          <a:xfrm flipH="1">
            <a:off x="1143000" y="2362200"/>
            <a:ext cx="518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55"/>
          <p:cNvSpPr>
            <a:spLocks noChangeShapeType="1"/>
          </p:cNvSpPr>
          <p:nvPr/>
        </p:nvSpPr>
        <p:spPr bwMode="auto">
          <a:xfrm>
            <a:off x="1676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56"/>
          <p:cNvSpPr>
            <a:spLocks noChangeShapeType="1"/>
          </p:cNvSpPr>
          <p:nvPr/>
        </p:nvSpPr>
        <p:spPr bwMode="auto">
          <a:xfrm flipH="1">
            <a:off x="1752600" y="2362200"/>
            <a:ext cx="525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57"/>
          <p:cNvSpPr>
            <a:spLocks noChangeShapeType="1"/>
          </p:cNvSpPr>
          <p:nvPr/>
        </p:nvSpPr>
        <p:spPr bwMode="auto">
          <a:xfrm>
            <a:off x="2362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58"/>
          <p:cNvSpPr>
            <a:spLocks noChangeShapeType="1"/>
          </p:cNvSpPr>
          <p:nvPr/>
        </p:nvSpPr>
        <p:spPr bwMode="auto">
          <a:xfrm flipH="1">
            <a:off x="2438400" y="2362200"/>
            <a:ext cx="533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59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60"/>
          <p:cNvSpPr>
            <a:spLocks noChangeShapeType="1"/>
          </p:cNvSpPr>
          <p:nvPr/>
        </p:nvSpPr>
        <p:spPr bwMode="auto">
          <a:xfrm flipH="1">
            <a:off x="3124200" y="2362200"/>
            <a:ext cx="533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25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Line 63"/>
          <p:cNvSpPr>
            <a:spLocks noChangeShapeType="1"/>
          </p:cNvSpPr>
          <p:nvPr/>
        </p:nvSpPr>
        <p:spPr bwMode="auto">
          <a:xfrm>
            <a:off x="4419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64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Line 65"/>
          <p:cNvSpPr>
            <a:spLocks noChangeShapeType="1"/>
          </p:cNvSpPr>
          <p:nvPr/>
        </p:nvSpPr>
        <p:spPr bwMode="auto">
          <a:xfrm flipH="1">
            <a:off x="1143000" y="34290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Line 66"/>
          <p:cNvSpPr>
            <a:spLocks noChangeShapeType="1"/>
          </p:cNvSpPr>
          <p:nvPr/>
        </p:nvSpPr>
        <p:spPr bwMode="auto">
          <a:xfrm>
            <a:off x="1676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Line 67"/>
          <p:cNvSpPr>
            <a:spLocks noChangeShapeType="1"/>
          </p:cNvSpPr>
          <p:nvPr/>
        </p:nvSpPr>
        <p:spPr bwMode="auto">
          <a:xfrm flipH="1">
            <a:off x="1828800" y="34290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Line 68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Line 69"/>
          <p:cNvSpPr>
            <a:spLocks noChangeShapeType="1"/>
          </p:cNvSpPr>
          <p:nvPr/>
        </p:nvSpPr>
        <p:spPr bwMode="auto">
          <a:xfrm flipH="1">
            <a:off x="3276600" y="34290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Line 73"/>
          <p:cNvSpPr>
            <a:spLocks noChangeShapeType="1"/>
          </p:cNvSpPr>
          <p:nvPr/>
        </p:nvSpPr>
        <p:spPr bwMode="auto">
          <a:xfrm>
            <a:off x="5105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Line 74"/>
          <p:cNvSpPr>
            <a:spLocks noChangeShapeType="1"/>
          </p:cNvSpPr>
          <p:nvPr/>
        </p:nvSpPr>
        <p:spPr bwMode="auto">
          <a:xfrm>
            <a:off x="5791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Line 75"/>
          <p:cNvSpPr>
            <a:spLocks noChangeShapeType="1"/>
          </p:cNvSpPr>
          <p:nvPr/>
        </p:nvSpPr>
        <p:spPr bwMode="auto">
          <a:xfrm>
            <a:off x="2362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Line 76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Line 77"/>
          <p:cNvSpPr>
            <a:spLocks noChangeShapeType="1"/>
          </p:cNvSpPr>
          <p:nvPr/>
        </p:nvSpPr>
        <p:spPr bwMode="auto">
          <a:xfrm flipH="1">
            <a:off x="2590800" y="34290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Line 78"/>
          <p:cNvSpPr>
            <a:spLocks noChangeShapeType="1"/>
          </p:cNvSpPr>
          <p:nvPr/>
        </p:nvSpPr>
        <p:spPr bwMode="auto">
          <a:xfrm>
            <a:off x="16764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Line 79"/>
          <p:cNvSpPr>
            <a:spLocks noChangeShapeType="1"/>
          </p:cNvSpPr>
          <p:nvPr/>
        </p:nvSpPr>
        <p:spPr bwMode="auto">
          <a:xfrm flipH="1">
            <a:off x="1219200" y="4572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Line 80"/>
          <p:cNvSpPr>
            <a:spLocks noChangeShapeType="1"/>
          </p:cNvSpPr>
          <p:nvPr/>
        </p:nvSpPr>
        <p:spPr bwMode="auto">
          <a:xfrm flipH="1">
            <a:off x="1828800" y="4572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Text Box 92"/>
          <p:cNvSpPr txBox="1">
            <a:spLocks noChangeArrowheads="1"/>
          </p:cNvSpPr>
          <p:nvPr/>
        </p:nvSpPr>
        <p:spPr bwMode="auto">
          <a:xfrm>
            <a:off x="1295400" y="1090613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1</a:t>
            </a:r>
          </a:p>
        </p:txBody>
      </p:sp>
      <p:sp>
        <p:nvSpPr>
          <p:cNvPr id="22620" name="Text Box 93"/>
          <p:cNvSpPr txBox="1">
            <a:spLocks noChangeArrowheads="1"/>
          </p:cNvSpPr>
          <p:nvPr/>
        </p:nvSpPr>
        <p:spPr bwMode="auto">
          <a:xfrm>
            <a:off x="1981200" y="1090613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2</a:t>
            </a:r>
          </a:p>
        </p:txBody>
      </p:sp>
      <p:sp>
        <p:nvSpPr>
          <p:cNvPr id="22621" name="Text Box 94"/>
          <p:cNvSpPr txBox="1">
            <a:spLocks noChangeArrowheads="1"/>
          </p:cNvSpPr>
          <p:nvPr/>
        </p:nvSpPr>
        <p:spPr bwMode="auto">
          <a:xfrm>
            <a:off x="4724400" y="1090613"/>
            <a:ext cx="808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14</a:t>
            </a:r>
          </a:p>
        </p:txBody>
      </p:sp>
      <p:sp>
        <p:nvSpPr>
          <p:cNvPr id="22622" name="Text Box 95"/>
          <p:cNvSpPr txBox="1">
            <a:spLocks noChangeArrowheads="1"/>
          </p:cNvSpPr>
          <p:nvPr/>
        </p:nvSpPr>
        <p:spPr bwMode="auto">
          <a:xfrm>
            <a:off x="5410200" y="1090613"/>
            <a:ext cx="808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Thread 15</a:t>
            </a:r>
          </a:p>
        </p:txBody>
      </p:sp>
    </p:spTree>
    <p:extLst>
      <p:ext uri="{BB962C8B-B14F-4D97-AF65-F5344CB8AC3E}">
        <p14:creationId xmlns:p14="http://schemas.microsoft.com/office/powerpoint/2010/main" val="24232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7C535-C534-4257-ADA8-FF8C803D663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Better Reduction Kernel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pPr marL="974725" lvl="1" indent="-403225" eaLnBrk="1" hangingPunct="1">
              <a:buFontTx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stride =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stride &gt;= 1;  stride /= 2) 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if (t &lt; stride)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[t] +=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897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05800" cy="1143000"/>
          </a:xfrm>
        </p:spPr>
        <p:txBody>
          <a:bodyPr/>
          <a:lstStyle/>
          <a:p>
            <a:r>
              <a:rPr lang="en-US" dirty="0"/>
              <a:t>A Quick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1024 thread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Each block loads 2048 elements into shared memory</a:t>
            </a:r>
            <a:endParaRPr lang="en-US" dirty="0"/>
          </a:p>
          <a:p>
            <a:pPr lvl="1"/>
            <a:r>
              <a:rPr lang="en-US" dirty="0"/>
              <a:t>No divergence in the first 5 steps</a:t>
            </a:r>
          </a:p>
          <a:p>
            <a:pPr lvl="1"/>
            <a:r>
              <a:rPr lang="en-US" dirty="0"/>
              <a:t>1024, 512, 256, 128, 64, 32 consecutive threads are active in each </a:t>
            </a:r>
            <a:r>
              <a:rPr lang="en-US" dirty="0" smtClean="0"/>
              <a:t>step, threads in each war either all active or all inactive</a:t>
            </a:r>
            <a:endParaRPr lang="en-US" dirty="0"/>
          </a:p>
          <a:p>
            <a:pPr lvl="1"/>
            <a:r>
              <a:rPr lang="en-US" dirty="0"/>
              <a:t>The final 5 steps will still have divergence 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D88E1-A88B-446F-A390-F5C0EEE064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an Old Engineer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time permits.</a:t>
            </a:r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7361FA-C228-48F9-9107-ECC352A5D4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7C535-C534-4257-ADA8-FF8C803D663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Parallel Algorithm Overhead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5720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__shared__ float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[2*BLOCK_SIZE];</a:t>
            </a:r>
          </a:p>
          <a:p>
            <a:pPr marL="457200" lvl="1" indent="0">
              <a:buFontTx/>
              <a:buNone/>
              <a:defRPr/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t =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start = 2*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[t] = input[start + t];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blockDim+t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 = input[start+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blockDim.x+t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stride =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	  stride &gt;= 1;  stride &gt;&gt;= 1) 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if (t &lt; stride)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[t] +=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438400"/>
            <a:ext cx="8458200" cy="1143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7C535-C534-4257-ADA8-FF8C803D663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Parallel Algorithm Overhead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5720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__shared__ float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[2*BLOCK_SIZE];</a:t>
            </a:r>
          </a:p>
          <a:p>
            <a:pPr marL="457200" lvl="1" indent="0">
              <a:buFontTx/>
              <a:buNone/>
              <a:defRPr/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t =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start = 2*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[t] = input[start + t];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blockDim+t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 = input[start+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blockDim.x+t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stride =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	  stride &gt;= 1;  stride &gt;&gt;= 1) 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if (t &lt; stride)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[t] +=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683" y="3581400"/>
            <a:ext cx="8458200" cy="2514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dirty="0"/>
              <a:t>Parallel Execution Overhead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50088" y="6246813"/>
            <a:ext cx="1905000" cy="457200"/>
          </a:xfrm>
        </p:spPr>
        <p:txBody>
          <a:bodyPr/>
          <a:lstStyle/>
          <a:p>
            <a:pPr>
              <a:defRPr/>
            </a:pPr>
            <a:fld id="{C629B8E5-A5D0-444C-8787-AC1B034D7F0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863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6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4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27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71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1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59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0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0263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8888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5300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9188" y="3316288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1974850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1960563" y="19859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2546350" y="19859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4"/>
          </p:cNvCxnSpPr>
          <p:nvPr/>
        </p:nvCxnSpPr>
        <p:spPr>
          <a:xfrm>
            <a:off x="2393950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08850" y="2214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28" name="Oval 27"/>
          <p:cNvSpPr/>
          <p:nvPr/>
        </p:nvSpPr>
        <p:spPr>
          <a:xfrm>
            <a:off x="5440363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29" name="Oval 28"/>
          <p:cNvSpPr/>
          <p:nvPr/>
        </p:nvSpPr>
        <p:spPr>
          <a:xfrm>
            <a:off x="3681413" y="22558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6394450" y="407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31" name="Oval 30"/>
          <p:cNvSpPr/>
          <p:nvPr/>
        </p:nvSpPr>
        <p:spPr>
          <a:xfrm>
            <a:off x="2843213" y="40433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95613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46850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4718050" y="5643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2393950" y="3852863"/>
            <a:ext cx="571500" cy="312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0" idx="1"/>
          </p:cNvCxnSpPr>
          <p:nvPr/>
        </p:nvCxnSpPr>
        <p:spPr>
          <a:xfrm>
            <a:off x="5842000" y="3852863"/>
            <a:ext cx="674688" cy="346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70513" y="1989138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81413" y="20240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51700" y="1985963"/>
            <a:ext cx="204788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252913" y="204311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67425" y="2016125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880350" y="20240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0513" y="3076575"/>
            <a:ext cx="0" cy="265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70575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35888" y="3052763"/>
            <a:ext cx="0" cy="263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7"/>
          </p:cNvCxnSpPr>
          <p:nvPr/>
        </p:nvCxnSpPr>
        <p:spPr>
          <a:xfrm flipH="1">
            <a:off x="3559175" y="3894138"/>
            <a:ext cx="460375" cy="271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2"/>
            <a:endCxn id="30" idx="7"/>
          </p:cNvCxnSpPr>
          <p:nvPr/>
        </p:nvCxnSpPr>
        <p:spPr>
          <a:xfrm flipH="1">
            <a:off x="7108825" y="3849688"/>
            <a:ext cx="627063" cy="349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4"/>
            <a:endCxn id="32" idx="0"/>
          </p:cNvCxnSpPr>
          <p:nvPr/>
        </p:nvCxnSpPr>
        <p:spPr>
          <a:xfrm>
            <a:off x="3262313" y="4881563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33" idx="0"/>
          </p:cNvCxnSpPr>
          <p:nvPr/>
        </p:nvCxnSpPr>
        <p:spPr>
          <a:xfrm>
            <a:off x="6813550" y="4914900"/>
            <a:ext cx="0" cy="271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</p:cNvCxnSpPr>
          <p:nvPr/>
        </p:nvCxnSpPr>
        <p:spPr>
          <a:xfrm>
            <a:off x="3262313" y="5719763"/>
            <a:ext cx="1455737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</p:cNvCxnSpPr>
          <p:nvPr/>
        </p:nvCxnSpPr>
        <p:spPr>
          <a:xfrm flipH="1">
            <a:off x="5556250" y="5719763"/>
            <a:ext cx="1257300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45163" y="6324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>
            <a:stCxn id="34" idx="5"/>
            <a:endCxn id="71" idx="1"/>
          </p:cNvCxnSpPr>
          <p:nvPr/>
        </p:nvCxnSpPr>
        <p:spPr>
          <a:xfrm>
            <a:off x="5432425" y="6357938"/>
            <a:ext cx="312738" cy="233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601" y="2826772"/>
            <a:ext cx="832709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Although the number </a:t>
            </a:r>
            <a:r>
              <a:rPr lang="en-US"/>
              <a:t>of “operations</a:t>
            </a:r>
            <a:r>
              <a:rPr lang="en-US" dirty="0"/>
              <a:t>” is N, each “operation involves much more complex address calculation and intermediate result manipulation.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the parallel code is executed on a single-thread hardware, it would be significantly slower than the code based on the original sequential algorithm.</a:t>
            </a:r>
          </a:p>
        </p:txBody>
      </p:sp>
    </p:spTree>
    <p:extLst>
      <p:ext uri="{BB962C8B-B14F-4D97-AF65-F5344CB8AC3E}">
        <p14:creationId xmlns:p14="http://schemas.microsoft.com/office/powerpoint/2010/main" val="38817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</a:p>
        </p:txBody>
      </p:sp>
      <p:sp>
        <p:nvSpPr>
          <p:cNvPr id="27651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5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09BD94-6EC5-4AA8-9564-5E6583AA69E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and Summarize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724400"/>
          </a:xfrm>
        </p:spPr>
        <p:txBody>
          <a:bodyPr/>
          <a:lstStyle/>
          <a:p>
            <a:r>
              <a:rPr lang="en-US"/>
              <a:t>A commonly used strategy for processing large input data sets</a:t>
            </a:r>
          </a:p>
          <a:p>
            <a:pPr lvl="1"/>
            <a:r>
              <a:rPr lang="en-US"/>
              <a:t>There is no required order of processing elements in a data set  (associative and commutative)</a:t>
            </a:r>
          </a:p>
          <a:p>
            <a:pPr lvl="1"/>
            <a:r>
              <a:rPr lang="en-US"/>
              <a:t>Partition the data set into smaller chunks</a:t>
            </a:r>
          </a:p>
          <a:p>
            <a:pPr lvl="1"/>
            <a:r>
              <a:rPr lang="en-US"/>
              <a:t>Have each thread to process a chunk</a:t>
            </a:r>
          </a:p>
          <a:p>
            <a:pPr lvl="1"/>
            <a:r>
              <a:rPr lang="en-US"/>
              <a:t>Use a reduction tree to summarize the results from each chunk into the final answer</a:t>
            </a:r>
          </a:p>
          <a:p>
            <a:r>
              <a:rPr lang="en-US"/>
              <a:t>We will focus on the reduction tree step for now.</a:t>
            </a:r>
          </a:p>
          <a:p>
            <a:r>
              <a:rPr lang="en-US"/>
              <a:t>Google and Hadoop MapReduce frameworks are examples of this pattern</a:t>
            </a:r>
          </a:p>
          <a:p>
            <a:pPr lvl="1"/>
            <a:endParaRPr lang="en-US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2B16D-A304-4162-BAED-B6FD76CAA4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enables other techniques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Reduction is also needed to clean up after some commonly used parallelizing transformations</a:t>
            </a:r>
          </a:p>
          <a:p>
            <a:endParaRPr lang="en-US"/>
          </a:p>
          <a:p>
            <a:r>
              <a:rPr lang="en-US"/>
              <a:t>Privatization</a:t>
            </a:r>
          </a:p>
          <a:p>
            <a:pPr lvl="1"/>
            <a:r>
              <a:rPr lang="en-US"/>
              <a:t>Multiple threads write into an output location</a:t>
            </a:r>
          </a:p>
          <a:p>
            <a:pPr lvl="1"/>
            <a:r>
              <a:rPr lang="en-US"/>
              <a:t>Replicate the output location so that each thread has a private output location</a:t>
            </a:r>
          </a:p>
          <a:p>
            <a:pPr lvl="1"/>
            <a:r>
              <a:rPr lang="en-US"/>
              <a:t>Use a reduction tree to combine the values of private locations into the original output location</a:t>
            </a:r>
          </a:p>
          <a:p>
            <a:pPr lvl="1"/>
            <a:endParaRPr lang="en-US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9A28E5-54A8-42E2-8F22-A0039DFDA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reduction computation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876800"/>
          </a:xfrm>
        </p:spPr>
        <p:txBody>
          <a:bodyPr/>
          <a:lstStyle/>
          <a:p>
            <a:r>
              <a:rPr lang="en-US" dirty="0"/>
              <a:t>Summarize a set of input values into one value using a “reduction operation”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Often with user defined reduction operation function as long as the operation</a:t>
            </a:r>
          </a:p>
          <a:p>
            <a:pPr lvl="2"/>
            <a:r>
              <a:rPr lang="en-US" dirty="0"/>
              <a:t>Is associative and commutative</a:t>
            </a:r>
          </a:p>
          <a:p>
            <a:pPr lvl="2"/>
            <a:r>
              <a:rPr lang="en-US" dirty="0"/>
              <a:t>Has a well-defined identity value (e.g., 0 for 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 important category of “collective” operations in </a:t>
            </a:r>
            <a:r>
              <a:rPr lang="en-US" dirty="0" err="1" smtClean="0"/>
              <a:t>paralle</a:t>
            </a:r>
            <a:r>
              <a:rPr lang="en-US" dirty="0" smtClean="0"/>
              <a:t> computing.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6B89A-FF86-4CB0-8369-2257168871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/>
              <a:t>An efficient sequential reduction algorithm performs N operations - O(N)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result as an identity value for the reduction operation</a:t>
            </a:r>
          </a:p>
          <a:p>
            <a:pPr lvl="1"/>
            <a:r>
              <a:rPr lang="en-US" dirty="0"/>
              <a:t>Smallest possible value for max reduction</a:t>
            </a:r>
          </a:p>
          <a:p>
            <a:pPr lvl="1"/>
            <a:r>
              <a:rPr lang="en-US" dirty="0"/>
              <a:t>Largest possible value for min reduction</a:t>
            </a:r>
          </a:p>
          <a:p>
            <a:pPr lvl="1"/>
            <a:r>
              <a:rPr lang="en-US" dirty="0"/>
              <a:t>0 for sum reduction</a:t>
            </a:r>
          </a:p>
          <a:p>
            <a:pPr lvl="1"/>
            <a:r>
              <a:rPr lang="en-US" dirty="0"/>
              <a:t>1 for product reduction</a:t>
            </a:r>
          </a:p>
          <a:p>
            <a:pPr lvl="1"/>
            <a:endParaRPr lang="en-US" dirty="0"/>
          </a:p>
          <a:p>
            <a:r>
              <a:rPr lang="en-US"/>
              <a:t>Iterate </a:t>
            </a:r>
            <a:r>
              <a:rPr lang="en-US" dirty="0"/>
              <a:t>through the input and perform the reduction operation between the result value and the current input value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014B8A-122D-4CF2-9E47-4029E0BB39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dirty="0"/>
              <a:t>A parallel </a:t>
            </a:r>
            <a:r>
              <a:rPr lang="en-US" dirty="0" smtClean="0"/>
              <a:t>max reduction </a:t>
            </a:r>
            <a:r>
              <a:rPr lang="en-US" dirty="0"/>
              <a:t>tree algorithm performs N-1 Operations in log(N) steps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50088" y="6246813"/>
            <a:ext cx="1905000" cy="457200"/>
          </a:xfrm>
        </p:spPr>
        <p:txBody>
          <a:bodyPr/>
          <a:lstStyle/>
          <a:p>
            <a:pPr>
              <a:defRPr/>
            </a:pPr>
            <a:fld id="{C629B8E5-A5D0-444C-8787-AC1B034D7F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863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6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4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27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71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1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59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0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0263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8888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5300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9188" y="3316288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1974850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1960563" y="19859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2546350" y="19859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4"/>
          </p:cNvCxnSpPr>
          <p:nvPr/>
        </p:nvCxnSpPr>
        <p:spPr>
          <a:xfrm>
            <a:off x="2393950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08850" y="2214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28" name="Oval 27"/>
          <p:cNvSpPr/>
          <p:nvPr/>
        </p:nvSpPr>
        <p:spPr>
          <a:xfrm>
            <a:off x="5440363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29" name="Oval 28"/>
          <p:cNvSpPr/>
          <p:nvPr/>
        </p:nvSpPr>
        <p:spPr>
          <a:xfrm>
            <a:off x="3681413" y="22558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30" name="Oval 29"/>
          <p:cNvSpPr/>
          <p:nvPr/>
        </p:nvSpPr>
        <p:spPr>
          <a:xfrm>
            <a:off x="6394450" y="407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31" name="Oval 30"/>
          <p:cNvSpPr/>
          <p:nvPr/>
        </p:nvSpPr>
        <p:spPr>
          <a:xfrm>
            <a:off x="2843213" y="40433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95613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46850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4718050" y="5643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2393950" y="3852863"/>
            <a:ext cx="571500" cy="312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0" idx="1"/>
          </p:cNvCxnSpPr>
          <p:nvPr/>
        </p:nvCxnSpPr>
        <p:spPr>
          <a:xfrm>
            <a:off x="5842000" y="3852863"/>
            <a:ext cx="674688" cy="346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70513" y="1989138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81413" y="20240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51700" y="1985963"/>
            <a:ext cx="204788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252913" y="204311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67425" y="2016125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880350" y="20240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0513" y="3076575"/>
            <a:ext cx="0" cy="265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70575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35888" y="3052763"/>
            <a:ext cx="0" cy="263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7"/>
          </p:cNvCxnSpPr>
          <p:nvPr/>
        </p:nvCxnSpPr>
        <p:spPr>
          <a:xfrm flipH="1">
            <a:off x="3559175" y="3894138"/>
            <a:ext cx="460375" cy="271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2"/>
            <a:endCxn id="30" idx="7"/>
          </p:cNvCxnSpPr>
          <p:nvPr/>
        </p:nvCxnSpPr>
        <p:spPr>
          <a:xfrm flipH="1">
            <a:off x="7108825" y="3849688"/>
            <a:ext cx="627063" cy="349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4"/>
            <a:endCxn id="32" idx="0"/>
          </p:cNvCxnSpPr>
          <p:nvPr/>
        </p:nvCxnSpPr>
        <p:spPr>
          <a:xfrm>
            <a:off x="3262313" y="4881563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33" idx="0"/>
          </p:cNvCxnSpPr>
          <p:nvPr/>
        </p:nvCxnSpPr>
        <p:spPr>
          <a:xfrm>
            <a:off x="6813550" y="4914900"/>
            <a:ext cx="0" cy="271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</p:cNvCxnSpPr>
          <p:nvPr/>
        </p:nvCxnSpPr>
        <p:spPr>
          <a:xfrm>
            <a:off x="3262313" y="5719763"/>
            <a:ext cx="1455737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</p:cNvCxnSpPr>
          <p:nvPr/>
        </p:nvCxnSpPr>
        <p:spPr>
          <a:xfrm flipH="1">
            <a:off x="5556250" y="5719763"/>
            <a:ext cx="1257300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45163" y="6324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>
            <a:stCxn id="34" idx="5"/>
            <a:endCxn id="71" idx="1"/>
          </p:cNvCxnSpPr>
          <p:nvPr/>
        </p:nvCxnSpPr>
        <p:spPr>
          <a:xfrm>
            <a:off x="5432425" y="6357938"/>
            <a:ext cx="312738" cy="233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tournament is a reduction tree </a:t>
            </a:r>
            <a:br>
              <a:rPr lang="en-US"/>
            </a:br>
            <a:r>
              <a:rPr lang="en-US"/>
              <a:t>with “max” operation </a:t>
            </a: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E915DE-7741-42D6-9B56-A5F84EB733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t="29997" r="7237" b="27502"/>
          <a:stretch>
            <a:fillRect/>
          </a:stretch>
        </p:blipFill>
        <p:spPr bwMode="auto">
          <a:xfrm>
            <a:off x="7938" y="2181225"/>
            <a:ext cx="9145587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2133600" y="5283200"/>
            <a:ext cx="566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 more artful rendition of the reduction tree.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Quick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4572000"/>
          </a:xfrm>
        </p:spPr>
        <p:txBody>
          <a:bodyPr/>
          <a:lstStyle/>
          <a:p>
            <a:r>
              <a:rPr lang="en-US" dirty="0"/>
              <a:t>For N input values, the reduction tree performs</a:t>
            </a:r>
          </a:p>
          <a:p>
            <a:pPr lvl="1"/>
            <a:r>
              <a:rPr lang="en-US" dirty="0"/>
              <a:t>(1/2)N + (1/4)N + (1/8)N + … (</a:t>
            </a:r>
            <a:r>
              <a:rPr lang="en-US" dirty="0" smtClean="0"/>
              <a:t>1/N)N </a:t>
            </a:r>
            <a:r>
              <a:rPr lang="en-US" dirty="0"/>
              <a:t>= (1- (1/N))N = N-1 operations</a:t>
            </a:r>
          </a:p>
          <a:p>
            <a:pPr lvl="1"/>
            <a:r>
              <a:rPr lang="en-US" dirty="0"/>
              <a:t>In Log (N) steps – 1,000,000 input values take 20 steps</a:t>
            </a:r>
          </a:p>
          <a:p>
            <a:pPr lvl="2"/>
            <a:r>
              <a:rPr lang="en-US" dirty="0"/>
              <a:t>Assuming that we have enough execution resources</a:t>
            </a:r>
          </a:p>
          <a:p>
            <a:pPr lvl="1"/>
            <a:r>
              <a:rPr lang="en-US" dirty="0"/>
              <a:t>Average Parallelism (N-1)/Log(N))</a:t>
            </a:r>
          </a:p>
          <a:p>
            <a:pPr lvl="2"/>
            <a:r>
              <a:rPr lang="en-US" dirty="0"/>
              <a:t>For N = 1,000,000, average parallelism is 50,000</a:t>
            </a:r>
          </a:p>
          <a:p>
            <a:pPr lvl="2"/>
            <a:r>
              <a:rPr lang="en-US" dirty="0"/>
              <a:t>However, peak resource requirement is 500,000!</a:t>
            </a:r>
          </a:p>
          <a:p>
            <a:r>
              <a:rPr lang="en-US" dirty="0"/>
              <a:t>This is a work-efficient parallel algorithm</a:t>
            </a:r>
          </a:p>
          <a:p>
            <a:pPr lvl="1"/>
            <a:r>
              <a:rPr lang="en-US" dirty="0"/>
              <a:t>The amount of work done is comparable to sequential</a:t>
            </a:r>
          </a:p>
          <a:p>
            <a:pPr lvl="1"/>
            <a:r>
              <a:rPr lang="en-US" dirty="0"/>
              <a:t>Many parallel algorithms are not work efficient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55220-2FFB-4B0C-B1DB-861C76C468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42794</TotalTime>
  <Words>1876</Words>
  <Application>Microsoft Office PowerPoint</Application>
  <PresentationFormat>On-screen Show (4:3)</PresentationFormat>
  <Paragraphs>398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Gulim</vt:lpstr>
      <vt:lpstr>Palatino</vt:lpstr>
      <vt:lpstr>Times New Roman</vt:lpstr>
      <vt:lpstr>Default Design</vt:lpstr>
      <vt:lpstr>ECE408 Spring 2018   Applied Parallel Programming  Lecture 15 Parallel Computation Patterns – Reduction Trees  </vt:lpstr>
      <vt:lpstr>Objective</vt:lpstr>
      <vt:lpstr>Partition and Summarize</vt:lpstr>
      <vt:lpstr>Reduction enables other techniques</vt:lpstr>
      <vt:lpstr>What is a reduction computation</vt:lpstr>
      <vt:lpstr>An efficient sequential reduction algorithm performs N operations - O(N)</vt:lpstr>
      <vt:lpstr>A parallel max reduction tree algorithm performs N-1 Operations in log(N) steps</vt:lpstr>
      <vt:lpstr>A tournament is a reduction tree  with “max” operation </vt:lpstr>
      <vt:lpstr>A Quick Analysis</vt:lpstr>
      <vt:lpstr>A Sum Reduction Example</vt:lpstr>
      <vt:lpstr>Vector Reduction Thread to Data Mapping with Branch Divergence</vt:lpstr>
      <vt:lpstr>Simple Thread Index to Data Mapping</vt:lpstr>
      <vt:lpstr>A Sum Example</vt:lpstr>
      <vt:lpstr>The Reduction Steps</vt:lpstr>
      <vt:lpstr>Barrier Synchronization</vt:lpstr>
      <vt:lpstr>Example of the Purpose of Syncthreads</vt:lpstr>
      <vt:lpstr>“Segmented Reduction”</vt:lpstr>
      <vt:lpstr>Back to the Global Picture</vt:lpstr>
      <vt:lpstr>Some Observations</vt:lpstr>
      <vt:lpstr>Thread Index Usage Matters</vt:lpstr>
      <vt:lpstr>A Better Strategy</vt:lpstr>
      <vt:lpstr>An Example of 16 threads</vt:lpstr>
      <vt:lpstr>A Better Reduction Kernel</vt:lpstr>
      <vt:lpstr>A Quick Analysis</vt:lpstr>
      <vt:lpstr>A Story about an Old Engineer</vt:lpstr>
      <vt:lpstr>Parallel Algorithm Overhead</vt:lpstr>
      <vt:lpstr>Parallel Algorithm Overhead</vt:lpstr>
      <vt:lpstr>Parallel Execution Overhead</vt:lpstr>
      <vt:lpstr>Any 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Wen-mei Hwu</cp:lastModifiedBy>
  <cp:revision>240</cp:revision>
  <dcterms:created xsi:type="dcterms:W3CDTF">1601-01-01T00:00:00Z</dcterms:created>
  <dcterms:modified xsi:type="dcterms:W3CDTF">2018-03-06T20:04:12Z</dcterms:modified>
</cp:coreProperties>
</file>