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467" r:id="rId3"/>
    <p:sldId id="561" r:id="rId4"/>
    <p:sldId id="563" r:id="rId5"/>
    <p:sldId id="580" r:id="rId6"/>
    <p:sldId id="564" r:id="rId7"/>
    <p:sldId id="562" r:id="rId8"/>
    <p:sldId id="565" r:id="rId9"/>
    <p:sldId id="582" r:id="rId10"/>
    <p:sldId id="588" r:id="rId11"/>
    <p:sldId id="583" r:id="rId12"/>
    <p:sldId id="584" r:id="rId13"/>
    <p:sldId id="589" r:id="rId14"/>
    <p:sldId id="585" r:id="rId15"/>
    <p:sldId id="586" r:id="rId16"/>
    <p:sldId id="592" r:id="rId17"/>
    <p:sldId id="591" r:id="rId18"/>
    <p:sldId id="590" r:id="rId19"/>
    <p:sldId id="593" r:id="rId20"/>
    <p:sldId id="594" r:id="rId21"/>
    <p:sldId id="587" r:id="rId22"/>
    <p:sldId id="581" r:id="rId23"/>
  </p:sldIdLst>
  <p:sldSz cx="9144000" cy="6858000" type="screen4x3"/>
  <p:notesSz cx="7023100" cy="9269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84852" autoAdjust="0"/>
  </p:normalViewPr>
  <p:slideViewPr>
    <p:cSldViewPr>
      <p:cViewPr varScale="1">
        <p:scale>
          <a:sx n="134" d="100"/>
          <a:sy n="134" d="100"/>
        </p:scale>
        <p:origin x="503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Palatino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9863" y="0"/>
            <a:ext cx="30432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Palatino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Palatino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9863" y="8805863"/>
            <a:ext cx="30432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Palatino" pitchFamily="18" charset="0"/>
                <a:cs typeface="+mn-cs"/>
              </a:defRPr>
            </a:lvl1pPr>
          </a:lstStyle>
          <a:p>
            <a:pPr>
              <a:defRPr/>
            </a:pPr>
            <a:fld id="{641EFC71-73CB-4B3B-AAF7-90FFDB1ACB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872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275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38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03725"/>
            <a:ext cx="5619750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4275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275" y="8804275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CCB7BA82-E42C-4DB2-84D5-EA9D3935F4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112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4267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9A054-D945-4365-8776-8681CB2A36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64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4114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06DBD-2996-4462-9BC1-1F23D14D2D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1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28600"/>
            <a:ext cx="20764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60769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4191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8BB8F-6E15-4ABB-9C05-2BC1DF47D8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81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83058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6200"/>
            <a:ext cx="83058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4267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9E3D6-BAAE-455E-95F8-3A51D8CBB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31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767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40767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4114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B244A-E6FC-432F-AD9E-61DEBF39A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2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4648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AA923-ECEA-47D1-BB86-55FDED63EE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43434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156E1-1549-4A1D-845D-E44E5369E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8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4114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B0E5F-833A-485A-9738-F374F19A3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0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199" y="6248400"/>
            <a:ext cx="4187825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823F5-59B3-4D7B-8EE8-014F37D5A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8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4191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8D5AA-079A-42DE-B3A0-97F1D821B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9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4267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2007-2018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9AA7D-D48B-44E8-A748-3AF761B9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8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4114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6C3C0-18F6-4BFD-AAF8-07F0F47DB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6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4191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B6A98-8371-45F9-83D1-31AAFD1B07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305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Palatino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A9AAC338-E54F-4A18-96AA-A1F129EEC6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304800" y="228600"/>
            <a:ext cx="0" cy="6400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381000" y="228600"/>
            <a:ext cx="0" cy="6400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dirty="0">
                <a:cs typeface="Times New Roman" pitchFamily="18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A9D50-901F-489A-BB1C-F40E4D937229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304800"/>
            <a:ext cx="8839200" cy="57912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ea typeface="Gulim" pitchFamily="34" charset="-127"/>
              </a:rPr>
              <a:t>ECE408 Spring 2018</a:t>
            </a:r>
            <a:br>
              <a:rPr lang="en-US" sz="3200" dirty="0">
                <a:latin typeface="Arial" charset="0"/>
                <a:ea typeface="Gulim" pitchFamily="34" charset="-127"/>
              </a:rPr>
            </a:br>
            <a:br>
              <a:rPr lang="en-US" sz="3200" dirty="0">
                <a:latin typeface="Arial" charset="0"/>
                <a:ea typeface="Gulim" pitchFamily="34" charset="-127"/>
              </a:rPr>
            </a:br>
            <a:r>
              <a:rPr lang="en-US" sz="3200" dirty="0">
                <a:ea typeface="Gulim" pitchFamily="34" charset="-127"/>
              </a:rPr>
              <a:t> </a:t>
            </a:r>
            <a:r>
              <a:rPr lang="en-US" sz="3200" dirty="0">
                <a:latin typeface="Arial" charset="0"/>
                <a:ea typeface="Gulim" pitchFamily="34" charset="-127"/>
                <a:cs typeface="Arial" charset="0"/>
              </a:rPr>
              <a:t>Applied Parallel Programming</a:t>
            </a:r>
            <a:br>
              <a:rPr lang="en-US" sz="3200" dirty="0">
                <a:latin typeface="Arial" charset="0"/>
                <a:ea typeface="Gulim" pitchFamily="34" charset="-127"/>
              </a:rPr>
            </a:br>
            <a:br>
              <a:rPr lang="en-US" dirty="0"/>
            </a:br>
            <a:r>
              <a:rPr lang="en-US" sz="3600" dirty="0">
                <a:latin typeface="Arial" charset="0"/>
                <a:cs typeface="Arial" charset="0"/>
              </a:rPr>
              <a:t>Lecture 16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Parallel Computation Patterns – Parallel Scan (Prefix Sum)</a:t>
            </a:r>
            <a:br>
              <a:rPr lang="en-US" sz="4400" dirty="0">
                <a:latin typeface="Arial" charset="0"/>
                <a:cs typeface="Arial" charset="0"/>
              </a:rPr>
            </a:br>
            <a:endParaRPr lang="en-US" sz="4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Inclusive Scan using </a:t>
            </a:r>
            <a:br>
              <a:rPr lang="en-US" dirty="0"/>
            </a:br>
            <a:r>
              <a:rPr lang="en-US" dirty="0"/>
              <a:t>Reduction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each output element as the reduction of all previous elements</a:t>
            </a:r>
          </a:p>
          <a:p>
            <a:pPr lvl="1"/>
            <a:r>
              <a:rPr lang="en-US" dirty="0"/>
              <a:t>Some reduction partial sums will be shared among the calculation of output elements</a:t>
            </a:r>
          </a:p>
          <a:p>
            <a:pPr lvl="1"/>
            <a:r>
              <a:rPr lang="en-US" dirty="0"/>
              <a:t>Based on hardware added design by Peter Kogge and Harold Stone at IBM in the 1970s – Kogge-Stone Trees</a:t>
            </a:r>
          </a:p>
          <a:p>
            <a:pPr lvl="2"/>
            <a:r>
              <a:rPr lang="en-US" dirty="0"/>
              <a:t>Goal – achieve short latency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  ECE408/CS483/ECE498al, University of Illinois, 2007-2018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EAA923-ECEA-47D1-BB86-55FDED63EE2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3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6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A61F44-28E9-41AE-ACB7-F386E82476F1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/>
          <a:lstStyle/>
          <a:p>
            <a:r>
              <a:rPr lang="en-US" sz="3600" dirty="0"/>
              <a:t>A Kogge-Stone Parallel Scan Algorithm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6340475" y="1736725"/>
            <a:ext cx="280352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sz="1800" dirty="0">
                <a:latin typeface="Arial" charset="0"/>
              </a:rPr>
              <a:t>Load input from </a:t>
            </a:r>
            <a:br>
              <a:rPr lang="en-US" sz="1800" dirty="0">
                <a:latin typeface="Arial" charset="0"/>
              </a:rPr>
            </a:br>
            <a:r>
              <a:rPr lang="en-US" sz="1800" dirty="0">
                <a:latin typeface="Arial" charset="0"/>
              </a:rPr>
              <a:t>global memory into </a:t>
            </a:r>
            <a:br>
              <a:rPr lang="en-US" sz="1800" dirty="0">
                <a:latin typeface="Arial" charset="0"/>
              </a:rPr>
            </a:br>
            <a:r>
              <a:rPr lang="en-US" sz="1800" dirty="0">
                <a:latin typeface="Arial" charset="0"/>
              </a:rPr>
              <a:t>shared memory array T</a:t>
            </a:r>
            <a:br>
              <a:rPr lang="en-US" sz="1800" dirty="0">
                <a:latin typeface="Arial" charset="0"/>
              </a:rPr>
            </a:br>
            <a:endParaRPr lang="en-US" sz="1800" dirty="0">
              <a:latin typeface="Arial" charset="0"/>
            </a:endParaRPr>
          </a:p>
        </p:txBody>
      </p:sp>
      <p:sp>
        <p:nvSpPr>
          <p:cNvPr id="11271" name="Text Box 5"/>
          <p:cNvSpPr txBox="1">
            <a:spLocks noChangeArrowheads="1"/>
          </p:cNvSpPr>
          <p:nvPr/>
        </p:nvSpPr>
        <p:spPr bwMode="auto">
          <a:xfrm>
            <a:off x="643995" y="3338513"/>
            <a:ext cx="5592237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dirty="0">
                <a:latin typeface="Arial" charset="0"/>
              </a:rPr>
              <a:t>Each thread loads one value from the input</a:t>
            </a:r>
            <a:br>
              <a:rPr lang="en-US" sz="1800" dirty="0">
                <a:latin typeface="Arial" charset="0"/>
              </a:rPr>
            </a:br>
            <a:r>
              <a:rPr lang="en-US" sz="1800" dirty="0">
                <a:latin typeface="Arial" charset="0"/>
              </a:rPr>
              <a:t>(global memory) array  into shared memory array T.</a:t>
            </a:r>
          </a:p>
        </p:txBody>
      </p:sp>
      <p:graphicFrame>
        <p:nvGraphicFramePr>
          <p:cNvPr id="374844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051395"/>
              </p:ext>
            </p:extLst>
          </p:nvPr>
        </p:nvGraphicFramePr>
        <p:xfrm>
          <a:off x="688975" y="1828800"/>
          <a:ext cx="5475288" cy="457200"/>
        </p:xfrm>
        <a:graphic>
          <a:graphicData uri="http://schemas.openxmlformats.org/drawingml/2006/table">
            <a:tbl>
              <a:tblPr/>
              <a:tblGrid>
                <a:gridCol w="608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75531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1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54C29-AF75-49E2-A10E-F6F4AC77084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cxnSp>
        <p:nvCxnSpPr>
          <p:cNvPr id="12292" name="AutoShape 2"/>
          <p:cNvCxnSpPr>
            <a:cxnSpLocks noChangeShapeType="1"/>
            <a:endCxn id="12295" idx="2"/>
          </p:cNvCxnSpPr>
          <p:nvPr/>
        </p:nvCxnSpPr>
        <p:spPr bwMode="auto">
          <a:xfrm rot="16200000" flipH="1">
            <a:off x="3633788" y="1503363"/>
            <a:ext cx="287337" cy="515937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93" name="AutoShape 3"/>
          <p:cNvCxnSpPr>
            <a:cxnSpLocks noChangeShapeType="1"/>
            <a:endCxn id="12295" idx="0"/>
          </p:cNvCxnSpPr>
          <p:nvPr/>
        </p:nvCxnSpPr>
        <p:spPr bwMode="auto">
          <a:xfrm rot="5400000">
            <a:off x="4029869" y="1715294"/>
            <a:ext cx="195262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94" name="AutoShape 4"/>
          <p:cNvCxnSpPr>
            <a:cxnSpLocks noChangeShapeType="1"/>
            <a:stCxn id="12295" idx="4"/>
          </p:cNvCxnSpPr>
          <p:nvPr/>
        </p:nvCxnSpPr>
        <p:spPr bwMode="auto">
          <a:xfrm rot="16200000" flipH="1">
            <a:off x="4047332" y="2075656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5" name="AutoShape 5"/>
          <p:cNvSpPr>
            <a:spLocks noChangeArrowheads="1"/>
          </p:cNvSpPr>
          <p:nvPr/>
        </p:nvSpPr>
        <p:spPr bwMode="auto">
          <a:xfrm>
            <a:off x="4035425" y="1812925"/>
            <a:ext cx="182563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296" name="AutoShape 6"/>
          <p:cNvCxnSpPr>
            <a:cxnSpLocks noChangeShapeType="1"/>
            <a:endCxn id="12298" idx="2"/>
          </p:cNvCxnSpPr>
          <p:nvPr/>
        </p:nvCxnSpPr>
        <p:spPr bwMode="auto">
          <a:xfrm rot="16200000" flipH="1">
            <a:off x="3016250" y="1501775"/>
            <a:ext cx="287338" cy="515938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97" name="AutoShape 8"/>
          <p:cNvCxnSpPr>
            <a:cxnSpLocks noChangeShapeType="1"/>
            <a:stCxn id="12298" idx="4"/>
          </p:cNvCxnSpPr>
          <p:nvPr/>
        </p:nvCxnSpPr>
        <p:spPr bwMode="auto">
          <a:xfrm rot="16200000" flipH="1">
            <a:off x="3429794" y="2074069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8" name="AutoShape 9"/>
          <p:cNvSpPr>
            <a:spLocks noChangeArrowheads="1"/>
          </p:cNvSpPr>
          <p:nvPr/>
        </p:nvSpPr>
        <p:spPr bwMode="auto">
          <a:xfrm>
            <a:off x="3417888" y="1811338"/>
            <a:ext cx="182562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299" name="AutoShape 10"/>
          <p:cNvCxnSpPr>
            <a:cxnSpLocks noChangeShapeType="1"/>
            <a:endCxn id="12301" idx="2"/>
          </p:cNvCxnSpPr>
          <p:nvPr/>
        </p:nvCxnSpPr>
        <p:spPr bwMode="auto">
          <a:xfrm rot="16200000" flipH="1">
            <a:off x="2379663" y="1501775"/>
            <a:ext cx="287338" cy="515937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0" name="AutoShape 12"/>
          <p:cNvCxnSpPr>
            <a:cxnSpLocks noChangeShapeType="1"/>
            <a:stCxn id="12301" idx="4"/>
          </p:cNvCxnSpPr>
          <p:nvPr/>
        </p:nvCxnSpPr>
        <p:spPr bwMode="auto">
          <a:xfrm rot="16200000" flipH="1">
            <a:off x="2793206" y="2074069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1" name="AutoShape 13"/>
          <p:cNvSpPr>
            <a:spLocks noChangeArrowheads="1"/>
          </p:cNvSpPr>
          <p:nvPr/>
        </p:nvSpPr>
        <p:spPr bwMode="auto">
          <a:xfrm>
            <a:off x="2781300" y="1811338"/>
            <a:ext cx="182563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Rectangle 14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305800" cy="1143000"/>
          </a:xfrm>
        </p:spPr>
        <p:txBody>
          <a:bodyPr/>
          <a:lstStyle/>
          <a:p>
            <a:r>
              <a:rPr lang="en-US" sz="3600" dirty="0"/>
              <a:t>A Kogge-Stone Parallel Scan Algorithm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6292058" y="814765"/>
            <a:ext cx="280352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>
              <a:buFontTx/>
              <a:buAutoNum type="arabicPeriod"/>
            </a:pPr>
            <a:endParaRPr lang="en-US" sz="1800" dirty="0">
              <a:latin typeface="Arial" charset="0"/>
            </a:endParaRPr>
          </a:p>
          <a:p>
            <a:pPr eaLnBrk="1" hangingPunct="1">
              <a:buFontTx/>
              <a:buAutoNum type="arabicPeriod"/>
            </a:pPr>
            <a:r>
              <a:rPr lang="en-US" sz="1800" dirty="0">
                <a:latin typeface="Arial" charset="0"/>
              </a:rPr>
              <a:t>(previous slide)</a:t>
            </a:r>
          </a:p>
          <a:p>
            <a:pPr eaLnBrk="1" hangingPunct="1">
              <a:buFontTx/>
              <a:buAutoNum type="arabicPeriod"/>
            </a:pPr>
            <a:endParaRPr lang="en-US" sz="1800" dirty="0">
              <a:latin typeface="Arial" charset="0"/>
            </a:endParaRPr>
          </a:p>
          <a:p>
            <a:pPr eaLnBrk="1" hangingPunct="1">
              <a:buFontTx/>
              <a:buAutoNum type="arabicPeriod"/>
            </a:pPr>
            <a:r>
              <a:rPr lang="en-US" sz="1800" dirty="0">
                <a:latin typeface="Arial" charset="0"/>
              </a:rPr>
              <a:t>Assuming n is a power of 2. Iterate log(n) times, stride from 1 to n/2. Threads </a:t>
            </a:r>
            <a:r>
              <a:rPr lang="en-US" sz="1800" i="1" dirty="0">
                <a:latin typeface="Arial" charset="0"/>
              </a:rPr>
              <a:t>stride </a:t>
            </a:r>
            <a:r>
              <a:rPr lang="en-US" sz="1800" dirty="0">
                <a:latin typeface="Arial" charset="0"/>
              </a:rPr>
              <a:t>to </a:t>
            </a:r>
            <a:r>
              <a:rPr lang="en-US" sz="1800" i="1" dirty="0">
                <a:latin typeface="Arial" charset="0"/>
              </a:rPr>
              <a:t>n-1 active: </a:t>
            </a:r>
            <a:r>
              <a:rPr lang="en-US" sz="1800" dirty="0">
                <a:latin typeface="Arial" charset="0"/>
              </a:rPr>
              <a:t>add pairs of elements that are s</a:t>
            </a:r>
            <a:r>
              <a:rPr lang="en-US" sz="1800" i="1" dirty="0">
                <a:latin typeface="Arial" charset="0"/>
              </a:rPr>
              <a:t>tride</a:t>
            </a:r>
            <a:r>
              <a:rPr lang="en-US" sz="1800" dirty="0">
                <a:latin typeface="Arial" charset="0"/>
              </a:rPr>
              <a:t> elements apart. 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1896268" y="4237872"/>
            <a:ext cx="6970713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latin typeface="Arial" charset="0"/>
              </a:rPr>
              <a:t>Active threads: </a:t>
            </a:r>
            <a:r>
              <a:rPr lang="en-US" sz="1800" i="1" dirty="0">
                <a:latin typeface="Arial" charset="0"/>
              </a:rPr>
              <a:t>stride</a:t>
            </a:r>
            <a:r>
              <a:rPr lang="en-US" sz="1800" dirty="0">
                <a:latin typeface="Arial" charset="0"/>
              </a:rPr>
              <a:t> to </a:t>
            </a:r>
            <a:r>
              <a:rPr lang="en-US" sz="1800" i="1" dirty="0">
                <a:latin typeface="Arial" charset="0"/>
              </a:rPr>
              <a:t>n</a:t>
            </a:r>
            <a:r>
              <a:rPr lang="en-US" sz="1800" dirty="0">
                <a:latin typeface="Arial" charset="0"/>
              </a:rPr>
              <a:t>-1 (</a:t>
            </a:r>
            <a:r>
              <a:rPr lang="en-US" sz="1800" i="1" dirty="0">
                <a:latin typeface="Arial" charset="0"/>
              </a:rPr>
              <a:t>n </a:t>
            </a:r>
            <a:r>
              <a:rPr lang="en-US" sz="1800" dirty="0">
                <a:latin typeface="Arial" charset="0"/>
              </a:rPr>
              <a:t>- </a:t>
            </a:r>
            <a:r>
              <a:rPr lang="en-US" sz="1800" i="1" dirty="0">
                <a:latin typeface="Arial" charset="0"/>
              </a:rPr>
              <a:t>stride</a:t>
            </a:r>
            <a:r>
              <a:rPr lang="en-US" sz="1800" dirty="0">
                <a:latin typeface="Arial" charset="0"/>
              </a:rPr>
              <a:t> active threads)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latin typeface="Arial" charset="0"/>
              </a:rPr>
              <a:t>Thread </a:t>
            </a:r>
            <a:r>
              <a:rPr lang="en-US" sz="1800" i="1" dirty="0">
                <a:latin typeface="Arial" charset="0"/>
              </a:rPr>
              <a:t>j</a:t>
            </a:r>
            <a:r>
              <a:rPr lang="en-US" sz="1800" dirty="0">
                <a:latin typeface="Arial" charset="0"/>
              </a:rPr>
              <a:t> adds elements T[</a:t>
            </a:r>
            <a:r>
              <a:rPr lang="en-US" sz="1800" i="1" dirty="0">
                <a:latin typeface="Arial" charset="0"/>
              </a:rPr>
              <a:t>j</a:t>
            </a:r>
            <a:r>
              <a:rPr lang="en-US" sz="1800" dirty="0">
                <a:latin typeface="Arial" charset="0"/>
              </a:rPr>
              <a:t>] and T[</a:t>
            </a:r>
            <a:r>
              <a:rPr lang="en-US" sz="1800" i="1" dirty="0">
                <a:latin typeface="Arial" charset="0"/>
              </a:rPr>
              <a:t>j-stride</a:t>
            </a:r>
            <a:r>
              <a:rPr lang="en-US" sz="1800" dirty="0">
                <a:latin typeface="Arial" charset="0"/>
              </a:rPr>
              <a:t>] and writes result into element T[</a:t>
            </a:r>
            <a:r>
              <a:rPr lang="en-US" sz="1800" i="1" dirty="0">
                <a:latin typeface="Arial" charset="0"/>
              </a:rPr>
              <a:t>j</a:t>
            </a:r>
            <a:r>
              <a:rPr lang="en-US" sz="1800" dirty="0">
                <a:latin typeface="Arial" charset="0"/>
              </a:rPr>
              <a:t>]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latin typeface="Arial" charset="0"/>
              </a:rPr>
              <a:t>Each iteration requires two syncthreads</a:t>
            </a:r>
          </a:p>
          <a:p>
            <a:pPr lvl="1" eaLnBrk="1" hangingPunct="1">
              <a:buFontTx/>
              <a:buChar char="•"/>
            </a:pPr>
            <a:r>
              <a:rPr lang="en-US" sz="1800" dirty="0">
                <a:latin typeface="Arial" charset="0"/>
              </a:rPr>
              <a:t>make sure that input is in place</a:t>
            </a:r>
          </a:p>
          <a:p>
            <a:pPr lvl="1" eaLnBrk="1" hangingPunct="1">
              <a:buFontTx/>
              <a:buChar char="•"/>
            </a:pPr>
            <a:r>
              <a:rPr lang="en-US" sz="1800" dirty="0">
                <a:latin typeface="Arial" charset="0"/>
              </a:rPr>
              <a:t>make sure that all input elements have been used</a:t>
            </a:r>
          </a:p>
          <a:p>
            <a:pPr lvl="1" eaLnBrk="1" hangingPunct="1">
              <a:buFontTx/>
              <a:buChar char="•"/>
            </a:pPr>
            <a:endParaRPr lang="en-US" sz="1800" dirty="0">
              <a:latin typeface="Arial" charset="0"/>
            </a:endParaRP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457200" y="5562600"/>
            <a:ext cx="13366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>
                <a:latin typeface="Arial" charset="0"/>
              </a:rPr>
              <a:t>Iteration #1</a:t>
            </a:r>
          </a:p>
          <a:p>
            <a:pPr algn="ctr" eaLnBrk="1" hangingPunct="1"/>
            <a:r>
              <a:rPr lang="en-US" sz="1800">
                <a:latin typeface="Arial" charset="0"/>
              </a:rPr>
              <a:t>Stride = 1</a:t>
            </a:r>
          </a:p>
        </p:txBody>
      </p:sp>
      <p:graphicFrame>
        <p:nvGraphicFramePr>
          <p:cNvPr id="37582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898212"/>
              </p:ext>
            </p:extLst>
          </p:nvPr>
        </p:nvGraphicFramePr>
        <p:xfrm>
          <a:off x="744538" y="2162175"/>
          <a:ext cx="5475287" cy="457200"/>
        </p:xfrm>
        <a:graphic>
          <a:graphicData uri="http://schemas.openxmlformats.org/drawingml/2006/table">
            <a:tbl>
              <a:tblPr/>
              <a:tblGrid>
                <a:gridCol w="608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28" name="Line 40"/>
          <p:cNvSpPr>
            <a:spLocks noChangeShapeType="1"/>
          </p:cNvSpPr>
          <p:nvPr/>
        </p:nvSpPr>
        <p:spPr bwMode="auto">
          <a:xfrm>
            <a:off x="1673225" y="1616075"/>
            <a:ext cx="0" cy="5270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9" name="Text Box 41"/>
          <p:cNvSpPr txBox="1">
            <a:spLocks noChangeArrowheads="1"/>
          </p:cNvSpPr>
          <p:nvPr/>
        </p:nvSpPr>
        <p:spPr bwMode="auto">
          <a:xfrm>
            <a:off x="212725" y="1735138"/>
            <a:ext cx="12298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 b="1" dirty="0">
                <a:latin typeface="Arial" charset="0"/>
              </a:rPr>
              <a:t>Stride = 1</a:t>
            </a:r>
          </a:p>
        </p:txBody>
      </p:sp>
      <p:graphicFrame>
        <p:nvGraphicFramePr>
          <p:cNvPr id="3758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517035"/>
              </p:ext>
            </p:extLst>
          </p:nvPr>
        </p:nvGraphicFramePr>
        <p:xfrm>
          <a:off x="731838" y="1176338"/>
          <a:ext cx="5475287" cy="457200"/>
        </p:xfrm>
        <a:graphic>
          <a:graphicData uri="http://schemas.openxmlformats.org/drawingml/2006/table">
            <a:tbl>
              <a:tblPr/>
              <a:tblGrid>
                <a:gridCol w="608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352" name="AutoShape 95"/>
          <p:cNvCxnSpPr>
            <a:cxnSpLocks noChangeShapeType="1"/>
            <a:endCxn id="12354" idx="2"/>
          </p:cNvCxnSpPr>
          <p:nvPr/>
        </p:nvCxnSpPr>
        <p:spPr bwMode="auto">
          <a:xfrm rot="16200000" flipH="1">
            <a:off x="1762125" y="1500188"/>
            <a:ext cx="287337" cy="515938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53" name="AutoShape 97"/>
          <p:cNvCxnSpPr>
            <a:cxnSpLocks noChangeShapeType="1"/>
            <a:stCxn id="12354" idx="4"/>
          </p:cNvCxnSpPr>
          <p:nvPr/>
        </p:nvCxnSpPr>
        <p:spPr bwMode="auto">
          <a:xfrm rot="16200000" flipH="1">
            <a:off x="2175670" y="2072481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54" name="AutoShape 98"/>
          <p:cNvSpPr>
            <a:spLocks noChangeArrowheads="1"/>
          </p:cNvSpPr>
          <p:nvPr/>
        </p:nvSpPr>
        <p:spPr bwMode="auto">
          <a:xfrm>
            <a:off x="2163763" y="1809750"/>
            <a:ext cx="182562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55" name="AutoShape 99"/>
          <p:cNvCxnSpPr>
            <a:cxnSpLocks noChangeShapeType="1"/>
            <a:endCxn id="12358" idx="2"/>
          </p:cNvCxnSpPr>
          <p:nvPr/>
        </p:nvCxnSpPr>
        <p:spPr bwMode="auto">
          <a:xfrm rot="16200000" flipH="1">
            <a:off x="5495925" y="1504950"/>
            <a:ext cx="287338" cy="515938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56" name="AutoShape 100"/>
          <p:cNvCxnSpPr>
            <a:cxnSpLocks noChangeShapeType="1"/>
            <a:endCxn id="12358" idx="0"/>
          </p:cNvCxnSpPr>
          <p:nvPr/>
        </p:nvCxnSpPr>
        <p:spPr bwMode="auto">
          <a:xfrm rot="5400000">
            <a:off x="5892006" y="1716882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57" name="AutoShape 101"/>
          <p:cNvCxnSpPr>
            <a:cxnSpLocks noChangeShapeType="1"/>
            <a:stCxn id="12358" idx="4"/>
          </p:cNvCxnSpPr>
          <p:nvPr/>
        </p:nvCxnSpPr>
        <p:spPr bwMode="auto">
          <a:xfrm rot="16200000" flipH="1">
            <a:off x="5909469" y="2077244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58" name="AutoShape 102"/>
          <p:cNvSpPr>
            <a:spLocks noChangeArrowheads="1"/>
          </p:cNvSpPr>
          <p:nvPr/>
        </p:nvSpPr>
        <p:spPr bwMode="auto">
          <a:xfrm>
            <a:off x="5897563" y="1814513"/>
            <a:ext cx="182562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59" name="AutoShape 103"/>
          <p:cNvCxnSpPr>
            <a:cxnSpLocks noChangeShapeType="1"/>
            <a:endCxn id="12362" idx="2"/>
          </p:cNvCxnSpPr>
          <p:nvPr/>
        </p:nvCxnSpPr>
        <p:spPr bwMode="auto">
          <a:xfrm rot="16200000" flipH="1">
            <a:off x="4878388" y="1503363"/>
            <a:ext cx="287337" cy="515937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60" name="AutoShape 104"/>
          <p:cNvCxnSpPr>
            <a:cxnSpLocks noChangeShapeType="1"/>
            <a:endCxn id="12362" idx="0"/>
          </p:cNvCxnSpPr>
          <p:nvPr/>
        </p:nvCxnSpPr>
        <p:spPr bwMode="auto">
          <a:xfrm rot="5400000">
            <a:off x="5274469" y="1715294"/>
            <a:ext cx="195262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61" name="AutoShape 105"/>
          <p:cNvCxnSpPr>
            <a:cxnSpLocks noChangeShapeType="1"/>
            <a:stCxn id="12362" idx="4"/>
          </p:cNvCxnSpPr>
          <p:nvPr/>
        </p:nvCxnSpPr>
        <p:spPr bwMode="auto">
          <a:xfrm rot="16200000" flipH="1">
            <a:off x="5291932" y="2075656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62" name="AutoShape 106"/>
          <p:cNvSpPr>
            <a:spLocks noChangeArrowheads="1"/>
          </p:cNvSpPr>
          <p:nvPr/>
        </p:nvSpPr>
        <p:spPr bwMode="auto">
          <a:xfrm>
            <a:off x="5280025" y="1812925"/>
            <a:ext cx="182563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63" name="AutoShape 107"/>
          <p:cNvCxnSpPr>
            <a:cxnSpLocks noChangeShapeType="1"/>
            <a:endCxn id="12366" idx="2"/>
          </p:cNvCxnSpPr>
          <p:nvPr/>
        </p:nvCxnSpPr>
        <p:spPr bwMode="auto">
          <a:xfrm rot="16200000" flipH="1">
            <a:off x="4241800" y="1503363"/>
            <a:ext cx="287337" cy="515938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64" name="AutoShape 108"/>
          <p:cNvCxnSpPr>
            <a:cxnSpLocks noChangeShapeType="1"/>
            <a:endCxn id="12366" idx="0"/>
          </p:cNvCxnSpPr>
          <p:nvPr/>
        </p:nvCxnSpPr>
        <p:spPr bwMode="auto">
          <a:xfrm rot="5400000">
            <a:off x="4637882" y="1715294"/>
            <a:ext cx="195262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65" name="AutoShape 109"/>
          <p:cNvCxnSpPr>
            <a:cxnSpLocks noChangeShapeType="1"/>
            <a:stCxn id="12366" idx="4"/>
          </p:cNvCxnSpPr>
          <p:nvPr/>
        </p:nvCxnSpPr>
        <p:spPr bwMode="auto">
          <a:xfrm rot="16200000" flipH="1">
            <a:off x="4655345" y="2075656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66" name="AutoShape 110"/>
          <p:cNvSpPr>
            <a:spLocks noChangeArrowheads="1"/>
          </p:cNvSpPr>
          <p:nvPr/>
        </p:nvSpPr>
        <p:spPr bwMode="auto">
          <a:xfrm>
            <a:off x="4643438" y="1812925"/>
            <a:ext cx="182562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" name="Straight Arrow Connector 2"/>
          <p:cNvCxnSpPr>
            <a:endCxn id="12354" idx="0"/>
          </p:cNvCxnSpPr>
          <p:nvPr/>
        </p:nvCxnSpPr>
        <p:spPr>
          <a:xfrm>
            <a:off x="2255838" y="1619250"/>
            <a:ext cx="0" cy="190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917825" y="1639888"/>
            <a:ext cx="0" cy="190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509963" y="1649413"/>
            <a:ext cx="0" cy="190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137025" y="1649413"/>
            <a:ext cx="0" cy="190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852862" y="1004888"/>
            <a:ext cx="1307305" cy="1295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92566" y="3208635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5</a:t>
            </a:r>
          </a:p>
        </p:txBody>
      </p:sp>
      <p:sp>
        <p:nvSpPr>
          <p:cNvPr id="4" name="Down Arrow 3"/>
          <p:cNvSpPr/>
          <p:nvPr/>
        </p:nvSpPr>
        <p:spPr>
          <a:xfrm rot="10800000">
            <a:off x="4507706" y="2752725"/>
            <a:ext cx="304800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6897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11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44474" y="6248400"/>
            <a:ext cx="1905000" cy="457200"/>
          </a:xfrm>
        </p:spPr>
        <p:txBody>
          <a:bodyPr/>
          <a:lstStyle/>
          <a:p>
            <a:pPr>
              <a:defRPr/>
            </a:pPr>
            <a:fld id="{23154C29-AF75-49E2-A10E-F6F4AC77084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cxnSp>
        <p:nvCxnSpPr>
          <p:cNvPr id="12292" name="AutoShape 2"/>
          <p:cNvCxnSpPr>
            <a:cxnSpLocks noChangeShapeType="1"/>
            <a:endCxn id="12295" idx="2"/>
          </p:cNvCxnSpPr>
          <p:nvPr/>
        </p:nvCxnSpPr>
        <p:spPr bwMode="auto">
          <a:xfrm rot="16200000" flipH="1">
            <a:off x="3633788" y="1503363"/>
            <a:ext cx="287337" cy="515937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93" name="AutoShape 3"/>
          <p:cNvCxnSpPr>
            <a:cxnSpLocks noChangeShapeType="1"/>
            <a:endCxn id="12295" idx="0"/>
          </p:cNvCxnSpPr>
          <p:nvPr/>
        </p:nvCxnSpPr>
        <p:spPr bwMode="auto">
          <a:xfrm rot="5400000">
            <a:off x="4029869" y="1715294"/>
            <a:ext cx="195262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94" name="AutoShape 4"/>
          <p:cNvCxnSpPr>
            <a:cxnSpLocks noChangeShapeType="1"/>
            <a:stCxn id="12295" idx="4"/>
          </p:cNvCxnSpPr>
          <p:nvPr/>
        </p:nvCxnSpPr>
        <p:spPr bwMode="auto">
          <a:xfrm rot="16200000" flipH="1">
            <a:off x="4047332" y="2075656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5" name="AutoShape 5"/>
          <p:cNvSpPr>
            <a:spLocks noChangeArrowheads="1"/>
          </p:cNvSpPr>
          <p:nvPr/>
        </p:nvSpPr>
        <p:spPr bwMode="auto">
          <a:xfrm>
            <a:off x="4035425" y="1812925"/>
            <a:ext cx="182563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296" name="AutoShape 6"/>
          <p:cNvCxnSpPr>
            <a:cxnSpLocks noChangeShapeType="1"/>
            <a:endCxn id="12298" idx="2"/>
          </p:cNvCxnSpPr>
          <p:nvPr/>
        </p:nvCxnSpPr>
        <p:spPr bwMode="auto">
          <a:xfrm rot="16200000" flipH="1">
            <a:off x="3016250" y="1501775"/>
            <a:ext cx="287338" cy="515938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97" name="AutoShape 8"/>
          <p:cNvCxnSpPr>
            <a:cxnSpLocks noChangeShapeType="1"/>
            <a:stCxn id="12298" idx="4"/>
          </p:cNvCxnSpPr>
          <p:nvPr/>
        </p:nvCxnSpPr>
        <p:spPr bwMode="auto">
          <a:xfrm rot="16200000" flipH="1">
            <a:off x="3429794" y="2074069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8" name="AutoShape 9"/>
          <p:cNvSpPr>
            <a:spLocks noChangeArrowheads="1"/>
          </p:cNvSpPr>
          <p:nvPr/>
        </p:nvSpPr>
        <p:spPr bwMode="auto">
          <a:xfrm>
            <a:off x="3417888" y="1811338"/>
            <a:ext cx="182562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299" name="AutoShape 10"/>
          <p:cNvCxnSpPr>
            <a:cxnSpLocks noChangeShapeType="1"/>
            <a:endCxn id="12301" idx="2"/>
          </p:cNvCxnSpPr>
          <p:nvPr/>
        </p:nvCxnSpPr>
        <p:spPr bwMode="auto">
          <a:xfrm rot="16200000" flipH="1">
            <a:off x="2379663" y="1501775"/>
            <a:ext cx="287338" cy="515937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0" name="AutoShape 12"/>
          <p:cNvCxnSpPr>
            <a:cxnSpLocks noChangeShapeType="1"/>
            <a:stCxn id="12301" idx="4"/>
          </p:cNvCxnSpPr>
          <p:nvPr/>
        </p:nvCxnSpPr>
        <p:spPr bwMode="auto">
          <a:xfrm rot="16200000" flipH="1">
            <a:off x="2793206" y="2074069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1" name="AutoShape 13"/>
          <p:cNvSpPr>
            <a:spLocks noChangeArrowheads="1"/>
          </p:cNvSpPr>
          <p:nvPr/>
        </p:nvSpPr>
        <p:spPr bwMode="auto">
          <a:xfrm>
            <a:off x="2781300" y="1811338"/>
            <a:ext cx="182563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Rectangle 14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305800" cy="1143000"/>
          </a:xfrm>
        </p:spPr>
        <p:txBody>
          <a:bodyPr/>
          <a:lstStyle/>
          <a:p>
            <a:r>
              <a:rPr lang="en-US" sz="3600" dirty="0"/>
              <a:t>A Kogge-Stone Parallel Scan Algorithm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6288085" y="797199"/>
            <a:ext cx="287020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>
              <a:buFontTx/>
              <a:buAutoNum type="arabicPeriod"/>
            </a:pPr>
            <a:endParaRPr lang="en-US" sz="1800" dirty="0">
              <a:latin typeface="Arial" charset="0"/>
            </a:endParaRPr>
          </a:p>
          <a:p>
            <a:pPr eaLnBrk="1" hangingPunct="1">
              <a:buFontTx/>
              <a:buAutoNum type="arabicPeriod"/>
            </a:pPr>
            <a:r>
              <a:rPr lang="en-US" sz="1800" dirty="0">
                <a:latin typeface="Arial" charset="0"/>
              </a:rPr>
              <a:t>(previous slide)</a:t>
            </a:r>
          </a:p>
          <a:p>
            <a:pPr eaLnBrk="1" hangingPunct="1">
              <a:buFontTx/>
              <a:buAutoNum type="arabicPeriod"/>
            </a:pPr>
            <a:endParaRPr lang="en-US" sz="1800" dirty="0">
              <a:latin typeface="Arial" charset="0"/>
            </a:endParaRPr>
          </a:p>
          <a:p>
            <a:pPr eaLnBrk="1" hangingPunct="1">
              <a:buFontTx/>
              <a:buAutoNum type="arabicPeriod"/>
            </a:pPr>
            <a:r>
              <a:rPr lang="en-US" sz="1800" dirty="0">
                <a:latin typeface="Arial" charset="0"/>
              </a:rPr>
              <a:t>Assuming n is a power of 2. Iterate log(n) times, stride from 1 to n/2. Threads </a:t>
            </a:r>
            <a:r>
              <a:rPr lang="en-US" sz="1800" i="1" dirty="0">
                <a:latin typeface="Arial" charset="0"/>
              </a:rPr>
              <a:t>stride </a:t>
            </a:r>
            <a:r>
              <a:rPr lang="en-US" sz="1800" dirty="0">
                <a:latin typeface="Arial" charset="0"/>
              </a:rPr>
              <a:t>to </a:t>
            </a:r>
            <a:r>
              <a:rPr lang="en-US" sz="1800" i="1" dirty="0">
                <a:latin typeface="Arial" charset="0"/>
              </a:rPr>
              <a:t>n-1 active: </a:t>
            </a:r>
            <a:r>
              <a:rPr lang="en-US" sz="1800" dirty="0">
                <a:latin typeface="Arial" charset="0"/>
              </a:rPr>
              <a:t>add pairs of elements that are s</a:t>
            </a:r>
            <a:r>
              <a:rPr lang="en-US" sz="1800" i="1" dirty="0">
                <a:latin typeface="Arial" charset="0"/>
              </a:rPr>
              <a:t>tride</a:t>
            </a:r>
            <a:r>
              <a:rPr lang="en-US" sz="1800" dirty="0">
                <a:latin typeface="Arial" charset="0"/>
              </a:rPr>
              <a:t> elements apart. 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1249362" y="3703971"/>
            <a:ext cx="6970713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latin typeface="Arial" charset="0"/>
              </a:rPr>
              <a:t>Active threads: </a:t>
            </a:r>
            <a:r>
              <a:rPr lang="en-US" sz="1800" i="1" dirty="0">
                <a:latin typeface="Arial" charset="0"/>
              </a:rPr>
              <a:t>stride</a:t>
            </a:r>
            <a:r>
              <a:rPr lang="en-US" sz="1800" dirty="0">
                <a:latin typeface="Arial" charset="0"/>
              </a:rPr>
              <a:t> to </a:t>
            </a:r>
            <a:r>
              <a:rPr lang="en-US" sz="1800" i="1" dirty="0">
                <a:latin typeface="Arial" charset="0"/>
              </a:rPr>
              <a:t>n</a:t>
            </a:r>
            <a:r>
              <a:rPr lang="en-US" sz="1800" dirty="0">
                <a:latin typeface="Arial" charset="0"/>
              </a:rPr>
              <a:t>-1 (</a:t>
            </a:r>
            <a:r>
              <a:rPr lang="en-US" sz="1800" i="1" dirty="0">
                <a:latin typeface="Arial" charset="0"/>
              </a:rPr>
              <a:t>n </a:t>
            </a:r>
            <a:r>
              <a:rPr lang="en-US" sz="1800" dirty="0">
                <a:latin typeface="Arial" charset="0"/>
              </a:rPr>
              <a:t>- </a:t>
            </a:r>
            <a:r>
              <a:rPr lang="en-US" sz="1800" i="1" dirty="0">
                <a:latin typeface="Arial" charset="0"/>
              </a:rPr>
              <a:t>stride</a:t>
            </a:r>
            <a:r>
              <a:rPr lang="en-US" sz="1800" dirty="0">
                <a:latin typeface="Arial" charset="0"/>
              </a:rPr>
              <a:t> active threads)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latin typeface="Arial" charset="0"/>
              </a:rPr>
              <a:t>Thread </a:t>
            </a:r>
            <a:r>
              <a:rPr lang="en-US" sz="1800" i="1" dirty="0">
                <a:latin typeface="Arial" charset="0"/>
              </a:rPr>
              <a:t>j</a:t>
            </a:r>
            <a:r>
              <a:rPr lang="en-US" sz="1800" dirty="0">
                <a:latin typeface="Arial" charset="0"/>
              </a:rPr>
              <a:t> adds elements T[</a:t>
            </a:r>
            <a:r>
              <a:rPr lang="en-US" sz="1800" i="1" dirty="0">
                <a:latin typeface="Arial" charset="0"/>
              </a:rPr>
              <a:t>j</a:t>
            </a:r>
            <a:r>
              <a:rPr lang="en-US" sz="1800" dirty="0">
                <a:latin typeface="Arial" charset="0"/>
              </a:rPr>
              <a:t>] and T[</a:t>
            </a:r>
            <a:r>
              <a:rPr lang="en-US" sz="1800" i="1" dirty="0">
                <a:latin typeface="Arial" charset="0"/>
              </a:rPr>
              <a:t>j-stride</a:t>
            </a:r>
            <a:r>
              <a:rPr lang="en-US" sz="1800" dirty="0">
                <a:latin typeface="Arial" charset="0"/>
              </a:rPr>
              <a:t>] and writes result into element T[</a:t>
            </a:r>
            <a:r>
              <a:rPr lang="en-US" sz="1800" i="1" dirty="0">
                <a:latin typeface="Arial" charset="0"/>
              </a:rPr>
              <a:t>j</a:t>
            </a:r>
            <a:r>
              <a:rPr lang="en-US" sz="1800" dirty="0">
                <a:latin typeface="Arial" charset="0"/>
              </a:rPr>
              <a:t>]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latin typeface="Arial" charset="0"/>
              </a:rPr>
              <a:t>Each iteration requires two syncthreads</a:t>
            </a:r>
          </a:p>
          <a:p>
            <a:pPr lvl="1" eaLnBrk="1" hangingPunct="1">
              <a:buFontTx/>
              <a:buChar char="•"/>
            </a:pPr>
            <a:r>
              <a:rPr lang="en-US" sz="1800" dirty="0">
                <a:latin typeface="Arial" charset="0"/>
              </a:rPr>
              <a:t>syncthreads(); // make sure that input is in place</a:t>
            </a:r>
          </a:p>
          <a:p>
            <a:pPr lvl="1" eaLnBrk="1" hangingPunct="1">
              <a:buFontTx/>
              <a:buChar char="•"/>
            </a:pPr>
            <a:r>
              <a:rPr lang="en-US" sz="1800" dirty="0">
                <a:latin typeface="Arial" charset="0"/>
              </a:rPr>
              <a:t>float temp = T[</a:t>
            </a:r>
            <a:r>
              <a:rPr lang="en-US" sz="1800" i="1" dirty="0">
                <a:latin typeface="Arial" charset="0"/>
              </a:rPr>
              <a:t>j</a:t>
            </a:r>
            <a:r>
              <a:rPr lang="en-US" sz="1800" dirty="0">
                <a:latin typeface="Arial" charset="0"/>
              </a:rPr>
              <a:t>] + T[</a:t>
            </a:r>
            <a:r>
              <a:rPr lang="en-US" sz="1800" i="1" dirty="0">
                <a:latin typeface="Arial" charset="0"/>
              </a:rPr>
              <a:t>j-stride</a:t>
            </a:r>
            <a:r>
              <a:rPr lang="en-US" sz="1800" dirty="0">
                <a:latin typeface="Arial" charset="0"/>
              </a:rPr>
              <a:t>];</a:t>
            </a:r>
          </a:p>
          <a:p>
            <a:pPr lvl="1" eaLnBrk="1" hangingPunct="1">
              <a:buFontTx/>
              <a:buChar char="•"/>
            </a:pPr>
            <a:r>
              <a:rPr lang="en-US" sz="1800" dirty="0">
                <a:latin typeface="Arial" charset="0"/>
              </a:rPr>
              <a:t>syncthreads(); // make sure that previous output has been consumed</a:t>
            </a:r>
          </a:p>
          <a:p>
            <a:pPr lvl="1" eaLnBrk="1" hangingPunct="1">
              <a:buFontTx/>
              <a:buChar char="•"/>
            </a:pPr>
            <a:r>
              <a:rPr lang="en-US" sz="1800" dirty="0">
                <a:latin typeface="Arial" charset="0"/>
              </a:rPr>
              <a:t>T[</a:t>
            </a:r>
            <a:r>
              <a:rPr lang="en-US" sz="1800" i="1" dirty="0">
                <a:latin typeface="Arial" charset="0"/>
              </a:rPr>
              <a:t>j</a:t>
            </a:r>
            <a:r>
              <a:rPr lang="en-US" sz="1800" dirty="0">
                <a:latin typeface="Arial" charset="0"/>
              </a:rPr>
              <a:t>] = temp;</a:t>
            </a:r>
          </a:p>
          <a:p>
            <a:pPr lvl="1" eaLnBrk="1" hangingPunct="1">
              <a:buFontTx/>
              <a:buChar char="•"/>
            </a:pPr>
            <a:endParaRPr lang="en-US" sz="1800" dirty="0">
              <a:latin typeface="Arial" charset="0"/>
            </a:endParaRP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457200" y="5562600"/>
            <a:ext cx="13366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>
                <a:latin typeface="Arial" charset="0"/>
              </a:rPr>
              <a:t>Iteration #1</a:t>
            </a:r>
          </a:p>
          <a:p>
            <a:pPr algn="ctr" eaLnBrk="1" hangingPunct="1"/>
            <a:r>
              <a:rPr lang="en-US" sz="1800">
                <a:latin typeface="Arial" charset="0"/>
              </a:rPr>
              <a:t>Stride = 1</a:t>
            </a:r>
          </a:p>
        </p:txBody>
      </p:sp>
      <p:graphicFrame>
        <p:nvGraphicFramePr>
          <p:cNvPr id="37582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688853"/>
              </p:ext>
            </p:extLst>
          </p:nvPr>
        </p:nvGraphicFramePr>
        <p:xfrm>
          <a:off x="742157" y="2197100"/>
          <a:ext cx="5475287" cy="457200"/>
        </p:xfrm>
        <a:graphic>
          <a:graphicData uri="http://schemas.openxmlformats.org/drawingml/2006/table">
            <a:tbl>
              <a:tblPr/>
              <a:tblGrid>
                <a:gridCol w="608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28" name="Line 40"/>
          <p:cNvSpPr>
            <a:spLocks noChangeShapeType="1"/>
          </p:cNvSpPr>
          <p:nvPr/>
        </p:nvSpPr>
        <p:spPr bwMode="auto">
          <a:xfrm>
            <a:off x="1673225" y="1616075"/>
            <a:ext cx="0" cy="5270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9" name="Text Box 41"/>
          <p:cNvSpPr txBox="1">
            <a:spLocks noChangeArrowheads="1"/>
          </p:cNvSpPr>
          <p:nvPr/>
        </p:nvSpPr>
        <p:spPr bwMode="auto">
          <a:xfrm>
            <a:off x="212725" y="1735138"/>
            <a:ext cx="12298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 b="1" dirty="0">
                <a:latin typeface="Arial" charset="0"/>
              </a:rPr>
              <a:t>Stride = 1</a:t>
            </a:r>
          </a:p>
        </p:txBody>
      </p:sp>
      <p:graphicFrame>
        <p:nvGraphicFramePr>
          <p:cNvPr id="375879" name="Group 71"/>
          <p:cNvGraphicFramePr>
            <a:graphicFrameLocks noGrp="1"/>
          </p:cNvGraphicFramePr>
          <p:nvPr>
            <p:extLst/>
          </p:nvPr>
        </p:nvGraphicFramePr>
        <p:xfrm>
          <a:off x="731838" y="1176338"/>
          <a:ext cx="5475287" cy="457200"/>
        </p:xfrm>
        <a:graphic>
          <a:graphicData uri="http://schemas.openxmlformats.org/drawingml/2006/table">
            <a:tbl>
              <a:tblPr/>
              <a:tblGrid>
                <a:gridCol w="608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352" name="AutoShape 95"/>
          <p:cNvCxnSpPr>
            <a:cxnSpLocks noChangeShapeType="1"/>
            <a:endCxn id="12354" idx="2"/>
          </p:cNvCxnSpPr>
          <p:nvPr/>
        </p:nvCxnSpPr>
        <p:spPr bwMode="auto">
          <a:xfrm rot="16200000" flipH="1">
            <a:off x="1762125" y="1500188"/>
            <a:ext cx="287337" cy="515938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53" name="AutoShape 97"/>
          <p:cNvCxnSpPr>
            <a:cxnSpLocks noChangeShapeType="1"/>
            <a:stCxn id="12354" idx="4"/>
          </p:cNvCxnSpPr>
          <p:nvPr/>
        </p:nvCxnSpPr>
        <p:spPr bwMode="auto">
          <a:xfrm rot="16200000" flipH="1">
            <a:off x="2175670" y="2072481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54" name="AutoShape 98"/>
          <p:cNvSpPr>
            <a:spLocks noChangeArrowheads="1"/>
          </p:cNvSpPr>
          <p:nvPr/>
        </p:nvSpPr>
        <p:spPr bwMode="auto">
          <a:xfrm>
            <a:off x="2163763" y="1809750"/>
            <a:ext cx="182562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55" name="AutoShape 99"/>
          <p:cNvCxnSpPr>
            <a:cxnSpLocks noChangeShapeType="1"/>
            <a:endCxn id="12358" idx="2"/>
          </p:cNvCxnSpPr>
          <p:nvPr/>
        </p:nvCxnSpPr>
        <p:spPr bwMode="auto">
          <a:xfrm rot="16200000" flipH="1">
            <a:off x="5495925" y="1504950"/>
            <a:ext cx="287338" cy="515938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56" name="AutoShape 100"/>
          <p:cNvCxnSpPr>
            <a:cxnSpLocks noChangeShapeType="1"/>
            <a:endCxn id="12358" idx="0"/>
          </p:cNvCxnSpPr>
          <p:nvPr/>
        </p:nvCxnSpPr>
        <p:spPr bwMode="auto">
          <a:xfrm rot="5400000">
            <a:off x="5892006" y="1716882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57" name="AutoShape 101"/>
          <p:cNvCxnSpPr>
            <a:cxnSpLocks noChangeShapeType="1"/>
            <a:stCxn id="12358" idx="4"/>
          </p:cNvCxnSpPr>
          <p:nvPr/>
        </p:nvCxnSpPr>
        <p:spPr bwMode="auto">
          <a:xfrm rot="16200000" flipH="1">
            <a:off x="5909469" y="2077244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58" name="AutoShape 102"/>
          <p:cNvSpPr>
            <a:spLocks noChangeArrowheads="1"/>
          </p:cNvSpPr>
          <p:nvPr/>
        </p:nvSpPr>
        <p:spPr bwMode="auto">
          <a:xfrm>
            <a:off x="5897563" y="1814513"/>
            <a:ext cx="182562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59" name="AutoShape 103"/>
          <p:cNvCxnSpPr>
            <a:cxnSpLocks noChangeShapeType="1"/>
            <a:endCxn id="12362" idx="2"/>
          </p:cNvCxnSpPr>
          <p:nvPr/>
        </p:nvCxnSpPr>
        <p:spPr bwMode="auto">
          <a:xfrm rot="16200000" flipH="1">
            <a:off x="4878388" y="1503363"/>
            <a:ext cx="287337" cy="515937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60" name="AutoShape 104"/>
          <p:cNvCxnSpPr>
            <a:cxnSpLocks noChangeShapeType="1"/>
            <a:endCxn id="12362" idx="0"/>
          </p:cNvCxnSpPr>
          <p:nvPr/>
        </p:nvCxnSpPr>
        <p:spPr bwMode="auto">
          <a:xfrm rot="5400000">
            <a:off x="5274469" y="1715294"/>
            <a:ext cx="195262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61" name="AutoShape 105"/>
          <p:cNvCxnSpPr>
            <a:cxnSpLocks noChangeShapeType="1"/>
            <a:stCxn id="12362" idx="4"/>
          </p:cNvCxnSpPr>
          <p:nvPr/>
        </p:nvCxnSpPr>
        <p:spPr bwMode="auto">
          <a:xfrm rot="16200000" flipH="1">
            <a:off x="5291932" y="2075656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62" name="AutoShape 106"/>
          <p:cNvSpPr>
            <a:spLocks noChangeArrowheads="1"/>
          </p:cNvSpPr>
          <p:nvPr/>
        </p:nvSpPr>
        <p:spPr bwMode="auto">
          <a:xfrm>
            <a:off x="5280025" y="1812925"/>
            <a:ext cx="182563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63" name="AutoShape 107"/>
          <p:cNvCxnSpPr>
            <a:cxnSpLocks noChangeShapeType="1"/>
            <a:endCxn id="12366" idx="2"/>
          </p:cNvCxnSpPr>
          <p:nvPr/>
        </p:nvCxnSpPr>
        <p:spPr bwMode="auto">
          <a:xfrm rot="16200000" flipH="1">
            <a:off x="4241800" y="1503363"/>
            <a:ext cx="287337" cy="515938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64" name="AutoShape 108"/>
          <p:cNvCxnSpPr>
            <a:cxnSpLocks noChangeShapeType="1"/>
            <a:endCxn id="12366" idx="0"/>
          </p:cNvCxnSpPr>
          <p:nvPr/>
        </p:nvCxnSpPr>
        <p:spPr bwMode="auto">
          <a:xfrm rot="5400000">
            <a:off x="4637882" y="1715294"/>
            <a:ext cx="195262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65" name="AutoShape 109"/>
          <p:cNvCxnSpPr>
            <a:cxnSpLocks noChangeShapeType="1"/>
            <a:stCxn id="12366" idx="4"/>
          </p:cNvCxnSpPr>
          <p:nvPr/>
        </p:nvCxnSpPr>
        <p:spPr bwMode="auto">
          <a:xfrm rot="16200000" flipH="1">
            <a:off x="4655345" y="2075656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66" name="AutoShape 110"/>
          <p:cNvSpPr>
            <a:spLocks noChangeArrowheads="1"/>
          </p:cNvSpPr>
          <p:nvPr/>
        </p:nvSpPr>
        <p:spPr bwMode="auto">
          <a:xfrm>
            <a:off x="4643438" y="1812925"/>
            <a:ext cx="182562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" name="Straight Arrow Connector 2"/>
          <p:cNvCxnSpPr>
            <a:endCxn id="12354" idx="0"/>
          </p:cNvCxnSpPr>
          <p:nvPr/>
        </p:nvCxnSpPr>
        <p:spPr>
          <a:xfrm>
            <a:off x="2255838" y="1619250"/>
            <a:ext cx="0" cy="190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917825" y="1639888"/>
            <a:ext cx="0" cy="190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509963" y="1649413"/>
            <a:ext cx="0" cy="190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137025" y="1649413"/>
            <a:ext cx="0" cy="190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460871" y="1110457"/>
            <a:ext cx="1195389" cy="1295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A07072-E8CF-4182-BE46-15403A153F0B}"/>
              </a:ext>
            </a:extLst>
          </p:cNvPr>
          <p:cNvSpPr txBox="1"/>
          <p:nvPr/>
        </p:nvSpPr>
        <p:spPr>
          <a:xfrm>
            <a:off x="4590260" y="3177116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6</a:t>
            </a:r>
          </a:p>
        </p:txBody>
      </p:sp>
      <p:sp>
        <p:nvSpPr>
          <p:cNvPr id="44" name="Down Arrow 3">
            <a:extLst>
              <a:ext uri="{FF2B5EF4-FFF2-40B4-BE49-F238E27FC236}">
                <a16:creationId xmlns:a16="http://schemas.microsoft.com/office/drawing/2014/main" id="{F95AA2F4-2EDA-4EF5-8BB7-56B209CF135F}"/>
              </a:ext>
            </a:extLst>
          </p:cNvPr>
          <p:cNvSpPr/>
          <p:nvPr/>
        </p:nvSpPr>
        <p:spPr>
          <a:xfrm rot="10800000">
            <a:off x="5105400" y="2721206"/>
            <a:ext cx="304800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8948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16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8F7A86-0934-4A06-ACCA-715BB1715A34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305800" cy="1143000"/>
          </a:xfrm>
        </p:spPr>
        <p:txBody>
          <a:bodyPr/>
          <a:lstStyle/>
          <a:p>
            <a:r>
              <a:rPr lang="en-US" sz="3600" dirty="0"/>
              <a:t>A Kogge-Stone Parallel Scan Algorithm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endParaRPr lang="en-US"/>
          </a:p>
          <a:p>
            <a:pPr marL="457200" indent="-457200"/>
            <a:endParaRPr lang="en-US"/>
          </a:p>
        </p:txBody>
      </p:sp>
      <p:graphicFrame>
        <p:nvGraphicFramePr>
          <p:cNvPr id="37683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224514"/>
              </p:ext>
            </p:extLst>
          </p:nvPr>
        </p:nvGraphicFramePr>
        <p:xfrm>
          <a:off x="742155" y="2141538"/>
          <a:ext cx="5475287" cy="457200"/>
        </p:xfrm>
        <a:graphic>
          <a:graphicData uri="http://schemas.openxmlformats.org/drawingml/2006/table">
            <a:tbl>
              <a:tblPr/>
              <a:tblGrid>
                <a:gridCol w="608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6858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977928"/>
              </p:ext>
            </p:extLst>
          </p:nvPr>
        </p:nvGraphicFramePr>
        <p:xfrm>
          <a:off x="732630" y="3062288"/>
          <a:ext cx="5475287" cy="457200"/>
        </p:xfrm>
        <a:graphic>
          <a:graphicData uri="http://schemas.openxmlformats.org/drawingml/2006/table">
            <a:tbl>
              <a:tblPr/>
              <a:tblGrid>
                <a:gridCol w="608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62" name="Line 48"/>
          <p:cNvSpPr>
            <a:spLocks noChangeShapeType="1"/>
          </p:cNvSpPr>
          <p:nvPr/>
        </p:nvSpPr>
        <p:spPr bwMode="auto">
          <a:xfrm>
            <a:off x="1683542" y="2535238"/>
            <a:ext cx="0" cy="5270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3" name="Line 49"/>
          <p:cNvSpPr>
            <a:spLocks noChangeShapeType="1"/>
          </p:cNvSpPr>
          <p:nvPr/>
        </p:nvSpPr>
        <p:spPr bwMode="auto">
          <a:xfrm>
            <a:off x="2296317" y="2535238"/>
            <a:ext cx="0" cy="5270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4" name="Text Box 50"/>
          <p:cNvSpPr txBox="1">
            <a:spLocks noChangeArrowheads="1"/>
          </p:cNvSpPr>
          <p:nvPr/>
        </p:nvSpPr>
        <p:spPr bwMode="auto">
          <a:xfrm>
            <a:off x="210342" y="1714500"/>
            <a:ext cx="12298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 b="1" dirty="0">
                <a:latin typeface="Arial" charset="0"/>
              </a:rPr>
              <a:t>Stride = 1</a:t>
            </a:r>
          </a:p>
        </p:txBody>
      </p:sp>
      <p:sp>
        <p:nvSpPr>
          <p:cNvPr id="13365" name="Text Box 51"/>
          <p:cNvSpPr txBox="1">
            <a:spLocks noChangeArrowheads="1"/>
          </p:cNvSpPr>
          <p:nvPr/>
        </p:nvSpPr>
        <p:spPr bwMode="auto">
          <a:xfrm>
            <a:off x="200817" y="2665413"/>
            <a:ext cx="12298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 b="1" dirty="0">
                <a:latin typeface="Arial" charset="0"/>
              </a:rPr>
              <a:t>Stride = 2</a:t>
            </a:r>
          </a:p>
        </p:txBody>
      </p:sp>
      <p:sp>
        <p:nvSpPr>
          <p:cNvPr id="13367" name="Text Box 54"/>
          <p:cNvSpPr txBox="1">
            <a:spLocks noChangeArrowheads="1"/>
          </p:cNvSpPr>
          <p:nvPr/>
        </p:nvSpPr>
        <p:spPr bwMode="auto">
          <a:xfrm>
            <a:off x="762000" y="5486400"/>
            <a:ext cx="13366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>
                <a:latin typeface="Arial" charset="0"/>
              </a:rPr>
              <a:t>Iteration #2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Stride = 2</a:t>
            </a:r>
          </a:p>
        </p:txBody>
      </p:sp>
      <p:graphicFrame>
        <p:nvGraphicFramePr>
          <p:cNvPr id="37688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075544"/>
              </p:ext>
            </p:extLst>
          </p:nvPr>
        </p:nvGraphicFramePr>
        <p:xfrm>
          <a:off x="723105" y="1179513"/>
          <a:ext cx="5475287" cy="457200"/>
        </p:xfrm>
        <a:graphic>
          <a:graphicData uri="http://schemas.openxmlformats.org/drawingml/2006/table">
            <a:tbl>
              <a:tblPr/>
              <a:tblGrid>
                <a:gridCol w="608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421" name="AutoShape 108"/>
          <p:cNvCxnSpPr>
            <a:cxnSpLocks noChangeShapeType="1"/>
            <a:endCxn id="13424" idx="2"/>
          </p:cNvCxnSpPr>
          <p:nvPr/>
        </p:nvCxnSpPr>
        <p:spPr bwMode="auto">
          <a:xfrm rot="16200000" flipH="1">
            <a:off x="3640930" y="1492250"/>
            <a:ext cx="287338" cy="515937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22" name="AutoShape 109"/>
          <p:cNvCxnSpPr>
            <a:cxnSpLocks noChangeShapeType="1"/>
            <a:endCxn id="13424" idx="0"/>
          </p:cNvCxnSpPr>
          <p:nvPr/>
        </p:nvCxnSpPr>
        <p:spPr bwMode="auto">
          <a:xfrm rot="5400000">
            <a:off x="4037010" y="1704182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23" name="AutoShape 110"/>
          <p:cNvCxnSpPr>
            <a:cxnSpLocks noChangeShapeType="1"/>
            <a:stCxn id="13424" idx="4"/>
          </p:cNvCxnSpPr>
          <p:nvPr/>
        </p:nvCxnSpPr>
        <p:spPr bwMode="auto">
          <a:xfrm rot="16200000" flipH="1">
            <a:off x="4054473" y="2064544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24" name="AutoShape 111"/>
          <p:cNvSpPr>
            <a:spLocks noChangeArrowheads="1"/>
          </p:cNvSpPr>
          <p:nvPr/>
        </p:nvSpPr>
        <p:spPr bwMode="auto">
          <a:xfrm>
            <a:off x="4042567" y="1801813"/>
            <a:ext cx="182563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425" name="AutoShape 112"/>
          <p:cNvCxnSpPr>
            <a:cxnSpLocks noChangeShapeType="1"/>
            <a:endCxn id="13428" idx="2"/>
          </p:cNvCxnSpPr>
          <p:nvPr/>
        </p:nvCxnSpPr>
        <p:spPr bwMode="auto">
          <a:xfrm rot="16200000" flipH="1">
            <a:off x="3023392" y="1490663"/>
            <a:ext cx="287337" cy="515938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26" name="AutoShape 113"/>
          <p:cNvCxnSpPr>
            <a:cxnSpLocks noChangeShapeType="1"/>
            <a:endCxn id="13428" idx="0"/>
          </p:cNvCxnSpPr>
          <p:nvPr/>
        </p:nvCxnSpPr>
        <p:spPr bwMode="auto">
          <a:xfrm rot="5400000">
            <a:off x="3419474" y="1702594"/>
            <a:ext cx="195262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27" name="AutoShape 114"/>
          <p:cNvCxnSpPr>
            <a:cxnSpLocks noChangeShapeType="1"/>
            <a:stCxn id="13428" idx="4"/>
          </p:cNvCxnSpPr>
          <p:nvPr/>
        </p:nvCxnSpPr>
        <p:spPr bwMode="auto">
          <a:xfrm rot="16200000" flipH="1">
            <a:off x="3436937" y="2062956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28" name="AutoShape 115"/>
          <p:cNvSpPr>
            <a:spLocks noChangeArrowheads="1"/>
          </p:cNvSpPr>
          <p:nvPr/>
        </p:nvSpPr>
        <p:spPr bwMode="auto">
          <a:xfrm>
            <a:off x="3425030" y="1800225"/>
            <a:ext cx="182562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429" name="AutoShape 116"/>
          <p:cNvCxnSpPr>
            <a:cxnSpLocks noChangeShapeType="1"/>
            <a:endCxn id="13432" idx="2"/>
          </p:cNvCxnSpPr>
          <p:nvPr/>
        </p:nvCxnSpPr>
        <p:spPr bwMode="auto">
          <a:xfrm rot="16200000" flipH="1">
            <a:off x="2386805" y="1490663"/>
            <a:ext cx="287337" cy="515937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30" name="AutoShape 117"/>
          <p:cNvCxnSpPr>
            <a:cxnSpLocks noChangeShapeType="1"/>
            <a:endCxn id="13432" idx="0"/>
          </p:cNvCxnSpPr>
          <p:nvPr/>
        </p:nvCxnSpPr>
        <p:spPr bwMode="auto">
          <a:xfrm rot="5400000">
            <a:off x="2782886" y="1702594"/>
            <a:ext cx="195262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31" name="AutoShape 118"/>
          <p:cNvCxnSpPr>
            <a:cxnSpLocks noChangeShapeType="1"/>
            <a:stCxn id="13432" idx="4"/>
          </p:cNvCxnSpPr>
          <p:nvPr/>
        </p:nvCxnSpPr>
        <p:spPr bwMode="auto">
          <a:xfrm rot="16200000" flipH="1">
            <a:off x="2800349" y="2062956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32" name="AutoShape 119"/>
          <p:cNvSpPr>
            <a:spLocks noChangeArrowheads="1"/>
          </p:cNvSpPr>
          <p:nvPr/>
        </p:nvSpPr>
        <p:spPr bwMode="auto">
          <a:xfrm>
            <a:off x="2788442" y="1800225"/>
            <a:ext cx="182563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33" name="Line 120"/>
          <p:cNvSpPr>
            <a:spLocks noChangeShapeType="1"/>
          </p:cNvSpPr>
          <p:nvPr/>
        </p:nvSpPr>
        <p:spPr bwMode="auto">
          <a:xfrm>
            <a:off x="1680367" y="1604963"/>
            <a:ext cx="0" cy="5270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3434" name="AutoShape 121"/>
          <p:cNvCxnSpPr>
            <a:cxnSpLocks noChangeShapeType="1"/>
            <a:endCxn id="13437" idx="2"/>
          </p:cNvCxnSpPr>
          <p:nvPr/>
        </p:nvCxnSpPr>
        <p:spPr bwMode="auto">
          <a:xfrm rot="16200000" flipH="1">
            <a:off x="1769267" y="1489075"/>
            <a:ext cx="287338" cy="515938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35" name="AutoShape 122"/>
          <p:cNvCxnSpPr>
            <a:cxnSpLocks noChangeShapeType="1"/>
            <a:endCxn id="13437" idx="0"/>
          </p:cNvCxnSpPr>
          <p:nvPr/>
        </p:nvCxnSpPr>
        <p:spPr bwMode="auto">
          <a:xfrm rot="5400000">
            <a:off x="2165348" y="1701007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36" name="AutoShape 123"/>
          <p:cNvCxnSpPr>
            <a:cxnSpLocks noChangeShapeType="1"/>
            <a:stCxn id="13437" idx="4"/>
          </p:cNvCxnSpPr>
          <p:nvPr/>
        </p:nvCxnSpPr>
        <p:spPr bwMode="auto">
          <a:xfrm rot="16200000" flipH="1">
            <a:off x="2182811" y="2061369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37" name="AutoShape 124"/>
          <p:cNvSpPr>
            <a:spLocks noChangeArrowheads="1"/>
          </p:cNvSpPr>
          <p:nvPr/>
        </p:nvSpPr>
        <p:spPr bwMode="auto">
          <a:xfrm>
            <a:off x="2170905" y="1798638"/>
            <a:ext cx="182562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438" name="AutoShape 125"/>
          <p:cNvCxnSpPr>
            <a:cxnSpLocks noChangeShapeType="1"/>
            <a:endCxn id="13441" idx="2"/>
          </p:cNvCxnSpPr>
          <p:nvPr/>
        </p:nvCxnSpPr>
        <p:spPr bwMode="auto">
          <a:xfrm rot="16200000" flipH="1">
            <a:off x="5503067" y="1493838"/>
            <a:ext cx="287337" cy="515938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39" name="AutoShape 126"/>
          <p:cNvCxnSpPr>
            <a:cxnSpLocks noChangeShapeType="1"/>
            <a:endCxn id="13441" idx="0"/>
          </p:cNvCxnSpPr>
          <p:nvPr/>
        </p:nvCxnSpPr>
        <p:spPr bwMode="auto">
          <a:xfrm rot="5400000">
            <a:off x="5899149" y="1705769"/>
            <a:ext cx="195262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40" name="AutoShape 127"/>
          <p:cNvCxnSpPr>
            <a:cxnSpLocks noChangeShapeType="1"/>
            <a:stCxn id="13441" idx="4"/>
          </p:cNvCxnSpPr>
          <p:nvPr/>
        </p:nvCxnSpPr>
        <p:spPr bwMode="auto">
          <a:xfrm rot="16200000" flipH="1">
            <a:off x="5916612" y="2066131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41" name="AutoShape 128"/>
          <p:cNvSpPr>
            <a:spLocks noChangeArrowheads="1"/>
          </p:cNvSpPr>
          <p:nvPr/>
        </p:nvSpPr>
        <p:spPr bwMode="auto">
          <a:xfrm>
            <a:off x="5904705" y="1803400"/>
            <a:ext cx="182562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442" name="AutoShape 129"/>
          <p:cNvCxnSpPr>
            <a:cxnSpLocks noChangeShapeType="1"/>
            <a:endCxn id="13445" idx="2"/>
          </p:cNvCxnSpPr>
          <p:nvPr/>
        </p:nvCxnSpPr>
        <p:spPr bwMode="auto">
          <a:xfrm rot="16200000" flipH="1">
            <a:off x="4885530" y="1492250"/>
            <a:ext cx="287338" cy="515937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43" name="AutoShape 130"/>
          <p:cNvCxnSpPr>
            <a:cxnSpLocks noChangeShapeType="1"/>
            <a:endCxn id="13445" idx="0"/>
          </p:cNvCxnSpPr>
          <p:nvPr/>
        </p:nvCxnSpPr>
        <p:spPr bwMode="auto">
          <a:xfrm rot="5400000">
            <a:off x="5281610" y="1704182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44" name="AutoShape 131"/>
          <p:cNvCxnSpPr>
            <a:cxnSpLocks noChangeShapeType="1"/>
            <a:stCxn id="13445" idx="4"/>
          </p:cNvCxnSpPr>
          <p:nvPr/>
        </p:nvCxnSpPr>
        <p:spPr bwMode="auto">
          <a:xfrm rot="16200000" flipH="1">
            <a:off x="5299073" y="2064544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45" name="AutoShape 132"/>
          <p:cNvSpPr>
            <a:spLocks noChangeArrowheads="1"/>
          </p:cNvSpPr>
          <p:nvPr/>
        </p:nvSpPr>
        <p:spPr bwMode="auto">
          <a:xfrm>
            <a:off x="5287167" y="1801813"/>
            <a:ext cx="182563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446" name="AutoShape 133"/>
          <p:cNvCxnSpPr>
            <a:cxnSpLocks noChangeShapeType="1"/>
            <a:endCxn id="13449" idx="2"/>
          </p:cNvCxnSpPr>
          <p:nvPr/>
        </p:nvCxnSpPr>
        <p:spPr bwMode="auto">
          <a:xfrm rot="16200000" flipH="1">
            <a:off x="4248942" y="1492250"/>
            <a:ext cx="287338" cy="515938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47" name="AutoShape 134"/>
          <p:cNvCxnSpPr>
            <a:cxnSpLocks noChangeShapeType="1"/>
            <a:endCxn id="13449" idx="0"/>
          </p:cNvCxnSpPr>
          <p:nvPr/>
        </p:nvCxnSpPr>
        <p:spPr bwMode="auto">
          <a:xfrm rot="5400000">
            <a:off x="4645023" y="1704182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48" name="AutoShape 135"/>
          <p:cNvCxnSpPr>
            <a:cxnSpLocks noChangeShapeType="1"/>
            <a:stCxn id="13449" idx="4"/>
          </p:cNvCxnSpPr>
          <p:nvPr/>
        </p:nvCxnSpPr>
        <p:spPr bwMode="auto">
          <a:xfrm rot="16200000" flipH="1">
            <a:off x="4662486" y="2064544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49" name="AutoShape 136"/>
          <p:cNvSpPr>
            <a:spLocks noChangeArrowheads="1"/>
          </p:cNvSpPr>
          <p:nvPr/>
        </p:nvSpPr>
        <p:spPr bwMode="auto">
          <a:xfrm>
            <a:off x="4650580" y="1801813"/>
            <a:ext cx="182562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450" name="AutoShape 137"/>
          <p:cNvCxnSpPr>
            <a:cxnSpLocks noChangeShapeType="1"/>
            <a:endCxn id="13453" idx="2"/>
          </p:cNvCxnSpPr>
          <p:nvPr/>
        </p:nvCxnSpPr>
        <p:spPr bwMode="auto">
          <a:xfrm rot="16200000" flipH="1">
            <a:off x="3305967" y="2103438"/>
            <a:ext cx="288925" cy="11557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51" name="AutoShape 138"/>
          <p:cNvCxnSpPr>
            <a:cxnSpLocks noChangeShapeType="1"/>
            <a:endCxn id="13453" idx="0"/>
          </p:cNvCxnSpPr>
          <p:nvPr/>
        </p:nvCxnSpPr>
        <p:spPr bwMode="auto">
          <a:xfrm rot="5400000">
            <a:off x="4022724" y="2636044"/>
            <a:ext cx="195262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52" name="AutoShape 139"/>
          <p:cNvCxnSpPr>
            <a:cxnSpLocks noChangeShapeType="1"/>
            <a:stCxn id="13453" idx="4"/>
          </p:cNvCxnSpPr>
          <p:nvPr/>
        </p:nvCxnSpPr>
        <p:spPr bwMode="auto">
          <a:xfrm rot="16200000" flipH="1">
            <a:off x="4040187" y="2996406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53" name="AutoShape 140"/>
          <p:cNvSpPr>
            <a:spLocks noChangeArrowheads="1"/>
          </p:cNvSpPr>
          <p:nvPr/>
        </p:nvSpPr>
        <p:spPr bwMode="auto">
          <a:xfrm>
            <a:off x="4028280" y="2733675"/>
            <a:ext cx="182562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454" name="AutoShape 141"/>
          <p:cNvCxnSpPr>
            <a:cxnSpLocks noChangeShapeType="1"/>
            <a:endCxn id="13457" idx="2"/>
          </p:cNvCxnSpPr>
          <p:nvPr/>
        </p:nvCxnSpPr>
        <p:spPr bwMode="auto">
          <a:xfrm rot="16200000" flipH="1">
            <a:off x="2693192" y="2106613"/>
            <a:ext cx="287338" cy="1147762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55" name="AutoShape 142"/>
          <p:cNvCxnSpPr>
            <a:cxnSpLocks noChangeShapeType="1"/>
            <a:endCxn id="13457" idx="0"/>
          </p:cNvCxnSpPr>
          <p:nvPr/>
        </p:nvCxnSpPr>
        <p:spPr bwMode="auto">
          <a:xfrm rot="5400000">
            <a:off x="3405185" y="2634457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56" name="AutoShape 143"/>
          <p:cNvCxnSpPr>
            <a:cxnSpLocks noChangeShapeType="1"/>
            <a:stCxn id="13457" idx="4"/>
          </p:cNvCxnSpPr>
          <p:nvPr/>
        </p:nvCxnSpPr>
        <p:spPr bwMode="auto">
          <a:xfrm rot="16200000" flipH="1">
            <a:off x="3422648" y="2994819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57" name="AutoShape 144"/>
          <p:cNvSpPr>
            <a:spLocks noChangeArrowheads="1"/>
          </p:cNvSpPr>
          <p:nvPr/>
        </p:nvSpPr>
        <p:spPr bwMode="auto">
          <a:xfrm>
            <a:off x="3410742" y="2732088"/>
            <a:ext cx="182563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458" name="AutoShape 145"/>
          <p:cNvCxnSpPr>
            <a:cxnSpLocks noChangeShapeType="1"/>
            <a:endCxn id="13460" idx="0"/>
          </p:cNvCxnSpPr>
          <p:nvPr/>
        </p:nvCxnSpPr>
        <p:spPr bwMode="auto">
          <a:xfrm rot="5400000">
            <a:off x="2768598" y="2634457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59" name="AutoShape 146"/>
          <p:cNvCxnSpPr>
            <a:cxnSpLocks noChangeShapeType="1"/>
            <a:stCxn id="13460" idx="4"/>
          </p:cNvCxnSpPr>
          <p:nvPr/>
        </p:nvCxnSpPr>
        <p:spPr bwMode="auto">
          <a:xfrm rot="16200000" flipH="1">
            <a:off x="2786061" y="2994819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60" name="AutoShape 147"/>
          <p:cNvSpPr>
            <a:spLocks noChangeArrowheads="1"/>
          </p:cNvSpPr>
          <p:nvPr/>
        </p:nvSpPr>
        <p:spPr bwMode="auto">
          <a:xfrm>
            <a:off x="2774155" y="2732088"/>
            <a:ext cx="182562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461" name="AutoShape 148"/>
          <p:cNvCxnSpPr>
            <a:cxnSpLocks noChangeShapeType="1"/>
            <a:endCxn id="13460" idx="2"/>
          </p:cNvCxnSpPr>
          <p:nvPr/>
        </p:nvCxnSpPr>
        <p:spPr bwMode="auto">
          <a:xfrm rot="16200000" flipH="1">
            <a:off x="2070892" y="2120900"/>
            <a:ext cx="287338" cy="1119188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62" name="AutoShape 149"/>
          <p:cNvCxnSpPr>
            <a:cxnSpLocks noChangeShapeType="1"/>
            <a:endCxn id="13465" idx="2"/>
          </p:cNvCxnSpPr>
          <p:nvPr/>
        </p:nvCxnSpPr>
        <p:spPr bwMode="auto">
          <a:xfrm rot="16200000" flipH="1">
            <a:off x="5148260" y="2085182"/>
            <a:ext cx="290513" cy="11938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63" name="AutoShape 150"/>
          <p:cNvCxnSpPr>
            <a:cxnSpLocks noChangeShapeType="1"/>
            <a:endCxn id="13465" idx="0"/>
          </p:cNvCxnSpPr>
          <p:nvPr/>
        </p:nvCxnSpPr>
        <p:spPr bwMode="auto">
          <a:xfrm rot="5400000">
            <a:off x="5884860" y="2637632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64" name="AutoShape 151"/>
          <p:cNvCxnSpPr>
            <a:cxnSpLocks noChangeShapeType="1"/>
            <a:stCxn id="13465" idx="4"/>
          </p:cNvCxnSpPr>
          <p:nvPr/>
        </p:nvCxnSpPr>
        <p:spPr bwMode="auto">
          <a:xfrm rot="16200000" flipH="1">
            <a:off x="5902323" y="2997994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65" name="AutoShape 152"/>
          <p:cNvSpPr>
            <a:spLocks noChangeArrowheads="1"/>
          </p:cNvSpPr>
          <p:nvPr/>
        </p:nvSpPr>
        <p:spPr bwMode="auto">
          <a:xfrm>
            <a:off x="5890417" y="2735263"/>
            <a:ext cx="182563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466" name="AutoShape 153"/>
          <p:cNvCxnSpPr>
            <a:cxnSpLocks noChangeShapeType="1"/>
            <a:endCxn id="13469" idx="2"/>
          </p:cNvCxnSpPr>
          <p:nvPr/>
        </p:nvCxnSpPr>
        <p:spPr bwMode="auto">
          <a:xfrm rot="16200000" flipH="1">
            <a:off x="4536280" y="2089150"/>
            <a:ext cx="288925" cy="1184275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67" name="AutoShape 154"/>
          <p:cNvCxnSpPr>
            <a:cxnSpLocks noChangeShapeType="1"/>
            <a:endCxn id="13469" idx="0"/>
          </p:cNvCxnSpPr>
          <p:nvPr/>
        </p:nvCxnSpPr>
        <p:spPr bwMode="auto">
          <a:xfrm rot="5400000">
            <a:off x="5267324" y="2636044"/>
            <a:ext cx="195262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68" name="AutoShape 155"/>
          <p:cNvCxnSpPr>
            <a:cxnSpLocks noChangeShapeType="1"/>
            <a:stCxn id="13469" idx="4"/>
          </p:cNvCxnSpPr>
          <p:nvPr/>
        </p:nvCxnSpPr>
        <p:spPr bwMode="auto">
          <a:xfrm rot="16200000" flipH="1">
            <a:off x="5284787" y="2996406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69" name="AutoShape 156"/>
          <p:cNvSpPr>
            <a:spLocks noChangeArrowheads="1"/>
          </p:cNvSpPr>
          <p:nvPr/>
        </p:nvSpPr>
        <p:spPr bwMode="auto">
          <a:xfrm>
            <a:off x="5272880" y="2733675"/>
            <a:ext cx="182562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470" name="AutoShape 157"/>
          <p:cNvCxnSpPr>
            <a:cxnSpLocks noChangeShapeType="1"/>
            <a:endCxn id="13473" idx="2"/>
          </p:cNvCxnSpPr>
          <p:nvPr/>
        </p:nvCxnSpPr>
        <p:spPr bwMode="auto">
          <a:xfrm rot="16200000" flipH="1">
            <a:off x="3913979" y="2103438"/>
            <a:ext cx="288925" cy="11557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71" name="AutoShape 158"/>
          <p:cNvCxnSpPr>
            <a:cxnSpLocks noChangeShapeType="1"/>
            <a:endCxn id="13473" idx="0"/>
          </p:cNvCxnSpPr>
          <p:nvPr/>
        </p:nvCxnSpPr>
        <p:spPr bwMode="auto">
          <a:xfrm rot="5400000">
            <a:off x="4630736" y="2636044"/>
            <a:ext cx="195262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72" name="AutoShape 159"/>
          <p:cNvCxnSpPr>
            <a:cxnSpLocks noChangeShapeType="1"/>
            <a:stCxn id="13473" idx="4"/>
          </p:cNvCxnSpPr>
          <p:nvPr/>
        </p:nvCxnSpPr>
        <p:spPr bwMode="auto">
          <a:xfrm rot="16200000" flipH="1">
            <a:off x="4648199" y="2996406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73" name="AutoShape 160"/>
          <p:cNvSpPr>
            <a:spLocks noChangeArrowheads="1"/>
          </p:cNvSpPr>
          <p:nvPr/>
        </p:nvSpPr>
        <p:spPr bwMode="auto">
          <a:xfrm>
            <a:off x="4636292" y="2733675"/>
            <a:ext cx="182563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6316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2007-2018</a:t>
            </a:r>
            <a:endParaRPr lang="en-US" sz="1200" dirty="0">
              <a:cs typeface="Times New Roman" pitchFamily="18" charset="0"/>
            </a:endParaRPr>
          </a:p>
        </p:txBody>
      </p:sp>
      <p:sp>
        <p:nvSpPr>
          <p:cNvPr id="20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B500F1-BCA5-434F-8FF3-06BA2483751D}" type="slidenum">
              <a:rPr lang="en-US"/>
              <a:pPr>
                <a:defRPr/>
              </a:pPr>
              <a:t>15</a:t>
            </a:fld>
            <a:endParaRPr lang="en-US"/>
          </a:p>
        </p:txBody>
      </p:sp>
      <p:cxnSp>
        <p:nvCxnSpPr>
          <p:cNvPr id="14340" name="AutoShape 2"/>
          <p:cNvCxnSpPr>
            <a:cxnSpLocks noChangeShapeType="1"/>
            <a:endCxn id="14526" idx="2"/>
          </p:cNvCxnSpPr>
          <p:nvPr/>
        </p:nvCxnSpPr>
        <p:spPr bwMode="auto">
          <a:xfrm rot="16200000" flipH="1">
            <a:off x="2702721" y="2445061"/>
            <a:ext cx="288925" cy="2335213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1" name="AutoShape 3"/>
          <p:cNvCxnSpPr>
            <a:cxnSpLocks noChangeShapeType="1"/>
            <a:endCxn id="14529" idx="2"/>
          </p:cNvCxnSpPr>
          <p:nvPr/>
        </p:nvCxnSpPr>
        <p:spPr bwMode="auto">
          <a:xfrm rot="16200000" flipH="1">
            <a:off x="4545809" y="2427598"/>
            <a:ext cx="290512" cy="2371725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2" name="AutoShape 4"/>
          <p:cNvCxnSpPr>
            <a:cxnSpLocks noChangeShapeType="1"/>
            <a:endCxn id="14532" idx="2"/>
          </p:cNvCxnSpPr>
          <p:nvPr/>
        </p:nvCxnSpPr>
        <p:spPr bwMode="auto">
          <a:xfrm rot="16200000" flipH="1">
            <a:off x="3933827" y="2431568"/>
            <a:ext cx="288925" cy="23622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3" name="AutoShape 5"/>
          <p:cNvCxnSpPr>
            <a:cxnSpLocks noChangeShapeType="1"/>
            <a:endCxn id="14535" idx="2"/>
          </p:cNvCxnSpPr>
          <p:nvPr/>
        </p:nvCxnSpPr>
        <p:spPr bwMode="auto">
          <a:xfrm rot="16200000" flipH="1">
            <a:off x="3310733" y="2445062"/>
            <a:ext cx="288925" cy="2335212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4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305800" cy="1143000"/>
          </a:xfrm>
        </p:spPr>
        <p:txBody>
          <a:bodyPr/>
          <a:lstStyle/>
          <a:p>
            <a:r>
              <a:rPr lang="en-US" sz="3600" dirty="0"/>
              <a:t>A Kogge-Stone Parallel Scan Algorithm</a:t>
            </a:r>
          </a:p>
        </p:txBody>
      </p:sp>
      <p:sp>
        <p:nvSpPr>
          <p:cNvPr id="1434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  <p:graphicFrame>
        <p:nvGraphicFramePr>
          <p:cNvPr id="377864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765788"/>
              </p:ext>
            </p:extLst>
          </p:nvPr>
        </p:nvGraphicFramePr>
        <p:xfrm>
          <a:off x="738190" y="4030180"/>
          <a:ext cx="5475287" cy="457200"/>
        </p:xfrm>
        <a:graphic>
          <a:graphicData uri="http://schemas.openxmlformats.org/drawingml/2006/table">
            <a:tbl>
              <a:tblPr/>
              <a:tblGrid>
                <a:gridCol w="608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68" name="Text Box 30"/>
          <p:cNvSpPr txBox="1">
            <a:spLocks noChangeArrowheads="1"/>
          </p:cNvSpPr>
          <p:nvPr/>
        </p:nvSpPr>
        <p:spPr bwMode="auto">
          <a:xfrm>
            <a:off x="6477010" y="2709714"/>
            <a:ext cx="280352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sz="1800" dirty="0">
                <a:latin typeface="Arial" charset="0"/>
              </a:rPr>
              <a:t>... </a:t>
            </a:r>
          </a:p>
          <a:p>
            <a:pPr eaLnBrk="1" hangingPunct="1">
              <a:buFontTx/>
              <a:buAutoNum type="arabicPeriod"/>
            </a:pPr>
            <a:endParaRPr lang="en-US" sz="1800" dirty="0">
              <a:latin typeface="Arial" charset="0"/>
            </a:endParaRPr>
          </a:p>
          <a:p>
            <a:pPr eaLnBrk="1" hangingPunct="1">
              <a:buFontTx/>
              <a:buAutoNum type="arabicPeriod"/>
            </a:pPr>
            <a:r>
              <a:rPr lang="en-US" sz="1800" dirty="0">
                <a:latin typeface="Arial" charset="0"/>
              </a:rPr>
              <a:t>…</a:t>
            </a:r>
          </a:p>
          <a:p>
            <a:pPr eaLnBrk="1" hangingPunct="1">
              <a:buFontTx/>
              <a:buAutoNum type="arabicPeriod"/>
            </a:pPr>
            <a:endParaRPr lang="en-US" sz="1800" dirty="0">
              <a:latin typeface="Arial" charset="0"/>
            </a:endParaRPr>
          </a:p>
          <a:p>
            <a:pPr eaLnBrk="1" hangingPunct="1">
              <a:buFontTx/>
              <a:buAutoNum type="arabicPeriod"/>
            </a:pPr>
            <a:r>
              <a:rPr lang="en-US" sz="1800" dirty="0">
                <a:latin typeface="Arial" charset="0"/>
              </a:rPr>
              <a:t>Write output from shared memory to device memory</a:t>
            </a:r>
            <a:br>
              <a:rPr lang="en-US" sz="1800" dirty="0">
                <a:latin typeface="Arial" charset="0"/>
              </a:rPr>
            </a:br>
            <a:endParaRPr lang="en-US" sz="1800" dirty="0">
              <a:latin typeface="Arial" charset="0"/>
            </a:endParaRPr>
          </a:p>
        </p:txBody>
      </p:sp>
      <p:sp>
        <p:nvSpPr>
          <p:cNvPr id="14369" name="Text Box 32"/>
          <p:cNvSpPr txBox="1">
            <a:spLocks noChangeArrowheads="1"/>
          </p:cNvSpPr>
          <p:nvPr/>
        </p:nvSpPr>
        <p:spPr bwMode="auto">
          <a:xfrm>
            <a:off x="457200" y="5562600"/>
            <a:ext cx="13366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>
                <a:latin typeface="Arial" charset="0"/>
              </a:rPr>
              <a:t>Iteration #3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Stride = 4</a:t>
            </a:r>
          </a:p>
        </p:txBody>
      </p:sp>
      <p:cxnSp>
        <p:nvCxnSpPr>
          <p:cNvPr id="14524" name="AutoShape 187"/>
          <p:cNvCxnSpPr>
            <a:cxnSpLocks noChangeShapeType="1"/>
            <a:endCxn id="14526" idx="0"/>
          </p:cNvCxnSpPr>
          <p:nvPr/>
        </p:nvCxnSpPr>
        <p:spPr bwMode="auto">
          <a:xfrm rot="5400000">
            <a:off x="4009233" y="3567424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25" name="AutoShape 188"/>
          <p:cNvCxnSpPr>
            <a:cxnSpLocks noChangeShapeType="1"/>
            <a:stCxn id="14526" idx="4"/>
          </p:cNvCxnSpPr>
          <p:nvPr/>
        </p:nvCxnSpPr>
        <p:spPr bwMode="auto">
          <a:xfrm rot="16200000" flipH="1">
            <a:off x="4026696" y="3927786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26" name="AutoShape 189"/>
          <p:cNvSpPr>
            <a:spLocks noChangeArrowheads="1"/>
          </p:cNvSpPr>
          <p:nvPr/>
        </p:nvSpPr>
        <p:spPr bwMode="auto">
          <a:xfrm>
            <a:off x="4014790" y="3665055"/>
            <a:ext cx="182562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527" name="AutoShape 190"/>
          <p:cNvCxnSpPr>
            <a:cxnSpLocks noChangeShapeType="1"/>
            <a:endCxn id="14529" idx="0"/>
          </p:cNvCxnSpPr>
          <p:nvPr/>
        </p:nvCxnSpPr>
        <p:spPr bwMode="auto">
          <a:xfrm rot="5400000">
            <a:off x="5871371" y="3569011"/>
            <a:ext cx="195262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28" name="AutoShape 191"/>
          <p:cNvCxnSpPr>
            <a:cxnSpLocks noChangeShapeType="1"/>
            <a:stCxn id="14529" idx="4"/>
          </p:cNvCxnSpPr>
          <p:nvPr/>
        </p:nvCxnSpPr>
        <p:spPr bwMode="auto">
          <a:xfrm rot="16200000" flipH="1">
            <a:off x="5888834" y="3929373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29" name="AutoShape 192"/>
          <p:cNvSpPr>
            <a:spLocks noChangeArrowheads="1"/>
          </p:cNvSpPr>
          <p:nvPr/>
        </p:nvSpPr>
        <p:spPr bwMode="auto">
          <a:xfrm>
            <a:off x="5876927" y="3666642"/>
            <a:ext cx="182563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530" name="AutoShape 193"/>
          <p:cNvCxnSpPr>
            <a:cxnSpLocks noChangeShapeType="1"/>
            <a:endCxn id="14532" idx="0"/>
          </p:cNvCxnSpPr>
          <p:nvPr/>
        </p:nvCxnSpPr>
        <p:spPr bwMode="auto">
          <a:xfrm rot="5400000">
            <a:off x="5253833" y="3567424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31" name="AutoShape 194"/>
          <p:cNvCxnSpPr>
            <a:cxnSpLocks noChangeShapeType="1"/>
            <a:stCxn id="14532" idx="4"/>
          </p:cNvCxnSpPr>
          <p:nvPr/>
        </p:nvCxnSpPr>
        <p:spPr bwMode="auto">
          <a:xfrm rot="16200000" flipH="1">
            <a:off x="5271296" y="3927786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32" name="AutoShape 195"/>
          <p:cNvSpPr>
            <a:spLocks noChangeArrowheads="1"/>
          </p:cNvSpPr>
          <p:nvPr/>
        </p:nvSpPr>
        <p:spPr bwMode="auto">
          <a:xfrm>
            <a:off x="5259390" y="3665055"/>
            <a:ext cx="182562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533" name="AutoShape 196"/>
          <p:cNvCxnSpPr>
            <a:cxnSpLocks noChangeShapeType="1"/>
            <a:endCxn id="14535" idx="0"/>
          </p:cNvCxnSpPr>
          <p:nvPr/>
        </p:nvCxnSpPr>
        <p:spPr bwMode="auto">
          <a:xfrm rot="5400000">
            <a:off x="4617245" y="3567424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34" name="AutoShape 197"/>
          <p:cNvCxnSpPr>
            <a:cxnSpLocks noChangeShapeType="1"/>
            <a:stCxn id="14535" idx="4"/>
          </p:cNvCxnSpPr>
          <p:nvPr/>
        </p:nvCxnSpPr>
        <p:spPr bwMode="auto">
          <a:xfrm rot="16200000" flipH="1">
            <a:off x="4634708" y="3927786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35" name="AutoShape 198"/>
          <p:cNvSpPr>
            <a:spLocks noChangeArrowheads="1"/>
          </p:cNvSpPr>
          <p:nvPr/>
        </p:nvSpPr>
        <p:spPr bwMode="auto">
          <a:xfrm>
            <a:off x="4622802" y="3665055"/>
            <a:ext cx="182563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36" name="Line 199"/>
          <p:cNvSpPr>
            <a:spLocks noChangeShapeType="1"/>
          </p:cNvSpPr>
          <p:nvPr/>
        </p:nvSpPr>
        <p:spPr bwMode="auto">
          <a:xfrm>
            <a:off x="1682752" y="3503130"/>
            <a:ext cx="0" cy="5270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37" name="Line 200"/>
          <p:cNvSpPr>
            <a:spLocks noChangeShapeType="1"/>
          </p:cNvSpPr>
          <p:nvPr/>
        </p:nvSpPr>
        <p:spPr bwMode="auto">
          <a:xfrm>
            <a:off x="2295527" y="3503130"/>
            <a:ext cx="0" cy="5270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38" name="Line 201"/>
          <p:cNvSpPr>
            <a:spLocks noChangeShapeType="1"/>
          </p:cNvSpPr>
          <p:nvPr/>
        </p:nvSpPr>
        <p:spPr bwMode="auto">
          <a:xfrm>
            <a:off x="2892427" y="3490430"/>
            <a:ext cx="0" cy="5270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39" name="Line 202"/>
          <p:cNvSpPr>
            <a:spLocks noChangeShapeType="1"/>
          </p:cNvSpPr>
          <p:nvPr/>
        </p:nvSpPr>
        <p:spPr bwMode="auto">
          <a:xfrm>
            <a:off x="3505202" y="3490430"/>
            <a:ext cx="0" cy="5270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788601"/>
              </p:ext>
            </p:extLst>
          </p:nvPr>
        </p:nvGraphicFramePr>
        <p:xfrm>
          <a:off x="777083" y="2084527"/>
          <a:ext cx="5475287" cy="457200"/>
        </p:xfrm>
        <a:graphic>
          <a:graphicData uri="http://schemas.openxmlformats.org/drawingml/2006/table">
            <a:tbl>
              <a:tblPr/>
              <a:tblGrid>
                <a:gridCol w="608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409298"/>
              </p:ext>
            </p:extLst>
          </p:nvPr>
        </p:nvGraphicFramePr>
        <p:xfrm>
          <a:off x="767558" y="3005277"/>
          <a:ext cx="5475287" cy="457200"/>
        </p:xfrm>
        <a:graphic>
          <a:graphicData uri="http://schemas.openxmlformats.org/drawingml/2006/table">
            <a:tbl>
              <a:tblPr/>
              <a:tblGrid>
                <a:gridCol w="608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" name="Line 48"/>
          <p:cNvSpPr>
            <a:spLocks noChangeShapeType="1"/>
          </p:cNvSpPr>
          <p:nvPr/>
        </p:nvSpPr>
        <p:spPr bwMode="auto">
          <a:xfrm>
            <a:off x="1718470" y="2478227"/>
            <a:ext cx="0" cy="5270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49"/>
          <p:cNvSpPr>
            <a:spLocks noChangeShapeType="1"/>
          </p:cNvSpPr>
          <p:nvPr/>
        </p:nvSpPr>
        <p:spPr bwMode="auto">
          <a:xfrm>
            <a:off x="2331245" y="2478227"/>
            <a:ext cx="0" cy="5270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Text Box 50"/>
          <p:cNvSpPr txBox="1">
            <a:spLocks noChangeArrowheads="1"/>
          </p:cNvSpPr>
          <p:nvPr/>
        </p:nvSpPr>
        <p:spPr bwMode="auto">
          <a:xfrm>
            <a:off x="245270" y="1657489"/>
            <a:ext cx="12298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 b="1" dirty="0">
                <a:latin typeface="Arial" charset="0"/>
              </a:rPr>
              <a:t>Stride = 1</a:t>
            </a:r>
          </a:p>
        </p:txBody>
      </p:sp>
      <p:sp>
        <p:nvSpPr>
          <p:cNvPr id="104" name="Text Box 51"/>
          <p:cNvSpPr txBox="1">
            <a:spLocks noChangeArrowheads="1"/>
          </p:cNvSpPr>
          <p:nvPr/>
        </p:nvSpPr>
        <p:spPr bwMode="auto">
          <a:xfrm>
            <a:off x="235745" y="2608402"/>
            <a:ext cx="12298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 b="1" dirty="0">
                <a:latin typeface="Arial" charset="0"/>
              </a:rPr>
              <a:t>Stride = 2</a:t>
            </a:r>
          </a:p>
        </p:txBody>
      </p:sp>
      <p:graphicFrame>
        <p:nvGraphicFramePr>
          <p:cNvPr id="105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416712"/>
              </p:ext>
            </p:extLst>
          </p:nvPr>
        </p:nvGraphicFramePr>
        <p:xfrm>
          <a:off x="758033" y="1122502"/>
          <a:ext cx="5475287" cy="457200"/>
        </p:xfrm>
        <a:graphic>
          <a:graphicData uri="http://schemas.openxmlformats.org/drawingml/2006/table">
            <a:tbl>
              <a:tblPr/>
              <a:tblGrid>
                <a:gridCol w="608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6" name="AutoShape 108"/>
          <p:cNvCxnSpPr>
            <a:cxnSpLocks noChangeShapeType="1"/>
            <a:endCxn id="109" idx="2"/>
          </p:cNvCxnSpPr>
          <p:nvPr/>
        </p:nvCxnSpPr>
        <p:spPr bwMode="auto">
          <a:xfrm rot="16200000" flipH="1">
            <a:off x="3675858" y="1435239"/>
            <a:ext cx="287338" cy="515937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AutoShape 109"/>
          <p:cNvCxnSpPr>
            <a:cxnSpLocks noChangeShapeType="1"/>
            <a:endCxn id="109" idx="0"/>
          </p:cNvCxnSpPr>
          <p:nvPr/>
        </p:nvCxnSpPr>
        <p:spPr bwMode="auto">
          <a:xfrm rot="5400000">
            <a:off x="4071938" y="1647171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AutoShape 110"/>
          <p:cNvCxnSpPr>
            <a:cxnSpLocks noChangeShapeType="1"/>
            <a:stCxn id="109" idx="4"/>
          </p:cNvCxnSpPr>
          <p:nvPr/>
        </p:nvCxnSpPr>
        <p:spPr bwMode="auto">
          <a:xfrm rot="16200000" flipH="1">
            <a:off x="4089401" y="2007533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" name="AutoShape 111"/>
          <p:cNvSpPr>
            <a:spLocks noChangeArrowheads="1"/>
          </p:cNvSpPr>
          <p:nvPr/>
        </p:nvSpPr>
        <p:spPr bwMode="auto">
          <a:xfrm>
            <a:off x="4077495" y="1744802"/>
            <a:ext cx="182563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0" name="AutoShape 112"/>
          <p:cNvCxnSpPr>
            <a:cxnSpLocks noChangeShapeType="1"/>
            <a:endCxn id="113" idx="2"/>
          </p:cNvCxnSpPr>
          <p:nvPr/>
        </p:nvCxnSpPr>
        <p:spPr bwMode="auto">
          <a:xfrm rot="16200000" flipH="1">
            <a:off x="3058320" y="1433652"/>
            <a:ext cx="287337" cy="515938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AutoShape 113"/>
          <p:cNvCxnSpPr>
            <a:cxnSpLocks noChangeShapeType="1"/>
            <a:endCxn id="113" idx="0"/>
          </p:cNvCxnSpPr>
          <p:nvPr/>
        </p:nvCxnSpPr>
        <p:spPr bwMode="auto">
          <a:xfrm rot="5400000">
            <a:off x="3454402" y="1645583"/>
            <a:ext cx="195262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AutoShape 114"/>
          <p:cNvCxnSpPr>
            <a:cxnSpLocks noChangeShapeType="1"/>
            <a:stCxn id="113" idx="4"/>
          </p:cNvCxnSpPr>
          <p:nvPr/>
        </p:nvCxnSpPr>
        <p:spPr bwMode="auto">
          <a:xfrm rot="16200000" flipH="1">
            <a:off x="3471865" y="2005945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" name="AutoShape 115"/>
          <p:cNvSpPr>
            <a:spLocks noChangeArrowheads="1"/>
          </p:cNvSpPr>
          <p:nvPr/>
        </p:nvSpPr>
        <p:spPr bwMode="auto">
          <a:xfrm>
            <a:off x="3459958" y="1743214"/>
            <a:ext cx="182562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4" name="AutoShape 116"/>
          <p:cNvCxnSpPr>
            <a:cxnSpLocks noChangeShapeType="1"/>
            <a:endCxn id="117" idx="2"/>
          </p:cNvCxnSpPr>
          <p:nvPr/>
        </p:nvCxnSpPr>
        <p:spPr bwMode="auto">
          <a:xfrm rot="16200000" flipH="1">
            <a:off x="2421733" y="1433652"/>
            <a:ext cx="287337" cy="515937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AutoShape 117"/>
          <p:cNvCxnSpPr>
            <a:cxnSpLocks noChangeShapeType="1"/>
            <a:endCxn id="117" idx="0"/>
          </p:cNvCxnSpPr>
          <p:nvPr/>
        </p:nvCxnSpPr>
        <p:spPr bwMode="auto">
          <a:xfrm rot="5400000">
            <a:off x="2817814" y="1645583"/>
            <a:ext cx="195262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AutoShape 118"/>
          <p:cNvCxnSpPr>
            <a:cxnSpLocks noChangeShapeType="1"/>
            <a:stCxn id="117" idx="4"/>
          </p:cNvCxnSpPr>
          <p:nvPr/>
        </p:nvCxnSpPr>
        <p:spPr bwMode="auto">
          <a:xfrm rot="16200000" flipH="1">
            <a:off x="2835277" y="2005945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" name="AutoShape 119"/>
          <p:cNvSpPr>
            <a:spLocks noChangeArrowheads="1"/>
          </p:cNvSpPr>
          <p:nvPr/>
        </p:nvSpPr>
        <p:spPr bwMode="auto">
          <a:xfrm>
            <a:off x="2823370" y="1743214"/>
            <a:ext cx="182563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120"/>
          <p:cNvSpPr>
            <a:spLocks noChangeShapeType="1"/>
          </p:cNvSpPr>
          <p:nvPr/>
        </p:nvSpPr>
        <p:spPr bwMode="auto">
          <a:xfrm>
            <a:off x="1715295" y="1547952"/>
            <a:ext cx="0" cy="5270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19" name="AutoShape 121"/>
          <p:cNvCxnSpPr>
            <a:cxnSpLocks noChangeShapeType="1"/>
            <a:endCxn id="122" idx="2"/>
          </p:cNvCxnSpPr>
          <p:nvPr/>
        </p:nvCxnSpPr>
        <p:spPr bwMode="auto">
          <a:xfrm rot="16200000" flipH="1">
            <a:off x="1804195" y="1432064"/>
            <a:ext cx="287338" cy="515938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AutoShape 122"/>
          <p:cNvCxnSpPr>
            <a:cxnSpLocks noChangeShapeType="1"/>
            <a:endCxn id="122" idx="0"/>
          </p:cNvCxnSpPr>
          <p:nvPr/>
        </p:nvCxnSpPr>
        <p:spPr bwMode="auto">
          <a:xfrm rot="5400000">
            <a:off x="2200276" y="1643996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AutoShape 123"/>
          <p:cNvCxnSpPr>
            <a:cxnSpLocks noChangeShapeType="1"/>
            <a:stCxn id="122" idx="4"/>
          </p:cNvCxnSpPr>
          <p:nvPr/>
        </p:nvCxnSpPr>
        <p:spPr bwMode="auto">
          <a:xfrm rot="16200000" flipH="1">
            <a:off x="2217739" y="2004358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" name="AutoShape 124"/>
          <p:cNvSpPr>
            <a:spLocks noChangeArrowheads="1"/>
          </p:cNvSpPr>
          <p:nvPr/>
        </p:nvSpPr>
        <p:spPr bwMode="auto">
          <a:xfrm>
            <a:off x="2205833" y="1741627"/>
            <a:ext cx="182562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" name="AutoShape 125"/>
          <p:cNvCxnSpPr>
            <a:cxnSpLocks noChangeShapeType="1"/>
            <a:endCxn id="126" idx="2"/>
          </p:cNvCxnSpPr>
          <p:nvPr/>
        </p:nvCxnSpPr>
        <p:spPr bwMode="auto">
          <a:xfrm rot="16200000" flipH="1">
            <a:off x="5537995" y="1436827"/>
            <a:ext cx="287337" cy="515938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AutoShape 126"/>
          <p:cNvCxnSpPr>
            <a:cxnSpLocks noChangeShapeType="1"/>
            <a:endCxn id="126" idx="0"/>
          </p:cNvCxnSpPr>
          <p:nvPr/>
        </p:nvCxnSpPr>
        <p:spPr bwMode="auto">
          <a:xfrm rot="5400000">
            <a:off x="5934077" y="1648758"/>
            <a:ext cx="195262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AutoShape 127"/>
          <p:cNvCxnSpPr>
            <a:cxnSpLocks noChangeShapeType="1"/>
            <a:stCxn id="126" idx="4"/>
          </p:cNvCxnSpPr>
          <p:nvPr/>
        </p:nvCxnSpPr>
        <p:spPr bwMode="auto">
          <a:xfrm rot="16200000" flipH="1">
            <a:off x="5951540" y="2009120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6" name="AutoShape 128"/>
          <p:cNvSpPr>
            <a:spLocks noChangeArrowheads="1"/>
          </p:cNvSpPr>
          <p:nvPr/>
        </p:nvSpPr>
        <p:spPr bwMode="auto">
          <a:xfrm>
            <a:off x="5939633" y="1746389"/>
            <a:ext cx="182562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7" name="AutoShape 129"/>
          <p:cNvCxnSpPr>
            <a:cxnSpLocks noChangeShapeType="1"/>
            <a:endCxn id="130" idx="2"/>
          </p:cNvCxnSpPr>
          <p:nvPr/>
        </p:nvCxnSpPr>
        <p:spPr bwMode="auto">
          <a:xfrm rot="16200000" flipH="1">
            <a:off x="4920458" y="1435239"/>
            <a:ext cx="287338" cy="515937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AutoShape 130"/>
          <p:cNvCxnSpPr>
            <a:cxnSpLocks noChangeShapeType="1"/>
            <a:endCxn id="130" idx="0"/>
          </p:cNvCxnSpPr>
          <p:nvPr/>
        </p:nvCxnSpPr>
        <p:spPr bwMode="auto">
          <a:xfrm rot="5400000">
            <a:off x="5316538" y="1647171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AutoShape 131"/>
          <p:cNvCxnSpPr>
            <a:cxnSpLocks noChangeShapeType="1"/>
            <a:stCxn id="130" idx="4"/>
          </p:cNvCxnSpPr>
          <p:nvPr/>
        </p:nvCxnSpPr>
        <p:spPr bwMode="auto">
          <a:xfrm rot="16200000" flipH="1">
            <a:off x="5334001" y="2007533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AutoShape 132"/>
          <p:cNvSpPr>
            <a:spLocks noChangeArrowheads="1"/>
          </p:cNvSpPr>
          <p:nvPr/>
        </p:nvSpPr>
        <p:spPr bwMode="auto">
          <a:xfrm>
            <a:off x="5322095" y="1744802"/>
            <a:ext cx="182563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1" name="AutoShape 133"/>
          <p:cNvCxnSpPr>
            <a:cxnSpLocks noChangeShapeType="1"/>
            <a:endCxn id="134" idx="2"/>
          </p:cNvCxnSpPr>
          <p:nvPr/>
        </p:nvCxnSpPr>
        <p:spPr bwMode="auto">
          <a:xfrm rot="16200000" flipH="1">
            <a:off x="4283870" y="1435239"/>
            <a:ext cx="287338" cy="515938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AutoShape 134"/>
          <p:cNvCxnSpPr>
            <a:cxnSpLocks noChangeShapeType="1"/>
            <a:endCxn id="134" idx="0"/>
          </p:cNvCxnSpPr>
          <p:nvPr/>
        </p:nvCxnSpPr>
        <p:spPr bwMode="auto">
          <a:xfrm rot="5400000">
            <a:off x="4679951" y="1647171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AutoShape 135"/>
          <p:cNvCxnSpPr>
            <a:cxnSpLocks noChangeShapeType="1"/>
            <a:stCxn id="134" idx="4"/>
          </p:cNvCxnSpPr>
          <p:nvPr/>
        </p:nvCxnSpPr>
        <p:spPr bwMode="auto">
          <a:xfrm rot="16200000" flipH="1">
            <a:off x="4697414" y="2007533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" name="AutoShape 136"/>
          <p:cNvSpPr>
            <a:spLocks noChangeArrowheads="1"/>
          </p:cNvSpPr>
          <p:nvPr/>
        </p:nvSpPr>
        <p:spPr bwMode="auto">
          <a:xfrm>
            <a:off x="4685508" y="1744802"/>
            <a:ext cx="182562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5" name="AutoShape 137"/>
          <p:cNvCxnSpPr>
            <a:cxnSpLocks noChangeShapeType="1"/>
            <a:endCxn id="138" idx="2"/>
          </p:cNvCxnSpPr>
          <p:nvPr/>
        </p:nvCxnSpPr>
        <p:spPr bwMode="auto">
          <a:xfrm rot="16200000" flipH="1">
            <a:off x="3340895" y="2046427"/>
            <a:ext cx="288925" cy="11557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AutoShape 138"/>
          <p:cNvCxnSpPr>
            <a:cxnSpLocks noChangeShapeType="1"/>
            <a:endCxn id="138" idx="0"/>
          </p:cNvCxnSpPr>
          <p:nvPr/>
        </p:nvCxnSpPr>
        <p:spPr bwMode="auto">
          <a:xfrm rot="5400000">
            <a:off x="4057652" y="2579033"/>
            <a:ext cx="195262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AutoShape 139"/>
          <p:cNvCxnSpPr>
            <a:cxnSpLocks noChangeShapeType="1"/>
            <a:stCxn id="138" idx="4"/>
          </p:cNvCxnSpPr>
          <p:nvPr/>
        </p:nvCxnSpPr>
        <p:spPr bwMode="auto">
          <a:xfrm rot="16200000" flipH="1">
            <a:off x="4075115" y="2939395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8" name="AutoShape 140"/>
          <p:cNvSpPr>
            <a:spLocks noChangeArrowheads="1"/>
          </p:cNvSpPr>
          <p:nvPr/>
        </p:nvSpPr>
        <p:spPr bwMode="auto">
          <a:xfrm>
            <a:off x="4063208" y="2676664"/>
            <a:ext cx="182562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9" name="AutoShape 141"/>
          <p:cNvCxnSpPr>
            <a:cxnSpLocks noChangeShapeType="1"/>
            <a:endCxn id="142" idx="2"/>
          </p:cNvCxnSpPr>
          <p:nvPr/>
        </p:nvCxnSpPr>
        <p:spPr bwMode="auto">
          <a:xfrm rot="16200000" flipH="1">
            <a:off x="2728120" y="2049602"/>
            <a:ext cx="287338" cy="1147762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AutoShape 142"/>
          <p:cNvCxnSpPr>
            <a:cxnSpLocks noChangeShapeType="1"/>
            <a:endCxn id="142" idx="0"/>
          </p:cNvCxnSpPr>
          <p:nvPr/>
        </p:nvCxnSpPr>
        <p:spPr bwMode="auto">
          <a:xfrm rot="5400000">
            <a:off x="3440113" y="2577446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AutoShape 143"/>
          <p:cNvCxnSpPr>
            <a:cxnSpLocks noChangeShapeType="1"/>
            <a:stCxn id="142" idx="4"/>
          </p:cNvCxnSpPr>
          <p:nvPr/>
        </p:nvCxnSpPr>
        <p:spPr bwMode="auto">
          <a:xfrm rot="16200000" flipH="1">
            <a:off x="3457576" y="2937808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2" name="AutoShape 144"/>
          <p:cNvSpPr>
            <a:spLocks noChangeArrowheads="1"/>
          </p:cNvSpPr>
          <p:nvPr/>
        </p:nvSpPr>
        <p:spPr bwMode="auto">
          <a:xfrm>
            <a:off x="3445670" y="2675077"/>
            <a:ext cx="182563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3" name="AutoShape 145"/>
          <p:cNvCxnSpPr>
            <a:cxnSpLocks noChangeShapeType="1"/>
            <a:endCxn id="145" idx="0"/>
          </p:cNvCxnSpPr>
          <p:nvPr/>
        </p:nvCxnSpPr>
        <p:spPr bwMode="auto">
          <a:xfrm rot="5400000">
            <a:off x="2803526" y="2577446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AutoShape 146"/>
          <p:cNvCxnSpPr>
            <a:cxnSpLocks noChangeShapeType="1"/>
            <a:stCxn id="145" idx="4"/>
          </p:cNvCxnSpPr>
          <p:nvPr/>
        </p:nvCxnSpPr>
        <p:spPr bwMode="auto">
          <a:xfrm rot="16200000" flipH="1">
            <a:off x="2820989" y="2937808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" name="AutoShape 147"/>
          <p:cNvSpPr>
            <a:spLocks noChangeArrowheads="1"/>
          </p:cNvSpPr>
          <p:nvPr/>
        </p:nvSpPr>
        <p:spPr bwMode="auto">
          <a:xfrm>
            <a:off x="2809083" y="2675077"/>
            <a:ext cx="182562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6" name="AutoShape 148"/>
          <p:cNvCxnSpPr>
            <a:cxnSpLocks noChangeShapeType="1"/>
            <a:endCxn id="145" idx="2"/>
          </p:cNvCxnSpPr>
          <p:nvPr/>
        </p:nvCxnSpPr>
        <p:spPr bwMode="auto">
          <a:xfrm rot="16200000" flipH="1">
            <a:off x="2105820" y="2063889"/>
            <a:ext cx="287338" cy="1119188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AutoShape 149"/>
          <p:cNvCxnSpPr>
            <a:cxnSpLocks noChangeShapeType="1"/>
            <a:endCxn id="150" idx="2"/>
          </p:cNvCxnSpPr>
          <p:nvPr/>
        </p:nvCxnSpPr>
        <p:spPr bwMode="auto">
          <a:xfrm rot="16200000" flipH="1">
            <a:off x="5183188" y="2028171"/>
            <a:ext cx="290513" cy="11938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AutoShape 150"/>
          <p:cNvCxnSpPr>
            <a:cxnSpLocks noChangeShapeType="1"/>
            <a:endCxn id="150" idx="0"/>
          </p:cNvCxnSpPr>
          <p:nvPr/>
        </p:nvCxnSpPr>
        <p:spPr bwMode="auto">
          <a:xfrm rot="5400000">
            <a:off x="5919788" y="2580621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AutoShape 151"/>
          <p:cNvCxnSpPr>
            <a:cxnSpLocks noChangeShapeType="1"/>
            <a:stCxn id="150" idx="4"/>
          </p:cNvCxnSpPr>
          <p:nvPr/>
        </p:nvCxnSpPr>
        <p:spPr bwMode="auto">
          <a:xfrm rot="16200000" flipH="1">
            <a:off x="5937251" y="2940983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AutoShape 152"/>
          <p:cNvSpPr>
            <a:spLocks noChangeArrowheads="1"/>
          </p:cNvSpPr>
          <p:nvPr/>
        </p:nvSpPr>
        <p:spPr bwMode="auto">
          <a:xfrm>
            <a:off x="5925345" y="2678252"/>
            <a:ext cx="182563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1" name="AutoShape 153"/>
          <p:cNvCxnSpPr>
            <a:cxnSpLocks noChangeShapeType="1"/>
            <a:endCxn id="154" idx="2"/>
          </p:cNvCxnSpPr>
          <p:nvPr/>
        </p:nvCxnSpPr>
        <p:spPr bwMode="auto">
          <a:xfrm rot="16200000" flipH="1">
            <a:off x="4571208" y="2032139"/>
            <a:ext cx="288925" cy="1184275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" name="AutoShape 154"/>
          <p:cNvCxnSpPr>
            <a:cxnSpLocks noChangeShapeType="1"/>
            <a:endCxn id="154" idx="0"/>
          </p:cNvCxnSpPr>
          <p:nvPr/>
        </p:nvCxnSpPr>
        <p:spPr bwMode="auto">
          <a:xfrm rot="5400000">
            <a:off x="5302252" y="2579033"/>
            <a:ext cx="195262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" name="AutoShape 155"/>
          <p:cNvCxnSpPr>
            <a:cxnSpLocks noChangeShapeType="1"/>
            <a:stCxn id="154" idx="4"/>
          </p:cNvCxnSpPr>
          <p:nvPr/>
        </p:nvCxnSpPr>
        <p:spPr bwMode="auto">
          <a:xfrm rot="16200000" flipH="1">
            <a:off x="5319715" y="2939395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" name="AutoShape 156"/>
          <p:cNvSpPr>
            <a:spLocks noChangeArrowheads="1"/>
          </p:cNvSpPr>
          <p:nvPr/>
        </p:nvSpPr>
        <p:spPr bwMode="auto">
          <a:xfrm>
            <a:off x="5307808" y="2676664"/>
            <a:ext cx="182562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5" name="AutoShape 157"/>
          <p:cNvCxnSpPr>
            <a:cxnSpLocks noChangeShapeType="1"/>
            <a:endCxn id="158" idx="2"/>
          </p:cNvCxnSpPr>
          <p:nvPr/>
        </p:nvCxnSpPr>
        <p:spPr bwMode="auto">
          <a:xfrm rot="16200000" flipH="1">
            <a:off x="3948907" y="2046427"/>
            <a:ext cx="288925" cy="11557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6" name="AutoShape 158"/>
          <p:cNvCxnSpPr>
            <a:cxnSpLocks noChangeShapeType="1"/>
            <a:endCxn id="158" idx="0"/>
          </p:cNvCxnSpPr>
          <p:nvPr/>
        </p:nvCxnSpPr>
        <p:spPr bwMode="auto">
          <a:xfrm rot="5400000">
            <a:off x="4665664" y="2579033"/>
            <a:ext cx="195262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7" name="AutoShape 159"/>
          <p:cNvCxnSpPr>
            <a:cxnSpLocks noChangeShapeType="1"/>
            <a:stCxn id="158" idx="4"/>
          </p:cNvCxnSpPr>
          <p:nvPr/>
        </p:nvCxnSpPr>
        <p:spPr bwMode="auto">
          <a:xfrm rot="16200000" flipH="1">
            <a:off x="4683127" y="2939395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8" name="AutoShape 160"/>
          <p:cNvSpPr>
            <a:spLocks noChangeArrowheads="1"/>
          </p:cNvSpPr>
          <p:nvPr/>
        </p:nvSpPr>
        <p:spPr bwMode="auto">
          <a:xfrm>
            <a:off x="4671220" y="2676664"/>
            <a:ext cx="182563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Text Box 51"/>
          <p:cNvSpPr txBox="1">
            <a:spLocks noChangeArrowheads="1"/>
          </p:cNvSpPr>
          <p:nvPr/>
        </p:nvSpPr>
        <p:spPr bwMode="auto">
          <a:xfrm>
            <a:off x="245270" y="3669951"/>
            <a:ext cx="12298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 b="1" dirty="0">
                <a:latin typeface="Arial" charset="0"/>
              </a:rPr>
              <a:t>Stride = 4</a:t>
            </a:r>
          </a:p>
        </p:txBody>
      </p:sp>
    </p:spTree>
    <p:extLst>
      <p:ext uri="{BB962C8B-B14F-4D97-AF65-F5344CB8AC3E}">
        <p14:creationId xmlns:p14="http://schemas.microsoft.com/office/powerpoint/2010/main" val="105112791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2007-2018</a:t>
            </a:r>
            <a:endParaRPr lang="en-US" sz="1200" dirty="0">
              <a:cs typeface="Times New Roman" pitchFamily="18" charset="0"/>
            </a:endParaRPr>
          </a:p>
        </p:txBody>
      </p:sp>
      <p:sp>
        <p:nvSpPr>
          <p:cNvPr id="20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B500F1-BCA5-434F-8FF3-06BA2483751D}" type="slidenum">
              <a:rPr lang="en-US"/>
              <a:pPr>
                <a:defRPr/>
              </a:pPr>
              <a:t>16</a:t>
            </a:fld>
            <a:endParaRPr lang="en-US"/>
          </a:p>
        </p:txBody>
      </p:sp>
      <p:cxnSp>
        <p:nvCxnSpPr>
          <p:cNvPr id="14340" name="AutoShape 2"/>
          <p:cNvCxnSpPr>
            <a:cxnSpLocks noChangeShapeType="1"/>
            <a:endCxn id="14526" idx="2"/>
          </p:cNvCxnSpPr>
          <p:nvPr/>
        </p:nvCxnSpPr>
        <p:spPr bwMode="auto">
          <a:xfrm rot="16200000" flipH="1">
            <a:off x="2702721" y="2445061"/>
            <a:ext cx="288925" cy="2335213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1" name="AutoShape 3"/>
          <p:cNvCxnSpPr>
            <a:cxnSpLocks noChangeShapeType="1"/>
            <a:endCxn id="14529" idx="2"/>
          </p:cNvCxnSpPr>
          <p:nvPr/>
        </p:nvCxnSpPr>
        <p:spPr bwMode="auto">
          <a:xfrm rot="16200000" flipH="1">
            <a:off x="4545809" y="2427598"/>
            <a:ext cx="290512" cy="2371725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2" name="AutoShape 4"/>
          <p:cNvCxnSpPr>
            <a:cxnSpLocks noChangeShapeType="1"/>
            <a:endCxn id="14532" idx="2"/>
          </p:cNvCxnSpPr>
          <p:nvPr/>
        </p:nvCxnSpPr>
        <p:spPr bwMode="auto">
          <a:xfrm rot="16200000" flipH="1">
            <a:off x="3933827" y="2431568"/>
            <a:ext cx="288925" cy="23622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3" name="AutoShape 5"/>
          <p:cNvCxnSpPr>
            <a:cxnSpLocks noChangeShapeType="1"/>
            <a:endCxn id="14535" idx="2"/>
          </p:cNvCxnSpPr>
          <p:nvPr/>
        </p:nvCxnSpPr>
        <p:spPr bwMode="auto">
          <a:xfrm rot="16200000" flipH="1">
            <a:off x="3310733" y="2445062"/>
            <a:ext cx="288925" cy="2335212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4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305800" cy="1143000"/>
          </a:xfrm>
        </p:spPr>
        <p:txBody>
          <a:bodyPr/>
          <a:lstStyle/>
          <a:p>
            <a:r>
              <a:rPr lang="en-US" sz="3600" dirty="0"/>
              <a:t>Sharing Computation in Kogge-Stone</a:t>
            </a:r>
          </a:p>
        </p:txBody>
      </p:sp>
      <p:sp>
        <p:nvSpPr>
          <p:cNvPr id="1434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  <p:graphicFrame>
        <p:nvGraphicFramePr>
          <p:cNvPr id="377864" name="Group 8"/>
          <p:cNvGraphicFramePr>
            <a:graphicFrameLocks noGrp="1"/>
          </p:cNvGraphicFramePr>
          <p:nvPr>
            <p:extLst/>
          </p:nvPr>
        </p:nvGraphicFramePr>
        <p:xfrm>
          <a:off x="738190" y="4030180"/>
          <a:ext cx="5475287" cy="457200"/>
        </p:xfrm>
        <a:graphic>
          <a:graphicData uri="http://schemas.openxmlformats.org/drawingml/2006/table">
            <a:tbl>
              <a:tblPr/>
              <a:tblGrid>
                <a:gridCol w="608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69" name="Text Box 32"/>
          <p:cNvSpPr txBox="1">
            <a:spLocks noChangeArrowheads="1"/>
          </p:cNvSpPr>
          <p:nvPr/>
        </p:nvSpPr>
        <p:spPr bwMode="auto">
          <a:xfrm>
            <a:off x="457200" y="5562600"/>
            <a:ext cx="13366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>
                <a:latin typeface="Arial" charset="0"/>
              </a:rPr>
              <a:t>Iteration #3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Stride = 4</a:t>
            </a:r>
          </a:p>
        </p:txBody>
      </p:sp>
      <p:cxnSp>
        <p:nvCxnSpPr>
          <p:cNvPr id="14524" name="AutoShape 187"/>
          <p:cNvCxnSpPr>
            <a:cxnSpLocks noChangeShapeType="1"/>
            <a:endCxn id="14526" idx="0"/>
          </p:cNvCxnSpPr>
          <p:nvPr/>
        </p:nvCxnSpPr>
        <p:spPr bwMode="auto">
          <a:xfrm rot="5400000">
            <a:off x="4009233" y="3567424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25" name="AutoShape 188"/>
          <p:cNvCxnSpPr>
            <a:cxnSpLocks noChangeShapeType="1"/>
            <a:stCxn id="14526" idx="4"/>
          </p:cNvCxnSpPr>
          <p:nvPr/>
        </p:nvCxnSpPr>
        <p:spPr bwMode="auto">
          <a:xfrm rot="16200000" flipH="1">
            <a:off x="4026696" y="3927786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26" name="AutoShape 189"/>
          <p:cNvSpPr>
            <a:spLocks noChangeArrowheads="1"/>
          </p:cNvSpPr>
          <p:nvPr/>
        </p:nvSpPr>
        <p:spPr bwMode="auto">
          <a:xfrm>
            <a:off x="4014790" y="3665055"/>
            <a:ext cx="182562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527" name="AutoShape 190"/>
          <p:cNvCxnSpPr>
            <a:cxnSpLocks noChangeShapeType="1"/>
            <a:endCxn id="14529" idx="0"/>
          </p:cNvCxnSpPr>
          <p:nvPr/>
        </p:nvCxnSpPr>
        <p:spPr bwMode="auto">
          <a:xfrm rot="5400000">
            <a:off x="5871371" y="3569011"/>
            <a:ext cx="195262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28" name="AutoShape 191"/>
          <p:cNvCxnSpPr>
            <a:cxnSpLocks noChangeShapeType="1"/>
            <a:stCxn id="14529" idx="4"/>
          </p:cNvCxnSpPr>
          <p:nvPr/>
        </p:nvCxnSpPr>
        <p:spPr bwMode="auto">
          <a:xfrm rot="16200000" flipH="1">
            <a:off x="5888834" y="3929373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29" name="AutoShape 192"/>
          <p:cNvSpPr>
            <a:spLocks noChangeArrowheads="1"/>
          </p:cNvSpPr>
          <p:nvPr/>
        </p:nvSpPr>
        <p:spPr bwMode="auto">
          <a:xfrm>
            <a:off x="5876927" y="3666642"/>
            <a:ext cx="182563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530" name="AutoShape 193"/>
          <p:cNvCxnSpPr>
            <a:cxnSpLocks noChangeShapeType="1"/>
            <a:endCxn id="14532" idx="0"/>
          </p:cNvCxnSpPr>
          <p:nvPr/>
        </p:nvCxnSpPr>
        <p:spPr bwMode="auto">
          <a:xfrm rot="5400000">
            <a:off x="5253833" y="3567424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31" name="AutoShape 194"/>
          <p:cNvCxnSpPr>
            <a:cxnSpLocks noChangeShapeType="1"/>
            <a:stCxn id="14532" idx="4"/>
          </p:cNvCxnSpPr>
          <p:nvPr/>
        </p:nvCxnSpPr>
        <p:spPr bwMode="auto">
          <a:xfrm rot="16200000" flipH="1">
            <a:off x="5271296" y="3927786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32" name="AutoShape 195"/>
          <p:cNvSpPr>
            <a:spLocks noChangeArrowheads="1"/>
          </p:cNvSpPr>
          <p:nvPr/>
        </p:nvSpPr>
        <p:spPr bwMode="auto">
          <a:xfrm>
            <a:off x="5259390" y="3665055"/>
            <a:ext cx="182562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533" name="AutoShape 196"/>
          <p:cNvCxnSpPr>
            <a:cxnSpLocks noChangeShapeType="1"/>
            <a:endCxn id="14535" idx="0"/>
          </p:cNvCxnSpPr>
          <p:nvPr/>
        </p:nvCxnSpPr>
        <p:spPr bwMode="auto">
          <a:xfrm rot="5400000">
            <a:off x="4617245" y="3567424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34" name="AutoShape 197"/>
          <p:cNvCxnSpPr>
            <a:cxnSpLocks noChangeShapeType="1"/>
            <a:stCxn id="14535" idx="4"/>
          </p:cNvCxnSpPr>
          <p:nvPr/>
        </p:nvCxnSpPr>
        <p:spPr bwMode="auto">
          <a:xfrm rot="16200000" flipH="1">
            <a:off x="4634708" y="3927786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35" name="AutoShape 198"/>
          <p:cNvSpPr>
            <a:spLocks noChangeArrowheads="1"/>
          </p:cNvSpPr>
          <p:nvPr/>
        </p:nvSpPr>
        <p:spPr bwMode="auto">
          <a:xfrm>
            <a:off x="4622802" y="3665055"/>
            <a:ext cx="182563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36" name="Line 199"/>
          <p:cNvSpPr>
            <a:spLocks noChangeShapeType="1"/>
          </p:cNvSpPr>
          <p:nvPr/>
        </p:nvSpPr>
        <p:spPr bwMode="auto">
          <a:xfrm>
            <a:off x="1682752" y="3503130"/>
            <a:ext cx="0" cy="5270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37" name="Line 200"/>
          <p:cNvSpPr>
            <a:spLocks noChangeShapeType="1"/>
          </p:cNvSpPr>
          <p:nvPr/>
        </p:nvSpPr>
        <p:spPr bwMode="auto">
          <a:xfrm>
            <a:off x="2295527" y="3503130"/>
            <a:ext cx="0" cy="5270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38" name="Line 201"/>
          <p:cNvSpPr>
            <a:spLocks noChangeShapeType="1"/>
          </p:cNvSpPr>
          <p:nvPr/>
        </p:nvSpPr>
        <p:spPr bwMode="auto">
          <a:xfrm>
            <a:off x="2892427" y="3490430"/>
            <a:ext cx="0" cy="5270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39" name="Line 202"/>
          <p:cNvSpPr>
            <a:spLocks noChangeShapeType="1"/>
          </p:cNvSpPr>
          <p:nvPr/>
        </p:nvSpPr>
        <p:spPr bwMode="auto">
          <a:xfrm>
            <a:off x="3505202" y="3490430"/>
            <a:ext cx="0" cy="5270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9" name="Group 4"/>
          <p:cNvGraphicFramePr>
            <a:graphicFrameLocks noGrp="1"/>
          </p:cNvGraphicFramePr>
          <p:nvPr>
            <p:extLst/>
          </p:nvPr>
        </p:nvGraphicFramePr>
        <p:xfrm>
          <a:off x="777083" y="2084527"/>
          <a:ext cx="5475287" cy="457200"/>
        </p:xfrm>
        <a:graphic>
          <a:graphicData uri="http://schemas.openxmlformats.org/drawingml/2006/table">
            <a:tbl>
              <a:tblPr/>
              <a:tblGrid>
                <a:gridCol w="608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Group 26"/>
          <p:cNvGraphicFramePr>
            <a:graphicFrameLocks noGrp="1"/>
          </p:cNvGraphicFramePr>
          <p:nvPr>
            <p:extLst/>
          </p:nvPr>
        </p:nvGraphicFramePr>
        <p:xfrm>
          <a:off x="767558" y="3005277"/>
          <a:ext cx="5475287" cy="457200"/>
        </p:xfrm>
        <a:graphic>
          <a:graphicData uri="http://schemas.openxmlformats.org/drawingml/2006/table">
            <a:tbl>
              <a:tblPr/>
              <a:tblGrid>
                <a:gridCol w="608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" name="Line 48"/>
          <p:cNvSpPr>
            <a:spLocks noChangeShapeType="1"/>
          </p:cNvSpPr>
          <p:nvPr/>
        </p:nvSpPr>
        <p:spPr bwMode="auto">
          <a:xfrm>
            <a:off x="1718470" y="2478227"/>
            <a:ext cx="0" cy="5270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49"/>
          <p:cNvSpPr>
            <a:spLocks noChangeShapeType="1"/>
          </p:cNvSpPr>
          <p:nvPr/>
        </p:nvSpPr>
        <p:spPr bwMode="auto">
          <a:xfrm>
            <a:off x="2331245" y="2478227"/>
            <a:ext cx="0" cy="5270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Text Box 50"/>
          <p:cNvSpPr txBox="1">
            <a:spLocks noChangeArrowheads="1"/>
          </p:cNvSpPr>
          <p:nvPr/>
        </p:nvSpPr>
        <p:spPr bwMode="auto">
          <a:xfrm>
            <a:off x="245270" y="1657489"/>
            <a:ext cx="12298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 b="1" dirty="0">
                <a:latin typeface="Arial" charset="0"/>
              </a:rPr>
              <a:t>Stride = 1</a:t>
            </a:r>
          </a:p>
        </p:txBody>
      </p:sp>
      <p:sp>
        <p:nvSpPr>
          <p:cNvPr id="104" name="Text Box 51"/>
          <p:cNvSpPr txBox="1">
            <a:spLocks noChangeArrowheads="1"/>
          </p:cNvSpPr>
          <p:nvPr/>
        </p:nvSpPr>
        <p:spPr bwMode="auto">
          <a:xfrm>
            <a:off x="235745" y="2608402"/>
            <a:ext cx="12298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 b="1" dirty="0">
                <a:latin typeface="Arial" charset="0"/>
              </a:rPr>
              <a:t>Stride = 2</a:t>
            </a:r>
          </a:p>
        </p:txBody>
      </p:sp>
      <p:graphicFrame>
        <p:nvGraphicFramePr>
          <p:cNvPr id="105" name="Group 55"/>
          <p:cNvGraphicFramePr>
            <a:graphicFrameLocks noGrp="1"/>
          </p:cNvGraphicFramePr>
          <p:nvPr>
            <p:extLst/>
          </p:nvPr>
        </p:nvGraphicFramePr>
        <p:xfrm>
          <a:off x="758033" y="1122502"/>
          <a:ext cx="5475287" cy="457200"/>
        </p:xfrm>
        <a:graphic>
          <a:graphicData uri="http://schemas.openxmlformats.org/drawingml/2006/table">
            <a:tbl>
              <a:tblPr/>
              <a:tblGrid>
                <a:gridCol w="608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6" name="AutoShape 108"/>
          <p:cNvCxnSpPr>
            <a:cxnSpLocks noChangeShapeType="1"/>
            <a:endCxn id="109" idx="2"/>
          </p:cNvCxnSpPr>
          <p:nvPr/>
        </p:nvCxnSpPr>
        <p:spPr bwMode="auto">
          <a:xfrm rot="16200000" flipH="1">
            <a:off x="3675858" y="1435239"/>
            <a:ext cx="287338" cy="515937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AutoShape 109"/>
          <p:cNvCxnSpPr>
            <a:cxnSpLocks noChangeShapeType="1"/>
            <a:endCxn id="109" idx="0"/>
          </p:cNvCxnSpPr>
          <p:nvPr/>
        </p:nvCxnSpPr>
        <p:spPr bwMode="auto">
          <a:xfrm rot="5400000">
            <a:off x="4071938" y="1647171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AutoShape 110"/>
          <p:cNvCxnSpPr>
            <a:cxnSpLocks noChangeShapeType="1"/>
            <a:stCxn id="109" idx="4"/>
          </p:cNvCxnSpPr>
          <p:nvPr/>
        </p:nvCxnSpPr>
        <p:spPr bwMode="auto">
          <a:xfrm rot="16200000" flipH="1">
            <a:off x="4089401" y="2007533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" name="AutoShape 111"/>
          <p:cNvSpPr>
            <a:spLocks noChangeArrowheads="1"/>
          </p:cNvSpPr>
          <p:nvPr/>
        </p:nvSpPr>
        <p:spPr bwMode="auto">
          <a:xfrm>
            <a:off x="4077495" y="1744802"/>
            <a:ext cx="182563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0" name="AutoShape 112"/>
          <p:cNvCxnSpPr>
            <a:cxnSpLocks noChangeShapeType="1"/>
            <a:endCxn id="113" idx="2"/>
          </p:cNvCxnSpPr>
          <p:nvPr/>
        </p:nvCxnSpPr>
        <p:spPr bwMode="auto">
          <a:xfrm rot="16200000" flipH="1">
            <a:off x="3058320" y="1433652"/>
            <a:ext cx="287337" cy="515938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AutoShape 113"/>
          <p:cNvCxnSpPr>
            <a:cxnSpLocks noChangeShapeType="1"/>
            <a:endCxn id="113" idx="0"/>
          </p:cNvCxnSpPr>
          <p:nvPr/>
        </p:nvCxnSpPr>
        <p:spPr bwMode="auto">
          <a:xfrm rot="5400000">
            <a:off x="3454402" y="1645583"/>
            <a:ext cx="195262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AutoShape 114"/>
          <p:cNvCxnSpPr>
            <a:cxnSpLocks noChangeShapeType="1"/>
            <a:stCxn id="113" idx="4"/>
          </p:cNvCxnSpPr>
          <p:nvPr/>
        </p:nvCxnSpPr>
        <p:spPr bwMode="auto">
          <a:xfrm rot="16200000" flipH="1">
            <a:off x="3471865" y="2005945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" name="AutoShape 115"/>
          <p:cNvSpPr>
            <a:spLocks noChangeArrowheads="1"/>
          </p:cNvSpPr>
          <p:nvPr/>
        </p:nvSpPr>
        <p:spPr bwMode="auto">
          <a:xfrm>
            <a:off x="3459958" y="1743214"/>
            <a:ext cx="182562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4" name="AutoShape 116"/>
          <p:cNvCxnSpPr>
            <a:cxnSpLocks noChangeShapeType="1"/>
            <a:endCxn id="117" idx="2"/>
          </p:cNvCxnSpPr>
          <p:nvPr/>
        </p:nvCxnSpPr>
        <p:spPr bwMode="auto">
          <a:xfrm rot="16200000" flipH="1">
            <a:off x="2421733" y="1433652"/>
            <a:ext cx="287337" cy="515937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AutoShape 117"/>
          <p:cNvCxnSpPr>
            <a:cxnSpLocks noChangeShapeType="1"/>
            <a:endCxn id="117" idx="0"/>
          </p:cNvCxnSpPr>
          <p:nvPr/>
        </p:nvCxnSpPr>
        <p:spPr bwMode="auto">
          <a:xfrm rot="5400000">
            <a:off x="2817814" y="1645583"/>
            <a:ext cx="195262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AutoShape 118"/>
          <p:cNvCxnSpPr>
            <a:cxnSpLocks noChangeShapeType="1"/>
            <a:stCxn id="117" idx="4"/>
          </p:cNvCxnSpPr>
          <p:nvPr/>
        </p:nvCxnSpPr>
        <p:spPr bwMode="auto">
          <a:xfrm rot="16200000" flipH="1">
            <a:off x="2835277" y="2005945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" name="AutoShape 119"/>
          <p:cNvSpPr>
            <a:spLocks noChangeArrowheads="1"/>
          </p:cNvSpPr>
          <p:nvPr/>
        </p:nvSpPr>
        <p:spPr bwMode="auto">
          <a:xfrm>
            <a:off x="2823370" y="1743214"/>
            <a:ext cx="182563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120"/>
          <p:cNvSpPr>
            <a:spLocks noChangeShapeType="1"/>
          </p:cNvSpPr>
          <p:nvPr/>
        </p:nvSpPr>
        <p:spPr bwMode="auto">
          <a:xfrm>
            <a:off x="1715295" y="1547952"/>
            <a:ext cx="0" cy="5270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19" name="AutoShape 121"/>
          <p:cNvCxnSpPr>
            <a:cxnSpLocks noChangeShapeType="1"/>
            <a:endCxn id="122" idx="2"/>
          </p:cNvCxnSpPr>
          <p:nvPr/>
        </p:nvCxnSpPr>
        <p:spPr bwMode="auto">
          <a:xfrm rot="16200000" flipH="1">
            <a:off x="1804195" y="1432064"/>
            <a:ext cx="287338" cy="515938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AutoShape 122"/>
          <p:cNvCxnSpPr>
            <a:cxnSpLocks noChangeShapeType="1"/>
            <a:endCxn id="122" idx="0"/>
          </p:cNvCxnSpPr>
          <p:nvPr/>
        </p:nvCxnSpPr>
        <p:spPr bwMode="auto">
          <a:xfrm rot="5400000">
            <a:off x="2200276" y="1643996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AutoShape 123"/>
          <p:cNvCxnSpPr>
            <a:cxnSpLocks noChangeShapeType="1"/>
            <a:stCxn id="122" idx="4"/>
          </p:cNvCxnSpPr>
          <p:nvPr/>
        </p:nvCxnSpPr>
        <p:spPr bwMode="auto">
          <a:xfrm rot="16200000" flipH="1">
            <a:off x="2217739" y="2004358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" name="AutoShape 124"/>
          <p:cNvSpPr>
            <a:spLocks noChangeArrowheads="1"/>
          </p:cNvSpPr>
          <p:nvPr/>
        </p:nvSpPr>
        <p:spPr bwMode="auto">
          <a:xfrm>
            <a:off x="2205833" y="1741627"/>
            <a:ext cx="182562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" name="AutoShape 125"/>
          <p:cNvCxnSpPr>
            <a:cxnSpLocks noChangeShapeType="1"/>
            <a:endCxn id="126" idx="2"/>
          </p:cNvCxnSpPr>
          <p:nvPr/>
        </p:nvCxnSpPr>
        <p:spPr bwMode="auto">
          <a:xfrm rot="16200000" flipH="1">
            <a:off x="5537995" y="1436827"/>
            <a:ext cx="287337" cy="515938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AutoShape 126"/>
          <p:cNvCxnSpPr>
            <a:cxnSpLocks noChangeShapeType="1"/>
            <a:endCxn id="126" idx="0"/>
          </p:cNvCxnSpPr>
          <p:nvPr/>
        </p:nvCxnSpPr>
        <p:spPr bwMode="auto">
          <a:xfrm rot="5400000">
            <a:off x="5934077" y="1648758"/>
            <a:ext cx="195262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AutoShape 127"/>
          <p:cNvCxnSpPr>
            <a:cxnSpLocks noChangeShapeType="1"/>
            <a:stCxn id="126" idx="4"/>
          </p:cNvCxnSpPr>
          <p:nvPr/>
        </p:nvCxnSpPr>
        <p:spPr bwMode="auto">
          <a:xfrm rot="16200000" flipH="1">
            <a:off x="5951540" y="2009120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6" name="AutoShape 128"/>
          <p:cNvSpPr>
            <a:spLocks noChangeArrowheads="1"/>
          </p:cNvSpPr>
          <p:nvPr/>
        </p:nvSpPr>
        <p:spPr bwMode="auto">
          <a:xfrm>
            <a:off x="5939633" y="1746389"/>
            <a:ext cx="182562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7" name="AutoShape 129"/>
          <p:cNvCxnSpPr>
            <a:cxnSpLocks noChangeShapeType="1"/>
            <a:endCxn id="130" idx="2"/>
          </p:cNvCxnSpPr>
          <p:nvPr/>
        </p:nvCxnSpPr>
        <p:spPr bwMode="auto">
          <a:xfrm rot="16200000" flipH="1">
            <a:off x="4920458" y="1435239"/>
            <a:ext cx="287338" cy="515937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AutoShape 130"/>
          <p:cNvCxnSpPr>
            <a:cxnSpLocks noChangeShapeType="1"/>
            <a:endCxn id="130" idx="0"/>
          </p:cNvCxnSpPr>
          <p:nvPr/>
        </p:nvCxnSpPr>
        <p:spPr bwMode="auto">
          <a:xfrm rot="5400000">
            <a:off x="5316538" y="1647171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AutoShape 131"/>
          <p:cNvCxnSpPr>
            <a:cxnSpLocks noChangeShapeType="1"/>
            <a:stCxn id="130" idx="4"/>
          </p:cNvCxnSpPr>
          <p:nvPr/>
        </p:nvCxnSpPr>
        <p:spPr bwMode="auto">
          <a:xfrm rot="16200000" flipH="1">
            <a:off x="5334001" y="2007533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AutoShape 132"/>
          <p:cNvSpPr>
            <a:spLocks noChangeArrowheads="1"/>
          </p:cNvSpPr>
          <p:nvPr/>
        </p:nvSpPr>
        <p:spPr bwMode="auto">
          <a:xfrm>
            <a:off x="5322095" y="1744802"/>
            <a:ext cx="182563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1" name="AutoShape 133"/>
          <p:cNvCxnSpPr>
            <a:cxnSpLocks noChangeShapeType="1"/>
            <a:endCxn id="134" idx="2"/>
          </p:cNvCxnSpPr>
          <p:nvPr/>
        </p:nvCxnSpPr>
        <p:spPr bwMode="auto">
          <a:xfrm rot="16200000" flipH="1">
            <a:off x="4283870" y="1435239"/>
            <a:ext cx="287338" cy="515938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AutoShape 134"/>
          <p:cNvCxnSpPr>
            <a:cxnSpLocks noChangeShapeType="1"/>
            <a:endCxn id="134" idx="0"/>
          </p:cNvCxnSpPr>
          <p:nvPr/>
        </p:nvCxnSpPr>
        <p:spPr bwMode="auto">
          <a:xfrm rot="5400000">
            <a:off x="4679951" y="1647171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AutoShape 135"/>
          <p:cNvCxnSpPr>
            <a:cxnSpLocks noChangeShapeType="1"/>
            <a:stCxn id="134" idx="4"/>
          </p:cNvCxnSpPr>
          <p:nvPr/>
        </p:nvCxnSpPr>
        <p:spPr bwMode="auto">
          <a:xfrm rot="16200000" flipH="1">
            <a:off x="4697414" y="2007533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" name="AutoShape 136"/>
          <p:cNvSpPr>
            <a:spLocks noChangeArrowheads="1"/>
          </p:cNvSpPr>
          <p:nvPr/>
        </p:nvSpPr>
        <p:spPr bwMode="auto">
          <a:xfrm>
            <a:off x="4685508" y="1744802"/>
            <a:ext cx="182562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5" name="AutoShape 137"/>
          <p:cNvCxnSpPr>
            <a:cxnSpLocks noChangeShapeType="1"/>
            <a:endCxn id="138" idx="2"/>
          </p:cNvCxnSpPr>
          <p:nvPr/>
        </p:nvCxnSpPr>
        <p:spPr bwMode="auto">
          <a:xfrm rot="16200000" flipH="1">
            <a:off x="3340895" y="2046427"/>
            <a:ext cx="288925" cy="11557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AutoShape 138"/>
          <p:cNvCxnSpPr>
            <a:cxnSpLocks noChangeShapeType="1"/>
            <a:endCxn id="138" idx="0"/>
          </p:cNvCxnSpPr>
          <p:nvPr/>
        </p:nvCxnSpPr>
        <p:spPr bwMode="auto">
          <a:xfrm rot="5400000">
            <a:off x="4057652" y="2579033"/>
            <a:ext cx="195262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AutoShape 139"/>
          <p:cNvCxnSpPr>
            <a:cxnSpLocks noChangeShapeType="1"/>
            <a:stCxn id="138" idx="4"/>
          </p:cNvCxnSpPr>
          <p:nvPr/>
        </p:nvCxnSpPr>
        <p:spPr bwMode="auto">
          <a:xfrm rot="16200000" flipH="1">
            <a:off x="4075115" y="2939395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8" name="AutoShape 140"/>
          <p:cNvSpPr>
            <a:spLocks noChangeArrowheads="1"/>
          </p:cNvSpPr>
          <p:nvPr/>
        </p:nvSpPr>
        <p:spPr bwMode="auto">
          <a:xfrm>
            <a:off x="4063208" y="2676664"/>
            <a:ext cx="182562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9" name="AutoShape 141"/>
          <p:cNvCxnSpPr>
            <a:cxnSpLocks noChangeShapeType="1"/>
            <a:endCxn id="142" idx="2"/>
          </p:cNvCxnSpPr>
          <p:nvPr/>
        </p:nvCxnSpPr>
        <p:spPr bwMode="auto">
          <a:xfrm rot="16200000" flipH="1">
            <a:off x="2728120" y="2049602"/>
            <a:ext cx="287338" cy="1147762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AutoShape 142"/>
          <p:cNvCxnSpPr>
            <a:cxnSpLocks noChangeShapeType="1"/>
            <a:endCxn id="142" idx="0"/>
          </p:cNvCxnSpPr>
          <p:nvPr/>
        </p:nvCxnSpPr>
        <p:spPr bwMode="auto">
          <a:xfrm rot="5400000">
            <a:off x="3440113" y="2577446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AutoShape 143"/>
          <p:cNvCxnSpPr>
            <a:cxnSpLocks noChangeShapeType="1"/>
            <a:stCxn id="142" idx="4"/>
          </p:cNvCxnSpPr>
          <p:nvPr/>
        </p:nvCxnSpPr>
        <p:spPr bwMode="auto">
          <a:xfrm rot="16200000" flipH="1">
            <a:off x="3457576" y="2937808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2" name="AutoShape 144"/>
          <p:cNvSpPr>
            <a:spLocks noChangeArrowheads="1"/>
          </p:cNvSpPr>
          <p:nvPr/>
        </p:nvSpPr>
        <p:spPr bwMode="auto">
          <a:xfrm>
            <a:off x="3445670" y="2675077"/>
            <a:ext cx="182563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3" name="AutoShape 145"/>
          <p:cNvCxnSpPr>
            <a:cxnSpLocks noChangeShapeType="1"/>
            <a:endCxn id="145" idx="0"/>
          </p:cNvCxnSpPr>
          <p:nvPr/>
        </p:nvCxnSpPr>
        <p:spPr bwMode="auto">
          <a:xfrm rot="5400000">
            <a:off x="2803526" y="2577446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AutoShape 146"/>
          <p:cNvCxnSpPr>
            <a:cxnSpLocks noChangeShapeType="1"/>
            <a:stCxn id="145" idx="4"/>
          </p:cNvCxnSpPr>
          <p:nvPr/>
        </p:nvCxnSpPr>
        <p:spPr bwMode="auto">
          <a:xfrm rot="16200000" flipH="1">
            <a:off x="2820989" y="2937808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" name="AutoShape 147"/>
          <p:cNvSpPr>
            <a:spLocks noChangeArrowheads="1"/>
          </p:cNvSpPr>
          <p:nvPr/>
        </p:nvSpPr>
        <p:spPr bwMode="auto">
          <a:xfrm>
            <a:off x="2809083" y="2675077"/>
            <a:ext cx="182562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6" name="AutoShape 148"/>
          <p:cNvCxnSpPr>
            <a:cxnSpLocks noChangeShapeType="1"/>
            <a:endCxn id="145" idx="2"/>
          </p:cNvCxnSpPr>
          <p:nvPr/>
        </p:nvCxnSpPr>
        <p:spPr bwMode="auto">
          <a:xfrm rot="16200000" flipH="1">
            <a:off x="2105820" y="2063889"/>
            <a:ext cx="287338" cy="1119188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AutoShape 149"/>
          <p:cNvCxnSpPr>
            <a:cxnSpLocks noChangeShapeType="1"/>
            <a:endCxn id="150" idx="2"/>
          </p:cNvCxnSpPr>
          <p:nvPr/>
        </p:nvCxnSpPr>
        <p:spPr bwMode="auto">
          <a:xfrm rot="16200000" flipH="1">
            <a:off x="5183188" y="2028171"/>
            <a:ext cx="290513" cy="1193800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AutoShape 150"/>
          <p:cNvCxnSpPr>
            <a:cxnSpLocks noChangeShapeType="1"/>
            <a:endCxn id="150" idx="0"/>
          </p:cNvCxnSpPr>
          <p:nvPr/>
        </p:nvCxnSpPr>
        <p:spPr bwMode="auto">
          <a:xfrm rot="5400000">
            <a:off x="5919788" y="2580621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AutoShape 151"/>
          <p:cNvCxnSpPr>
            <a:cxnSpLocks noChangeShapeType="1"/>
            <a:stCxn id="150" idx="4"/>
          </p:cNvCxnSpPr>
          <p:nvPr/>
        </p:nvCxnSpPr>
        <p:spPr bwMode="auto">
          <a:xfrm rot="16200000" flipH="1">
            <a:off x="5937251" y="2940983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AutoShape 152"/>
          <p:cNvSpPr>
            <a:spLocks noChangeArrowheads="1"/>
          </p:cNvSpPr>
          <p:nvPr/>
        </p:nvSpPr>
        <p:spPr bwMode="auto">
          <a:xfrm>
            <a:off x="5925345" y="2678252"/>
            <a:ext cx="182563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1" name="AutoShape 153"/>
          <p:cNvCxnSpPr>
            <a:cxnSpLocks noChangeShapeType="1"/>
            <a:endCxn id="154" idx="2"/>
          </p:cNvCxnSpPr>
          <p:nvPr/>
        </p:nvCxnSpPr>
        <p:spPr bwMode="auto">
          <a:xfrm rot="16200000" flipH="1">
            <a:off x="4571208" y="2032139"/>
            <a:ext cx="288925" cy="1184275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" name="AutoShape 154"/>
          <p:cNvCxnSpPr>
            <a:cxnSpLocks noChangeShapeType="1"/>
            <a:endCxn id="154" idx="0"/>
          </p:cNvCxnSpPr>
          <p:nvPr/>
        </p:nvCxnSpPr>
        <p:spPr bwMode="auto">
          <a:xfrm rot="5400000">
            <a:off x="5302252" y="2579033"/>
            <a:ext cx="195262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" name="AutoShape 155"/>
          <p:cNvCxnSpPr>
            <a:cxnSpLocks noChangeShapeType="1"/>
            <a:stCxn id="154" idx="4"/>
          </p:cNvCxnSpPr>
          <p:nvPr/>
        </p:nvCxnSpPr>
        <p:spPr bwMode="auto">
          <a:xfrm rot="16200000" flipH="1">
            <a:off x="5319715" y="2939395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" name="AutoShape 156"/>
          <p:cNvSpPr>
            <a:spLocks noChangeArrowheads="1"/>
          </p:cNvSpPr>
          <p:nvPr/>
        </p:nvSpPr>
        <p:spPr bwMode="auto">
          <a:xfrm>
            <a:off x="5307808" y="2676664"/>
            <a:ext cx="182562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5" name="AutoShape 157"/>
          <p:cNvCxnSpPr>
            <a:cxnSpLocks noChangeShapeType="1"/>
            <a:endCxn id="158" idx="2"/>
          </p:cNvCxnSpPr>
          <p:nvPr/>
        </p:nvCxnSpPr>
        <p:spPr bwMode="auto">
          <a:xfrm rot="16200000" flipH="1">
            <a:off x="3948907" y="2046427"/>
            <a:ext cx="288925" cy="11557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6" name="AutoShape 158"/>
          <p:cNvCxnSpPr>
            <a:cxnSpLocks noChangeShapeType="1"/>
            <a:endCxn id="158" idx="0"/>
          </p:cNvCxnSpPr>
          <p:nvPr/>
        </p:nvCxnSpPr>
        <p:spPr bwMode="auto">
          <a:xfrm rot="5400000">
            <a:off x="4665664" y="2579033"/>
            <a:ext cx="195262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7" name="AutoShape 159"/>
          <p:cNvCxnSpPr>
            <a:cxnSpLocks noChangeShapeType="1"/>
            <a:stCxn id="158" idx="4"/>
          </p:cNvCxnSpPr>
          <p:nvPr/>
        </p:nvCxnSpPr>
        <p:spPr bwMode="auto">
          <a:xfrm rot="16200000" flipH="1">
            <a:off x="4683127" y="2939395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8" name="AutoShape 160"/>
          <p:cNvSpPr>
            <a:spLocks noChangeArrowheads="1"/>
          </p:cNvSpPr>
          <p:nvPr/>
        </p:nvSpPr>
        <p:spPr bwMode="auto">
          <a:xfrm>
            <a:off x="4671220" y="2676664"/>
            <a:ext cx="182563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Text Box 51"/>
          <p:cNvSpPr txBox="1">
            <a:spLocks noChangeArrowheads="1"/>
          </p:cNvSpPr>
          <p:nvPr/>
        </p:nvSpPr>
        <p:spPr bwMode="auto">
          <a:xfrm>
            <a:off x="245270" y="3669951"/>
            <a:ext cx="12298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 b="1" dirty="0">
                <a:latin typeface="Arial" charset="0"/>
              </a:rPr>
              <a:t>Stride = 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91B2D5-80BD-4685-B7BD-8A3BE443748B}"/>
              </a:ext>
            </a:extLst>
          </p:cNvPr>
          <p:cNvSpPr/>
          <p:nvPr/>
        </p:nvSpPr>
        <p:spPr>
          <a:xfrm>
            <a:off x="1905000" y="914400"/>
            <a:ext cx="762000" cy="381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87B0001-1AE0-4D32-9A31-A6B914A10440}"/>
              </a:ext>
            </a:extLst>
          </p:cNvPr>
          <p:cNvSpPr/>
          <p:nvPr/>
        </p:nvSpPr>
        <p:spPr>
          <a:xfrm>
            <a:off x="3085308" y="914400"/>
            <a:ext cx="762000" cy="381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BF1EF0A-D136-4475-AE4C-17BEBDC5A116}"/>
              </a:ext>
            </a:extLst>
          </p:cNvPr>
          <p:cNvSpPr/>
          <p:nvPr/>
        </p:nvSpPr>
        <p:spPr>
          <a:xfrm>
            <a:off x="5540378" y="921249"/>
            <a:ext cx="762000" cy="381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720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Buffering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305800" cy="4572000"/>
          </a:xfrm>
        </p:spPr>
        <p:txBody>
          <a:bodyPr/>
          <a:lstStyle/>
          <a:p>
            <a:r>
              <a:rPr lang="en-US" dirty="0"/>
              <a:t>Use two copies of data T0 and T1</a:t>
            </a:r>
          </a:p>
          <a:p>
            <a:r>
              <a:rPr lang="en-US" dirty="0"/>
              <a:t>Start by using T0 as input and T1 as output</a:t>
            </a:r>
          </a:p>
          <a:p>
            <a:r>
              <a:rPr lang="en-US" dirty="0"/>
              <a:t>Switch input/output roles after each iteration</a:t>
            </a:r>
          </a:p>
          <a:p>
            <a:pPr lvl="1"/>
            <a:r>
              <a:rPr lang="en-US" dirty="0"/>
              <a:t>Iteration 0: T0 as input and T1 as output</a:t>
            </a:r>
          </a:p>
          <a:p>
            <a:pPr lvl="1"/>
            <a:r>
              <a:rPr lang="en-US" dirty="0"/>
              <a:t>Iteration 1: T1 as input and T0 and output</a:t>
            </a:r>
          </a:p>
          <a:p>
            <a:pPr lvl="1"/>
            <a:r>
              <a:rPr lang="en-US" dirty="0"/>
              <a:t>Iteration 2: T0 as input and T1 as output</a:t>
            </a:r>
          </a:p>
          <a:p>
            <a:r>
              <a:rPr lang="en-US" dirty="0"/>
              <a:t>This is typically implemented with two pointers, source and destination that swap their contents from one iteration to the next</a:t>
            </a:r>
          </a:p>
          <a:p>
            <a:r>
              <a:rPr lang="en-US" dirty="0"/>
              <a:t>This eliminates the need for the second __syncthreads() call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  ECE408/CS483/ECE498al, University of Illinois, 2007-2018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EAA923-ECEA-47D1-BB86-55FDED63EE2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05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1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54C29-AF75-49E2-A10E-F6F4AC77084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cxnSp>
        <p:nvCxnSpPr>
          <p:cNvPr id="12292" name="AutoShape 2"/>
          <p:cNvCxnSpPr>
            <a:cxnSpLocks noChangeShapeType="1"/>
            <a:endCxn id="12295" idx="2"/>
          </p:cNvCxnSpPr>
          <p:nvPr/>
        </p:nvCxnSpPr>
        <p:spPr bwMode="auto">
          <a:xfrm rot="16200000" flipH="1">
            <a:off x="3633788" y="1503363"/>
            <a:ext cx="287337" cy="515937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93" name="AutoShape 3"/>
          <p:cNvCxnSpPr>
            <a:cxnSpLocks noChangeShapeType="1"/>
            <a:endCxn id="12295" idx="0"/>
          </p:cNvCxnSpPr>
          <p:nvPr/>
        </p:nvCxnSpPr>
        <p:spPr bwMode="auto">
          <a:xfrm rot="5400000">
            <a:off x="4029869" y="1715294"/>
            <a:ext cx="195262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94" name="AutoShape 4"/>
          <p:cNvCxnSpPr>
            <a:cxnSpLocks noChangeShapeType="1"/>
            <a:stCxn id="12295" idx="4"/>
          </p:cNvCxnSpPr>
          <p:nvPr/>
        </p:nvCxnSpPr>
        <p:spPr bwMode="auto">
          <a:xfrm rot="16200000" flipH="1">
            <a:off x="4047332" y="2075656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5" name="AutoShape 5"/>
          <p:cNvSpPr>
            <a:spLocks noChangeArrowheads="1"/>
          </p:cNvSpPr>
          <p:nvPr/>
        </p:nvSpPr>
        <p:spPr bwMode="auto">
          <a:xfrm>
            <a:off x="4035425" y="1812925"/>
            <a:ext cx="182563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296" name="AutoShape 6"/>
          <p:cNvCxnSpPr>
            <a:cxnSpLocks noChangeShapeType="1"/>
            <a:endCxn id="12298" idx="2"/>
          </p:cNvCxnSpPr>
          <p:nvPr/>
        </p:nvCxnSpPr>
        <p:spPr bwMode="auto">
          <a:xfrm rot="16200000" flipH="1">
            <a:off x="3016250" y="1501775"/>
            <a:ext cx="287338" cy="515938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97" name="AutoShape 8"/>
          <p:cNvCxnSpPr>
            <a:cxnSpLocks noChangeShapeType="1"/>
            <a:stCxn id="12298" idx="4"/>
          </p:cNvCxnSpPr>
          <p:nvPr/>
        </p:nvCxnSpPr>
        <p:spPr bwMode="auto">
          <a:xfrm rot="16200000" flipH="1">
            <a:off x="3429794" y="2074069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8" name="AutoShape 9"/>
          <p:cNvSpPr>
            <a:spLocks noChangeArrowheads="1"/>
          </p:cNvSpPr>
          <p:nvPr/>
        </p:nvSpPr>
        <p:spPr bwMode="auto">
          <a:xfrm>
            <a:off x="3417888" y="1811338"/>
            <a:ext cx="182562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299" name="AutoShape 10"/>
          <p:cNvCxnSpPr>
            <a:cxnSpLocks noChangeShapeType="1"/>
            <a:endCxn id="12301" idx="2"/>
          </p:cNvCxnSpPr>
          <p:nvPr/>
        </p:nvCxnSpPr>
        <p:spPr bwMode="auto">
          <a:xfrm rot="16200000" flipH="1">
            <a:off x="2379663" y="1501775"/>
            <a:ext cx="287338" cy="515937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0" name="AutoShape 12"/>
          <p:cNvCxnSpPr>
            <a:cxnSpLocks noChangeShapeType="1"/>
            <a:stCxn id="12301" idx="4"/>
          </p:cNvCxnSpPr>
          <p:nvPr/>
        </p:nvCxnSpPr>
        <p:spPr bwMode="auto">
          <a:xfrm rot="16200000" flipH="1">
            <a:off x="2793206" y="2074069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1" name="AutoShape 13"/>
          <p:cNvSpPr>
            <a:spLocks noChangeArrowheads="1"/>
          </p:cNvSpPr>
          <p:nvPr/>
        </p:nvSpPr>
        <p:spPr bwMode="auto">
          <a:xfrm>
            <a:off x="2781300" y="1811338"/>
            <a:ext cx="182563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Rectangle 14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305800" cy="1143000"/>
          </a:xfrm>
        </p:spPr>
        <p:txBody>
          <a:bodyPr/>
          <a:lstStyle/>
          <a:p>
            <a:r>
              <a:rPr lang="en-US" sz="3600" dirty="0"/>
              <a:t>A Double-Buffered </a:t>
            </a:r>
            <a:br>
              <a:rPr lang="en-US" sz="3600" dirty="0"/>
            </a:br>
            <a:r>
              <a:rPr lang="en-US" sz="3600" dirty="0"/>
              <a:t>Kogge-Stone Parallel Scan Algorithm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1944686" y="4072305"/>
            <a:ext cx="6970713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latin typeface="Arial" charset="0"/>
              </a:rPr>
              <a:t>source = &amp;T0[0]; destination = &amp;T1[0];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latin typeface="Arial" charset="0"/>
              </a:rPr>
              <a:t>Each iteration requires only one syncthreads()</a:t>
            </a:r>
          </a:p>
          <a:p>
            <a:pPr lvl="1" eaLnBrk="1" hangingPunct="1">
              <a:buFontTx/>
              <a:buChar char="•"/>
            </a:pPr>
            <a:r>
              <a:rPr lang="en-US" sz="1800" dirty="0">
                <a:latin typeface="Arial" charset="0"/>
              </a:rPr>
              <a:t>syncthreads(); // make sure that input is in place</a:t>
            </a:r>
          </a:p>
          <a:p>
            <a:pPr lvl="1" eaLnBrk="1" hangingPunct="1">
              <a:buFontTx/>
              <a:buChar char="•"/>
            </a:pPr>
            <a:r>
              <a:rPr lang="en-US" sz="1800" dirty="0">
                <a:latin typeface="Arial" charset="0"/>
              </a:rPr>
              <a:t>float destination[</a:t>
            </a:r>
            <a:r>
              <a:rPr lang="en-US" sz="1800" i="1" dirty="0">
                <a:latin typeface="Arial" charset="0"/>
              </a:rPr>
              <a:t>j</a:t>
            </a:r>
            <a:r>
              <a:rPr lang="en-US" sz="1800" dirty="0">
                <a:latin typeface="Arial" charset="0"/>
              </a:rPr>
              <a:t>] = source[</a:t>
            </a:r>
            <a:r>
              <a:rPr lang="en-US" sz="1800" i="1" dirty="0">
                <a:latin typeface="Arial" charset="0"/>
              </a:rPr>
              <a:t>j</a:t>
            </a:r>
            <a:r>
              <a:rPr lang="en-US" sz="1800" dirty="0">
                <a:latin typeface="Arial" charset="0"/>
              </a:rPr>
              <a:t>] + source[</a:t>
            </a:r>
            <a:r>
              <a:rPr lang="en-US" sz="1800" i="1" dirty="0">
                <a:latin typeface="Arial" charset="0"/>
              </a:rPr>
              <a:t>j-stride</a:t>
            </a:r>
            <a:r>
              <a:rPr lang="en-US" sz="1800" dirty="0">
                <a:latin typeface="Arial" charset="0"/>
              </a:rPr>
              <a:t>];</a:t>
            </a:r>
          </a:p>
          <a:p>
            <a:pPr lvl="1" eaLnBrk="1" hangingPunct="1">
              <a:buFontTx/>
              <a:buChar char="•"/>
            </a:pPr>
            <a:r>
              <a:rPr lang="en-US" sz="1800" dirty="0">
                <a:latin typeface="Arial" charset="0"/>
              </a:rPr>
              <a:t>temp = destination; destination = source; source = temp;</a:t>
            </a:r>
          </a:p>
          <a:p>
            <a:pPr eaLnBrk="1" hangingPunct="1">
              <a:buFontTx/>
              <a:buChar char="•"/>
            </a:pPr>
            <a:r>
              <a:rPr lang="en-US" sz="1800" dirty="0">
                <a:latin typeface="Arial" charset="0"/>
              </a:rPr>
              <a:t>After the loop, write destination contents to global memory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457200" y="5562600"/>
            <a:ext cx="13366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>
                <a:latin typeface="Arial" charset="0"/>
              </a:rPr>
              <a:t>Iteration #1</a:t>
            </a:r>
          </a:p>
          <a:p>
            <a:pPr algn="ctr" eaLnBrk="1" hangingPunct="1"/>
            <a:r>
              <a:rPr lang="en-US" sz="1800">
                <a:latin typeface="Arial" charset="0"/>
              </a:rPr>
              <a:t>Stride = 1</a:t>
            </a:r>
          </a:p>
        </p:txBody>
      </p:sp>
      <p:graphicFrame>
        <p:nvGraphicFramePr>
          <p:cNvPr id="37582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936792"/>
              </p:ext>
            </p:extLst>
          </p:nvPr>
        </p:nvGraphicFramePr>
        <p:xfrm>
          <a:off x="744538" y="2162175"/>
          <a:ext cx="5475287" cy="457200"/>
        </p:xfrm>
        <a:graphic>
          <a:graphicData uri="http://schemas.openxmlformats.org/drawingml/2006/table">
            <a:tbl>
              <a:tblPr/>
              <a:tblGrid>
                <a:gridCol w="608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28" name="Line 40"/>
          <p:cNvSpPr>
            <a:spLocks noChangeShapeType="1"/>
          </p:cNvSpPr>
          <p:nvPr/>
        </p:nvSpPr>
        <p:spPr bwMode="auto">
          <a:xfrm>
            <a:off x="1673225" y="1616075"/>
            <a:ext cx="0" cy="5270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9" name="Text Box 41"/>
          <p:cNvSpPr txBox="1">
            <a:spLocks noChangeArrowheads="1"/>
          </p:cNvSpPr>
          <p:nvPr/>
        </p:nvSpPr>
        <p:spPr bwMode="auto">
          <a:xfrm>
            <a:off x="212725" y="1735138"/>
            <a:ext cx="12298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 b="1" dirty="0">
                <a:latin typeface="Arial" charset="0"/>
              </a:rPr>
              <a:t>Stride = 1</a:t>
            </a:r>
          </a:p>
        </p:txBody>
      </p:sp>
      <p:graphicFrame>
        <p:nvGraphicFramePr>
          <p:cNvPr id="3758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999438"/>
              </p:ext>
            </p:extLst>
          </p:nvPr>
        </p:nvGraphicFramePr>
        <p:xfrm>
          <a:off x="731838" y="1176338"/>
          <a:ext cx="5475287" cy="457200"/>
        </p:xfrm>
        <a:graphic>
          <a:graphicData uri="http://schemas.openxmlformats.org/drawingml/2006/table">
            <a:tbl>
              <a:tblPr/>
              <a:tblGrid>
                <a:gridCol w="608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352" name="AutoShape 95"/>
          <p:cNvCxnSpPr>
            <a:cxnSpLocks noChangeShapeType="1"/>
            <a:endCxn id="12354" idx="2"/>
          </p:cNvCxnSpPr>
          <p:nvPr/>
        </p:nvCxnSpPr>
        <p:spPr bwMode="auto">
          <a:xfrm rot="16200000" flipH="1">
            <a:off x="1762125" y="1500188"/>
            <a:ext cx="287337" cy="515938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53" name="AutoShape 97"/>
          <p:cNvCxnSpPr>
            <a:cxnSpLocks noChangeShapeType="1"/>
            <a:stCxn id="12354" idx="4"/>
          </p:cNvCxnSpPr>
          <p:nvPr/>
        </p:nvCxnSpPr>
        <p:spPr bwMode="auto">
          <a:xfrm rot="16200000" flipH="1">
            <a:off x="2175670" y="2072481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54" name="AutoShape 98"/>
          <p:cNvSpPr>
            <a:spLocks noChangeArrowheads="1"/>
          </p:cNvSpPr>
          <p:nvPr/>
        </p:nvSpPr>
        <p:spPr bwMode="auto">
          <a:xfrm>
            <a:off x="2163763" y="1809750"/>
            <a:ext cx="182562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55" name="AutoShape 99"/>
          <p:cNvCxnSpPr>
            <a:cxnSpLocks noChangeShapeType="1"/>
            <a:endCxn id="12358" idx="2"/>
          </p:cNvCxnSpPr>
          <p:nvPr/>
        </p:nvCxnSpPr>
        <p:spPr bwMode="auto">
          <a:xfrm rot="16200000" flipH="1">
            <a:off x="5495925" y="1504950"/>
            <a:ext cx="287338" cy="515938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56" name="AutoShape 100"/>
          <p:cNvCxnSpPr>
            <a:cxnSpLocks noChangeShapeType="1"/>
            <a:endCxn id="12358" idx="0"/>
          </p:cNvCxnSpPr>
          <p:nvPr/>
        </p:nvCxnSpPr>
        <p:spPr bwMode="auto">
          <a:xfrm rot="5400000">
            <a:off x="5892006" y="1716882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57" name="AutoShape 101"/>
          <p:cNvCxnSpPr>
            <a:cxnSpLocks noChangeShapeType="1"/>
            <a:stCxn id="12358" idx="4"/>
          </p:cNvCxnSpPr>
          <p:nvPr/>
        </p:nvCxnSpPr>
        <p:spPr bwMode="auto">
          <a:xfrm rot="16200000" flipH="1">
            <a:off x="5909469" y="2077244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58" name="AutoShape 102"/>
          <p:cNvSpPr>
            <a:spLocks noChangeArrowheads="1"/>
          </p:cNvSpPr>
          <p:nvPr/>
        </p:nvSpPr>
        <p:spPr bwMode="auto">
          <a:xfrm>
            <a:off x="5897563" y="1814513"/>
            <a:ext cx="182562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59" name="AutoShape 103"/>
          <p:cNvCxnSpPr>
            <a:cxnSpLocks noChangeShapeType="1"/>
            <a:endCxn id="12362" idx="2"/>
          </p:cNvCxnSpPr>
          <p:nvPr/>
        </p:nvCxnSpPr>
        <p:spPr bwMode="auto">
          <a:xfrm rot="16200000" flipH="1">
            <a:off x="4878388" y="1503363"/>
            <a:ext cx="287337" cy="515937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60" name="AutoShape 104"/>
          <p:cNvCxnSpPr>
            <a:cxnSpLocks noChangeShapeType="1"/>
            <a:endCxn id="12362" idx="0"/>
          </p:cNvCxnSpPr>
          <p:nvPr/>
        </p:nvCxnSpPr>
        <p:spPr bwMode="auto">
          <a:xfrm rot="5400000">
            <a:off x="5274469" y="1715294"/>
            <a:ext cx="195262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61" name="AutoShape 105"/>
          <p:cNvCxnSpPr>
            <a:cxnSpLocks noChangeShapeType="1"/>
            <a:stCxn id="12362" idx="4"/>
          </p:cNvCxnSpPr>
          <p:nvPr/>
        </p:nvCxnSpPr>
        <p:spPr bwMode="auto">
          <a:xfrm rot="16200000" flipH="1">
            <a:off x="5291932" y="2075656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62" name="AutoShape 106"/>
          <p:cNvSpPr>
            <a:spLocks noChangeArrowheads="1"/>
          </p:cNvSpPr>
          <p:nvPr/>
        </p:nvSpPr>
        <p:spPr bwMode="auto">
          <a:xfrm>
            <a:off x="5280025" y="1812925"/>
            <a:ext cx="182563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63" name="AutoShape 107"/>
          <p:cNvCxnSpPr>
            <a:cxnSpLocks noChangeShapeType="1"/>
            <a:endCxn id="12366" idx="2"/>
          </p:cNvCxnSpPr>
          <p:nvPr/>
        </p:nvCxnSpPr>
        <p:spPr bwMode="auto">
          <a:xfrm rot="16200000" flipH="1">
            <a:off x="4241800" y="1503363"/>
            <a:ext cx="287337" cy="515938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64" name="AutoShape 108"/>
          <p:cNvCxnSpPr>
            <a:cxnSpLocks noChangeShapeType="1"/>
            <a:endCxn id="12366" idx="0"/>
          </p:cNvCxnSpPr>
          <p:nvPr/>
        </p:nvCxnSpPr>
        <p:spPr bwMode="auto">
          <a:xfrm rot="5400000">
            <a:off x="4637882" y="1715294"/>
            <a:ext cx="195262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65" name="AutoShape 109"/>
          <p:cNvCxnSpPr>
            <a:cxnSpLocks noChangeShapeType="1"/>
            <a:stCxn id="12366" idx="4"/>
          </p:cNvCxnSpPr>
          <p:nvPr/>
        </p:nvCxnSpPr>
        <p:spPr bwMode="auto">
          <a:xfrm rot="16200000" flipH="1">
            <a:off x="4655345" y="2075656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66" name="AutoShape 110"/>
          <p:cNvSpPr>
            <a:spLocks noChangeArrowheads="1"/>
          </p:cNvSpPr>
          <p:nvPr/>
        </p:nvSpPr>
        <p:spPr bwMode="auto">
          <a:xfrm>
            <a:off x="4643438" y="1812925"/>
            <a:ext cx="182562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" name="Straight Arrow Connector 2"/>
          <p:cNvCxnSpPr>
            <a:endCxn id="12354" idx="0"/>
          </p:cNvCxnSpPr>
          <p:nvPr/>
        </p:nvCxnSpPr>
        <p:spPr>
          <a:xfrm>
            <a:off x="2255838" y="1619250"/>
            <a:ext cx="0" cy="190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917825" y="1639888"/>
            <a:ext cx="0" cy="190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509963" y="1649413"/>
            <a:ext cx="0" cy="190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137025" y="1649413"/>
            <a:ext cx="0" cy="190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6A08E51-57D3-4796-8C6F-DB4A6A458B27}"/>
              </a:ext>
            </a:extLst>
          </p:cNvPr>
          <p:cNvSpPr txBox="1"/>
          <p:nvPr/>
        </p:nvSpPr>
        <p:spPr>
          <a:xfrm>
            <a:off x="6473233" y="1152418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5573B-DCD9-439D-9F5A-13AA4BC6E16E}"/>
              </a:ext>
            </a:extLst>
          </p:cNvPr>
          <p:cNvSpPr txBox="1"/>
          <p:nvPr/>
        </p:nvSpPr>
        <p:spPr>
          <a:xfrm>
            <a:off x="6415672" y="2077243"/>
            <a:ext cx="171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248276870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16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8F7A86-0934-4A06-ACCA-715BB1715A34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305800" cy="1143000"/>
          </a:xfrm>
        </p:spPr>
        <p:txBody>
          <a:bodyPr/>
          <a:lstStyle/>
          <a:p>
            <a:r>
              <a:rPr lang="en-US" sz="3600" dirty="0"/>
              <a:t>A Kogge-Stone Parallel Scan Algorithm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endParaRPr lang="en-US"/>
          </a:p>
          <a:p>
            <a:pPr marL="457200" indent="-457200"/>
            <a:endParaRPr lang="en-US"/>
          </a:p>
        </p:txBody>
      </p:sp>
      <p:graphicFrame>
        <p:nvGraphicFramePr>
          <p:cNvPr id="37683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990197"/>
              </p:ext>
            </p:extLst>
          </p:nvPr>
        </p:nvGraphicFramePr>
        <p:xfrm>
          <a:off x="742155" y="2141538"/>
          <a:ext cx="5475287" cy="457200"/>
        </p:xfrm>
        <a:graphic>
          <a:graphicData uri="http://schemas.openxmlformats.org/drawingml/2006/table">
            <a:tbl>
              <a:tblPr/>
              <a:tblGrid>
                <a:gridCol w="608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6858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649960"/>
              </p:ext>
            </p:extLst>
          </p:nvPr>
        </p:nvGraphicFramePr>
        <p:xfrm>
          <a:off x="732630" y="3062288"/>
          <a:ext cx="5475287" cy="457200"/>
        </p:xfrm>
        <a:graphic>
          <a:graphicData uri="http://schemas.openxmlformats.org/drawingml/2006/table">
            <a:tbl>
              <a:tblPr/>
              <a:tblGrid>
                <a:gridCol w="608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62" name="Line 48"/>
          <p:cNvSpPr>
            <a:spLocks noChangeShapeType="1"/>
          </p:cNvSpPr>
          <p:nvPr/>
        </p:nvSpPr>
        <p:spPr bwMode="auto">
          <a:xfrm>
            <a:off x="1683542" y="2535238"/>
            <a:ext cx="0" cy="5270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3" name="Line 49"/>
          <p:cNvSpPr>
            <a:spLocks noChangeShapeType="1"/>
          </p:cNvSpPr>
          <p:nvPr/>
        </p:nvSpPr>
        <p:spPr bwMode="auto">
          <a:xfrm>
            <a:off x="2296317" y="2535238"/>
            <a:ext cx="0" cy="5270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4" name="Text Box 50"/>
          <p:cNvSpPr txBox="1">
            <a:spLocks noChangeArrowheads="1"/>
          </p:cNvSpPr>
          <p:nvPr/>
        </p:nvSpPr>
        <p:spPr bwMode="auto">
          <a:xfrm>
            <a:off x="210342" y="1714500"/>
            <a:ext cx="12298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 b="1" dirty="0">
                <a:latin typeface="Arial" charset="0"/>
              </a:rPr>
              <a:t>Stride = 1</a:t>
            </a:r>
          </a:p>
        </p:txBody>
      </p:sp>
      <p:sp>
        <p:nvSpPr>
          <p:cNvPr id="13365" name="Text Box 51"/>
          <p:cNvSpPr txBox="1">
            <a:spLocks noChangeArrowheads="1"/>
          </p:cNvSpPr>
          <p:nvPr/>
        </p:nvSpPr>
        <p:spPr bwMode="auto">
          <a:xfrm>
            <a:off x="200817" y="2665413"/>
            <a:ext cx="12298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 b="1" dirty="0">
                <a:latin typeface="Arial" charset="0"/>
              </a:rPr>
              <a:t>Stride = 2</a:t>
            </a:r>
          </a:p>
        </p:txBody>
      </p:sp>
      <p:sp>
        <p:nvSpPr>
          <p:cNvPr id="13367" name="Text Box 54"/>
          <p:cNvSpPr txBox="1">
            <a:spLocks noChangeArrowheads="1"/>
          </p:cNvSpPr>
          <p:nvPr/>
        </p:nvSpPr>
        <p:spPr bwMode="auto">
          <a:xfrm>
            <a:off x="762000" y="5486400"/>
            <a:ext cx="13366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>
                <a:latin typeface="Arial" charset="0"/>
              </a:rPr>
              <a:t>Iteration #2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Stride = 2</a:t>
            </a:r>
          </a:p>
        </p:txBody>
      </p:sp>
      <p:graphicFrame>
        <p:nvGraphicFramePr>
          <p:cNvPr id="37688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672146"/>
              </p:ext>
            </p:extLst>
          </p:nvPr>
        </p:nvGraphicFramePr>
        <p:xfrm>
          <a:off x="723105" y="1179513"/>
          <a:ext cx="5475287" cy="457200"/>
        </p:xfrm>
        <a:graphic>
          <a:graphicData uri="http://schemas.openxmlformats.org/drawingml/2006/table">
            <a:tbl>
              <a:tblPr/>
              <a:tblGrid>
                <a:gridCol w="608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421" name="AutoShape 108"/>
          <p:cNvCxnSpPr>
            <a:cxnSpLocks noChangeShapeType="1"/>
            <a:endCxn id="13424" idx="2"/>
          </p:cNvCxnSpPr>
          <p:nvPr/>
        </p:nvCxnSpPr>
        <p:spPr bwMode="auto">
          <a:xfrm rot="16200000" flipH="1">
            <a:off x="3640930" y="1492250"/>
            <a:ext cx="287338" cy="515937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22" name="AutoShape 109"/>
          <p:cNvCxnSpPr>
            <a:cxnSpLocks noChangeShapeType="1"/>
            <a:endCxn id="13424" idx="0"/>
          </p:cNvCxnSpPr>
          <p:nvPr/>
        </p:nvCxnSpPr>
        <p:spPr bwMode="auto">
          <a:xfrm rot="5400000">
            <a:off x="4037010" y="1704182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23" name="AutoShape 110"/>
          <p:cNvCxnSpPr>
            <a:cxnSpLocks noChangeShapeType="1"/>
            <a:stCxn id="13424" idx="4"/>
          </p:cNvCxnSpPr>
          <p:nvPr/>
        </p:nvCxnSpPr>
        <p:spPr bwMode="auto">
          <a:xfrm rot="16200000" flipH="1">
            <a:off x="4054473" y="2064544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24" name="AutoShape 111"/>
          <p:cNvSpPr>
            <a:spLocks noChangeArrowheads="1"/>
          </p:cNvSpPr>
          <p:nvPr/>
        </p:nvSpPr>
        <p:spPr bwMode="auto">
          <a:xfrm>
            <a:off x="4042567" y="1801813"/>
            <a:ext cx="182563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425" name="AutoShape 112"/>
          <p:cNvCxnSpPr>
            <a:cxnSpLocks noChangeShapeType="1"/>
            <a:endCxn id="13428" idx="2"/>
          </p:cNvCxnSpPr>
          <p:nvPr/>
        </p:nvCxnSpPr>
        <p:spPr bwMode="auto">
          <a:xfrm rot="16200000" flipH="1">
            <a:off x="3023392" y="1490663"/>
            <a:ext cx="287337" cy="515938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26" name="AutoShape 113"/>
          <p:cNvCxnSpPr>
            <a:cxnSpLocks noChangeShapeType="1"/>
            <a:endCxn id="13428" idx="0"/>
          </p:cNvCxnSpPr>
          <p:nvPr/>
        </p:nvCxnSpPr>
        <p:spPr bwMode="auto">
          <a:xfrm rot="5400000">
            <a:off x="3419474" y="1702594"/>
            <a:ext cx="195262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27" name="AutoShape 114"/>
          <p:cNvCxnSpPr>
            <a:cxnSpLocks noChangeShapeType="1"/>
            <a:stCxn id="13428" idx="4"/>
          </p:cNvCxnSpPr>
          <p:nvPr/>
        </p:nvCxnSpPr>
        <p:spPr bwMode="auto">
          <a:xfrm rot="16200000" flipH="1">
            <a:off x="3436937" y="2062956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28" name="AutoShape 115"/>
          <p:cNvSpPr>
            <a:spLocks noChangeArrowheads="1"/>
          </p:cNvSpPr>
          <p:nvPr/>
        </p:nvSpPr>
        <p:spPr bwMode="auto">
          <a:xfrm>
            <a:off x="3425030" y="1800225"/>
            <a:ext cx="182562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429" name="AutoShape 116"/>
          <p:cNvCxnSpPr>
            <a:cxnSpLocks noChangeShapeType="1"/>
            <a:endCxn id="13432" idx="2"/>
          </p:cNvCxnSpPr>
          <p:nvPr/>
        </p:nvCxnSpPr>
        <p:spPr bwMode="auto">
          <a:xfrm rot="16200000" flipH="1">
            <a:off x="2386805" y="1490663"/>
            <a:ext cx="287337" cy="515937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30" name="AutoShape 117"/>
          <p:cNvCxnSpPr>
            <a:cxnSpLocks noChangeShapeType="1"/>
            <a:endCxn id="13432" idx="0"/>
          </p:cNvCxnSpPr>
          <p:nvPr/>
        </p:nvCxnSpPr>
        <p:spPr bwMode="auto">
          <a:xfrm rot="5400000">
            <a:off x="2782886" y="1702594"/>
            <a:ext cx="195262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31" name="AutoShape 118"/>
          <p:cNvCxnSpPr>
            <a:cxnSpLocks noChangeShapeType="1"/>
            <a:stCxn id="13432" idx="4"/>
          </p:cNvCxnSpPr>
          <p:nvPr/>
        </p:nvCxnSpPr>
        <p:spPr bwMode="auto">
          <a:xfrm rot="16200000" flipH="1">
            <a:off x="2800349" y="2062956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32" name="AutoShape 119"/>
          <p:cNvSpPr>
            <a:spLocks noChangeArrowheads="1"/>
          </p:cNvSpPr>
          <p:nvPr/>
        </p:nvSpPr>
        <p:spPr bwMode="auto">
          <a:xfrm>
            <a:off x="2788442" y="1800225"/>
            <a:ext cx="182563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33" name="Line 120"/>
          <p:cNvSpPr>
            <a:spLocks noChangeShapeType="1"/>
          </p:cNvSpPr>
          <p:nvPr/>
        </p:nvSpPr>
        <p:spPr bwMode="auto">
          <a:xfrm>
            <a:off x="1680367" y="1604963"/>
            <a:ext cx="0" cy="5270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3434" name="AutoShape 121"/>
          <p:cNvCxnSpPr>
            <a:cxnSpLocks noChangeShapeType="1"/>
            <a:endCxn id="13437" idx="2"/>
          </p:cNvCxnSpPr>
          <p:nvPr/>
        </p:nvCxnSpPr>
        <p:spPr bwMode="auto">
          <a:xfrm rot="16200000" flipH="1">
            <a:off x="1769267" y="1489075"/>
            <a:ext cx="287338" cy="515938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35" name="AutoShape 122"/>
          <p:cNvCxnSpPr>
            <a:cxnSpLocks noChangeShapeType="1"/>
            <a:endCxn id="13437" idx="0"/>
          </p:cNvCxnSpPr>
          <p:nvPr/>
        </p:nvCxnSpPr>
        <p:spPr bwMode="auto">
          <a:xfrm rot="5400000">
            <a:off x="2165348" y="1701007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36" name="AutoShape 123"/>
          <p:cNvCxnSpPr>
            <a:cxnSpLocks noChangeShapeType="1"/>
            <a:stCxn id="13437" idx="4"/>
          </p:cNvCxnSpPr>
          <p:nvPr/>
        </p:nvCxnSpPr>
        <p:spPr bwMode="auto">
          <a:xfrm rot="16200000" flipH="1">
            <a:off x="2182811" y="2061369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37" name="AutoShape 124"/>
          <p:cNvSpPr>
            <a:spLocks noChangeArrowheads="1"/>
          </p:cNvSpPr>
          <p:nvPr/>
        </p:nvSpPr>
        <p:spPr bwMode="auto">
          <a:xfrm>
            <a:off x="2170905" y="1798638"/>
            <a:ext cx="182562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438" name="AutoShape 125"/>
          <p:cNvCxnSpPr>
            <a:cxnSpLocks noChangeShapeType="1"/>
            <a:endCxn id="13441" idx="2"/>
          </p:cNvCxnSpPr>
          <p:nvPr/>
        </p:nvCxnSpPr>
        <p:spPr bwMode="auto">
          <a:xfrm rot="16200000" flipH="1">
            <a:off x="5503067" y="1493838"/>
            <a:ext cx="287337" cy="515938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39" name="AutoShape 126"/>
          <p:cNvCxnSpPr>
            <a:cxnSpLocks noChangeShapeType="1"/>
            <a:endCxn id="13441" idx="0"/>
          </p:cNvCxnSpPr>
          <p:nvPr/>
        </p:nvCxnSpPr>
        <p:spPr bwMode="auto">
          <a:xfrm rot="5400000">
            <a:off x="5899149" y="1705769"/>
            <a:ext cx="195262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40" name="AutoShape 127"/>
          <p:cNvCxnSpPr>
            <a:cxnSpLocks noChangeShapeType="1"/>
            <a:stCxn id="13441" idx="4"/>
          </p:cNvCxnSpPr>
          <p:nvPr/>
        </p:nvCxnSpPr>
        <p:spPr bwMode="auto">
          <a:xfrm rot="16200000" flipH="1">
            <a:off x="5916612" y="2066131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41" name="AutoShape 128"/>
          <p:cNvSpPr>
            <a:spLocks noChangeArrowheads="1"/>
          </p:cNvSpPr>
          <p:nvPr/>
        </p:nvSpPr>
        <p:spPr bwMode="auto">
          <a:xfrm>
            <a:off x="5904705" y="1803400"/>
            <a:ext cx="182562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442" name="AutoShape 129"/>
          <p:cNvCxnSpPr>
            <a:cxnSpLocks noChangeShapeType="1"/>
            <a:endCxn id="13445" idx="2"/>
          </p:cNvCxnSpPr>
          <p:nvPr/>
        </p:nvCxnSpPr>
        <p:spPr bwMode="auto">
          <a:xfrm rot="16200000" flipH="1">
            <a:off x="4885530" y="1492250"/>
            <a:ext cx="287338" cy="515937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43" name="AutoShape 130"/>
          <p:cNvCxnSpPr>
            <a:cxnSpLocks noChangeShapeType="1"/>
            <a:endCxn id="13445" idx="0"/>
          </p:cNvCxnSpPr>
          <p:nvPr/>
        </p:nvCxnSpPr>
        <p:spPr bwMode="auto">
          <a:xfrm rot="5400000">
            <a:off x="5281610" y="1704182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44" name="AutoShape 131"/>
          <p:cNvCxnSpPr>
            <a:cxnSpLocks noChangeShapeType="1"/>
            <a:stCxn id="13445" idx="4"/>
          </p:cNvCxnSpPr>
          <p:nvPr/>
        </p:nvCxnSpPr>
        <p:spPr bwMode="auto">
          <a:xfrm rot="16200000" flipH="1">
            <a:off x="5299073" y="2064544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45" name="AutoShape 132"/>
          <p:cNvSpPr>
            <a:spLocks noChangeArrowheads="1"/>
          </p:cNvSpPr>
          <p:nvPr/>
        </p:nvSpPr>
        <p:spPr bwMode="auto">
          <a:xfrm>
            <a:off x="5287167" y="1801813"/>
            <a:ext cx="182563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446" name="AutoShape 133"/>
          <p:cNvCxnSpPr>
            <a:cxnSpLocks noChangeShapeType="1"/>
            <a:endCxn id="13449" idx="2"/>
          </p:cNvCxnSpPr>
          <p:nvPr/>
        </p:nvCxnSpPr>
        <p:spPr bwMode="auto">
          <a:xfrm rot="16200000" flipH="1">
            <a:off x="4248942" y="1492250"/>
            <a:ext cx="287338" cy="515938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47" name="AutoShape 134"/>
          <p:cNvCxnSpPr>
            <a:cxnSpLocks noChangeShapeType="1"/>
            <a:endCxn id="13449" idx="0"/>
          </p:cNvCxnSpPr>
          <p:nvPr/>
        </p:nvCxnSpPr>
        <p:spPr bwMode="auto">
          <a:xfrm rot="5400000">
            <a:off x="4645023" y="1704182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48" name="AutoShape 135"/>
          <p:cNvCxnSpPr>
            <a:cxnSpLocks noChangeShapeType="1"/>
            <a:stCxn id="13449" idx="4"/>
          </p:cNvCxnSpPr>
          <p:nvPr/>
        </p:nvCxnSpPr>
        <p:spPr bwMode="auto">
          <a:xfrm rot="16200000" flipH="1">
            <a:off x="4662486" y="2064544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49" name="AutoShape 136"/>
          <p:cNvSpPr>
            <a:spLocks noChangeArrowheads="1"/>
          </p:cNvSpPr>
          <p:nvPr/>
        </p:nvSpPr>
        <p:spPr bwMode="auto">
          <a:xfrm>
            <a:off x="4650580" y="1801813"/>
            <a:ext cx="182562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450" name="AutoShape 137"/>
          <p:cNvCxnSpPr>
            <a:cxnSpLocks noChangeShapeType="1"/>
            <a:endCxn id="13453" idx="2"/>
          </p:cNvCxnSpPr>
          <p:nvPr/>
        </p:nvCxnSpPr>
        <p:spPr bwMode="auto">
          <a:xfrm rot="16200000" flipH="1">
            <a:off x="3305967" y="2103438"/>
            <a:ext cx="288925" cy="11557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51" name="AutoShape 138"/>
          <p:cNvCxnSpPr>
            <a:cxnSpLocks noChangeShapeType="1"/>
            <a:endCxn id="13453" idx="0"/>
          </p:cNvCxnSpPr>
          <p:nvPr/>
        </p:nvCxnSpPr>
        <p:spPr bwMode="auto">
          <a:xfrm rot="5400000">
            <a:off x="4022724" y="2636044"/>
            <a:ext cx="195262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52" name="AutoShape 139"/>
          <p:cNvCxnSpPr>
            <a:cxnSpLocks noChangeShapeType="1"/>
            <a:stCxn id="13453" idx="4"/>
          </p:cNvCxnSpPr>
          <p:nvPr/>
        </p:nvCxnSpPr>
        <p:spPr bwMode="auto">
          <a:xfrm rot="16200000" flipH="1">
            <a:off x="4040187" y="2996406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53" name="AutoShape 140"/>
          <p:cNvSpPr>
            <a:spLocks noChangeArrowheads="1"/>
          </p:cNvSpPr>
          <p:nvPr/>
        </p:nvSpPr>
        <p:spPr bwMode="auto">
          <a:xfrm>
            <a:off x="4028280" y="2733675"/>
            <a:ext cx="182562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454" name="AutoShape 141"/>
          <p:cNvCxnSpPr>
            <a:cxnSpLocks noChangeShapeType="1"/>
            <a:endCxn id="13457" idx="2"/>
          </p:cNvCxnSpPr>
          <p:nvPr/>
        </p:nvCxnSpPr>
        <p:spPr bwMode="auto">
          <a:xfrm rot="16200000" flipH="1">
            <a:off x="2693192" y="2106613"/>
            <a:ext cx="287338" cy="1147762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55" name="AutoShape 142"/>
          <p:cNvCxnSpPr>
            <a:cxnSpLocks noChangeShapeType="1"/>
            <a:endCxn id="13457" idx="0"/>
          </p:cNvCxnSpPr>
          <p:nvPr/>
        </p:nvCxnSpPr>
        <p:spPr bwMode="auto">
          <a:xfrm rot="5400000">
            <a:off x="3405185" y="2634457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56" name="AutoShape 143"/>
          <p:cNvCxnSpPr>
            <a:cxnSpLocks noChangeShapeType="1"/>
            <a:stCxn id="13457" idx="4"/>
          </p:cNvCxnSpPr>
          <p:nvPr/>
        </p:nvCxnSpPr>
        <p:spPr bwMode="auto">
          <a:xfrm rot="16200000" flipH="1">
            <a:off x="3422648" y="2994819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57" name="AutoShape 144"/>
          <p:cNvSpPr>
            <a:spLocks noChangeArrowheads="1"/>
          </p:cNvSpPr>
          <p:nvPr/>
        </p:nvSpPr>
        <p:spPr bwMode="auto">
          <a:xfrm>
            <a:off x="3410742" y="2732088"/>
            <a:ext cx="182563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458" name="AutoShape 145"/>
          <p:cNvCxnSpPr>
            <a:cxnSpLocks noChangeShapeType="1"/>
            <a:endCxn id="13460" idx="0"/>
          </p:cNvCxnSpPr>
          <p:nvPr/>
        </p:nvCxnSpPr>
        <p:spPr bwMode="auto">
          <a:xfrm rot="5400000">
            <a:off x="2768598" y="2634457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59" name="AutoShape 146"/>
          <p:cNvCxnSpPr>
            <a:cxnSpLocks noChangeShapeType="1"/>
            <a:stCxn id="13460" idx="4"/>
          </p:cNvCxnSpPr>
          <p:nvPr/>
        </p:nvCxnSpPr>
        <p:spPr bwMode="auto">
          <a:xfrm rot="16200000" flipH="1">
            <a:off x="2786061" y="2994819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60" name="AutoShape 147"/>
          <p:cNvSpPr>
            <a:spLocks noChangeArrowheads="1"/>
          </p:cNvSpPr>
          <p:nvPr/>
        </p:nvSpPr>
        <p:spPr bwMode="auto">
          <a:xfrm>
            <a:off x="2774155" y="2732088"/>
            <a:ext cx="182562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461" name="AutoShape 148"/>
          <p:cNvCxnSpPr>
            <a:cxnSpLocks noChangeShapeType="1"/>
            <a:endCxn id="13460" idx="2"/>
          </p:cNvCxnSpPr>
          <p:nvPr/>
        </p:nvCxnSpPr>
        <p:spPr bwMode="auto">
          <a:xfrm rot="16200000" flipH="1">
            <a:off x="2070892" y="2120900"/>
            <a:ext cx="287338" cy="1119188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62" name="AutoShape 149"/>
          <p:cNvCxnSpPr>
            <a:cxnSpLocks noChangeShapeType="1"/>
            <a:endCxn id="13465" idx="2"/>
          </p:cNvCxnSpPr>
          <p:nvPr/>
        </p:nvCxnSpPr>
        <p:spPr bwMode="auto">
          <a:xfrm rot="16200000" flipH="1">
            <a:off x="5148260" y="2085182"/>
            <a:ext cx="290513" cy="11938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63" name="AutoShape 150"/>
          <p:cNvCxnSpPr>
            <a:cxnSpLocks noChangeShapeType="1"/>
            <a:endCxn id="13465" idx="0"/>
          </p:cNvCxnSpPr>
          <p:nvPr/>
        </p:nvCxnSpPr>
        <p:spPr bwMode="auto">
          <a:xfrm rot="5400000">
            <a:off x="5884860" y="2637632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64" name="AutoShape 151"/>
          <p:cNvCxnSpPr>
            <a:cxnSpLocks noChangeShapeType="1"/>
            <a:stCxn id="13465" idx="4"/>
          </p:cNvCxnSpPr>
          <p:nvPr/>
        </p:nvCxnSpPr>
        <p:spPr bwMode="auto">
          <a:xfrm rot="16200000" flipH="1">
            <a:off x="5902323" y="2997994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65" name="AutoShape 152"/>
          <p:cNvSpPr>
            <a:spLocks noChangeArrowheads="1"/>
          </p:cNvSpPr>
          <p:nvPr/>
        </p:nvSpPr>
        <p:spPr bwMode="auto">
          <a:xfrm>
            <a:off x="5890417" y="2735263"/>
            <a:ext cx="182563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466" name="AutoShape 153"/>
          <p:cNvCxnSpPr>
            <a:cxnSpLocks noChangeShapeType="1"/>
            <a:endCxn id="13469" idx="2"/>
          </p:cNvCxnSpPr>
          <p:nvPr/>
        </p:nvCxnSpPr>
        <p:spPr bwMode="auto">
          <a:xfrm rot="16200000" flipH="1">
            <a:off x="4536280" y="2089150"/>
            <a:ext cx="288925" cy="1184275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67" name="AutoShape 154"/>
          <p:cNvCxnSpPr>
            <a:cxnSpLocks noChangeShapeType="1"/>
            <a:endCxn id="13469" idx="0"/>
          </p:cNvCxnSpPr>
          <p:nvPr/>
        </p:nvCxnSpPr>
        <p:spPr bwMode="auto">
          <a:xfrm rot="5400000">
            <a:off x="5267324" y="2636044"/>
            <a:ext cx="195262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68" name="AutoShape 155"/>
          <p:cNvCxnSpPr>
            <a:cxnSpLocks noChangeShapeType="1"/>
            <a:stCxn id="13469" idx="4"/>
          </p:cNvCxnSpPr>
          <p:nvPr/>
        </p:nvCxnSpPr>
        <p:spPr bwMode="auto">
          <a:xfrm rot="16200000" flipH="1">
            <a:off x="5284787" y="2996406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69" name="AutoShape 156"/>
          <p:cNvSpPr>
            <a:spLocks noChangeArrowheads="1"/>
          </p:cNvSpPr>
          <p:nvPr/>
        </p:nvSpPr>
        <p:spPr bwMode="auto">
          <a:xfrm>
            <a:off x="5272880" y="2733675"/>
            <a:ext cx="182562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470" name="AutoShape 157"/>
          <p:cNvCxnSpPr>
            <a:cxnSpLocks noChangeShapeType="1"/>
            <a:endCxn id="13473" idx="2"/>
          </p:cNvCxnSpPr>
          <p:nvPr/>
        </p:nvCxnSpPr>
        <p:spPr bwMode="auto">
          <a:xfrm rot="16200000" flipH="1">
            <a:off x="3913979" y="2103438"/>
            <a:ext cx="288925" cy="11557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71" name="AutoShape 158"/>
          <p:cNvCxnSpPr>
            <a:cxnSpLocks noChangeShapeType="1"/>
            <a:endCxn id="13473" idx="0"/>
          </p:cNvCxnSpPr>
          <p:nvPr/>
        </p:nvCxnSpPr>
        <p:spPr bwMode="auto">
          <a:xfrm rot="5400000">
            <a:off x="4630736" y="2636044"/>
            <a:ext cx="195262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72" name="AutoShape 159"/>
          <p:cNvCxnSpPr>
            <a:cxnSpLocks noChangeShapeType="1"/>
            <a:stCxn id="13473" idx="4"/>
          </p:cNvCxnSpPr>
          <p:nvPr/>
        </p:nvCxnSpPr>
        <p:spPr bwMode="auto">
          <a:xfrm rot="16200000" flipH="1">
            <a:off x="4648199" y="2996406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73" name="AutoShape 160"/>
          <p:cNvSpPr>
            <a:spLocks noChangeArrowheads="1"/>
          </p:cNvSpPr>
          <p:nvPr/>
        </p:nvSpPr>
        <p:spPr bwMode="auto">
          <a:xfrm>
            <a:off x="4636292" y="2733675"/>
            <a:ext cx="182563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53F881-15AD-4800-B8A0-7971970BFBA7}"/>
              </a:ext>
            </a:extLst>
          </p:cNvPr>
          <p:cNvSpPr txBox="1"/>
          <p:nvPr/>
        </p:nvSpPr>
        <p:spPr>
          <a:xfrm>
            <a:off x="6565671" y="2071079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1FF3F67-030F-4B19-A968-44AAF53349E4}"/>
              </a:ext>
            </a:extLst>
          </p:cNvPr>
          <p:cNvSpPr txBox="1"/>
          <p:nvPr/>
        </p:nvSpPr>
        <p:spPr>
          <a:xfrm>
            <a:off x="6508110" y="2995904"/>
            <a:ext cx="171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177729713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C8EA4A-D983-46C2-9C00-2FEDCFBC44AA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305800" cy="1143000"/>
          </a:xfrm>
        </p:spPr>
        <p:txBody>
          <a:bodyPr/>
          <a:lstStyle/>
          <a:p>
            <a:pPr eaLnBrk="1" hangingPunct="1"/>
            <a:r>
              <a:rPr lang="en-US"/>
              <a:t>Objective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86800" cy="4800600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en-US" dirty="0"/>
              <a:t>To master parallel Scan (Prefix Sum) algorithms</a:t>
            </a:r>
          </a:p>
          <a:p>
            <a:pPr marL="857250" lvl="1" indent="-457200" eaLnBrk="1" hangingPunct="1">
              <a:defRPr/>
            </a:pPr>
            <a:r>
              <a:rPr lang="en-US" dirty="0"/>
              <a:t>frequently used for parallel work assignment and resource allocation</a:t>
            </a:r>
          </a:p>
          <a:p>
            <a:pPr marL="857250" lvl="1" indent="-457200" eaLnBrk="1" hangingPunct="1">
              <a:defRPr/>
            </a:pPr>
            <a:r>
              <a:rPr lang="en-US" dirty="0"/>
              <a:t>A key primitive used in many parallel algorithms to convert serial computation into parallel computation</a:t>
            </a:r>
          </a:p>
          <a:p>
            <a:pPr marL="857250" lvl="1" indent="-457200" eaLnBrk="1" hangingPunct="1">
              <a:defRPr/>
            </a:pPr>
            <a:r>
              <a:rPr lang="en-US" dirty="0"/>
              <a:t>Based on reduction tree and reverse reduction tree</a:t>
            </a:r>
          </a:p>
          <a:p>
            <a:pPr marL="457200" indent="-457200" eaLnBrk="1" hangingPunct="1">
              <a:defRPr/>
            </a:pPr>
            <a:r>
              <a:rPr lang="en-US" dirty="0"/>
              <a:t>To learn the concept of double buffering</a:t>
            </a:r>
          </a:p>
          <a:p>
            <a:pPr marL="0" indent="0" eaLnBrk="1" hangingPunct="1">
              <a:buNone/>
              <a:defRPr/>
            </a:pPr>
            <a:endParaRPr lang="en-US" dirty="0"/>
          </a:p>
          <a:p>
            <a:pPr marL="400050" lvl="1" indent="0" eaLnBrk="1" hangingPunct="1">
              <a:buNone/>
              <a:defRPr/>
            </a:pPr>
            <a:endParaRPr lang="en-US" dirty="0"/>
          </a:p>
          <a:p>
            <a:pPr marL="974725" lvl="1" indent="-403225" eaLnBrk="1" hangingPunct="1"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2007-2018</a:t>
            </a:r>
            <a:endParaRPr lang="en-US" sz="1200" dirty="0">
              <a:cs typeface="Times New Roman" pitchFamily="18" charset="0"/>
            </a:endParaRPr>
          </a:p>
        </p:txBody>
      </p:sp>
      <p:sp>
        <p:nvSpPr>
          <p:cNvPr id="20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B500F1-BCA5-434F-8FF3-06BA2483751D}" type="slidenum">
              <a:rPr lang="en-US"/>
              <a:pPr>
                <a:defRPr/>
              </a:pPr>
              <a:t>20</a:t>
            </a:fld>
            <a:endParaRPr lang="en-US"/>
          </a:p>
        </p:txBody>
      </p:sp>
      <p:cxnSp>
        <p:nvCxnSpPr>
          <p:cNvPr id="14340" name="AutoShape 2"/>
          <p:cNvCxnSpPr>
            <a:cxnSpLocks noChangeShapeType="1"/>
            <a:endCxn id="14526" idx="2"/>
          </p:cNvCxnSpPr>
          <p:nvPr/>
        </p:nvCxnSpPr>
        <p:spPr bwMode="auto">
          <a:xfrm rot="16200000" flipH="1">
            <a:off x="2702721" y="2393774"/>
            <a:ext cx="288925" cy="2335213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1" name="AutoShape 3"/>
          <p:cNvCxnSpPr>
            <a:cxnSpLocks noChangeShapeType="1"/>
            <a:endCxn id="14529" idx="2"/>
          </p:cNvCxnSpPr>
          <p:nvPr/>
        </p:nvCxnSpPr>
        <p:spPr bwMode="auto">
          <a:xfrm rot="16200000" flipH="1">
            <a:off x="4545809" y="2376311"/>
            <a:ext cx="290512" cy="2371725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2" name="AutoShape 4"/>
          <p:cNvCxnSpPr>
            <a:cxnSpLocks noChangeShapeType="1"/>
            <a:endCxn id="14532" idx="2"/>
          </p:cNvCxnSpPr>
          <p:nvPr/>
        </p:nvCxnSpPr>
        <p:spPr bwMode="auto">
          <a:xfrm rot="16200000" flipH="1">
            <a:off x="3933827" y="2380281"/>
            <a:ext cx="288925" cy="23622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3" name="AutoShape 5"/>
          <p:cNvCxnSpPr>
            <a:cxnSpLocks noChangeShapeType="1"/>
            <a:endCxn id="14535" idx="2"/>
          </p:cNvCxnSpPr>
          <p:nvPr/>
        </p:nvCxnSpPr>
        <p:spPr bwMode="auto">
          <a:xfrm rot="16200000" flipH="1">
            <a:off x="3310733" y="2393775"/>
            <a:ext cx="288925" cy="2335212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4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305800" cy="1143000"/>
          </a:xfrm>
        </p:spPr>
        <p:txBody>
          <a:bodyPr/>
          <a:lstStyle/>
          <a:p>
            <a:r>
              <a:rPr lang="en-US" sz="3600" dirty="0"/>
              <a:t>Sharing Computation in Kogge-Stone</a:t>
            </a:r>
          </a:p>
        </p:txBody>
      </p:sp>
      <p:sp>
        <p:nvSpPr>
          <p:cNvPr id="1434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  <p:graphicFrame>
        <p:nvGraphicFramePr>
          <p:cNvPr id="377864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033400"/>
              </p:ext>
            </p:extLst>
          </p:nvPr>
        </p:nvGraphicFramePr>
        <p:xfrm>
          <a:off x="738190" y="3978893"/>
          <a:ext cx="5475287" cy="457200"/>
        </p:xfrm>
        <a:graphic>
          <a:graphicData uri="http://schemas.openxmlformats.org/drawingml/2006/table">
            <a:tbl>
              <a:tblPr/>
              <a:tblGrid>
                <a:gridCol w="608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69" name="Text Box 32"/>
          <p:cNvSpPr txBox="1">
            <a:spLocks noChangeArrowheads="1"/>
          </p:cNvSpPr>
          <p:nvPr/>
        </p:nvSpPr>
        <p:spPr bwMode="auto">
          <a:xfrm>
            <a:off x="457200" y="5562600"/>
            <a:ext cx="13366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>
                <a:latin typeface="Arial" charset="0"/>
              </a:rPr>
              <a:t>Iteration #3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Stride = 4</a:t>
            </a:r>
          </a:p>
        </p:txBody>
      </p:sp>
      <p:cxnSp>
        <p:nvCxnSpPr>
          <p:cNvPr id="14524" name="AutoShape 187"/>
          <p:cNvCxnSpPr>
            <a:cxnSpLocks noChangeShapeType="1"/>
            <a:endCxn id="14526" idx="0"/>
          </p:cNvCxnSpPr>
          <p:nvPr/>
        </p:nvCxnSpPr>
        <p:spPr bwMode="auto">
          <a:xfrm rot="5400000">
            <a:off x="4009233" y="3516137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25" name="AutoShape 188"/>
          <p:cNvCxnSpPr>
            <a:cxnSpLocks noChangeShapeType="1"/>
            <a:stCxn id="14526" idx="4"/>
          </p:cNvCxnSpPr>
          <p:nvPr/>
        </p:nvCxnSpPr>
        <p:spPr bwMode="auto">
          <a:xfrm rot="16200000" flipH="1">
            <a:off x="4026696" y="3876499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26" name="AutoShape 189"/>
          <p:cNvSpPr>
            <a:spLocks noChangeArrowheads="1"/>
          </p:cNvSpPr>
          <p:nvPr/>
        </p:nvSpPr>
        <p:spPr bwMode="auto">
          <a:xfrm>
            <a:off x="4014790" y="3613768"/>
            <a:ext cx="182562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527" name="AutoShape 190"/>
          <p:cNvCxnSpPr>
            <a:cxnSpLocks noChangeShapeType="1"/>
            <a:endCxn id="14529" idx="0"/>
          </p:cNvCxnSpPr>
          <p:nvPr/>
        </p:nvCxnSpPr>
        <p:spPr bwMode="auto">
          <a:xfrm rot="5400000">
            <a:off x="5871371" y="3517724"/>
            <a:ext cx="195262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28" name="AutoShape 191"/>
          <p:cNvCxnSpPr>
            <a:cxnSpLocks noChangeShapeType="1"/>
            <a:stCxn id="14529" idx="4"/>
          </p:cNvCxnSpPr>
          <p:nvPr/>
        </p:nvCxnSpPr>
        <p:spPr bwMode="auto">
          <a:xfrm rot="16200000" flipH="1">
            <a:off x="5888834" y="3878086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29" name="AutoShape 192"/>
          <p:cNvSpPr>
            <a:spLocks noChangeArrowheads="1"/>
          </p:cNvSpPr>
          <p:nvPr/>
        </p:nvSpPr>
        <p:spPr bwMode="auto">
          <a:xfrm>
            <a:off x="5876927" y="3615355"/>
            <a:ext cx="182563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530" name="AutoShape 193"/>
          <p:cNvCxnSpPr>
            <a:cxnSpLocks noChangeShapeType="1"/>
            <a:endCxn id="14532" idx="0"/>
          </p:cNvCxnSpPr>
          <p:nvPr/>
        </p:nvCxnSpPr>
        <p:spPr bwMode="auto">
          <a:xfrm rot="5400000">
            <a:off x="5253833" y="3516137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31" name="AutoShape 194"/>
          <p:cNvCxnSpPr>
            <a:cxnSpLocks noChangeShapeType="1"/>
            <a:stCxn id="14532" idx="4"/>
          </p:cNvCxnSpPr>
          <p:nvPr/>
        </p:nvCxnSpPr>
        <p:spPr bwMode="auto">
          <a:xfrm rot="16200000" flipH="1">
            <a:off x="5271296" y="3876499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32" name="AutoShape 195"/>
          <p:cNvSpPr>
            <a:spLocks noChangeArrowheads="1"/>
          </p:cNvSpPr>
          <p:nvPr/>
        </p:nvSpPr>
        <p:spPr bwMode="auto">
          <a:xfrm>
            <a:off x="5259390" y="3613768"/>
            <a:ext cx="182562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533" name="AutoShape 196"/>
          <p:cNvCxnSpPr>
            <a:cxnSpLocks noChangeShapeType="1"/>
            <a:endCxn id="14535" idx="0"/>
          </p:cNvCxnSpPr>
          <p:nvPr/>
        </p:nvCxnSpPr>
        <p:spPr bwMode="auto">
          <a:xfrm rot="5400000">
            <a:off x="4617245" y="3516137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34" name="AutoShape 197"/>
          <p:cNvCxnSpPr>
            <a:cxnSpLocks noChangeShapeType="1"/>
            <a:stCxn id="14535" idx="4"/>
          </p:cNvCxnSpPr>
          <p:nvPr/>
        </p:nvCxnSpPr>
        <p:spPr bwMode="auto">
          <a:xfrm rot="16200000" flipH="1">
            <a:off x="4634708" y="3876499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35" name="AutoShape 198"/>
          <p:cNvSpPr>
            <a:spLocks noChangeArrowheads="1"/>
          </p:cNvSpPr>
          <p:nvPr/>
        </p:nvSpPr>
        <p:spPr bwMode="auto">
          <a:xfrm>
            <a:off x="4622802" y="3613768"/>
            <a:ext cx="182563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36" name="Line 199"/>
          <p:cNvSpPr>
            <a:spLocks noChangeShapeType="1"/>
          </p:cNvSpPr>
          <p:nvPr/>
        </p:nvSpPr>
        <p:spPr bwMode="auto">
          <a:xfrm>
            <a:off x="1682752" y="3451843"/>
            <a:ext cx="0" cy="5270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37" name="Line 200"/>
          <p:cNvSpPr>
            <a:spLocks noChangeShapeType="1"/>
          </p:cNvSpPr>
          <p:nvPr/>
        </p:nvSpPr>
        <p:spPr bwMode="auto">
          <a:xfrm>
            <a:off x="2295527" y="3451843"/>
            <a:ext cx="0" cy="5270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38" name="Line 201"/>
          <p:cNvSpPr>
            <a:spLocks noChangeShapeType="1"/>
          </p:cNvSpPr>
          <p:nvPr/>
        </p:nvSpPr>
        <p:spPr bwMode="auto">
          <a:xfrm>
            <a:off x="2892427" y="3439143"/>
            <a:ext cx="0" cy="5270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39" name="Line 202"/>
          <p:cNvSpPr>
            <a:spLocks noChangeShapeType="1"/>
          </p:cNvSpPr>
          <p:nvPr/>
        </p:nvSpPr>
        <p:spPr bwMode="auto">
          <a:xfrm>
            <a:off x="3505202" y="3439143"/>
            <a:ext cx="0" cy="5270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582919"/>
              </p:ext>
            </p:extLst>
          </p:nvPr>
        </p:nvGraphicFramePr>
        <p:xfrm>
          <a:off x="777083" y="2033240"/>
          <a:ext cx="5475287" cy="457200"/>
        </p:xfrm>
        <a:graphic>
          <a:graphicData uri="http://schemas.openxmlformats.org/drawingml/2006/table">
            <a:tbl>
              <a:tblPr/>
              <a:tblGrid>
                <a:gridCol w="608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958481"/>
              </p:ext>
            </p:extLst>
          </p:nvPr>
        </p:nvGraphicFramePr>
        <p:xfrm>
          <a:off x="767558" y="2953990"/>
          <a:ext cx="5475287" cy="457200"/>
        </p:xfrm>
        <a:graphic>
          <a:graphicData uri="http://schemas.openxmlformats.org/drawingml/2006/table">
            <a:tbl>
              <a:tblPr/>
              <a:tblGrid>
                <a:gridCol w="608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" name="Line 48"/>
          <p:cNvSpPr>
            <a:spLocks noChangeShapeType="1"/>
          </p:cNvSpPr>
          <p:nvPr/>
        </p:nvSpPr>
        <p:spPr bwMode="auto">
          <a:xfrm>
            <a:off x="1718470" y="2426940"/>
            <a:ext cx="0" cy="5270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49"/>
          <p:cNvSpPr>
            <a:spLocks noChangeShapeType="1"/>
          </p:cNvSpPr>
          <p:nvPr/>
        </p:nvSpPr>
        <p:spPr bwMode="auto">
          <a:xfrm>
            <a:off x="2331245" y="2426940"/>
            <a:ext cx="0" cy="5270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Text Box 50"/>
          <p:cNvSpPr txBox="1">
            <a:spLocks noChangeArrowheads="1"/>
          </p:cNvSpPr>
          <p:nvPr/>
        </p:nvSpPr>
        <p:spPr bwMode="auto">
          <a:xfrm>
            <a:off x="245270" y="1606202"/>
            <a:ext cx="12298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 b="1" dirty="0">
                <a:latin typeface="Arial" charset="0"/>
              </a:rPr>
              <a:t>Stride = 1</a:t>
            </a:r>
          </a:p>
        </p:txBody>
      </p:sp>
      <p:sp>
        <p:nvSpPr>
          <p:cNvPr id="104" name="Text Box 51"/>
          <p:cNvSpPr txBox="1">
            <a:spLocks noChangeArrowheads="1"/>
          </p:cNvSpPr>
          <p:nvPr/>
        </p:nvSpPr>
        <p:spPr bwMode="auto">
          <a:xfrm>
            <a:off x="235745" y="2557115"/>
            <a:ext cx="12298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 b="1" dirty="0">
                <a:latin typeface="Arial" charset="0"/>
              </a:rPr>
              <a:t>Stride = 2</a:t>
            </a:r>
          </a:p>
        </p:txBody>
      </p:sp>
      <p:graphicFrame>
        <p:nvGraphicFramePr>
          <p:cNvPr id="105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030924"/>
              </p:ext>
            </p:extLst>
          </p:nvPr>
        </p:nvGraphicFramePr>
        <p:xfrm>
          <a:off x="758033" y="1071215"/>
          <a:ext cx="5475287" cy="457200"/>
        </p:xfrm>
        <a:graphic>
          <a:graphicData uri="http://schemas.openxmlformats.org/drawingml/2006/table">
            <a:tbl>
              <a:tblPr/>
              <a:tblGrid>
                <a:gridCol w="608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6" name="AutoShape 108"/>
          <p:cNvCxnSpPr>
            <a:cxnSpLocks noChangeShapeType="1"/>
            <a:endCxn id="109" idx="2"/>
          </p:cNvCxnSpPr>
          <p:nvPr/>
        </p:nvCxnSpPr>
        <p:spPr bwMode="auto">
          <a:xfrm rot="16200000" flipH="1">
            <a:off x="3675858" y="1383952"/>
            <a:ext cx="287338" cy="515937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AutoShape 109"/>
          <p:cNvCxnSpPr>
            <a:cxnSpLocks noChangeShapeType="1"/>
            <a:endCxn id="109" idx="0"/>
          </p:cNvCxnSpPr>
          <p:nvPr/>
        </p:nvCxnSpPr>
        <p:spPr bwMode="auto">
          <a:xfrm rot="5400000">
            <a:off x="4071938" y="1595884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AutoShape 110"/>
          <p:cNvCxnSpPr>
            <a:cxnSpLocks noChangeShapeType="1"/>
            <a:stCxn id="109" idx="4"/>
          </p:cNvCxnSpPr>
          <p:nvPr/>
        </p:nvCxnSpPr>
        <p:spPr bwMode="auto">
          <a:xfrm rot="16200000" flipH="1">
            <a:off x="4089401" y="1956246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" name="AutoShape 111"/>
          <p:cNvSpPr>
            <a:spLocks noChangeArrowheads="1"/>
          </p:cNvSpPr>
          <p:nvPr/>
        </p:nvSpPr>
        <p:spPr bwMode="auto">
          <a:xfrm>
            <a:off x="4077495" y="1693515"/>
            <a:ext cx="182563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0" name="AutoShape 112"/>
          <p:cNvCxnSpPr>
            <a:cxnSpLocks noChangeShapeType="1"/>
            <a:endCxn id="113" idx="2"/>
          </p:cNvCxnSpPr>
          <p:nvPr/>
        </p:nvCxnSpPr>
        <p:spPr bwMode="auto">
          <a:xfrm rot="16200000" flipH="1">
            <a:off x="3058320" y="1382365"/>
            <a:ext cx="287337" cy="515938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AutoShape 113"/>
          <p:cNvCxnSpPr>
            <a:cxnSpLocks noChangeShapeType="1"/>
            <a:endCxn id="113" idx="0"/>
          </p:cNvCxnSpPr>
          <p:nvPr/>
        </p:nvCxnSpPr>
        <p:spPr bwMode="auto">
          <a:xfrm rot="5400000">
            <a:off x="3454402" y="1594296"/>
            <a:ext cx="195262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AutoShape 114"/>
          <p:cNvCxnSpPr>
            <a:cxnSpLocks noChangeShapeType="1"/>
            <a:stCxn id="113" idx="4"/>
          </p:cNvCxnSpPr>
          <p:nvPr/>
        </p:nvCxnSpPr>
        <p:spPr bwMode="auto">
          <a:xfrm rot="16200000" flipH="1">
            <a:off x="3471865" y="1954658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" name="AutoShape 115"/>
          <p:cNvSpPr>
            <a:spLocks noChangeArrowheads="1"/>
          </p:cNvSpPr>
          <p:nvPr/>
        </p:nvSpPr>
        <p:spPr bwMode="auto">
          <a:xfrm>
            <a:off x="3459958" y="1691927"/>
            <a:ext cx="182562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4" name="AutoShape 116"/>
          <p:cNvCxnSpPr>
            <a:cxnSpLocks noChangeShapeType="1"/>
            <a:endCxn id="117" idx="2"/>
          </p:cNvCxnSpPr>
          <p:nvPr/>
        </p:nvCxnSpPr>
        <p:spPr bwMode="auto">
          <a:xfrm rot="16200000" flipH="1">
            <a:off x="2421733" y="1382365"/>
            <a:ext cx="287337" cy="515937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AutoShape 117"/>
          <p:cNvCxnSpPr>
            <a:cxnSpLocks noChangeShapeType="1"/>
            <a:endCxn id="117" idx="0"/>
          </p:cNvCxnSpPr>
          <p:nvPr/>
        </p:nvCxnSpPr>
        <p:spPr bwMode="auto">
          <a:xfrm rot="5400000">
            <a:off x="2817814" y="1594296"/>
            <a:ext cx="195262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AutoShape 118"/>
          <p:cNvCxnSpPr>
            <a:cxnSpLocks noChangeShapeType="1"/>
            <a:stCxn id="117" idx="4"/>
          </p:cNvCxnSpPr>
          <p:nvPr/>
        </p:nvCxnSpPr>
        <p:spPr bwMode="auto">
          <a:xfrm rot="16200000" flipH="1">
            <a:off x="2835277" y="1954658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" name="AutoShape 119"/>
          <p:cNvSpPr>
            <a:spLocks noChangeArrowheads="1"/>
          </p:cNvSpPr>
          <p:nvPr/>
        </p:nvSpPr>
        <p:spPr bwMode="auto">
          <a:xfrm>
            <a:off x="2823370" y="1691927"/>
            <a:ext cx="182563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120"/>
          <p:cNvSpPr>
            <a:spLocks noChangeShapeType="1"/>
          </p:cNvSpPr>
          <p:nvPr/>
        </p:nvSpPr>
        <p:spPr bwMode="auto">
          <a:xfrm>
            <a:off x="1715295" y="1496665"/>
            <a:ext cx="0" cy="5270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19" name="AutoShape 121"/>
          <p:cNvCxnSpPr>
            <a:cxnSpLocks noChangeShapeType="1"/>
            <a:endCxn id="122" idx="2"/>
          </p:cNvCxnSpPr>
          <p:nvPr/>
        </p:nvCxnSpPr>
        <p:spPr bwMode="auto">
          <a:xfrm rot="16200000" flipH="1">
            <a:off x="1804195" y="1380777"/>
            <a:ext cx="287338" cy="515938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AutoShape 122"/>
          <p:cNvCxnSpPr>
            <a:cxnSpLocks noChangeShapeType="1"/>
            <a:endCxn id="122" idx="0"/>
          </p:cNvCxnSpPr>
          <p:nvPr/>
        </p:nvCxnSpPr>
        <p:spPr bwMode="auto">
          <a:xfrm rot="5400000">
            <a:off x="2200276" y="1592709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AutoShape 123"/>
          <p:cNvCxnSpPr>
            <a:cxnSpLocks noChangeShapeType="1"/>
            <a:stCxn id="122" idx="4"/>
          </p:cNvCxnSpPr>
          <p:nvPr/>
        </p:nvCxnSpPr>
        <p:spPr bwMode="auto">
          <a:xfrm rot="16200000" flipH="1">
            <a:off x="2217739" y="1953071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" name="AutoShape 124"/>
          <p:cNvSpPr>
            <a:spLocks noChangeArrowheads="1"/>
          </p:cNvSpPr>
          <p:nvPr/>
        </p:nvSpPr>
        <p:spPr bwMode="auto">
          <a:xfrm>
            <a:off x="2205833" y="1690340"/>
            <a:ext cx="182562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" name="AutoShape 125"/>
          <p:cNvCxnSpPr>
            <a:cxnSpLocks noChangeShapeType="1"/>
            <a:endCxn id="126" idx="2"/>
          </p:cNvCxnSpPr>
          <p:nvPr/>
        </p:nvCxnSpPr>
        <p:spPr bwMode="auto">
          <a:xfrm rot="16200000" flipH="1">
            <a:off x="5537995" y="1385540"/>
            <a:ext cx="287337" cy="515938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AutoShape 126"/>
          <p:cNvCxnSpPr>
            <a:cxnSpLocks noChangeShapeType="1"/>
            <a:endCxn id="126" idx="0"/>
          </p:cNvCxnSpPr>
          <p:nvPr/>
        </p:nvCxnSpPr>
        <p:spPr bwMode="auto">
          <a:xfrm rot="5400000">
            <a:off x="5934077" y="1597471"/>
            <a:ext cx="195262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AutoShape 127"/>
          <p:cNvCxnSpPr>
            <a:cxnSpLocks noChangeShapeType="1"/>
            <a:stCxn id="126" idx="4"/>
          </p:cNvCxnSpPr>
          <p:nvPr/>
        </p:nvCxnSpPr>
        <p:spPr bwMode="auto">
          <a:xfrm rot="16200000" flipH="1">
            <a:off x="5951540" y="1957833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6" name="AutoShape 128"/>
          <p:cNvSpPr>
            <a:spLocks noChangeArrowheads="1"/>
          </p:cNvSpPr>
          <p:nvPr/>
        </p:nvSpPr>
        <p:spPr bwMode="auto">
          <a:xfrm>
            <a:off x="5939633" y="1695102"/>
            <a:ext cx="182562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7" name="AutoShape 129"/>
          <p:cNvCxnSpPr>
            <a:cxnSpLocks noChangeShapeType="1"/>
            <a:endCxn id="130" idx="2"/>
          </p:cNvCxnSpPr>
          <p:nvPr/>
        </p:nvCxnSpPr>
        <p:spPr bwMode="auto">
          <a:xfrm rot="16200000" flipH="1">
            <a:off x="4920458" y="1383952"/>
            <a:ext cx="287338" cy="515937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AutoShape 130"/>
          <p:cNvCxnSpPr>
            <a:cxnSpLocks noChangeShapeType="1"/>
            <a:endCxn id="130" idx="0"/>
          </p:cNvCxnSpPr>
          <p:nvPr/>
        </p:nvCxnSpPr>
        <p:spPr bwMode="auto">
          <a:xfrm rot="5400000">
            <a:off x="5316538" y="1595884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AutoShape 131"/>
          <p:cNvCxnSpPr>
            <a:cxnSpLocks noChangeShapeType="1"/>
            <a:stCxn id="130" idx="4"/>
          </p:cNvCxnSpPr>
          <p:nvPr/>
        </p:nvCxnSpPr>
        <p:spPr bwMode="auto">
          <a:xfrm rot="16200000" flipH="1">
            <a:off x="5334001" y="1956246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AutoShape 132"/>
          <p:cNvSpPr>
            <a:spLocks noChangeArrowheads="1"/>
          </p:cNvSpPr>
          <p:nvPr/>
        </p:nvSpPr>
        <p:spPr bwMode="auto">
          <a:xfrm>
            <a:off x="5322095" y="1693515"/>
            <a:ext cx="182563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1" name="AutoShape 133"/>
          <p:cNvCxnSpPr>
            <a:cxnSpLocks noChangeShapeType="1"/>
            <a:endCxn id="134" idx="2"/>
          </p:cNvCxnSpPr>
          <p:nvPr/>
        </p:nvCxnSpPr>
        <p:spPr bwMode="auto">
          <a:xfrm rot="16200000" flipH="1">
            <a:off x="4283870" y="1383952"/>
            <a:ext cx="287338" cy="515938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AutoShape 134"/>
          <p:cNvCxnSpPr>
            <a:cxnSpLocks noChangeShapeType="1"/>
            <a:endCxn id="134" idx="0"/>
          </p:cNvCxnSpPr>
          <p:nvPr/>
        </p:nvCxnSpPr>
        <p:spPr bwMode="auto">
          <a:xfrm rot="5400000">
            <a:off x="4679951" y="1595884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AutoShape 135"/>
          <p:cNvCxnSpPr>
            <a:cxnSpLocks noChangeShapeType="1"/>
            <a:stCxn id="134" idx="4"/>
          </p:cNvCxnSpPr>
          <p:nvPr/>
        </p:nvCxnSpPr>
        <p:spPr bwMode="auto">
          <a:xfrm rot="16200000" flipH="1">
            <a:off x="4697414" y="1956246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" name="AutoShape 136"/>
          <p:cNvSpPr>
            <a:spLocks noChangeArrowheads="1"/>
          </p:cNvSpPr>
          <p:nvPr/>
        </p:nvSpPr>
        <p:spPr bwMode="auto">
          <a:xfrm>
            <a:off x="4685508" y="1693515"/>
            <a:ext cx="182562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5" name="AutoShape 137"/>
          <p:cNvCxnSpPr>
            <a:cxnSpLocks noChangeShapeType="1"/>
            <a:endCxn id="138" idx="2"/>
          </p:cNvCxnSpPr>
          <p:nvPr/>
        </p:nvCxnSpPr>
        <p:spPr bwMode="auto">
          <a:xfrm rot="16200000" flipH="1">
            <a:off x="3340895" y="1995140"/>
            <a:ext cx="288925" cy="11557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AutoShape 138"/>
          <p:cNvCxnSpPr>
            <a:cxnSpLocks noChangeShapeType="1"/>
            <a:endCxn id="138" idx="0"/>
          </p:cNvCxnSpPr>
          <p:nvPr/>
        </p:nvCxnSpPr>
        <p:spPr bwMode="auto">
          <a:xfrm rot="5400000">
            <a:off x="4057652" y="2527746"/>
            <a:ext cx="195262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AutoShape 139"/>
          <p:cNvCxnSpPr>
            <a:cxnSpLocks noChangeShapeType="1"/>
            <a:stCxn id="138" idx="4"/>
          </p:cNvCxnSpPr>
          <p:nvPr/>
        </p:nvCxnSpPr>
        <p:spPr bwMode="auto">
          <a:xfrm rot="16200000" flipH="1">
            <a:off x="4075115" y="2888108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8" name="AutoShape 140"/>
          <p:cNvSpPr>
            <a:spLocks noChangeArrowheads="1"/>
          </p:cNvSpPr>
          <p:nvPr/>
        </p:nvSpPr>
        <p:spPr bwMode="auto">
          <a:xfrm>
            <a:off x="4063208" y="2625377"/>
            <a:ext cx="182562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9" name="AutoShape 141"/>
          <p:cNvCxnSpPr>
            <a:cxnSpLocks noChangeShapeType="1"/>
            <a:endCxn id="142" idx="2"/>
          </p:cNvCxnSpPr>
          <p:nvPr/>
        </p:nvCxnSpPr>
        <p:spPr bwMode="auto">
          <a:xfrm rot="16200000" flipH="1">
            <a:off x="2728120" y="1998315"/>
            <a:ext cx="287338" cy="1147762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AutoShape 142"/>
          <p:cNvCxnSpPr>
            <a:cxnSpLocks noChangeShapeType="1"/>
            <a:endCxn id="142" idx="0"/>
          </p:cNvCxnSpPr>
          <p:nvPr/>
        </p:nvCxnSpPr>
        <p:spPr bwMode="auto">
          <a:xfrm rot="5400000">
            <a:off x="3440113" y="2526159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AutoShape 143"/>
          <p:cNvCxnSpPr>
            <a:cxnSpLocks noChangeShapeType="1"/>
            <a:stCxn id="142" idx="4"/>
          </p:cNvCxnSpPr>
          <p:nvPr/>
        </p:nvCxnSpPr>
        <p:spPr bwMode="auto">
          <a:xfrm rot="16200000" flipH="1">
            <a:off x="3457576" y="2886521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2" name="AutoShape 144"/>
          <p:cNvSpPr>
            <a:spLocks noChangeArrowheads="1"/>
          </p:cNvSpPr>
          <p:nvPr/>
        </p:nvSpPr>
        <p:spPr bwMode="auto">
          <a:xfrm>
            <a:off x="3445670" y="2623790"/>
            <a:ext cx="182563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3" name="AutoShape 145"/>
          <p:cNvCxnSpPr>
            <a:cxnSpLocks noChangeShapeType="1"/>
            <a:endCxn id="145" idx="0"/>
          </p:cNvCxnSpPr>
          <p:nvPr/>
        </p:nvCxnSpPr>
        <p:spPr bwMode="auto">
          <a:xfrm rot="5400000">
            <a:off x="2803526" y="2526159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AutoShape 146"/>
          <p:cNvCxnSpPr>
            <a:cxnSpLocks noChangeShapeType="1"/>
            <a:stCxn id="145" idx="4"/>
          </p:cNvCxnSpPr>
          <p:nvPr/>
        </p:nvCxnSpPr>
        <p:spPr bwMode="auto">
          <a:xfrm rot="16200000" flipH="1">
            <a:off x="2820989" y="2886521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" name="AutoShape 147"/>
          <p:cNvSpPr>
            <a:spLocks noChangeArrowheads="1"/>
          </p:cNvSpPr>
          <p:nvPr/>
        </p:nvSpPr>
        <p:spPr bwMode="auto">
          <a:xfrm>
            <a:off x="2809083" y="2623790"/>
            <a:ext cx="182562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6" name="AutoShape 148"/>
          <p:cNvCxnSpPr>
            <a:cxnSpLocks noChangeShapeType="1"/>
            <a:endCxn id="145" idx="2"/>
          </p:cNvCxnSpPr>
          <p:nvPr/>
        </p:nvCxnSpPr>
        <p:spPr bwMode="auto">
          <a:xfrm rot="16200000" flipH="1">
            <a:off x="2105820" y="2012602"/>
            <a:ext cx="287338" cy="1119188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AutoShape 149"/>
          <p:cNvCxnSpPr>
            <a:cxnSpLocks noChangeShapeType="1"/>
            <a:endCxn id="150" idx="2"/>
          </p:cNvCxnSpPr>
          <p:nvPr/>
        </p:nvCxnSpPr>
        <p:spPr bwMode="auto">
          <a:xfrm rot="16200000" flipH="1">
            <a:off x="5183188" y="1976884"/>
            <a:ext cx="290513" cy="1193800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AutoShape 150"/>
          <p:cNvCxnSpPr>
            <a:cxnSpLocks noChangeShapeType="1"/>
            <a:endCxn id="150" idx="0"/>
          </p:cNvCxnSpPr>
          <p:nvPr/>
        </p:nvCxnSpPr>
        <p:spPr bwMode="auto">
          <a:xfrm rot="5400000">
            <a:off x="5919788" y="2529334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AutoShape 151"/>
          <p:cNvCxnSpPr>
            <a:cxnSpLocks noChangeShapeType="1"/>
            <a:stCxn id="150" idx="4"/>
          </p:cNvCxnSpPr>
          <p:nvPr/>
        </p:nvCxnSpPr>
        <p:spPr bwMode="auto">
          <a:xfrm rot="16200000" flipH="1">
            <a:off x="5937251" y="2889696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AutoShape 152"/>
          <p:cNvSpPr>
            <a:spLocks noChangeArrowheads="1"/>
          </p:cNvSpPr>
          <p:nvPr/>
        </p:nvSpPr>
        <p:spPr bwMode="auto">
          <a:xfrm>
            <a:off x="5925345" y="2626965"/>
            <a:ext cx="182563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1" name="AutoShape 153"/>
          <p:cNvCxnSpPr>
            <a:cxnSpLocks noChangeShapeType="1"/>
            <a:endCxn id="154" idx="2"/>
          </p:cNvCxnSpPr>
          <p:nvPr/>
        </p:nvCxnSpPr>
        <p:spPr bwMode="auto">
          <a:xfrm rot="16200000" flipH="1">
            <a:off x="4571208" y="1980852"/>
            <a:ext cx="288925" cy="1184275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" name="AutoShape 154"/>
          <p:cNvCxnSpPr>
            <a:cxnSpLocks noChangeShapeType="1"/>
            <a:endCxn id="154" idx="0"/>
          </p:cNvCxnSpPr>
          <p:nvPr/>
        </p:nvCxnSpPr>
        <p:spPr bwMode="auto">
          <a:xfrm rot="5400000">
            <a:off x="5302252" y="2527746"/>
            <a:ext cx="195262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" name="AutoShape 155"/>
          <p:cNvCxnSpPr>
            <a:cxnSpLocks noChangeShapeType="1"/>
            <a:stCxn id="154" idx="4"/>
          </p:cNvCxnSpPr>
          <p:nvPr/>
        </p:nvCxnSpPr>
        <p:spPr bwMode="auto">
          <a:xfrm rot="16200000" flipH="1">
            <a:off x="5319715" y="2888108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" name="AutoShape 156"/>
          <p:cNvSpPr>
            <a:spLocks noChangeArrowheads="1"/>
          </p:cNvSpPr>
          <p:nvPr/>
        </p:nvSpPr>
        <p:spPr bwMode="auto">
          <a:xfrm>
            <a:off x="5307808" y="2625377"/>
            <a:ext cx="182562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5" name="AutoShape 157"/>
          <p:cNvCxnSpPr>
            <a:cxnSpLocks noChangeShapeType="1"/>
            <a:endCxn id="158" idx="2"/>
          </p:cNvCxnSpPr>
          <p:nvPr/>
        </p:nvCxnSpPr>
        <p:spPr bwMode="auto">
          <a:xfrm rot="16200000" flipH="1">
            <a:off x="3948907" y="1995140"/>
            <a:ext cx="288925" cy="11557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6" name="AutoShape 158"/>
          <p:cNvCxnSpPr>
            <a:cxnSpLocks noChangeShapeType="1"/>
            <a:endCxn id="158" idx="0"/>
          </p:cNvCxnSpPr>
          <p:nvPr/>
        </p:nvCxnSpPr>
        <p:spPr bwMode="auto">
          <a:xfrm rot="5400000">
            <a:off x="4665664" y="2527746"/>
            <a:ext cx="195262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7" name="AutoShape 159"/>
          <p:cNvCxnSpPr>
            <a:cxnSpLocks noChangeShapeType="1"/>
            <a:stCxn id="158" idx="4"/>
          </p:cNvCxnSpPr>
          <p:nvPr/>
        </p:nvCxnSpPr>
        <p:spPr bwMode="auto">
          <a:xfrm rot="16200000" flipH="1">
            <a:off x="4683127" y="2888108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8" name="AutoShape 160"/>
          <p:cNvSpPr>
            <a:spLocks noChangeArrowheads="1"/>
          </p:cNvSpPr>
          <p:nvPr/>
        </p:nvSpPr>
        <p:spPr bwMode="auto">
          <a:xfrm>
            <a:off x="4671220" y="2625377"/>
            <a:ext cx="182563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Text Box 51"/>
          <p:cNvSpPr txBox="1">
            <a:spLocks noChangeArrowheads="1"/>
          </p:cNvSpPr>
          <p:nvPr/>
        </p:nvSpPr>
        <p:spPr bwMode="auto">
          <a:xfrm>
            <a:off x="245270" y="3618664"/>
            <a:ext cx="12298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 b="1" dirty="0">
                <a:latin typeface="Arial" charset="0"/>
              </a:rPr>
              <a:t>Stride = 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91B2D5-80BD-4685-B7BD-8A3BE443748B}"/>
              </a:ext>
            </a:extLst>
          </p:cNvPr>
          <p:cNvSpPr/>
          <p:nvPr/>
        </p:nvSpPr>
        <p:spPr>
          <a:xfrm>
            <a:off x="1905000" y="914400"/>
            <a:ext cx="762000" cy="381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87B0001-1AE0-4D32-9A31-A6B914A10440}"/>
              </a:ext>
            </a:extLst>
          </p:cNvPr>
          <p:cNvSpPr/>
          <p:nvPr/>
        </p:nvSpPr>
        <p:spPr>
          <a:xfrm>
            <a:off x="3085308" y="914400"/>
            <a:ext cx="762000" cy="381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BF1EF0A-D136-4475-AE4C-17BEBDC5A116}"/>
              </a:ext>
            </a:extLst>
          </p:cNvPr>
          <p:cNvSpPr/>
          <p:nvPr/>
        </p:nvSpPr>
        <p:spPr>
          <a:xfrm>
            <a:off x="5540378" y="869962"/>
            <a:ext cx="762000" cy="381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 Box 16">
            <a:extLst>
              <a:ext uri="{FF2B5EF4-FFF2-40B4-BE49-F238E27FC236}">
                <a16:creationId xmlns:a16="http://schemas.microsoft.com/office/drawing/2014/main" id="{D8CE1FFE-F187-475B-8979-55DAE9957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4481" y="4822837"/>
            <a:ext cx="6970713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latin typeface="Arial" charset="0"/>
              </a:rPr>
              <a:t>Each iteration requires only one syncthreads()</a:t>
            </a:r>
          </a:p>
          <a:p>
            <a:pPr lvl="1" eaLnBrk="1" hangingPunct="1">
              <a:buFontTx/>
              <a:buChar char="•"/>
            </a:pPr>
            <a:r>
              <a:rPr lang="en-US" sz="1800" dirty="0">
                <a:latin typeface="Arial" charset="0"/>
              </a:rPr>
              <a:t>syncthreads(); // make sure that input is in place</a:t>
            </a:r>
          </a:p>
          <a:p>
            <a:pPr lvl="1" eaLnBrk="1" hangingPunct="1">
              <a:buFontTx/>
              <a:buChar char="•"/>
            </a:pPr>
            <a:r>
              <a:rPr lang="en-US" sz="1800" dirty="0">
                <a:latin typeface="Arial" charset="0"/>
              </a:rPr>
              <a:t>float destination[</a:t>
            </a:r>
            <a:r>
              <a:rPr lang="en-US" sz="1800" i="1" dirty="0">
                <a:latin typeface="Arial" charset="0"/>
              </a:rPr>
              <a:t>j</a:t>
            </a:r>
            <a:r>
              <a:rPr lang="en-US" sz="1800" dirty="0">
                <a:latin typeface="Arial" charset="0"/>
              </a:rPr>
              <a:t>] = source[</a:t>
            </a:r>
            <a:r>
              <a:rPr lang="en-US" sz="1800" i="1" dirty="0">
                <a:latin typeface="Arial" charset="0"/>
              </a:rPr>
              <a:t>j</a:t>
            </a:r>
            <a:r>
              <a:rPr lang="en-US" sz="1800" dirty="0">
                <a:latin typeface="Arial" charset="0"/>
              </a:rPr>
              <a:t>] + source[</a:t>
            </a:r>
            <a:r>
              <a:rPr lang="en-US" sz="1800" i="1" dirty="0">
                <a:latin typeface="Arial" charset="0"/>
              </a:rPr>
              <a:t>j-stride</a:t>
            </a:r>
            <a:r>
              <a:rPr lang="en-US" sz="1800" dirty="0">
                <a:latin typeface="Arial" charset="0"/>
              </a:rPr>
              <a:t>];</a:t>
            </a:r>
          </a:p>
          <a:p>
            <a:pPr lvl="1" eaLnBrk="1" hangingPunct="1">
              <a:buFontTx/>
              <a:buChar char="•"/>
            </a:pPr>
            <a:r>
              <a:rPr lang="en-US" sz="1800" dirty="0">
                <a:latin typeface="Arial" charset="0"/>
              </a:rPr>
              <a:t>temp = destination; destination = source; source = temp;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latin typeface="Arial" charset="0"/>
              </a:rPr>
              <a:t>After the loop, write destination contents to global memory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4C61776-0096-4FA0-9527-4127A1CFB474}"/>
              </a:ext>
            </a:extLst>
          </p:cNvPr>
          <p:cNvSpPr txBox="1"/>
          <p:nvPr/>
        </p:nvSpPr>
        <p:spPr>
          <a:xfrm>
            <a:off x="6526484" y="3164390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F67AFD-B443-418D-9D7C-D051F013AA95}"/>
              </a:ext>
            </a:extLst>
          </p:cNvPr>
          <p:cNvSpPr txBox="1"/>
          <p:nvPr/>
        </p:nvSpPr>
        <p:spPr>
          <a:xfrm>
            <a:off x="6468923" y="4089215"/>
            <a:ext cx="171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251784349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EE40EC-9973-4FC2-BBB5-9AE440CB8A24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Work Efficiency Analysis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19213"/>
            <a:ext cx="8301038" cy="5005387"/>
          </a:xfrm>
        </p:spPr>
        <p:txBody>
          <a:bodyPr/>
          <a:lstStyle/>
          <a:p>
            <a:pPr marL="457200" indent="-457200"/>
            <a:endParaRPr lang="en-US" sz="2400" i="1" dirty="0"/>
          </a:p>
          <a:p>
            <a:pPr marL="457200" indent="-457200"/>
            <a:r>
              <a:rPr lang="en-US" sz="2400" dirty="0"/>
              <a:t>A Kogge-Stone scan kernel executes log(n) parallel iterations</a:t>
            </a:r>
          </a:p>
          <a:p>
            <a:pPr marL="974725" lvl="1" indent="-403225"/>
            <a:r>
              <a:rPr lang="en-US" sz="2000" dirty="0"/>
              <a:t>The steps do (n-1), (n-2), (n-4),..(n- n/2) add operations each</a:t>
            </a:r>
          </a:p>
          <a:p>
            <a:pPr marL="974725" lvl="1" indent="-403225"/>
            <a:r>
              <a:rPr lang="en-US" sz="2000" dirty="0"/>
              <a:t>Total # of add operations: n * log(n)  - (n-1)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O(n*log(n)) work</a:t>
            </a:r>
          </a:p>
          <a:p>
            <a:pPr marL="974725" lvl="1" indent="-403225"/>
            <a:endParaRPr lang="en-US" sz="2000" dirty="0"/>
          </a:p>
          <a:p>
            <a:pPr marL="457200" indent="-457200"/>
            <a:r>
              <a:rPr lang="en-US" sz="2400" dirty="0"/>
              <a:t>This scan algorithm is not very work efficient</a:t>
            </a:r>
          </a:p>
          <a:p>
            <a:pPr marL="974725" lvl="1" indent="-403225"/>
            <a:r>
              <a:rPr lang="en-US" sz="2000" dirty="0"/>
              <a:t>Sequential scan algorithm does </a:t>
            </a:r>
            <a:r>
              <a:rPr lang="en-US" sz="2000" i="1" dirty="0"/>
              <a:t>n</a:t>
            </a:r>
            <a:r>
              <a:rPr lang="en-US" sz="2000" dirty="0"/>
              <a:t> adds</a:t>
            </a:r>
          </a:p>
          <a:p>
            <a:pPr marL="974725" lvl="1" indent="-403225"/>
            <a:r>
              <a:rPr lang="en-US" sz="2000" dirty="0"/>
              <a:t>A factor of log(n) hurts: 20x for 1,000,000 elements!</a:t>
            </a:r>
          </a:p>
          <a:p>
            <a:pPr marL="974725" lvl="1" indent="-403225"/>
            <a:r>
              <a:rPr lang="en-US" sz="2000" dirty="0"/>
              <a:t>Typically used within each block, where n ≤ 1,024</a:t>
            </a:r>
          </a:p>
          <a:p>
            <a:pPr marL="974725" lvl="1" indent="-403225"/>
            <a:endParaRPr lang="en-US" sz="2000" dirty="0"/>
          </a:p>
          <a:p>
            <a:pPr marL="457200" indent="-457200"/>
            <a:r>
              <a:rPr lang="en-US" sz="2400" dirty="0"/>
              <a:t>A parallel algorithm can be slow when execution resources are saturated due to low work efficiency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6604297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more questions?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  ECE408/CS483/ECE498al, University of Illinois, 2007-2018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EAA923-ECEA-47D1-BB86-55FDED63EE2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8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1143000"/>
          </a:xfrm>
        </p:spPr>
        <p:txBody>
          <a:bodyPr/>
          <a:lstStyle/>
          <a:p>
            <a:r>
              <a:rPr lang="en-US" dirty="0"/>
              <a:t>(Inclusive) Scan (Prefix-Sum) Definition</a:t>
            </a:r>
          </a:p>
        </p:txBody>
      </p:sp>
      <p:sp>
        <p:nvSpPr>
          <p:cNvPr id="409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324600"/>
            <a:ext cx="1905000" cy="457200"/>
          </a:xfrm>
        </p:spPr>
        <p:txBody>
          <a:bodyPr/>
          <a:lstStyle/>
          <a:p>
            <a:pPr>
              <a:defRPr/>
            </a:pPr>
            <a:fld id="{8C2FAC80-558A-4630-9808-E76BE4B14D0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101" name="TextBox 5"/>
          <p:cNvSpPr txBox="1">
            <a:spLocks noChangeArrowheads="1"/>
          </p:cNvSpPr>
          <p:nvPr/>
        </p:nvSpPr>
        <p:spPr bwMode="auto">
          <a:xfrm>
            <a:off x="609600" y="1752600"/>
            <a:ext cx="85344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Definition: </a:t>
            </a:r>
            <a:r>
              <a:rPr lang="en-US" i="1" dirty="0"/>
              <a:t>The scan operation takes a binary associative operator </a:t>
            </a:r>
            <a:r>
              <a:rPr lang="en-US" dirty="0"/>
              <a:t>⊕, </a:t>
            </a:r>
            <a:r>
              <a:rPr lang="en-US" i="1" dirty="0"/>
              <a:t>and an array of n elements</a:t>
            </a:r>
          </a:p>
          <a:p>
            <a:pPr eaLnBrk="1" hangingPunct="1"/>
            <a:r>
              <a:rPr lang="en-US" dirty="0"/>
              <a:t>                        [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i="1" dirty="0"/>
              <a:t>x</a:t>
            </a:r>
            <a:r>
              <a:rPr lang="en-US" baseline="-25000" dirty="0"/>
              <a:t>n-1</a:t>
            </a:r>
            <a:r>
              <a:rPr lang="en-US" dirty="0"/>
              <a:t>],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i="1" dirty="0"/>
              <a:t>and returns the prefix-sum array</a:t>
            </a:r>
          </a:p>
          <a:p>
            <a:pPr eaLnBrk="1" hangingPunct="1"/>
            <a:endParaRPr lang="en-US" i="1" dirty="0"/>
          </a:p>
          <a:p>
            <a:pPr eaLnBrk="1" hangingPunct="1"/>
            <a:r>
              <a:rPr lang="pt-BR" dirty="0"/>
              <a:t>		[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pt-BR" dirty="0"/>
              <a:t>, (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pt-BR" dirty="0"/>
              <a:t> ⊕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pt-BR" dirty="0"/>
              <a:t>), …, (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pt-BR" dirty="0"/>
              <a:t> ⊕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pt-BR" dirty="0"/>
              <a:t> ⊕ … ⊕ </a:t>
            </a:r>
            <a:r>
              <a:rPr lang="en-US" i="1" dirty="0"/>
              <a:t>x</a:t>
            </a:r>
            <a:r>
              <a:rPr lang="en-US" baseline="-25000" dirty="0"/>
              <a:t>n-1</a:t>
            </a:r>
            <a:r>
              <a:rPr lang="pt-BR" dirty="0"/>
              <a:t>)].</a:t>
            </a:r>
          </a:p>
          <a:p>
            <a:pPr eaLnBrk="1" hangingPunct="1"/>
            <a:endParaRPr lang="pt-BR" dirty="0"/>
          </a:p>
          <a:p>
            <a:pPr eaLnBrk="1" hangingPunct="1"/>
            <a:r>
              <a:rPr lang="en-US" b="1" dirty="0"/>
              <a:t>Example: </a:t>
            </a:r>
            <a:r>
              <a:rPr lang="en-US" dirty="0"/>
              <a:t>If ⊕ is addition, then the scan operation on the array 			[3  1  7   0   4    1   6   3],</a:t>
            </a:r>
          </a:p>
          <a:p>
            <a:pPr eaLnBrk="1" hangingPunct="1"/>
            <a:r>
              <a:rPr lang="en-US" dirty="0"/>
              <a:t>would return		[3  4 11 11 15 16 22 25].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Inclusive Scan Application Example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that we have a 100-inch bread to feed 10</a:t>
            </a:r>
          </a:p>
          <a:p>
            <a:r>
              <a:rPr lang="en-US" dirty="0"/>
              <a:t>We know how much each person wants in inches</a:t>
            </a:r>
          </a:p>
          <a:p>
            <a:pPr lvl="1"/>
            <a:r>
              <a:rPr lang="en-US" dirty="0"/>
              <a:t>[3  5   2   7   28 4  3 0  8  1]</a:t>
            </a:r>
          </a:p>
          <a:p>
            <a:r>
              <a:rPr lang="en-US" dirty="0"/>
              <a:t>How do we cut the bread quickly? </a:t>
            </a:r>
          </a:p>
          <a:p>
            <a:r>
              <a:rPr lang="en-US" dirty="0"/>
              <a:t>How much will be left</a:t>
            </a:r>
          </a:p>
          <a:p>
            <a:endParaRPr lang="en-US" dirty="0"/>
          </a:p>
          <a:p>
            <a:r>
              <a:rPr lang="en-US" dirty="0"/>
              <a:t>Method 1: cut the sections sequentially: 3 inches first, 5 inches second, 2 inches third, etc. </a:t>
            </a:r>
          </a:p>
          <a:p>
            <a:r>
              <a:rPr lang="en-US" dirty="0"/>
              <a:t>Method 2: calculate prefix-sum array</a:t>
            </a:r>
          </a:p>
          <a:p>
            <a:pPr lvl="1"/>
            <a:r>
              <a:rPr lang="en-US" dirty="0"/>
              <a:t>[3, 8, 10, 17, 45, 49, 52, 52, 60, 61] (39 inches left)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7E2A22-644A-450F-9BFC-5B6A399F39D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50130A-259C-4EA5-9423-D8677E85BE53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Applications of Scan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8305800" cy="3228975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sz="2400" dirty="0"/>
              <a:t>Scan is a simple and useful parallel building block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2000" dirty="0"/>
              <a:t>Convert recurrences from sequential :  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for(j=1;j&lt;</a:t>
            </a:r>
            <a:r>
              <a:rPr lang="en-US" sz="2000" dirty="0" err="1">
                <a:solidFill>
                  <a:schemeClr val="tx2"/>
                </a:solidFill>
                <a:latin typeface="Courier New" pitchFamily="49" charset="0"/>
              </a:rPr>
              <a:t>n;j</a:t>
            </a:r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++) out[j] = out[j-1] + f(j);</a:t>
            </a:r>
            <a:br>
              <a:rPr lang="en-US" sz="2000" dirty="0">
                <a:solidFill>
                  <a:schemeClr val="tx2"/>
                </a:solidFill>
                <a:latin typeface="Courier New" pitchFamily="49" charset="0"/>
              </a:rPr>
            </a:br>
            <a:endParaRPr lang="en-US" sz="2000" dirty="0"/>
          </a:p>
          <a:p>
            <a:pPr marL="974725" lvl="1" indent="-403225">
              <a:lnSpc>
                <a:spcPct val="90000"/>
              </a:lnSpc>
            </a:pPr>
            <a:r>
              <a:rPr lang="en-US" sz="2000" dirty="0"/>
              <a:t>into parallel:</a:t>
            </a:r>
          </a:p>
          <a:p>
            <a:pPr marL="974725" lvl="1" indent="-403225">
              <a:lnSpc>
                <a:spcPct val="90000"/>
              </a:lnSpc>
              <a:buFontTx/>
              <a:buNone/>
            </a:pPr>
            <a:r>
              <a:rPr lang="en-US" sz="2000" dirty="0"/>
              <a:t>	  </a:t>
            </a:r>
            <a:r>
              <a:rPr lang="en-US" sz="2000" dirty="0" err="1">
                <a:solidFill>
                  <a:schemeClr val="tx2"/>
                </a:solidFill>
                <a:latin typeface="Courier New" pitchFamily="49" charset="0"/>
              </a:rPr>
              <a:t>forall</a:t>
            </a:r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(j) { temp[j] = f(j) };</a:t>
            </a:r>
            <a:br>
              <a:rPr lang="en-US" sz="2000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 scan(out, temp);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Useful for many parallel algorithms:</a:t>
            </a: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1447800" y="4267200"/>
            <a:ext cx="3105150" cy="195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000">
                <a:latin typeface="Times New Roman" pitchFamily="18" charset="0"/>
              </a:rPr>
              <a:t>radix sort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000">
                <a:latin typeface="Times New Roman" pitchFamily="18" charset="0"/>
              </a:rPr>
              <a:t>quicksort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000">
                <a:latin typeface="Times New Roman" pitchFamily="18" charset="0"/>
              </a:rPr>
              <a:t>String comparison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000">
                <a:latin typeface="Times New Roman" pitchFamily="18" charset="0"/>
              </a:rPr>
              <a:t>Lexical analysis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000">
                <a:latin typeface="Times New Roman" pitchFamily="18" charset="0"/>
              </a:rPr>
              <a:t>Stream compaction</a:t>
            </a:r>
          </a:p>
        </p:txBody>
      </p:sp>
      <p:sp>
        <p:nvSpPr>
          <p:cNvPr id="6151" name="Rectangle 5"/>
          <p:cNvSpPr>
            <a:spLocks noChangeArrowheads="1"/>
          </p:cNvSpPr>
          <p:nvPr/>
        </p:nvSpPr>
        <p:spPr bwMode="auto">
          <a:xfrm>
            <a:off x="4648200" y="4267200"/>
            <a:ext cx="3505200" cy="195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000">
                <a:latin typeface="Times New Roman" pitchFamily="18" charset="0"/>
              </a:rPr>
              <a:t>Polynomial evaluation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000">
                <a:latin typeface="Times New Roman" pitchFamily="18" charset="0"/>
              </a:rPr>
              <a:t>Solving recurrences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000">
                <a:latin typeface="Times New Roman" pitchFamily="18" charset="0"/>
              </a:rPr>
              <a:t>Tree operations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000">
                <a:latin typeface="Times New Roman" pitchFamily="18" charset="0"/>
              </a:rPr>
              <a:t>Histograms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000">
                <a:latin typeface="Times New Roman" pitchFamily="18" charset="0"/>
              </a:rPr>
              <a:t>Etc.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Applications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Assigning camp slots</a:t>
            </a:r>
          </a:p>
          <a:p>
            <a:r>
              <a:rPr lang="en-US" dirty="0"/>
              <a:t>Assigning farmer market space</a:t>
            </a:r>
          </a:p>
          <a:p>
            <a:r>
              <a:rPr lang="en-US" dirty="0"/>
              <a:t>Allocating memory to parallel threads</a:t>
            </a:r>
          </a:p>
          <a:p>
            <a:r>
              <a:rPr lang="en-US" dirty="0"/>
              <a:t>Allocating memory buffer to communication channels</a:t>
            </a:r>
          </a:p>
          <a:p>
            <a:r>
              <a:rPr lang="en-US" dirty="0"/>
              <a:t>…</a:t>
            </a: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E33BB2-311D-40AE-B985-389005BA6F4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Inclusive Sequential Scan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/>
              <a:t>Given a sequence 	[</a:t>
            </a:r>
            <a:r>
              <a:rPr lang="en-US" i="1"/>
              <a:t>x</a:t>
            </a:r>
            <a:r>
              <a:rPr lang="en-US" baseline="-25000"/>
              <a:t>0</a:t>
            </a:r>
            <a:r>
              <a:rPr lang="en-US"/>
              <a:t>, </a:t>
            </a:r>
            <a:r>
              <a:rPr lang="en-US" i="1"/>
              <a:t>x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x</a:t>
            </a:r>
            <a:r>
              <a:rPr lang="en-US" baseline="-25000"/>
              <a:t>2</a:t>
            </a:r>
            <a:r>
              <a:rPr lang="en-US"/>
              <a:t>, ... ]</a:t>
            </a:r>
          </a:p>
          <a:p>
            <a:pPr marL="0" indent="0">
              <a:buFontTx/>
              <a:buNone/>
            </a:pPr>
            <a:r>
              <a:rPr lang="en-US"/>
              <a:t>Calculate output	[</a:t>
            </a:r>
            <a:r>
              <a:rPr lang="en-US" i="1"/>
              <a:t>y</a:t>
            </a:r>
            <a:r>
              <a:rPr lang="en-US" baseline="-25000"/>
              <a:t>0</a:t>
            </a:r>
            <a:r>
              <a:rPr lang="en-US"/>
              <a:t>, </a:t>
            </a:r>
            <a:r>
              <a:rPr lang="en-US" i="1"/>
              <a:t>y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y</a:t>
            </a:r>
            <a:r>
              <a:rPr lang="en-US" baseline="-25000"/>
              <a:t>2</a:t>
            </a:r>
            <a:r>
              <a:rPr lang="en-US"/>
              <a:t>, ... ]</a:t>
            </a:r>
          </a:p>
          <a:p>
            <a:pPr marL="0" indent="0">
              <a:buFontTx/>
              <a:buNone/>
            </a:pPr>
            <a:endParaRPr lang="en-US" sz="1800" i="1"/>
          </a:p>
          <a:p>
            <a:pPr marL="0" indent="0">
              <a:buFontTx/>
              <a:buNone/>
            </a:pPr>
            <a:r>
              <a:rPr lang="en-US"/>
              <a:t>Such that 	</a:t>
            </a:r>
            <a:r>
              <a:rPr lang="en-US" i="1"/>
              <a:t>	</a:t>
            </a:r>
            <a:r>
              <a:rPr lang="es-ES" i="1"/>
              <a:t>y</a:t>
            </a:r>
            <a:r>
              <a:rPr lang="es-ES" baseline="-25000"/>
              <a:t>0</a:t>
            </a:r>
            <a:r>
              <a:rPr lang="es-ES"/>
              <a:t> = </a:t>
            </a:r>
            <a:r>
              <a:rPr lang="es-ES" i="1"/>
              <a:t>x</a:t>
            </a:r>
            <a:r>
              <a:rPr lang="es-ES" baseline="-25000"/>
              <a:t>0</a:t>
            </a:r>
          </a:p>
          <a:p>
            <a:pPr marL="0" indent="0">
              <a:buFontTx/>
              <a:buNone/>
            </a:pPr>
            <a:r>
              <a:rPr lang="es-ES" i="1" baseline="-25000"/>
              <a:t>			</a:t>
            </a:r>
            <a:r>
              <a:rPr lang="es-ES" i="1"/>
              <a:t>y</a:t>
            </a:r>
            <a:r>
              <a:rPr lang="es-ES" baseline="-25000"/>
              <a:t>1</a:t>
            </a:r>
            <a:r>
              <a:rPr lang="es-ES"/>
              <a:t> = </a:t>
            </a:r>
            <a:r>
              <a:rPr lang="es-ES" i="1"/>
              <a:t>x</a:t>
            </a:r>
            <a:r>
              <a:rPr lang="es-ES" baseline="-25000"/>
              <a:t>0</a:t>
            </a:r>
            <a:r>
              <a:rPr lang="es-ES"/>
              <a:t> + </a:t>
            </a:r>
            <a:r>
              <a:rPr lang="es-ES" i="1"/>
              <a:t>x</a:t>
            </a:r>
            <a:r>
              <a:rPr lang="es-ES" baseline="-25000"/>
              <a:t>1</a:t>
            </a:r>
          </a:p>
          <a:p>
            <a:pPr marL="0" indent="0">
              <a:buFontTx/>
              <a:buNone/>
            </a:pPr>
            <a:r>
              <a:rPr lang="es-ES" i="1" baseline="-25000"/>
              <a:t>			</a:t>
            </a:r>
            <a:r>
              <a:rPr lang="es-ES" i="1"/>
              <a:t>y</a:t>
            </a:r>
            <a:r>
              <a:rPr lang="es-ES" baseline="-25000"/>
              <a:t>2</a:t>
            </a:r>
            <a:r>
              <a:rPr lang="es-ES"/>
              <a:t> = </a:t>
            </a:r>
            <a:r>
              <a:rPr lang="es-ES" i="1"/>
              <a:t>x</a:t>
            </a:r>
            <a:r>
              <a:rPr lang="es-ES" baseline="-25000"/>
              <a:t>0</a:t>
            </a:r>
            <a:r>
              <a:rPr lang="es-ES"/>
              <a:t> + </a:t>
            </a:r>
            <a:r>
              <a:rPr lang="es-ES" i="1"/>
              <a:t>x</a:t>
            </a:r>
            <a:r>
              <a:rPr lang="es-ES" baseline="-25000"/>
              <a:t>1</a:t>
            </a:r>
            <a:r>
              <a:rPr lang="es-ES"/>
              <a:t>+ </a:t>
            </a:r>
            <a:r>
              <a:rPr lang="es-ES" i="1"/>
              <a:t>x</a:t>
            </a:r>
            <a:r>
              <a:rPr lang="es-ES" baseline="-25000"/>
              <a:t>2</a:t>
            </a:r>
          </a:p>
          <a:p>
            <a:pPr marL="0" indent="0">
              <a:buFontTx/>
              <a:buNone/>
            </a:pPr>
            <a:r>
              <a:rPr lang="es-ES" i="1" baseline="-25000"/>
              <a:t>			…</a:t>
            </a:r>
            <a:endParaRPr lang="en-US" i="1"/>
          </a:p>
          <a:p>
            <a:pPr marL="0" indent="0">
              <a:buFontTx/>
              <a:buNone/>
            </a:pPr>
            <a:r>
              <a:rPr lang="en-US" i="1"/>
              <a:t>Using a recursive definition </a:t>
            </a:r>
          </a:p>
          <a:p>
            <a:pPr marL="0" indent="0">
              <a:buFontTx/>
              <a:buNone/>
            </a:pPr>
            <a:r>
              <a:rPr lang="en-US" i="1"/>
              <a:t>			y</a:t>
            </a:r>
            <a:r>
              <a:rPr lang="en-US" i="1" baseline="-25000"/>
              <a:t>i</a:t>
            </a:r>
            <a:r>
              <a:rPr lang="en-US"/>
              <a:t> = </a:t>
            </a:r>
            <a:r>
              <a:rPr lang="en-US" i="1"/>
              <a:t>y</a:t>
            </a:r>
            <a:r>
              <a:rPr lang="en-US" i="1" baseline="-25000"/>
              <a:t>i</a:t>
            </a:r>
            <a:r>
              <a:rPr lang="en-US" baseline="-25000"/>
              <a:t> − 1</a:t>
            </a:r>
            <a:r>
              <a:rPr lang="en-US"/>
              <a:t> + </a:t>
            </a:r>
            <a:r>
              <a:rPr lang="en-US" i="1"/>
              <a:t>x</a:t>
            </a:r>
            <a:r>
              <a:rPr lang="en-US" i="1" baseline="-25000"/>
              <a:t>i</a:t>
            </a:r>
            <a:endParaRPr lang="en-US"/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35EC9F-EAFD-4CD3-8449-8B598FB23C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Sequential C Implementation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/>
          </a:p>
          <a:p>
            <a:pPr marL="0" indent="0">
              <a:buFontTx/>
              <a:buNone/>
            </a:pPr>
            <a:r>
              <a:rPr lang="en-US"/>
              <a:t> y[0] = x[0];</a:t>
            </a:r>
          </a:p>
          <a:p>
            <a:pPr marL="0" indent="0">
              <a:buFontTx/>
              <a:buNone/>
            </a:pPr>
            <a:r>
              <a:rPr lang="en-US"/>
              <a:t> for (i = 1; i &lt; Max_i; i++) y[i] = y [i-1] + x[i];</a:t>
            </a:r>
          </a:p>
          <a:p>
            <a:pPr marL="0" indent="0">
              <a:buFontTx/>
              <a:buNone/>
            </a:pPr>
            <a:endParaRPr lang="en-US"/>
          </a:p>
          <a:p>
            <a:pPr marL="0" indent="0">
              <a:buFontTx/>
              <a:buNone/>
            </a:pPr>
            <a:r>
              <a:rPr lang="en-US"/>
              <a:t>Computationally efficient:</a:t>
            </a:r>
          </a:p>
          <a:p>
            <a:pPr marL="0" indent="0">
              <a:buFontTx/>
              <a:buNone/>
            </a:pPr>
            <a:endParaRPr lang="en-US"/>
          </a:p>
          <a:p>
            <a:pPr marL="0" indent="0">
              <a:buFontTx/>
              <a:buNone/>
            </a:pPr>
            <a:r>
              <a:rPr lang="en-US"/>
              <a:t>N additions needed for N elements - O(N)!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D8D9EB9-1EF8-4AA0-BB3A-5039C6E86C8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Naïve Inclusive Parallel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Assign one thread to calculate each y element</a:t>
            </a:r>
          </a:p>
          <a:p>
            <a:pPr>
              <a:defRPr/>
            </a:pPr>
            <a:r>
              <a:rPr lang="en-US" dirty="0"/>
              <a:t>Have every thread to add up all x elements needed for the y element</a:t>
            </a:r>
          </a:p>
          <a:p>
            <a:pPr marL="0" indent="0">
              <a:buFontTx/>
              <a:buNone/>
              <a:defRPr/>
            </a:pPr>
            <a:r>
              <a:rPr lang="es-ES" i="1" dirty="0"/>
              <a:t>			y</a:t>
            </a:r>
            <a:r>
              <a:rPr lang="es-ES" baseline="-25000" dirty="0"/>
              <a:t>0</a:t>
            </a:r>
            <a:r>
              <a:rPr lang="es-ES" dirty="0"/>
              <a:t> = </a:t>
            </a:r>
            <a:r>
              <a:rPr lang="es-ES" i="1" dirty="0"/>
              <a:t>x</a:t>
            </a:r>
            <a:r>
              <a:rPr lang="es-ES" baseline="-25000" dirty="0"/>
              <a:t>0</a:t>
            </a:r>
          </a:p>
          <a:p>
            <a:pPr marL="0" indent="0">
              <a:buFontTx/>
              <a:buNone/>
              <a:defRPr/>
            </a:pPr>
            <a:r>
              <a:rPr lang="es-ES" i="1" baseline="-25000" dirty="0"/>
              <a:t>			</a:t>
            </a:r>
            <a:r>
              <a:rPr lang="es-ES" i="1" dirty="0"/>
              <a:t>y</a:t>
            </a:r>
            <a:r>
              <a:rPr lang="es-ES" baseline="-25000" dirty="0"/>
              <a:t>1</a:t>
            </a:r>
            <a:r>
              <a:rPr lang="es-ES" dirty="0"/>
              <a:t> = </a:t>
            </a:r>
            <a:r>
              <a:rPr lang="es-ES" i="1" dirty="0"/>
              <a:t>x</a:t>
            </a:r>
            <a:r>
              <a:rPr lang="es-ES" baseline="-25000" dirty="0"/>
              <a:t>0</a:t>
            </a:r>
            <a:r>
              <a:rPr lang="es-ES" dirty="0"/>
              <a:t> + </a:t>
            </a:r>
            <a:r>
              <a:rPr lang="es-ES" i="1" dirty="0"/>
              <a:t>x</a:t>
            </a:r>
            <a:r>
              <a:rPr lang="es-ES" baseline="-25000" dirty="0"/>
              <a:t>1</a:t>
            </a:r>
          </a:p>
          <a:p>
            <a:pPr marL="0" indent="0">
              <a:buFontTx/>
              <a:buNone/>
              <a:defRPr/>
            </a:pPr>
            <a:r>
              <a:rPr lang="es-ES" i="1" baseline="-25000" dirty="0"/>
              <a:t>			</a:t>
            </a:r>
            <a:r>
              <a:rPr lang="es-ES" i="1" dirty="0"/>
              <a:t>y</a:t>
            </a:r>
            <a:r>
              <a:rPr lang="es-ES" baseline="-25000" dirty="0"/>
              <a:t>2</a:t>
            </a:r>
            <a:r>
              <a:rPr lang="es-ES" dirty="0"/>
              <a:t> = </a:t>
            </a:r>
            <a:r>
              <a:rPr lang="es-ES" i="1" dirty="0"/>
              <a:t>x</a:t>
            </a:r>
            <a:r>
              <a:rPr lang="es-ES" baseline="-25000" dirty="0"/>
              <a:t>0</a:t>
            </a:r>
            <a:r>
              <a:rPr lang="es-ES" dirty="0"/>
              <a:t> + </a:t>
            </a:r>
            <a:r>
              <a:rPr lang="es-ES" i="1" dirty="0"/>
              <a:t>x</a:t>
            </a:r>
            <a:r>
              <a:rPr lang="es-ES" baseline="-25000" dirty="0"/>
              <a:t>1</a:t>
            </a:r>
            <a:r>
              <a:rPr lang="es-ES" dirty="0"/>
              <a:t>+ </a:t>
            </a:r>
            <a:r>
              <a:rPr lang="es-ES" i="1" dirty="0"/>
              <a:t>x</a:t>
            </a:r>
            <a:r>
              <a:rPr lang="es-ES" baseline="-25000" dirty="0"/>
              <a:t>2</a:t>
            </a:r>
          </a:p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“Parallel programming is easy as long as you do not care about performance.”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cs typeface="Times New Roman" panose="02020603050405020304" pitchFamily="18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/>
                <a:cs typeface="Arial" panose="020B0604020202020204" pitchFamily="34" charset="0"/>
              </a:defRPr>
            </a:lvl9pPr>
          </a:lstStyle>
          <a:p>
            <a:pPr eaLnBrk="1" hangingPunct="1"/>
            <a:fld id="{9E8EF9E9-A67B-4D32-89A7-5CFB6FCC55FD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54666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56156</TotalTime>
  <Words>1804</Words>
  <Application>Microsoft Office PowerPoint</Application>
  <PresentationFormat>On-screen Show (4:3)</PresentationFormat>
  <Paragraphs>454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Gulim</vt:lpstr>
      <vt:lpstr>Arial</vt:lpstr>
      <vt:lpstr>Courier New</vt:lpstr>
      <vt:lpstr>Palatino</vt:lpstr>
      <vt:lpstr>Times New Roman</vt:lpstr>
      <vt:lpstr>Wingdings</vt:lpstr>
      <vt:lpstr>Default Design</vt:lpstr>
      <vt:lpstr>ECE408 Spring 2018   Applied Parallel Programming  Lecture 16 Parallel Computation Patterns – Parallel Scan (Prefix Sum) </vt:lpstr>
      <vt:lpstr>Objective</vt:lpstr>
      <vt:lpstr>(Inclusive) Scan (Prefix-Sum) Definition</vt:lpstr>
      <vt:lpstr>A Inclusive Scan Application Example</vt:lpstr>
      <vt:lpstr>Typical Applications of Scan</vt:lpstr>
      <vt:lpstr>Other Applications</vt:lpstr>
      <vt:lpstr>An Inclusive Sequential Scan</vt:lpstr>
      <vt:lpstr>An Sequential C Implementation</vt:lpstr>
      <vt:lpstr>A Naïve Inclusive Parallel Scan</vt:lpstr>
      <vt:lpstr>Parallel Inclusive Scan using  Reduction Trees</vt:lpstr>
      <vt:lpstr>A Kogge-Stone Parallel Scan Algorithm</vt:lpstr>
      <vt:lpstr>A Kogge-Stone Parallel Scan Algorithm</vt:lpstr>
      <vt:lpstr>A Kogge-Stone Parallel Scan Algorithm</vt:lpstr>
      <vt:lpstr>A Kogge-Stone Parallel Scan Algorithm</vt:lpstr>
      <vt:lpstr>A Kogge-Stone Parallel Scan Algorithm</vt:lpstr>
      <vt:lpstr>Sharing Computation in Kogge-Stone</vt:lpstr>
      <vt:lpstr>Double Buffering</vt:lpstr>
      <vt:lpstr>A Double-Buffered  Kogge-Stone Parallel Scan Algorithm</vt:lpstr>
      <vt:lpstr>A Kogge-Stone Parallel Scan Algorithm</vt:lpstr>
      <vt:lpstr>Sharing Computation in Kogge-Stone</vt:lpstr>
      <vt:lpstr>Work Efficiency Analysis</vt:lpstr>
      <vt:lpstr>Any more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hwu</dc:creator>
  <cp:lastModifiedBy>Wen-mei Hwu</cp:lastModifiedBy>
  <cp:revision>306</cp:revision>
  <dcterms:created xsi:type="dcterms:W3CDTF">1601-01-01T00:00:00Z</dcterms:created>
  <dcterms:modified xsi:type="dcterms:W3CDTF">2018-03-13T14:15:48Z</dcterms:modified>
</cp:coreProperties>
</file>