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67" r:id="rId3"/>
    <p:sldId id="611" r:id="rId4"/>
    <p:sldId id="587" r:id="rId5"/>
    <p:sldId id="567" r:id="rId6"/>
    <p:sldId id="568" r:id="rId7"/>
    <p:sldId id="570" r:id="rId8"/>
    <p:sldId id="544" r:id="rId9"/>
    <p:sldId id="572" r:id="rId10"/>
    <p:sldId id="574" r:id="rId11"/>
    <p:sldId id="573" r:id="rId12"/>
    <p:sldId id="571" r:id="rId13"/>
    <p:sldId id="599" r:id="rId14"/>
    <p:sldId id="617" r:id="rId15"/>
    <p:sldId id="608" r:id="rId16"/>
    <p:sldId id="616" r:id="rId17"/>
    <p:sldId id="607" r:id="rId18"/>
    <p:sldId id="615" r:id="rId19"/>
    <p:sldId id="575" r:id="rId20"/>
    <p:sldId id="576" r:id="rId21"/>
    <p:sldId id="613" r:id="rId22"/>
    <p:sldId id="610" r:id="rId23"/>
  </p:sldIdLst>
  <p:sldSz cx="9144000" cy="6858000" type="screen4x3"/>
  <p:notesSz cx="7023100" cy="9269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Palatino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84852" autoAdjust="0"/>
  </p:normalViewPr>
  <p:slideViewPr>
    <p:cSldViewPr>
      <p:cViewPr varScale="1">
        <p:scale>
          <a:sx n="159" d="100"/>
          <a:sy n="159" d="100"/>
        </p:scale>
        <p:origin x="431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9863" y="0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9863" y="8805863"/>
            <a:ext cx="30432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5" tIns="46548" rIns="93095" bIns="4654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alatino" pitchFamily="18" charset="0"/>
                <a:cs typeface="+mn-cs"/>
              </a:defRPr>
            </a:lvl1pPr>
          </a:lstStyle>
          <a:p>
            <a:pPr>
              <a:defRPr/>
            </a:pPr>
            <a:fld id="{641EFC71-73CB-4B3B-AAF7-90FFDB1AC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87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03725"/>
            <a:ext cx="5619750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04275"/>
            <a:ext cx="30432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CB7BA82-E42C-4DB2-84D5-EA9D3935F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11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495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9A054-D945-4365-8776-8681CB2A3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06DBD-2996-4462-9BC1-1F23D14D2D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228600"/>
            <a:ext cx="207645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0769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BB8F-6E15-4ABB-9C05-2BC1DF47D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81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886200"/>
            <a:ext cx="8305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9E3D6-BAAE-455E-95F8-3A51D8CBB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31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05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B244A-E6FC-432F-AD9E-61DEBF39A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AA923-ECEA-47D1-BB86-55FDED63E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2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156E1-1549-4A1D-845D-E44E5369E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8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40767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343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0E5F-833A-485A-9738-F374F19A3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23F5-59B3-4D7B-8EE8-014F37D5AA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8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D5AA-079A-42DE-B3A0-97F1D821BB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91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9AA7D-D48B-44E8-A748-3AF761B9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267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6C3C0-18F6-4BFD-AAF8-07F0F47DB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8400"/>
            <a:ext cx="4114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B6A98-8371-45F9-83D1-31AAFD1B0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5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305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Palatino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A9AAC338-E54F-4A18-96AA-A1F129EEC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Line 7"/>
          <p:cNvSpPr>
            <a:spLocks noChangeShapeType="1"/>
          </p:cNvSpPr>
          <p:nvPr/>
        </p:nvSpPr>
        <p:spPr bwMode="auto">
          <a:xfrm>
            <a:off x="304800" y="228600"/>
            <a:ext cx="0" cy="6400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381000" y="228600"/>
            <a:ext cx="0" cy="6400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commons/8/81/Prefix_sum_16.sv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commons/8/81/Prefix_sum_16.sv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A9D50-901F-489A-BB1C-F40E4D937229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5791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Arial" charset="0"/>
                <a:ea typeface="Gulim" pitchFamily="34" charset="-127"/>
              </a:rPr>
              <a:t>ECE408 Spring 2018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sz="3200" dirty="0">
                <a:latin typeface="Arial" charset="0"/>
                <a:ea typeface="Gulim" pitchFamily="34" charset="-127"/>
              </a:rPr>
            </a:br>
            <a:r>
              <a:rPr lang="en-US" sz="3200" dirty="0">
                <a:ea typeface="Gulim" pitchFamily="34" charset="-127"/>
              </a:rPr>
              <a:t> </a:t>
            </a:r>
            <a:r>
              <a:rPr lang="en-US" sz="3200" dirty="0">
                <a:latin typeface="Arial" charset="0"/>
                <a:ea typeface="Gulim" pitchFamily="34" charset="-127"/>
                <a:cs typeface="Arial" charset="0"/>
              </a:rPr>
              <a:t>Applied Parallel Programming</a:t>
            </a:r>
            <a:br>
              <a:rPr lang="en-US" sz="3200" dirty="0">
                <a:latin typeface="Arial" charset="0"/>
                <a:ea typeface="Gulim" pitchFamily="34" charset="-127"/>
              </a:rPr>
            </a:br>
            <a:br>
              <a:rPr lang="en-US" dirty="0"/>
            </a:br>
            <a:r>
              <a:rPr lang="en-US" sz="3600" dirty="0">
                <a:latin typeface="Arial" charset="0"/>
                <a:cs typeface="Arial" charset="0"/>
              </a:rPr>
              <a:t>Lecture 17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Parallel Computation Patterns – Parallel Scan Part-2</a:t>
            </a:r>
            <a:br>
              <a:rPr lang="en-US" sz="4400" dirty="0">
                <a:latin typeface="Arial" charset="0"/>
                <a:cs typeface="Arial" charset="0"/>
              </a:rPr>
            </a:br>
            <a:endParaRPr lang="en-US" sz="4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Step Kernel Code</a:t>
            </a: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BA94E1-3D35-4349-9FE0-761BE03DB4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557" name="TextBox 5"/>
          <p:cNvSpPr txBox="1">
            <a:spLocks noChangeArrowheads="1"/>
          </p:cNvSpPr>
          <p:nvPr/>
        </p:nvSpPr>
        <p:spPr bwMode="auto">
          <a:xfrm>
            <a:off x="838200" y="1676400"/>
            <a:ext cx="7848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// float T[2*BLOCK_SIZE] is in shared memory</a:t>
            </a:r>
          </a:p>
          <a:p>
            <a:pPr eaLnBrk="1" hangingPunct="1"/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stride = 1;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while(stride &lt; 2*BLOCK_SIZE)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index = (threadIdx.x+1)*stride*2 - 1;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if(index &lt; 2*BLOCK_SIZE &amp;&amp; (index-stride) &gt;=0)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T[index] += T[index-stride];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stride = stride*2;</a:t>
            </a:r>
          </a:p>
          <a:p>
            <a:pPr eaLnBrk="1" hangingPunct="1"/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__syncthreads();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</p:txBody>
      </p:sp>
      <p:sp>
        <p:nvSpPr>
          <p:cNvPr id="23558" name="TextBox 2"/>
          <p:cNvSpPr txBox="1">
            <a:spLocks noChangeArrowheads="1"/>
          </p:cNvSpPr>
          <p:nvPr/>
        </p:nvSpPr>
        <p:spPr bwMode="auto">
          <a:xfrm>
            <a:off x="4266891" y="4654035"/>
            <a:ext cx="484139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// For previous example,</a:t>
            </a:r>
          </a:p>
          <a:p>
            <a:pPr eaLnBrk="1" hangingPunct="1"/>
            <a:r>
              <a:rPr lang="en-US" sz="2000" dirty="0"/>
              <a:t>// threadIdx.x+1    = 1, 2, 3, 4, 5, 6, 7,8</a:t>
            </a:r>
          </a:p>
          <a:p>
            <a:pPr eaLnBrk="1" hangingPunct="1"/>
            <a:r>
              <a:rPr lang="en-US" sz="2000" dirty="0"/>
              <a:t>// stride = 1, index = 1, 3, 5, 7, 9, 11, 13, 15 </a:t>
            </a:r>
          </a:p>
          <a:p>
            <a:pPr eaLnBrk="1" hangingPunct="1"/>
            <a:r>
              <a:rPr lang="en-US" sz="2000" dirty="0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9"/>
    </mc:Choice>
    <mc:Fallback xmlns="">
      <p:transition spd="slow" advTm="131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00088" y="0"/>
            <a:ext cx="8305800" cy="1143000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2457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032BFBD-8F24-4D81-B234-670D9D7C55F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24581" name="Picture 2" descr="File:Prefix sum 16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916782"/>
            <a:ext cx="7315200" cy="5572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6324600" y="4114800"/>
            <a:ext cx="1066800" cy="1143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2743200"/>
            <a:ext cx="1066800" cy="1143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04"/>
    </mc:Choice>
    <mc:Fallback xmlns="">
      <p:transition spd="slow" advTm="37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Scan Step 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9873849-1C1F-4458-B22F-B204DFDE6E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5605" name="TextBox 7"/>
          <p:cNvSpPr txBox="1">
            <a:spLocks noChangeArrowheads="1"/>
          </p:cNvSpPr>
          <p:nvPr/>
        </p:nvSpPr>
        <p:spPr bwMode="auto">
          <a:xfrm>
            <a:off x="690563" y="1449388"/>
            <a:ext cx="8377237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stride = BLOCK_SIZE/</a:t>
            </a:r>
            <a:r>
              <a:rPr lang="en-US" dirty="0">
                <a:highlight>
                  <a:srgbClr val="FFFF00"/>
                </a:highligh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while(stride &gt; 0)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__syncthreads();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index = (threadIdx.x+1)*stride*2 - 1;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if((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index+stride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) &lt; 2*BLOCK_SIZE)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{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 T[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index+stride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] += T[index];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}				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stride = stride / 2;	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// for the previous example, </a:t>
            </a:r>
          </a:p>
          <a:p>
            <a:pPr eaLnBrk="1" hangingPunct="1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// BLOCK_SIZE is 8</a:t>
            </a:r>
          </a:p>
          <a:p>
            <a:pPr eaLnBrk="1" hangingPunct="1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// stride will go 4, 2, 1</a:t>
            </a:r>
          </a:p>
          <a:p>
            <a:pPr eaLnBrk="1" hangingPunct="1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// for the first iteration, the active thread</a:t>
            </a:r>
          </a:p>
          <a:p>
            <a:pPr eaLnBrk="1" hangingPunct="1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}				// will be thread 0, with index = 7 and</a:t>
            </a:r>
          </a:p>
          <a:p>
            <a:pPr eaLnBrk="1" hangingPunct="1"/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		// </a:t>
            </a:r>
            <a:r>
              <a:rPr lang="en-US" sz="2000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index+stride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=  11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204"/>
    </mc:Choice>
    <mc:Fallback xmlns="">
      <p:transition spd="slow" advTm="10820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F6AFFB-6982-41D2-8A52-04B9F753D15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Work Analysis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9213"/>
            <a:ext cx="8534400" cy="5005387"/>
          </a:xfrm>
        </p:spPr>
        <p:txBody>
          <a:bodyPr/>
          <a:lstStyle/>
          <a:p>
            <a:pPr marL="457200" indent="-457200">
              <a:defRPr/>
            </a:pPr>
            <a:endParaRPr lang="en-US" sz="2400" i="1" dirty="0"/>
          </a:p>
          <a:p>
            <a:pPr marL="457200" indent="-457200">
              <a:defRPr/>
            </a:pPr>
            <a:r>
              <a:rPr lang="en-US" sz="2400" dirty="0"/>
              <a:t>The parallel Inclusive Scan executes 2* log(n) parallel iterations</a:t>
            </a:r>
            <a:endParaRPr lang="en-US" sz="2000" dirty="0"/>
          </a:p>
          <a:p>
            <a:pPr marL="974725" lvl="1" indent="-403225">
              <a:defRPr/>
            </a:pPr>
            <a:r>
              <a:rPr lang="en-US" dirty="0"/>
              <a:t>log(n) in reduction and log(n) in post scan</a:t>
            </a:r>
          </a:p>
          <a:p>
            <a:pPr marL="974725" lvl="1" indent="-403225">
              <a:defRPr/>
            </a:pPr>
            <a:r>
              <a:rPr lang="en-US" dirty="0"/>
              <a:t>The iterations do n/2, n/4,..1, (2-1), …., (n/4-1), (n/2-1) useful adds</a:t>
            </a:r>
          </a:p>
          <a:p>
            <a:pPr marL="974725" lvl="1" indent="-403225">
              <a:defRPr/>
            </a:pPr>
            <a:r>
              <a:rPr lang="en-US" dirty="0"/>
              <a:t>In our example, n = 16, the number of useful adds is 16/2 + 16/4 + 16/8 + 16/16 + (16/8-1) + (16/4-1) + (16/2-1)</a:t>
            </a:r>
          </a:p>
          <a:p>
            <a:pPr marL="974725" lvl="1" indent="-403225">
              <a:defRPr/>
            </a:pPr>
            <a:r>
              <a:rPr lang="en-US" dirty="0"/>
              <a:t>Total adds: (n-1) + (n-2) – (log(n) -1) = 2*(n-1) – log(n)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O(n</a:t>
            </a:r>
            <a:r>
              <a:rPr lang="en-US"/>
              <a:t>) work</a:t>
            </a:r>
            <a:endParaRPr lang="en-US" sz="2000" dirty="0"/>
          </a:p>
          <a:p>
            <a:pPr marL="574675" indent="-403225">
              <a:defRPr/>
            </a:pPr>
            <a:r>
              <a:rPr lang="en-US" dirty="0"/>
              <a:t>The total number of adds is no more than twice of that done in the efficient sequential algorithm</a:t>
            </a:r>
          </a:p>
          <a:p>
            <a:pPr marL="974725" lvl="1" indent="-403225">
              <a:defRPr/>
            </a:pPr>
            <a:r>
              <a:rPr lang="en-US" dirty="0"/>
              <a:t>The benefit of parallelism can easily overcome the 2X work when there is sufficient hardware</a:t>
            </a:r>
          </a:p>
        </p:txBody>
      </p:sp>
    </p:spTree>
  </p:cSld>
  <p:clrMapOvr>
    <a:masterClrMapping/>
  </p:clrMapOvr>
  <p:transition advTm="9490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0502F7-B5DF-4E74-ABFC-A59366A2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Kogge-Stone vs. Brent-Kung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1295-9449-46A1-BD68-EA73444A4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25C3B-0EBE-4B33-A221-6A0C65CD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EAA923-ECEA-47D1-BB86-55FDED63EE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80AEC-B7E5-4632-97C2-2A69546B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3737113" cy="2176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56BC6D-F6FC-4368-8B26-B9B10818C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24000"/>
            <a:ext cx="3962400" cy="30419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F0D9DE-E23C-4CB7-80D0-1880067AAB83}"/>
              </a:ext>
            </a:extLst>
          </p:cNvPr>
          <p:cNvSpPr txBox="1">
            <a:spLocks/>
          </p:cNvSpPr>
          <p:nvPr/>
        </p:nvSpPr>
        <p:spPr>
          <a:xfrm>
            <a:off x="685800" y="4419600"/>
            <a:ext cx="8305800" cy="457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Brent-Kung uses half the number of threads compared to Kogge-Stone</a:t>
            </a:r>
          </a:p>
          <a:p>
            <a:pPr lvl="1"/>
            <a:r>
              <a:rPr lang="en-US" sz="1800" kern="0" dirty="0"/>
              <a:t>Each thread should load two elements into the shared memory</a:t>
            </a:r>
          </a:p>
          <a:p>
            <a:r>
              <a:rPr lang="en-US" sz="2000" kern="0" dirty="0"/>
              <a:t>Brent-Kung takes twice the number of steps compared to Kogge-Stone</a:t>
            </a:r>
          </a:p>
          <a:p>
            <a:pPr lvl="1"/>
            <a:r>
              <a:rPr lang="en-US" sz="1800" kern="0" dirty="0"/>
              <a:t>Kogge-Stone is more popular for parallel scan with blocks in GPUs</a:t>
            </a:r>
          </a:p>
        </p:txBody>
      </p:sp>
    </p:spTree>
    <p:extLst>
      <p:ext uri="{BB962C8B-B14F-4D97-AF65-F5344CB8AC3E}">
        <p14:creationId xmlns:p14="http://schemas.microsoft.com/office/powerpoint/2010/main" val="10210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19"/>
    </mc:Choice>
    <mc:Fallback xmlns="">
      <p:transition spd="slow" advTm="602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>
          <a:xfrm>
            <a:off x="609600" y="17463"/>
            <a:ext cx="8305800" cy="1143000"/>
          </a:xfrm>
        </p:spPr>
        <p:txBody>
          <a:bodyPr/>
          <a:lstStyle/>
          <a:p>
            <a:r>
              <a:rPr lang="en-US" dirty="0"/>
              <a:t>Overall Flow of Complete Scan</a:t>
            </a:r>
            <a:br>
              <a:rPr lang="en-US" dirty="0"/>
            </a:br>
            <a:r>
              <a:rPr lang="en-US" dirty="0"/>
              <a:t>A Hierarchical Approach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F91FD-46D7-47FC-9806-95CE251F0F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1989" name="Picture 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3" t="16246" r="16788" b="7504"/>
          <a:stretch>
            <a:fillRect/>
          </a:stretch>
        </p:blipFill>
        <p:spPr bwMode="auto">
          <a:xfrm>
            <a:off x="1447800" y="1279525"/>
            <a:ext cx="69500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A71A23-BB20-4153-8A11-E4168A8D1801}"/>
              </a:ext>
            </a:extLst>
          </p:cNvPr>
          <p:cNvSpPr/>
          <p:nvPr/>
        </p:nvSpPr>
        <p:spPr>
          <a:xfrm>
            <a:off x="1676400" y="1066800"/>
            <a:ext cx="1752600" cy="2057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6B9F8B-B14E-41CB-B54D-C4DF4DE372A8}"/>
              </a:ext>
            </a:extLst>
          </p:cNvPr>
          <p:cNvSpPr txBox="1"/>
          <p:nvPr/>
        </p:nvSpPr>
        <p:spPr>
          <a:xfrm>
            <a:off x="431364" y="1524000"/>
            <a:ext cx="1042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Scan </a:t>
            </a:r>
          </a:p>
          <a:p>
            <a:pPr algn="ctr"/>
            <a:r>
              <a:rPr lang="en-US" dirty="0"/>
              <a:t>kernel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065"/>
    </mc:Choice>
    <mc:Fallback xmlns="">
      <p:transition spd="slow" advTm="4750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Global Memory Contents in CUDA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registers and shared memory of one thread block are not visible to other blocks</a:t>
            </a:r>
          </a:p>
          <a:p>
            <a:r>
              <a:rPr lang="en-US" dirty="0"/>
              <a:t>To make data visible, the data has to be written into global memory</a:t>
            </a:r>
          </a:p>
          <a:p>
            <a:r>
              <a:rPr lang="en-US" dirty="0"/>
              <a:t>However, any data written to the global memory are not visible until a memory fence. This is typically done by terminating the kernel execution</a:t>
            </a:r>
          </a:p>
          <a:p>
            <a:r>
              <a:rPr lang="en-US" dirty="0"/>
              <a:t>Launch another kernel to continue the execution. The global memory writes done by the terminated kernels are visible to </a:t>
            </a:r>
            <a:r>
              <a:rPr lang="en-US"/>
              <a:t>all tead </a:t>
            </a:r>
            <a:r>
              <a:rPr lang="en-US" dirty="0"/>
              <a:t>blocks.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8D5AA-079A-42DE-B3A0-97F1D821BB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96"/>
    </mc:Choice>
    <mc:Fallback xmlns="">
      <p:transition spd="slow" advTm="339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685800" y="-6350"/>
            <a:ext cx="8305800" cy="1143000"/>
          </a:xfrm>
        </p:spPr>
        <p:txBody>
          <a:bodyPr/>
          <a:lstStyle/>
          <a:p>
            <a:r>
              <a:rPr lang="en-US" dirty="0"/>
              <a:t>Scan of Arbitrary Length Input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305800" cy="51816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Build on the scan kernel that handles up to 2*</a:t>
            </a:r>
            <a:r>
              <a:rPr lang="en-US" dirty="0" err="1"/>
              <a:t>blockDim.x</a:t>
            </a:r>
            <a:r>
              <a:rPr lang="en-US" dirty="0"/>
              <a:t> elements from Brent-Kung</a:t>
            </a:r>
          </a:p>
          <a:p>
            <a:pPr lvl="1"/>
            <a:r>
              <a:rPr lang="en-US" dirty="0"/>
              <a:t>For Kogge-Stone, have each section of </a:t>
            </a:r>
            <a:r>
              <a:rPr lang="en-US" dirty="0" err="1"/>
              <a:t>blockDim.x</a:t>
            </a:r>
            <a:r>
              <a:rPr lang="en-US" dirty="0"/>
              <a:t> elements assigned to a block</a:t>
            </a:r>
          </a:p>
          <a:p>
            <a:r>
              <a:rPr lang="en-US" dirty="0"/>
              <a:t>Have each block write the sum of its section into a Sum array using its </a:t>
            </a:r>
            <a:r>
              <a:rPr lang="en-US" dirty="0" err="1"/>
              <a:t>blockIdx.x</a:t>
            </a:r>
            <a:r>
              <a:rPr lang="en-US" dirty="0"/>
              <a:t> as index</a:t>
            </a:r>
          </a:p>
          <a:p>
            <a:r>
              <a:rPr lang="en-US" dirty="0"/>
              <a:t> Run parallel scan on the Sum array</a:t>
            </a:r>
          </a:p>
          <a:p>
            <a:pPr lvl="1"/>
            <a:r>
              <a:rPr lang="en-US" dirty="0"/>
              <a:t>May need to break down Sum into multiple sections if it is too big for a block</a:t>
            </a:r>
          </a:p>
          <a:p>
            <a:r>
              <a:rPr lang="en-US" dirty="0"/>
              <a:t>Add the scanned Sum array values to the elements of corresponding sections</a:t>
            </a:r>
          </a:p>
          <a:p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248400"/>
            <a:ext cx="4572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D89BA9-E79E-409F-B071-6A61F097B8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061"/>
    </mc:Choice>
    <mc:Fallback xmlns="">
      <p:transition spd="slow" advTm="1230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>
          <a:xfrm>
            <a:off x="609600" y="17463"/>
            <a:ext cx="8305800" cy="1143000"/>
          </a:xfrm>
        </p:spPr>
        <p:txBody>
          <a:bodyPr/>
          <a:lstStyle/>
          <a:p>
            <a:r>
              <a:rPr lang="en-US" dirty="0"/>
              <a:t>Overall Flow of Complete Scan</a:t>
            </a:r>
            <a:br>
              <a:rPr lang="en-US" dirty="0"/>
            </a:br>
            <a:r>
              <a:rPr lang="en-US" dirty="0"/>
              <a:t>A Hierarchical Approach</a:t>
            </a:r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5F91FD-46D7-47FC-9806-95CE251F0F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1989" name="Picture 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3" t="16246" r="16788" b="7504"/>
          <a:stretch>
            <a:fillRect/>
          </a:stretch>
        </p:blipFill>
        <p:spPr bwMode="auto">
          <a:xfrm>
            <a:off x="1447800" y="1279525"/>
            <a:ext cx="6950075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09600" y="3886200"/>
            <a:ext cx="8458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4724400"/>
            <a:ext cx="8458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1962" y="3200401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0732" y="4110335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369" y="5323882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1413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223"/>
    </mc:Choice>
    <mc:Fallback xmlns="">
      <p:transition spd="slow" advTm="3522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1143000"/>
          </a:xfrm>
        </p:spPr>
        <p:txBody>
          <a:bodyPr/>
          <a:lstStyle/>
          <a:p>
            <a:r>
              <a:rPr lang="en-US" dirty="0"/>
              <a:t>(Exclusive) Scan Definition</a:t>
            </a:r>
          </a:p>
        </p:txBody>
      </p:sp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pPr>
              <a:defRPr/>
            </a:pPr>
            <a:fld id="{463BD4C4-5A7B-4C95-BD34-A398683EC7B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609600" y="1752600"/>
            <a:ext cx="85344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b="1" dirty="0"/>
              <a:t>Definition: </a:t>
            </a:r>
            <a:r>
              <a:rPr lang="en-US" i="1" dirty="0"/>
              <a:t>The exclusive </a:t>
            </a:r>
            <a:r>
              <a:rPr lang="en-US" dirty="0"/>
              <a:t>scan </a:t>
            </a:r>
            <a:r>
              <a:rPr lang="en-US" i="1" dirty="0"/>
              <a:t>operation takes a binary associative operator </a:t>
            </a:r>
            <a:r>
              <a:rPr lang="en-US" dirty="0"/>
              <a:t>⊕, </a:t>
            </a:r>
            <a:r>
              <a:rPr lang="en-US" i="1" dirty="0"/>
              <a:t>and an array of n elements</a:t>
            </a:r>
          </a:p>
          <a:p>
            <a:pPr eaLnBrk="1" hangingPunct="1"/>
            <a:r>
              <a:rPr lang="en-US" dirty="0"/>
              <a:t>		[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baseline="-25000" dirty="0"/>
              <a:t>n-1</a:t>
            </a:r>
            <a:r>
              <a:rPr lang="en-US" dirty="0"/>
              <a:t>]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i="1" dirty="0"/>
              <a:t>and returns the array</a:t>
            </a:r>
          </a:p>
          <a:p>
            <a:pPr eaLnBrk="1" hangingPunct="1"/>
            <a:endParaRPr lang="en-US" i="1" dirty="0"/>
          </a:p>
          <a:p>
            <a:pPr eaLnBrk="1" hangingPunct="1"/>
            <a:r>
              <a:rPr lang="pt-BR" dirty="0"/>
              <a:t>		 [0,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, 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 ⊕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pt-BR" dirty="0"/>
              <a:t>), …, (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pt-BR" dirty="0"/>
              <a:t> ⊕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pt-BR" dirty="0"/>
              <a:t> ⊕ … ⊕ </a:t>
            </a:r>
            <a:r>
              <a:rPr lang="en-US" i="1" dirty="0"/>
              <a:t>x</a:t>
            </a:r>
            <a:r>
              <a:rPr lang="en-US" baseline="-25000" dirty="0"/>
              <a:t>n-2</a:t>
            </a:r>
            <a:r>
              <a:rPr lang="pt-BR" dirty="0"/>
              <a:t>)].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en-US" b="1" dirty="0"/>
              <a:t>Example: </a:t>
            </a:r>
            <a:r>
              <a:rPr lang="en-US" dirty="0"/>
              <a:t>If ⊕ is addition, then the exclusive scan operation on 				[3  1  7   0   4   1   6    3],</a:t>
            </a:r>
          </a:p>
          <a:p>
            <a:pPr eaLnBrk="1" hangingPunct="1"/>
            <a:r>
              <a:rPr lang="en-US" dirty="0"/>
              <a:t>would return		[0  3  4 11  11 15 16 22].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350"/>
    </mc:Choice>
    <mc:Fallback xmlns="">
      <p:transition spd="slow" advTm="1373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C8EA4A-D983-46C2-9C00-2FEDCFBC44AA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pPr eaLnBrk="1" hangingPunct="1"/>
            <a:r>
              <a:rPr lang="en-US"/>
              <a:t>Objective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686800" cy="4800600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dirty="0"/>
              <a:t>To master parallel scan (prefix sum) algorithms</a:t>
            </a:r>
          </a:p>
          <a:p>
            <a:pPr marL="857250" lvl="1" indent="-457200" eaLnBrk="1" hangingPunct="1">
              <a:defRPr/>
            </a:pPr>
            <a:r>
              <a:rPr lang="en-US" dirty="0"/>
              <a:t>Work-efficiency vs. latency</a:t>
            </a:r>
          </a:p>
          <a:p>
            <a:pPr marL="857250" lvl="1" indent="-457200" eaLnBrk="1" hangingPunct="1">
              <a:defRPr/>
            </a:pPr>
            <a:r>
              <a:rPr lang="en-US" dirty="0"/>
              <a:t>Brent-Kung Tree Algorithm</a:t>
            </a:r>
          </a:p>
          <a:p>
            <a:pPr marL="857250" lvl="1" indent="-457200" eaLnBrk="1" hangingPunct="1">
              <a:defRPr/>
            </a:pPr>
            <a:r>
              <a:rPr lang="en-US" dirty="0"/>
              <a:t>Hierarchical algorithms</a:t>
            </a:r>
          </a:p>
          <a:p>
            <a:pPr marL="400050" lvl="1" indent="0" eaLnBrk="1" hangingPunct="1">
              <a:buFontTx/>
              <a:buNone/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857250" lvl="1" indent="-457200" eaLnBrk="1" hangingPunct="1">
              <a:defRPr/>
            </a:pPr>
            <a:endParaRPr lang="en-US" dirty="0"/>
          </a:p>
          <a:p>
            <a:pPr marL="974725" lvl="1" indent="-403225" eaLnBrk="1" hangingPunct="1">
              <a:defRPr/>
            </a:pP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Exclusive Scan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05800" cy="2362200"/>
          </a:xfrm>
        </p:spPr>
        <p:txBody>
          <a:bodyPr/>
          <a:lstStyle/>
          <a:p>
            <a:r>
              <a:rPr lang="en-US"/>
              <a:t>To find the beginning address of allocated buffers</a:t>
            </a:r>
          </a:p>
          <a:p>
            <a:endParaRPr lang="en-US"/>
          </a:p>
          <a:p>
            <a:r>
              <a:rPr lang="en-US"/>
              <a:t>Inclusive and Exclusive scans can be easily derived from each other; it is a matter of convenience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2E362D-EC9A-4557-94E2-42AC6C33B6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2209800" y="4114800"/>
            <a:ext cx="53689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		[3  1  7   0   4   1   6    3]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Exclusive 	[0  3  4 11  11 15 16 22]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Inclusive	    [3  4 11  11 15 16 22 25]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78"/>
    </mc:Choice>
    <mc:Fallback xmlns="">
      <p:transition spd="slow" advTm="14647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exclusive scan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</a:rPr>
              <a:t>Adapt an inclusive, Kogge-Stone scan kernel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Block 0: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Thread 0 loads 0 into (shared) XY[0]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Other threads load (global) X[threadIdx.x-1] into XY[</a:t>
            </a:r>
            <a:r>
              <a:rPr lang="en-US" sz="1400" dirty="0" err="1">
                <a:latin typeface="Calibri" panose="020F0502020204030204" pitchFamily="34" charset="0"/>
              </a:rPr>
              <a:t>threadIdx.x</a:t>
            </a:r>
            <a:r>
              <a:rPr lang="en-US" sz="1400" dirty="0">
                <a:latin typeface="Calibri" panose="020F0502020204030204" pitchFamily="34" charset="0"/>
              </a:rPr>
              <a:t>]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</a:rPr>
              <a:t>All other blocks:</a:t>
            </a:r>
          </a:p>
          <a:p>
            <a:pPr lvl="2"/>
            <a:r>
              <a:rPr lang="en-US" sz="1400" dirty="0">
                <a:latin typeface="Calibri" panose="020F0502020204030204" pitchFamily="34" charset="0"/>
              </a:rPr>
              <a:t>All thread load X[</a:t>
            </a:r>
            <a:r>
              <a:rPr lang="en-US" sz="1400" dirty="0" err="1">
                <a:latin typeface="Calibri" panose="020F0502020204030204" pitchFamily="34" charset="0"/>
              </a:rPr>
              <a:t>blockIdx.x</a:t>
            </a:r>
            <a:r>
              <a:rPr lang="en-US" sz="1400" dirty="0">
                <a:latin typeface="Calibri" panose="020F0502020204030204" pitchFamily="34" charset="0"/>
              </a:rPr>
              <a:t>*blockDim.x+threadIdx.x-1] into XY[</a:t>
            </a:r>
            <a:r>
              <a:rPr lang="en-US" sz="1400" dirty="0" err="1">
                <a:latin typeface="Calibri" panose="020F0502020204030204" pitchFamily="34" charset="0"/>
              </a:rPr>
              <a:t>threadIdex.x</a:t>
            </a:r>
            <a:r>
              <a:rPr lang="en-US" sz="1400" dirty="0">
                <a:latin typeface="Calibri" panose="020F0502020204030204" pitchFamily="34" charset="0"/>
              </a:rPr>
              <a:t>]</a:t>
            </a:r>
          </a:p>
          <a:p>
            <a:r>
              <a:rPr lang="en-US" sz="2000" dirty="0">
                <a:latin typeface="Calibri" panose="020F0502020204030204" pitchFamily="34" charset="0"/>
              </a:rPr>
              <a:t>Similar adaption for Brent-Kung kernel but pay attention that each thread loads two elements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Only one zero should be loaded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</a:rPr>
              <a:t>All elements should be shifted by only one position</a:t>
            </a:r>
          </a:p>
          <a:p>
            <a:pPr lvl="1"/>
            <a:endParaRPr lang="en-US" sz="1800" dirty="0">
              <a:latin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</a:rPr>
              <a:t>Intellectual contribution vs. practical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288952-07DD-45F2-92DF-2D7C6E70F14E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4B70-1048-48A9-9F9E-6EC2FF4C99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</p:spTree>
    <p:extLst>
      <p:ext uri="{BB962C8B-B14F-4D97-AF65-F5344CB8AC3E}">
        <p14:creationId xmlns:p14="http://schemas.microsoft.com/office/powerpoint/2010/main" val="3705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051"/>
    </mc:Choice>
    <mc:Fallback xmlns="">
      <p:transition spd="slow" advTm="62105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More Questions?</a:t>
            </a:r>
            <a:br>
              <a:rPr lang="en-US" dirty="0"/>
            </a:br>
            <a:r>
              <a:rPr lang="en-US" dirty="0"/>
              <a:t>Read </a:t>
            </a:r>
            <a:r>
              <a:rPr lang="en-US"/>
              <a:t>Chapter 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David Kirk/NVIDIA and Wen-mei W. Hwu  ECE408/CS483/ECE498al, University of Illinois, 2007-2018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8D5AA-079A-42DE-B3A0-97F1D821BB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03"/>
    </mc:Choice>
    <mc:Fallback xmlns="">
      <p:transition spd="slow" advTm="577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2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B500F1-BCA5-434F-8FF3-06BA2483751D}" type="slidenum">
              <a:rPr lang="en-US"/>
              <a:pPr>
                <a:defRPr/>
              </a:pPr>
              <a:t>3</a:t>
            </a:fld>
            <a:endParaRPr lang="en-US"/>
          </a:p>
        </p:txBody>
      </p:sp>
      <p:cxnSp>
        <p:nvCxnSpPr>
          <p:cNvPr id="14341" name="AutoShape 3"/>
          <p:cNvCxnSpPr>
            <a:cxnSpLocks noChangeShapeType="1"/>
            <a:endCxn id="14529" idx="2"/>
          </p:cNvCxnSpPr>
          <p:nvPr/>
        </p:nvCxnSpPr>
        <p:spPr bwMode="auto">
          <a:xfrm rot="16200000" flipH="1">
            <a:off x="4545809" y="2427598"/>
            <a:ext cx="290512" cy="23717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305800" cy="1143000"/>
          </a:xfrm>
        </p:spPr>
        <p:txBody>
          <a:bodyPr/>
          <a:lstStyle/>
          <a:p>
            <a:r>
              <a:rPr lang="en-US" sz="3600" dirty="0"/>
              <a:t>A Kogge-Stone Parallel Scan Algorithm</a:t>
            </a:r>
          </a:p>
        </p:txBody>
      </p:sp>
      <p:sp>
        <p:nvSpPr>
          <p:cNvPr id="1434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graphicFrame>
        <p:nvGraphicFramePr>
          <p:cNvPr id="377864" name="Group 8"/>
          <p:cNvGraphicFramePr>
            <a:graphicFrameLocks noGrp="1"/>
          </p:cNvGraphicFramePr>
          <p:nvPr>
            <p:extLst/>
          </p:nvPr>
        </p:nvGraphicFramePr>
        <p:xfrm>
          <a:off x="738190" y="4030180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24" name="AutoShape 187"/>
          <p:cNvCxnSpPr>
            <a:cxnSpLocks noChangeShapeType="1"/>
            <a:endCxn id="14526" idx="0"/>
          </p:cNvCxnSpPr>
          <p:nvPr/>
        </p:nvCxnSpPr>
        <p:spPr bwMode="auto">
          <a:xfrm rot="5400000">
            <a:off x="40092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5" name="AutoShape 188"/>
          <p:cNvCxnSpPr>
            <a:cxnSpLocks noChangeShapeType="1"/>
            <a:stCxn id="14526" idx="4"/>
          </p:cNvCxnSpPr>
          <p:nvPr/>
        </p:nvCxnSpPr>
        <p:spPr bwMode="auto">
          <a:xfrm rot="16200000" flipH="1">
            <a:off x="40266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6" name="AutoShape 189"/>
          <p:cNvSpPr>
            <a:spLocks noChangeArrowheads="1"/>
          </p:cNvSpPr>
          <p:nvPr/>
        </p:nvSpPr>
        <p:spPr bwMode="auto">
          <a:xfrm>
            <a:off x="40147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27" name="AutoShape 190"/>
          <p:cNvCxnSpPr>
            <a:cxnSpLocks noChangeShapeType="1"/>
            <a:endCxn id="14529" idx="0"/>
          </p:cNvCxnSpPr>
          <p:nvPr/>
        </p:nvCxnSpPr>
        <p:spPr bwMode="auto">
          <a:xfrm rot="5400000">
            <a:off x="5871371" y="3569011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28" name="AutoShape 191"/>
          <p:cNvCxnSpPr>
            <a:cxnSpLocks noChangeShapeType="1"/>
            <a:stCxn id="14529" idx="4"/>
          </p:cNvCxnSpPr>
          <p:nvPr/>
        </p:nvCxnSpPr>
        <p:spPr bwMode="auto">
          <a:xfrm rot="16200000" flipH="1">
            <a:off x="5888834" y="3929373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29" name="AutoShape 192"/>
          <p:cNvSpPr>
            <a:spLocks noChangeArrowheads="1"/>
          </p:cNvSpPr>
          <p:nvPr/>
        </p:nvSpPr>
        <p:spPr bwMode="auto">
          <a:xfrm>
            <a:off x="5876927" y="3666642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0" name="AutoShape 193"/>
          <p:cNvCxnSpPr>
            <a:cxnSpLocks noChangeShapeType="1"/>
            <a:endCxn id="14532" idx="0"/>
          </p:cNvCxnSpPr>
          <p:nvPr/>
        </p:nvCxnSpPr>
        <p:spPr bwMode="auto">
          <a:xfrm rot="5400000">
            <a:off x="5253833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1" name="AutoShape 194"/>
          <p:cNvCxnSpPr>
            <a:cxnSpLocks noChangeShapeType="1"/>
            <a:stCxn id="14532" idx="4"/>
          </p:cNvCxnSpPr>
          <p:nvPr/>
        </p:nvCxnSpPr>
        <p:spPr bwMode="auto">
          <a:xfrm rot="16200000" flipH="1">
            <a:off x="5271296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2" name="AutoShape 195"/>
          <p:cNvSpPr>
            <a:spLocks noChangeArrowheads="1"/>
          </p:cNvSpPr>
          <p:nvPr/>
        </p:nvSpPr>
        <p:spPr bwMode="auto">
          <a:xfrm>
            <a:off x="5259390" y="3665055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33" name="AutoShape 196"/>
          <p:cNvCxnSpPr>
            <a:cxnSpLocks noChangeShapeType="1"/>
            <a:endCxn id="14535" idx="0"/>
          </p:cNvCxnSpPr>
          <p:nvPr/>
        </p:nvCxnSpPr>
        <p:spPr bwMode="auto">
          <a:xfrm rot="5400000">
            <a:off x="4617245" y="3567424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34" name="AutoShape 197"/>
          <p:cNvCxnSpPr>
            <a:cxnSpLocks noChangeShapeType="1"/>
            <a:stCxn id="14535" idx="4"/>
          </p:cNvCxnSpPr>
          <p:nvPr/>
        </p:nvCxnSpPr>
        <p:spPr bwMode="auto">
          <a:xfrm rot="16200000" flipH="1">
            <a:off x="4634708" y="3927786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35" name="AutoShape 198"/>
          <p:cNvSpPr>
            <a:spLocks noChangeArrowheads="1"/>
          </p:cNvSpPr>
          <p:nvPr/>
        </p:nvSpPr>
        <p:spPr bwMode="auto">
          <a:xfrm>
            <a:off x="4622802" y="3665055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39" name="Line 202"/>
          <p:cNvSpPr>
            <a:spLocks noChangeShapeType="1"/>
          </p:cNvSpPr>
          <p:nvPr/>
        </p:nvSpPr>
        <p:spPr bwMode="auto">
          <a:xfrm>
            <a:off x="3505202" y="3490430"/>
            <a:ext cx="0" cy="5270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9" name="Group 4"/>
          <p:cNvGraphicFramePr>
            <a:graphicFrameLocks noGrp="1"/>
          </p:cNvGraphicFramePr>
          <p:nvPr>
            <p:extLst/>
          </p:nvPr>
        </p:nvGraphicFramePr>
        <p:xfrm>
          <a:off x="777083" y="208452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roup 26"/>
          <p:cNvGraphicFramePr>
            <a:graphicFrameLocks noGrp="1"/>
          </p:cNvGraphicFramePr>
          <p:nvPr>
            <p:extLst/>
          </p:nvPr>
        </p:nvGraphicFramePr>
        <p:xfrm>
          <a:off x="767558" y="3005277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 Box 50"/>
          <p:cNvSpPr txBox="1">
            <a:spLocks noChangeArrowheads="1"/>
          </p:cNvSpPr>
          <p:nvPr/>
        </p:nvSpPr>
        <p:spPr bwMode="auto">
          <a:xfrm>
            <a:off x="245270" y="1657489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1</a:t>
            </a:r>
          </a:p>
        </p:txBody>
      </p:sp>
      <p:sp>
        <p:nvSpPr>
          <p:cNvPr id="104" name="Text Box 51"/>
          <p:cNvSpPr txBox="1">
            <a:spLocks noChangeArrowheads="1"/>
          </p:cNvSpPr>
          <p:nvPr/>
        </p:nvSpPr>
        <p:spPr bwMode="auto">
          <a:xfrm>
            <a:off x="235745" y="2608402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2</a:t>
            </a:r>
          </a:p>
        </p:txBody>
      </p:sp>
      <p:graphicFrame>
        <p:nvGraphicFramePr>
          <p:cNvPr id="105" name="Group 55"/>
          <p:cNvGraphicFramePr>
            <a:graphicFrameLocks noGrp="1"/>
          </p:cNvGraphicFramePr>
          <p:nvPr>
            <p:extLst/>
          </p:nvPr>
        </p:nvGraphicFramePr>
        <p:xfrm>
          <a:off x="758033" y="1122502"/>
          <a:ext cx="5475287" cy="457200"/>
        </p:xfrm>
        <a:graphic>
          <a:graphicData uri="http://schemas.openxmlformats.org/drawingml/2006/table">
            <a:tbl>
              <a:tblPr/>
              <a:tblGrid>
                <a:gridCol w="60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7" name="AutoShape 109"/>
          <p:cNvCxnSpPr>
            <a:cxnSpLocks noChangeShapeType="1"/>
            <a:endCxn id="109" idx="0"/>
          </p:cNvCxnSpPr>
          <p:nvPr/>
        </p:nvCxnSpPr>
        <p:spPr bwMode="auto">
          <a:xfrm rot="5400000">
            <a:off x="40719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110"/>
          <p:cNvCxnSpPr>
            <a:cxnSpLocks noChangeShapeType="1"/>
            <a:stCxn id="109" idx="4"/>
          </p:cNvCxnSpPr>
          <p:nvPr/>
        </p:nvCxnSpPr>
        <p:spPr bwMode="auto">
          <a:xfrm rot="16200000" flipH="1">
            <a:off x="40894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AutoShape 111"/>
          <p:cNvSpPr>
            <a:spLocks noChangeArrowheads="1"/>
          </p:cNvSpPr>
          <p:nvPr/>
        </p:nvSpPr>
        <p:spPr bwMode="auto">
          <a:xfrm>
            <a:off x="40774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0" name="AutoShape 112"/>
          <p:cNvCxnSpPr>
            <a:cxnSpLocks noChangeShapeType="1"/>
            <a:endCxn id="113" idx="2"/>
          </p:cNvCxnSpPr>
          <p:nvPr/>
        </p:nvCxnSpPr>
        <p:spPr bwMode="auto">
          <a:xfrm rot="16200000" flipH="1">
            <a:off x="3058320" y="1433652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113"/>
          <p:cNvCxnSpPr>
            <a:cxnSpLocks noChangeShapeType="1"/>
            <a:endCxn id="113" idx="0"/>
          </p:cNvCxnSpPr>
          <p:nvPr/>
        </p:nvCxnSpPr>
        <p:spPr bwMode="auto">
          <a:xfrm rot="5400000">
            <a:off x="3454402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114"/>
          <p:cNvCxnSpPr>
            <a:cxnSpLocks noChangeShapeType="1"/>
            <a:stCxn id="113" idx="4"/>
          </p:cNvCxnSpPr>
          <p:nvPr/>
        </p:nvCxnSpPr>
        <p:spPr bwMode="auto">
          <a:xfrm rot="16200000" flipH="1">
            <a:off x="3471865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AutoShape 115"/>
          <p:cNvSpPr>
            <a:spLocks noChangeArrowheads="1"/>
          </p:cNvSpPr>
          <p:nvPr/>
        </p:nvSpPr>
        <p:spPr bwMode="auto">
          <a:xfrm>
            <a:off x="3459958" y="174321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5" name="AutoShape 117"/>
          <p:cNvCxnSpPr>
            <a:cxnSpLocks noChangeShapeType="1"/>
            <a:endCxn id="117" idx="0"/>
          </p:cNvCxnSpPr>
          <p:nvPr/>
        </p:nvCxnSpPr>
        <p:spPr bwMode="auto">
          <a:xfrm rot="5400000">
            <a:off x="2817814" y="164558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AutoShape 118"/>
          <p:cNvCxnSpPr>
            <a:cxnSpLocks noChangeShapeType="1"/>
            <a:stCxn id="117" idx="4"/>
          </p:cNvCxnSpPr>
          <p:nvPr/>
        </p:nvCxnSpPr>
        <p:spPr bwMode="auto">
          <a:xfrm rot="16200000" flipH="1">
            <a:off x="2835277" y="200594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AutoShape 119"/>
          <p:cNvSpPr>
            <a:spLocks noChangeArrowheads="1"/>
          </p:cNvSpPr>
          <p:nvPr/>
        </p:nvSpPr>
        <p:spPr bwMode="auto">
          <a:xfrm>
            <a:off x="2823370" y="174321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9" name="AutoShape 121"/>
          <p:cNvCxnSpPr>
            <a:cxnSpLocks noChangeShapeType="1"/>
            <a:endCxn id="122" idx="2"/>
          </p:cNvCxnSpPr>
          <p:nvPr/>
        </p:nvCxnSpPr>
        <p:spPr bwMode="auto">
          <a:xfrm rot="16200000" flipH="1">
            <a:off x="1804195" y="1432064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122"/>
          <p:cNvCxnSpPr>
            <a:cxnSpLocks noChangeShapeType="1"/>
            <a:endCxn id="122" idx="0"/>
          </p:cNvCxnSpPr>
          <p:nvPr/>
        </p:nvCxnSpPr>
        <p:spPr bwMode="auto">
          <a:xfrm rot="5400000">
            <a:off x="2200276" y="164399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123"/>
          <p:cNvCxnSpPr>
            <a:cxnSpLocks noChangeShapeType="1"/>
            <a:stCxn id="122" idx="4"/>
          </p:cNvCxnSpPr>
          <p:nvPr/>
        </p:nvCxnSpPr>
        <p:spPr bwMode="auto">
          <a:xfrm rot="16200000" flipH="1">
            <a:off x="2217739" y="200435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AutoShape 124"/>
          <p:cNvSpPr>
            <a:spLocks noChangeArrowheads="1"/>
          </p:cNvSpPr>
          <p:nvPr/>
        </p:nvSpPr>
        <p:spPr bwMode="auto">
          <a:xfrm>
            <a:off x="2205833" y="174162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" name="AutoShape 125"/>
          <p:cNvCxnSpPr>
            <a:cxnSpLocks noChangeShapeType="1"/>
            <a:endCxn id="126" idx="2"/>
          </p:cNvCxnSpPr>
          <p:nvPr/>
        </p:nvCxnSpPr>
        <p:spPr bwMode="auto">
          <a:xfrm rot="16200000" flipH="1">
            <a:off x="5537995" y="1436827"/>
            <a:ext cx="287337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26"/>
          <p:cNvCxnSpPr>
            <a:cxnSpLocks noChangeShapeType="1"/>
            <a:endCxn id="126" idx="0"/>
          </p:cNvCxnSpPr>
          <p:nvPr/>
        </p:nvCxnSpPr>
        <p:spPr bwMode="auto">
          <a:xfrm rot="5400000">
            <a:off x="5934077" y="1648758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27"/>
          <p:cNvCxnSpPr>
            <a:cxnSpLocks noChangeShapeType="1"/>
            <a:stCxn id="126" idx="4"/>
          </p:cNvCxnSpPr>
          <p:nvPr/>
        </p:nvCxnSpPr>
        <p:spPr bwMode="auto">
          <a:xfrm rot="16200000" flipH="1">
            <a:off x="5951540" y="2009120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AutoShape 128"/>
          <p:cNvSpPr>
            <a:spLocks noChangeArrowheads="1"/>
          </p:cNvSpPr>
          <p:nvPr/>
        </p:nvSpPr>
        <p:spPr bwMode="auto">
          <a:xfrm>
            <a:off x="5939633" y="1746389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8" name="AutoShape 130"/>
          <p:cNvCxnSpPr>
            <a:cxnSpLocks noChangeShapeType="1"/>
            <a:endCxn id="130" idx="0"/>
          </p:cNvCxnSpPr>
          <p:nvPr/>
        </p:nvCxnSpPr>
        <p:spPr bwMode="auto">
          <a:xfrm rot="5400000">
            <a:off x="5316538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131"/>
          <p:cNvCxnSpPr>
            <a:cxnSpLocks noChangeShapeType="1"/>
            <a:stCxn id="130" idx="4"/>
          </p:cNvCxnSpPr>
          <p:nvPr/>
        </p:nvCxnSpPr>
        <p:spPr bwMode="auto">
          <a:xfrm rot="16200000" flipH="1">
            <a:off x="5334001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AutoShape 132"/>
          <p:cNvSpPr>
            <a:spLocks noChangeArrowheads="1"/>
          </p:cNvSpPr>
          <p:nvPr/>
        </p:nvSpPr>
        <p:spPr bwMode="auto">
          <a:xfrm>
            <a:off x="5322095" y="174480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" name="AutoShape 133"/>
          <p:cNvCxnSpPr>
            <a:cxnSpLocks noChangeShapeType="1"/>
            <a:endCxn id="134" idx="2"/>
          </p:cNvCxnSpPr>
          <p:nvPr/>
        </p:nvCxnSpPr>
        <p:spPr bwMode="auto">
          <a:xfrm rot="16200000" flipH="1">
            <a:off x="4283870" y="1435239"/>
            <a:ext cx="287338" cy="515938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34"/>
          <p:cNvCxnSpPr>
            <a:cxnSpLocks noChangeShapeType="1"/>
            <a:endCxn id="134" idx="0"/>
          </p:cNvCxnSpPr>
          <p:nvPr/>
        </p:nvCxnSpPr>
        <p:spPr bwMode="auto">
          <a:xfrm rot="5400000">
            <a:off x="4679951" y="164717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35"/>
          <p:cNvCxnSpPr>
            <a:cxnSpLocks noChangeShapeType="1"/>
            <a:stCxn id="134" idx="4"/>
          </p:cNvCxnSpPr>
          <p:nvPr/>
        </p:nvCxnSpPr>
        <p:spPr bwMode="auto">
          <a:xfrm rot="16200000" flipH="1">
            <a:off x="4697414" y="200753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AutoShape 136"/>
          <p:cNvSpPr>
            <a:spLocks noChangeArrowheads="1"/>
          </p:cNvSpPr>
          <p:nvPr/>
        </p:nvSpPr>
        <p:spPr bwMode="auto">
          <a:xfrm>
            <a:off x="4685508" y="1744802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6" name="AutoShape 138"/>
          <p:cNvCxnSpPr>
            <a:cxnSpLocks noChangeShapeType="1"/>
            <a:endCxn id="138" idx="0"/>
          </p:cNvCxnSpPr>
          <p:nvPr/>
        </p:nvCxnSpPr>
        <p:spPr bwMode="auto">
          <a:xfrm rot="5400000">
            <a:off x="40576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139"/>
          <p:cNvCxnSpPr>
            <a:cxnSpLocks noChangeShapeType="1"/>
            <a:stCxn id="138" idx="4"/>
          </p:cNvCxnSpPr>
          <p:nvPr/>
        </p:nvCxnSpPr>
        <p:spPr bwMode="auto">
          <a:xfrm rot="16200000" flipH="1">
            <a:off x="40751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AutoShape 140"/>
          <p:cNvSpPr>
            <a:spLocks noChangeArrowheads="1"/>
          </p:cNvSpPr>
          <p:nvPr/>
        </p:nvSpPr>
        <p:spPr bwMode="auto">
          <a:xfrm>
            <a:off x="40632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9" name="AutoShape 141"/>
          <p:cNvCxnSpPr>
            <a:cxnSpLocks noChangeShapeType="1"/>
            <a:endCxn id="142" idx="2"/>
          </p:cNvCxnSpPr>
          <p:nvPr/>
        </p:nvCxnSpPr>
        <p:spPr bwMode="auto">
          <a:xfrm rot="16200000" flipH="1">
            <a:off x="2728120" y="2049602"/>
            <a:ext cx="287338" cy="11477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42"/>
          <p:cNvCxnSpPr>
            <a:cxnSpLocks noChangeShapeType="1"/>
            <a:endCxn id="142" idx="0"/>
          </p:cNvCxnSpPr>
          <p:nvPr/>
        </p:nvCxnSpPr>
        <p:spPr bwMode="auto">
          <a:xfrm rot="5400000">
            <a:off x="3440113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43"/>
          <p:cNvCxnSpPr>
            <a:cxnSpLocks noChangeShapeType="1"/>
            <a:stCxn id="142" idx="4"/>
          </p:cNvCxnSpPr>
          <p:nvPr/>
        </p:nvCxnSpPr>
        <p:spPr bwMode="auto">
          <a:xfrm rot="16200000" flipH="1">
            <a:off x="3457576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2" name="AutoShape 144"/>
          <p:cNvSpPr>
            <a:spLocks noChangeArrowheads="1"/>
          </p:cNvSpPr>
          <p:nvPr/>
        </p:nvSpPr>
        <p:spPr bwMode="auto">
          <a:xfrm>
            <a:off x="3445670" y="2675077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" name="AutoShape 145"/>
          <p:cNvCxnSpPr>
            <a:cxnSpLocks noChangeShapeType="1"/>
            <a:endCxn id="145" idx="0"/>
          </p:cNvCxnSpPr>
          <p:nvPr/>
        </p:nvCxnSpPr>
        <p:spPr bwMode="auto">
          <a:xfrm rot="5400000">
            <a:off x="2803526" y="2577446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46"/>
          <p:cNvCxnSpPr>
            <a:cxnSpLocks noChangeShapeType="1"/>
            <a:stCxn id="145" idx="4"/>
          </p:cNvCxnSpPr>
          <p:nvPr/>
        </p:nvCxnSpPr>
        <p:spPr bwMode="auto">
          <a:xfrm rot="16200000" flipH="1">
            <a:off x="2820989" y="2937808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" name="AutoShape 147"/>
          <p:cNvSpPr>
            <a:spLocks noChangeArrowheads="1"/>
          </p:cNvSpPr>
          <p:nvPr/>
        </p:nvSpPr>
        <p:spPr bwMode="auto">
          <a:xfrm>
            <a:off x="2809083" y="2675077"/>
            <a:ext cx="182562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7" name="AutoShape 149"/>
          <p:cNvCxnSpPr>
            <a:cxnSpLocks noChangeShapeType="1"/>
            <a:endCxn id="150" idx="2"/>
          </p:cNvCxnSpPr>
          <p:nvPr/>
        </p:nvCxnSpPr>
        <p:spPr bwMode="auto">
          <a:xfrm rot="16200000" flipH="1">
            <a:off x="5183188" y="2028171"/>
            <a:ext cx="290513" cy="11938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50"/>
          <p:cNvCxnSpPr>
            <a:cxnSpLocks noChangeShapeType="1"/>
            <a:endCxn id="150" idx="0"/>
          </p:cNvCxnSpPr>
          <p:nvPr/>
        </p:nvCxnSpPr>
        <p:spPr bwMode="auto">
          <a:xfrm rot="5400000">
            <a:off x="5919788" y="2580621"/>
            <a:ext cx="195263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51"/>
          <p:cNvCxnSpPr>
            <a:cxnSpLocks noChangeShapeType="1"/>
            <a:stCxn id="150" idx="4"/>
          </p:cNvCxnSpPr>
          <p:nvPr/>
        </p:nvCxnSpPr>
        <p:spPr bwMode="auto">
          <a:xfrm rot="16200000" flipH="1">
            <a:off x="5937251" y="2940983"/>
            <a:ext cx="169863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AutoShape 152"/>
          <p:cNvSpPr>
            <a:spLocks noChangeArrowheads="1"/>
          </p:cNvSpPr>
          <p:nvPr/>
        </p:nvSpPr>
        <p:spPr bwMode="auto">
          <a:xfrm>
            <a:off x="5925345" y="2678252"/>
            <a:ext cx="182563" cy="1825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2" name="AutoShape 154"/>
          <p:cNvCxnSpPr>
            <a:cxnSpLocks noChangeShapeType="1"/>
            <a:endCxn id="154" idx="0"/>
          </p:cNvCxnSpPr>
          <p:nvPr/>
        </p:nvCxnSpPr>
        <p:spPr bwMode="auto">
          <a:xfrm rot="5400000">
            <a:off x="5302252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55"/>
          <p:cNvCxnSpPr>
            <a:cxnSpLocks noChangeShapeType="1"/>
            <a:stCxn id="154" idx="4"/>
          </p:cNvCxnSpPr>
          <p:nvPr/>
        </p:nvCxnSpPr>
        <p:spPr bwMode="auto">
          <a:xfrm rot="16200000" flipH="1">
            <a:off x="5319715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" name="AutoShape 156"/>
          <p:cNvSpPr>
            <a:spLocks noChangeArrowheads="1"/>
          </p:cNvSpPr>
          <p:nvPr/>
        </p:nvSpPr>
        <p:spPr bwMode="auto">
          <a:xfrm>
            <a:off x="5307808" y="2676664"/>
            <a:ext cx="182562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AutoShape 158"/>
          <p:cNvCxnSpPr>
            <a:cxnSpLocks noChangeShapeType="1"/>
            <a:endCxn id="158" idx="0"/>
          </p:cNvCxnSpPr>
          <p:nvPr/>
        </p:nvCxnSpPr>
        <p:spPr bwMode="auto">
          <a:xfrm rot="5400000">
            <a:off x="4665664" y="2579033"/>
            <a:ext cx="195262" cy="0"/>
          </a:xfrm>
          <a:prstGeom prst="straightConnector1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7" name="AutoShape 159"/>
          <p:cNvCxnSpPr>
            <a:cxnSpLocks noChangeShapeType="1"/>
            <a:stCxn id="158" idx="4"/>
          </p:cNvCxnSpPr>
          <p:nvPr/>
        </p:nvCxnSpPr>
        <p:spPr bwMode="auto">
          <a:xfrm rot="16200000" flipH="1">
            <a:off x="4683127" y="2939395"/>
            <a:ext cx="169862" cy="9525"/>
          </a:xfrm>
          <a:prstGeom prst="curvedConnector3">
            <a:avLst>
              <a:gd name="adj1" fmla="val 49532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AutoShape 160"/>
          <p:cNvSpPr>
            <a:spLocks noChangeArrowheads="1"/>
          </p:cNvSpPr>
          <p:nvPr/>
        </p:nvSpPr>
        <p:spPr bwMode="auto">
          <a:xfrm>
            <a:off x="4671220" y="2676664"/>
            <a:ext cx="182563" cy="182563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Text Box 51"/>
          <p:cNvSpPr txBox="1">
            <a:spLocks noChangeArrowheads="1"/>
          </p:cNvSpPr>
          <p:nvPr/>
        </p:nvSpPr>
        <p:spPr bwMode="auto">
          <a:xfrm>
            <a:off x="245270" y="3669951"/>
            <a:ext cx="1229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800" b="1" dirty="0">
                <a:latin typeface="Arial" charset="0"/>
              </a:rPr>
              <a:t>Stride = 4</a:t>
            </a:r>
          </a:p>
        </p:txBody>
      </p:sp>
      <p:sp>
        <p:nvSpPr>
          <p:cNvPr id="2" name="Rectangle 1"/>
          <p:cNvSpPr/>
          <p:nvPr/>
        </p:nvSpPr>
        <p:spPr>
          <a:xfrm>
            <a:off x="3005934" y="3847616"/>
            <a:ext cx="934244" cy="8842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453065" y="3854617"/>
            <a:ext cx="971260" cy="8772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04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03FD31-6B60-46F8-91E8-42AE8A486E32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Improving Efficiency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2400" dirty="0"/>
              <a:t>A common parallel algorithm pattern:</a:t>
            </a:r>
          </a:p>
          <a:p>
            <a:pPr marL="457200" indent="-457200" algn="ctr">
              <a:buFontTx/>
              <a:buNone/>
            </a:pPr>
            <a:r>
              <a:rPr lang="en-US" sz="2400" i="1" dirty="0"/>
              <a:t>Balanced Trees</a:t>
            </a:r>
          </a:p>
          <a:p>
            <a:pPr marL="974725" lvl="1" indent="-403225"/>
            <a:r>
              <a:rPr lang="en-US" sz="2000" dirty="0"/>
              <a:t>Build a balanced binary tree on the input data and sweep it to and from the root</a:t>
            </a:r>
          </a:p>
          <a:p>
            <a:pPr marL="974725" lvl="1" indent="-403225"/>
            <a:r>
              <a:rPr lang="en-US" sz="2000" dirty="0"/>
              <a:t>Tree is not an actual data structure, but a concept to determine what each thread does at each step</a:t>
            </a:r>
          </a:p>
          <a:p>
            <a:pPr marL="974725" lvl="1" indent="-403225"/>
            <a:endParaRPr lang="en-US" sz="2000" dirty="0"/>
          </a:p>
          <a:p>
            <a:pPr marL="457200" indent="-457200"/>
            <a:r>
              <a:rPr lang="en-US" sz="2400" dirty="0"/>
              <a:t>For scan:</a:t>
            </a:r>
          </a:p>
          <a:p>
            <a:pPr marL="974725" lvl="1" indent="-403225"/>
            <a:r>
              <a:rPr lang="en-US" sz="2000" dirty="0"/>
              <a:t>Traverse down from leaves to root building partial sums at internal nodes in the tree</a:t>
            </a:r>
          </a:p>
          <a:p>
            <a:pPr marL="1431925" lvl="2" indent="-342900"/>
            <a:r>
              <a:rPr lang="en-US" sz="1800" dirty="0"/>
              <a:t>Root holds sum of all leaves</a:t>
            </a:r>
          </a:p>
          <a:p>
            <a:pPr marL="974725" lvl="1" indent="-403225"/>
            <a:r>
              <a:rPr lang="en-US" sz="2000" dirty="0"/>
              <a:t>Traverse back up the tree building the scan from the partial sums</a:t>
            </a:r>
          </a:p>
          <a:p>
            <a:pPr marL="571500" lvl="1" indent="0"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2463" y="76200"/>
            <a:ext cx="8305800" cy="1143000"/>
          </a:xfrm>
        </p:spPr>
        <p:txBody>
          <a:bodyPr/>
          <a:lstStyle/>
          <a:p>
            <a:r>
              <a:rPr lang="en-US" dirty="0"/>
              <a:t>Brent-Kung Parallel Scan </a:t>
            </a:r>
            <a:br>
              <a:rPr lang="en-US" dirty="0"/>
            </a:br>
            <a:r>
              <a:rPr lang="en-US" dirty="0"/>
              <a:t>- Reduction Step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7A6340-E0BA-41F1-8B97-D4054A519BC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15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8472" idx="0"/>
          </p:cNvCxnSpPr>
          <p:nvPr/>
        </p:nvCxnSpPr>
        <p:spPr>
          <a:xfrm flipH="1">
            <a:off x="8229600" y="1600200"/>
            <a:ext cx="0" cy="45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66988" y="237013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/>
          <p:cNvSpPr/>
          <p:nvPr/>
        </p:nvSpPr>
        <p:spPr>
          <a:xfrm>
            <a:off x="4381500" y="416401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/>
          <p:cNvSpPr/>
          <p:nvPr/>
        </p:nvSpPr>
        <p:spPr>
          <a:xfrm>
            <a:off x="4395788" y="237807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8" name="Oval 17"/>
          <p:cNvSpPr/>
          <p:nvPr/>
        </p:nvSpPr>
        <p:spPr>
          <a:xfrm>
            <a:off x="6224588" y="2378075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" name="Oval 18"/>
          <p:cNvSpPr/>
          <p:nvPr/>
        </p:nvSpPr>
        <p:spPr>
          <a:xfrm>
            <a:off x="8053388" y="237013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/>
          <p:cNvSpPr/>
          <p:nvPr/>
        </p:nvSpPr>
        <p:spPr>
          <a:xfrm>
            <a:off x="8024813" y="556895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1" name="Oval 20"/>
          <p:cNvSpPr/>
          <p:nvPr/>
        </p:nvSpPr>
        <p:spPr>
          <a:xfrm>
            <a:off x="8039100" y="415131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>
            <a:off x="7329488" y="1760538"/>
            <a:ext cx="781050" cy="665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36738" y="1714500"/>
            <a:ext cx="779462" cy="665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657600" y="1754188"/>
            <a:ext cx="779463" cy="665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8" idx="1"/>
          </p:cNvCxnSpPr>
          <p:nvPr/>
        </p:nvCxnSpPr>
        <p:spPr>
          <a:xfrm>
            <a:off x="5478463" y="1727200"/>
            <a:ext cx="803275" cy="708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6" name="Rectangle 27"/>
          <p:cNvSpPr>
            <a:spLocks noChangeArrowheads="1"/>
          </p:cNvSpPr>
          <p:nvPr/>
        </p:nvSpPr>
        <p:spPr bwMode="auto">
          <a:xfrm>
            <a:off x="1625600" y="1138238"/>
            <a:ext cx="42386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0</a:t>
            </a:r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4381500" y="11382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3</a:t>
            </a:r>
          </a:p>
        </p:txBody>
      </p:sp>
      <p:sp>
        <p:nvSpPr>
          <p:cNvPr id="18458" name="Rectangle 29"/>
          <p:cNvSpPr>
            <a:spLocks noChangeArrowheads="1"/>
          </p:cNvSpPr>
          <p:nvPr/>
        </p:nvSpPr>
        <p:spPr bwMode="auto">
          <a:xfrm>
            <a:off x="5275263" y="1138238"/>
            <a:ext cx="4222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4</a:t>
            </a:r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6189663" y="1133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18460" name="Rectangle 31"/>
          <p:cNvSpPr>
            <a:spLocks noChangeArrowheads="1"/>
          </p:cNvSpPr>
          <p:nvPr/>
        </p:nvSpPr>
        <p:spPr bwMode="auto">
          <a:xfrm>
            <a:off x="7104063" y="1133475"/>
            <a:ext cx="42227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6</a:t>
            </a:r>
          </a:p>
        </p:txBody>
      </p:sp>
      <p:sp>
        <p:nvSpPr>
          <p:cNvPr id="18461" name="Rectangle 32"/>
          <p:cNvSpPr>
            <a:spLocks noChangeArrowheads="1"/>
          </p:cNvSpPr>
          <p:nvPr/>
        </p:nvSpPr>
        <p:spPr bwMode="auto">
          <a:xfrm>
            <a:off x="7989888" y="1138238"/>
            <a:ext cx="423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sp>
        <p:nvSpPr>
          <p:cNvPr id="18462" name="Rectangle 33"/>
          <p:cNvSpPr>
            <a:spLocks noChangeArrowheads="1"/>
          </p:cNvSpPr>
          <p:nvPr/>
        </p:nvSpPr>
        <p:spPr bwMode="auto">
          <a:xfrm>
            <a:off x="2489200" y="11382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1</a:t>
            </a:r>
          </a:p>
        </p:txBody>
      </p:sp>
      <p:sp>
        <p:nvSpPr>
          <p:cNvPr id="18463" name="Rectangle 34"/>
          <p:cNvSpPr>
            <a:spLocks noChangeArrowheads="1"/>
          </p:cNvSpPr>
          <p:nvPr/>
        </p:nvSpPr>
        <p:spPr bwMode="auto">
          <a:xfrm>
            <a:off x="3446463" y="1133475"/>
            <a:ext cx="42227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2</a:t>
            </a:r>
          </a:p>
        </p:txBody>
      </p:sp>
      <p:sp>
        <p:nvSpPr>
          <p:cNvPr id="18464" name="Rectangle 35"/>
          <p:cNvSpPr>
            <a:spLocks noChangeArrowheads="1"/>
          </p:cNvSpPr>
          <p:nvPr/>
        </p:nvSpPr>
        <p:spPr bwMode="auto">
          <a:xfrm>
            <a:off x="2244725" y="2919413"/>
            <a:ext cx="947738" cy="46037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1</a:t>
            </a:r>
          </a:p>
        </p:txBody>
      </p:sp>
      <p:sp>
        <p:nvSpPr>
          <p:cNvPr id="18465" name="Rectangle 36"/>
          <p:cNvSpPr>
            <a:spLocks noChangeArrowheads="1"/>
          </p:cNvSpPr>
          <p:nvPr/>
        </p:nvSpPr>
        <p:spPr bwMode="auto">
          <a:xfrm>
            <a:off x="4137025" y="2922588"/>
            <a:ext cx="947738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2..</a:t>
            </a:r>
            <a:r>
              <a:rPr lang="es-ES" i="1"/>
              <a:t>x</a:t>
            </a:r>
            <a:r>
              <a:rPr lang="es-ES" baseline="-25000"/>
              <a:t>3</a:t>
            </a:r>
          </a:p>
        </p:txBody>
      </p:sp>
      <p:sp>
        <p:nvSpPr>
          <p:cNvPr id="18466" name="Rectangle 37"/>
          <p:cNvSpPr>
            <a:spLocks noChangeArrowheads="1"/>
          </p:cNvSpPr>
          <p:nvPr/>
        </p:nvSpPr>
        <p:spPr bwMode="auto">
          <a:xfrm>
            <a:off x="5943600" y="2936875"/>
            <a:ext cx="947738" cy="4619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4..</a:t>
            </a:r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18467" name="Rectangle 38"/>
          <p:cNvSpPr>
            <a:spLocks noChangeArrowheads="1"/>
          </p:cNvSpPr>
          <p:nvPr/>
        </p:nvSpPr>
        <p:spPr bwMode="auto">
          <a:xfrm>
            <a:off x="7772400" y="2968625"/>
            <a:ext cx="947738" cy="4619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6..</a:t>
            </a:r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719388" y="3657600"/>
            <a:ext cx="1684337" cy="684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415088" y="3657600"/>
            <a:ext cx="1641475" cy="684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0" name="Rectangle 45"/>
          <p:cNvSpPr>
            <a:spLocks noChangeArrowheads="1"/>
          </p:cNvSpPr>
          <p:nvPr/>
        </p:nvSpPr>
        <p:spPr bwMode="auto">
          <a:xfrm>
            <a:off x="4119563" y="4924425"/>
            <a:ext cx="947737" cy="4619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3</a:t>
            </a:r>
          </a:p>
        </p:txBody>
      </p:sp>
      <p:sp>
        <p:nvSpPr>
          <p:cNvPr id="18471" name="Rectangle 46"/>
          <p:cNvSpPr>
            <a:spLocks noChangeArrowheads="1"/>
          </p:cNvSpPr>
          <p:nvPr/>
        </p:nvSpPr>
        <p:spPr bwMode="auto">
          <a:xfrm>
            <a:off x="7756525" y="4811713"/>
            <a:ext cx="946150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4..</a:t>
            </a:r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sp>
        <p:nvSpPr>
          <p:cNvPr id="18472" name="Rectangle 47"/>
          <p:cNvSpPr>
            <a:spLocks noChangeArrowheads="1"/>
          </p:cNvSpPr>
          <p:nvPr/>
        </p:nvSpPr>
        <p:spPr bwMode="auto">
          <a:xfrm>
            <a:off x="7756525" y="6172200"/>
            <a:ext cx="946150" cy="4619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cxnSp>
        <p:nvCxnSpPr>
          <p:cNvPr id="49" name="Straight Arrow Connector 48"/>
          <p:cNvCxnSpPr>
            <a:endCxn id="20" idx="2"/>
          </p:cNvCxnSpPr>
          <p:nvPr/>
        </p:nvCxnSpPr>
        <p:spPr>
          <a:xfrm>
            <a:off x="4564063" y="5391150"/>
            <a:ext cx="3460750" cy="368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74" name="TextBox 54"/>
          <p:cNvSpPr txBox="1">
            <a:spLocks noChangeArrowheads="1"/>
          </p:cNvSpPr>
          <p:nvPr/>
        </p:nvSpPr>
        <p:spPr bwMode="auto">
          <a:xfrm>
            <a:off x="533400" y="2919413"/>
            <a:ext cx="990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Time</a:t>
            </a:r>
          </a:p>
        </p:txBody>
      </p:sp>
      <p:sp>
        <p:nvSpPr>
          <p:cNvPr id="56" name="Down Arrow 55"/>
          <p:cNvSpPr/>
          <p:nvPr/>
        </p:nvSpPr>
        <p:spPr>
          <a:xfrm>
            <a:off x="733425" y="3638550"/>
            <a:ext cx="381000" cy="72072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76" name="TextBox 56"/>
          <p:cNvSpPr txBox="1">
            <a:spLocks noChangeArrowheads="1"/>
          </p:cNvSpPr>
          <p:nvPr/>
        </p:nvSpPr>
        <p:spPr bwMode="auto">
          <a:xfrm>
            <a:off x="4762500" y="5961063"/>
            <a:ext cx="2665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place calculation 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381500" y="6421438"/>
            <a:ext cx="3338513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Final value after reduce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Inclusive Post-Scan Step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57CBA0-69E0-48B7-8DBB-B37F3E990F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15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181975" y="1622425"/>
            <a:ext cx="0" cy="45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10300" y="237966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9470" name="Rectangle 27"/>
          <p:cNvSpPr>
            <a:spLocks noChangeArrowheads="1"/>
          </p:cNvSpPr>
          <p:nvPr/>
        </p:nvSpPr>
        <p:spPr bwMode="auto">
          <a:xfrm>
            <a:off x="1625600" y="1138238"/>
            <a:ext cx="42386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0</a:t>
            </a:r>
          </a:p>
        </p:txBody>
      </p:sp>
      <p:sp>
        <p:nvSpPr>
          <p:cNvPr id="19471" name="Rectangle 29"/>
          <p:cNvSpPr>
            <a:spLocks noChangeArrowheads="1"/>
          </p:cNvSpPr>
          <p:nvPr/>
        </p:nvSpPr>
        <p:spPr bwMode="auto">
          <a:xfrm>
            <a:off x="5275263" y="11382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4</a:t>
            </a:r>
          </a:p>
        </p:txBody>
      </p:sp>
      <p:sp>
        <p:nvSpPr>
          <p:cNvPr id="19472" name="Rectangle 31"/>
          <p:cNvSpPr>
            <a:spLocks noChangeArrowheads="1"/>
          </p:cNvSpPr>
          <p:nvPr/>
        </p:nvSpPr>
        <p:spPr bwMode="auto">
          <a:xfrm>
            <a:off x="7104063" y="1133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6</a:t>
            </a:r>
          </a:p>
        </p:txBody>
      </p:sp>
      <p:sp>
        <p:nvSpPr>
          <p:cNvPr id="19473" name="Rectangle 34"/>
          <p:cNvSpPr>
            <a:spLocks noChangeArrowheads="1"/>
          </p:cNvSpPr>
          <p:nvPr/>
        </p:nvSpPr>
        <p:spPr bwMode="auto">
          <a:xfrm>
            <a:off x="3446463" y="1133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2</a:t>
            </a:r>
          </a:p>
        </p:txBody>
      </p:sp>
      <p:sp>
        <p:nvSpPr>
          <p:cNvPr id="19474" name="Rectangle 35"/>
          <p:cNvSpPr>
            <a:spLocks noChangeArrowheads="1"/>
          </p:cNvSpPr>
          <p:nvPr/>
        </p:nvSpPr>
        <p:spPr bwMode="auto">
          <a:xfrm>
            <a:off x="2244725" y="1138238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1</a:t>
            </a:r>
          </a:p>
        </p:txBody>
      </p:sp>
      <p:sp>
        <p:nvSpPr>
          <p:cNvPr id="19475" name="Rectangle 37"/>
          <p:cNvSpPr>
            <a:spLocks noChangeArrowheads="1"/>
          </p:cNvSpPr>
          <p:nvPr/>
        </p:nvSpPr>
        <p:spPr bwMode="auto">
          <a:xfrm>
            <a:off x="5907088" y="1160463"/>
            <a:ext cx="947737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4..</a:t>
            </a:r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19476" name="Rectangle 45"/>
          <p:cNvSpPr>
            <a:spLocks noChangeArrowheads="1"/>
          </p:cNvSpPr>
          <p:nvPr/>
        </p:nvSpPr>
        <p:spPr bwMode="auto">
          <a:xfrm>
            <a:off x="4048125" y="1138238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3</a:t>
            </a:r>
          </a:p>
        </p:txBody>
      </p:sp>
      <p:sp>
        <p:nvSpPr>
          <p:cNvPr id="19477" name="Rectangle 47"/>
          <p:cNvSpPr>
            <a:spLocks noChangeArrowheads="1"/>
          </p:cNvSpPr>
          <p:nvPr/>
        </p:nvSpPr>
        <p:spPr bwMode="auto">
          <a:xfrm>
            <a:off x="7635875" y="1160463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cxnSp>
        <p:nvCxnSpPr>
          <p:cNvPr id="42" name="Straight Arrow Connector 41"/>
          <p:cNvCxnSpPr>
            <a:endCxn id="17" idx="1"/>
          </p:cNvCxnSpPr>
          <p:nvPr/>
        </p:nvCxnSpPr>
        <p:spPr>
          <a:xfrm>
            <a:off x="4572000" y="1804988"/>
            <a:ext cx="1693863" cy="6302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Rectangle 43"/>
          <p:cNvSpPr>
            <a:spLocks noChangeArrowheads="1"/>
          </p:cNvSpPr>
          <p:nvPr/>
        </p:nvSpPr>
        <p:spPr bwMode="auto">
          <a:xfrm>
            <a:off x="5907088" y="2928938"/>
            <a:ext cx="947737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19480" name="TextBox 5"/>
          <p:cNvSpPr txBox="1">
            <a:spLocks noChangeArrowheads="1"/>
          </p:cNvSpPr>
          <p:nvPr/>
        </p:nvSpPr>
        <p:spPr bwMode="auto">
          <a:xfrm>
            <a:off x="4048125" y="3937000"/>
            <a:ext cx="4714875" cy="830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algn="ctr" eaLnBrk="1" hangingPunct="1"/>
            <a:r>
              <a:rPr lang="en-US"/>
              <a:t>Move (add) a critical value  to a central location where it is needed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Inclusive Post Scan Step</a:t>
            </a:r>
          </a:p>
        </p:txBody>
      </p:sp>
      <p:sp>
        <p:nvSpPr>
          <p:cNvPr id="2048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95C07C-EE66-4E34-BD75-8C9E6F8AFB4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8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008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15200" y="1600200"/>
            <a:ext cx="0" cy="441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181975" y="1622425"/>
            <a:ext cx="0" cy="45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10300" y="237966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494" name="Rectangle 27"/>
          <p:cNvSpPr>
            <a:spLocks noChangeArrowheads="1"/>
          </p:cNvSpPr>
          <p:nvPr/>
        </p:nvSpPr>
        <p:spPr bwMode="auto">
          <a:xfrm>
            <a:off x="1625600" y="1138238"/>
            <a:ext cx="423863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0</a:t>
            </a:r>
          </a:p>
        </p:txBody>
      </p:sp>
      <p:sp>
        <p:nvSpPr>
          <p:cNvPr id="20495" name="Rectangle 29"/>
          <p:cNvSpPr>
            <a:spLocks noChangeArrowheads="1"/>
          </p:cNvSpPr>
          <p:nvPr/>
        </p:nvSpPr>
        <p:spPr bwMode="auto">
          <a:xfrm>
            <a:off x="5275263" y="11382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4</a:t>
            </a:r>
          </a:p>
        </p:txBody>
      </p:sp>
      <p:sp>
        <p:nvSpPr>
          <p:cNvPr id="20496" name="Rectangle 31"/>
          <p:cNvSpPr>
            <a:spLocks noChangeArrowheads="1"/>
          </p:cNvSpPr>
          <p:nvPr/>
        </p:nvSpPr>
        <p:spPr bwMode="auto">
          <a:xfrm>
            <a:off x="7104063" y="1133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6</a:t>
            </a:r>
          </a:p>
        </p:txBody>
      </p:sp>
      <p:sp>
        <p:nvSpPr>
          <p:cNvPr id="20497" name="Rectangle 34"/>
          <p:cNvSpPr>
            <a:spLocks noChangeArrowheads="1"/>
          </p:cNvSpPr>
          <p:nvPr/>
        </p:nvSpPr>
        <p:spPr bwMode="auto">
          <a:xfrm>
            <a:off x="3446463" y="1133475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2</a:t>
            </a:r>
          </a:p>
        </p:txBody>
      </p:sp>
      <p:sp>
        <p:nvSpPr>
          <p:cNvPr id="20498" name="Rectangle 35"/>
          <p:cNvSpPr>
            <a:spLocks noChangeArrowheads="1"/>
          </p:cNvSpPr>
          <p:nvPr/>
        </p:nvSpPr>
        <p:spPr bwMode="auto">
          <a:xfrm>
            <a:off x="2244725" y="1138238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1</a:t>
            </a:r>
          </a:p>
        </p:txBody>
      </p:sp>
      <p:sp>
        <p:nvSpPr>
          <p:cNvPr id="20499" name="Rectangle 37"/>
          <p:cNvSpPr>
            <a:spLocks noChangeArrowheads="1"/>
          </p:cNvSpPr>
          <p:nvPr/>
        </p:nvSpPr>
        <p:spPr bwMode="auto">
          <a:xfrm>
            <a:off x="5907088" y="1160463"/>
            <a:ext cx="947737" cy="46196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4..</a:t>
            </a:r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20500" name="Rectangle 45"/>
          <p:cNvSpPr>
            <a:spLocks noChangeArrowheads="1"/>
          </p:cNvSpPr>
          <p:nvPr/>
        </p:nvSpPr>
        <p:spPr bwMode="auto">
          <a:xfrm>
            <a:off x="4048125" y="1138238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3</a:t>
            </a:r>
          </a:p>
        </p:txBody>
      </p:sp>
      <p:sp>
        <p:nvSpPr>
          <p:cNvPr id="20501" name="Rectangle 47"/>
          <p:cNvSpPr>
            <a:spLocks noChangeArrowheads="1"/>
          </p:cNvSpPr>
          <p:nvPr/>
        </p:nvSpPr>
        <p:spPr bwMode="auto">
          <a:xfrm>
            <a:off x="7635875" y="1160463"/>
            <a:ext cx="947738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7</a:t>
            </a:r>
          </a:p>
        </p:txBody>
      </p:sp>
      <p:cxnSp>
        <p:nvCxnSpPr>
          <p:cNvPr id="42" name="Straight Arrow Connector 41"/>
          <p:cNvCxnSpPr>
            <a:endCxn id="17" idx="1"/>
          </p:cNvCxnSpPr>
          <p:nvPr/>
        </p:nvCxnSpPr>
        <p:spPr>
          <a:xfrm>
            <a:off x="4572000" y="1804988"/>
            <a:ext cx="1693863" cy="630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3" name="Rectangle 43"/>
          <p:cNvSpPr>
            <a:spLocks noChangeArrowheads="1"/>
          </p:cNvSpPr>
          <p:nvPr/>
        </p:nvSpPr>
        <p:spPr bwMode="auto">
          <a:xfrm>
            <a:off x="5907088" y="2928938"/>
            <a:ext cx="947737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5</a:t>
            </a:r>
          </a:p>
        </p:txBody>
      </p:sp>
      <p:sp>
        <p:nvSpPr>
          <p:cNvPr id="24" name="Oval 23"/>
          <p:cNvSpPr/>
          <p:nvPr/>
        </p:nvSpPr>
        <p:spPr>
          <a:xfrm>
            <a:off x="3500438" y="443071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801938" y="3810000"/>
            <a:ext cx="781050" cy="665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322888" y="447516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572000" y="3844925"/>
            <a:ext cx="779463" cy="665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217863" y="5257800"/>
            <a:ext cx="947737" cy="4619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2</a:t>
            </a:r>
          </a:p>
        </p:txBody>
      </p:sp>
      <p:sp>
        <p:nvSpPr>
          <p:cNvPr id="20509" name="Rectangle 30"/>
          <p:cNvSpPr>
            <a:spLocks noChangeArrowheads="1"/>
          </p:cNvSpPr>
          <p:nvPr/>
        </p:nvSpPr>
        <p:spPr bwMode="auto">
          <a:xfrm>
            <a:off x="5040313" y="5268913"/>
            <a:ext cx="947737" cy="46196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4</a:t>
            </a:r>
          </a:p>
        </p:txBody>
      </p:sp>
      <p:sp>
        <p:nvSpPr>
          <p:cNvPr id="33" name="Oval 32"/>
          <p:cNvSpPr/>
          <p:nvPr/>
        </p:nvSpPr>
        <p:spPr>
          <a:xfrm>
            <a:off x="7151688" y="4510088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00800" y="3956050"/>
            <a:ext cx="779463" cy="665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Rectangle 36"/>
          <p:cNvSpPr>
            <a:spLocks noChangeArrowheads="1"/>
          </p:cNvSpPr>
          <p:nvPr/>
        </p:nvSpPr>
        <p:spPr bwMode="auto">
          <a:xfrm>
            <a:off x="6869113" y="5257800"/>
            <a:ext cx="947737" cy="461963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 i="1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s-ES" i="1"/>
              <a:t>x</a:t>
            </a:r>
            <a:r>
              <a:rPr lang="es-ES" baseline="-25000"/>
              <a:t>0..</a:t>
            </a:r>
            <a:r>
              <a:rPr lang="es-ES" i="1"/>
              <a:t>x</a:t>
            </a:r>
            <a:r>
              <a:rPr lang="es-ES" baseline="-2500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700088" y="0"/>
            <a:ext cx="8305800" cy="764873"/>
          </a:xfrm>
        </p:spPr>
        <p:txBody>
          <a:bodyPr/>
          <a:lstStyle/>
          <a:p>
            <a:r>
              <a:rPr lang="en-US" dirty="0"/>
              <a:t>Putting it Together (Data View)</a:t>
            </a:r>
          </a:p>
        </p:txBody>
      </p:sp>
      <p:sp>
        <p:nvSpPr>
          <p:cNvPr id="2150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B67E94-BE2D-4AD2-BEEC-7BC4644579D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1509" name="Picture 2" descr="File:Prefix sum 16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14400"/>
            <a:ext cx="7315200" cy="557212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6" name="Rectangle 27">
            <a:extLst>
              <a:ext uri="{FF2B5EF4-FFF2-40B4-BE49-F238E27FC236}">
                <a16:creationId xmlns:a16="http://schemas.microsoft.com/office/drawing/2014/main" id="{6A3F7E9D-4142-4AAE-B2A2-22377D481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95325"/>
            <a:ext cx="4238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/>
              <a:t>x</a:t>
            </a:r>
            <a:r>
              <a:rPr lang="es-ES" baseline="-25000"/>
              <a:t>0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541C3F35-4919-43B3-87AD-0DC62BE4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894" y="72386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6</a:t>
            </a:r>
            <a:endParaRPr lang="es-ES" baseline="-25000" dirty="0"/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58F58E53-43C6-4CB9-9772-A1A9FB33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863" y="724057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8</a:t>
            </a:r>
            <a:endParaRPr lang="es-ES" baseline="-25000" dirty="0"/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3C87AF5A-F138-4DD8-9FEF-ABA56C0DE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329" y="724206"/>
            <a:ext cx="54373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10</a:t>
            </a:r>
            <a:endParaRPr lang="es-ES" baseline="-25000" dirty="0"/>
          </a:p>
        </p:txBody>
      </p:sp>
      <p:sp>
        <p:nvSpPr>
          <p:cNvPr id="10" name="Rectangle 31">
            <a:extLst>
              <a:ext uri="{FF2B5EF4-FFF2-40B4-BE49-F238E27FC236}">
                <a16:creationId xmlns:a16="http://schemas.microsoft.com/office/drawing/2014/main" id="{B323359E-DFCD-4DF5-8AFD-CE863ED09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309" y="723272"/>
            <a:ext cx="54373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12</a:t>
            </a:r>
            <a:endParaRPr lang="es-ES" baseline="-25000" dirty="0"/>
          </a:p>
        </p:txBody>
      </p:sp>
      <p:sp>
        <p:nvSpPr>
          <p:cNvPr id="11" name="Rectangle 32">
            <a:extLst>
              <a:ext uri="{FF2B5EF4-FFF2-40B4-BE49-F238E27FC236}">
                <a16:creationId xmlns:a16="http://schemas.microsoft.com/office/drawing/2014/main" id="{39DEF387-0B8D-4BE3-90F2-5BDE7108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294" y="740503"/>
            <a:ext cx="54373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14</a:t>
            </a:r>
            <a:endParaRPr lang="es-ES" baseline="-25000" dirty="0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7962AFA0-7648-476E-B909-276F09019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695325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2</a:t>
            </a:r>
            <a:endParaRPr lang="es-ES" baseline="-25000" dirty="0"/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ED16AA6C-6C94-4969-A5D2-0C87F85C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888" y="71672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4</a:t>
            </a:r>
            <a:endParaRPr lang="es-ES" baseline="-25000" dirty="0"/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ACB77161-60FF-4690-843A-A08B90D7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49" y="71672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</a:t>
            </a:r>
            <a:endParaRPr lang="es-ES" baseline="-25000" dirty="0"/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974DDC13-3451-4452-82B0-23803918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878" y="72386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7</a:t>
            </a:r>
            <a:endParaRPr lang="es-ES" baseline="-25000" dirty="0"/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FC6227A7-76E7-424B-A580-65242709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72386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9</a:t>
            </a:r>
            <a:endParaRPr lang="es-ES" baseline="-25000" dirty="0"/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F55A3C3C-2D1D-4521-9B5A-A1F5F942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561" y="723571"/>
            <a:ext cx="53572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11</a:t>
            </a:r>
            <a:endParaRPr lang="es-ES" baseline="-25000" dirty="0"/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19BC2C35-AD4C-4385-B299-A20CD2956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146" y="723273"/>
            <a:ext cx="54373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13</a:t>
            </a:r>
            <a:endParaRPr lang="es-ES" baseline="-25000" dirty="0"/>
          </a:p>
        </p:txBody>
      </p:sp>
      <p:sp>
        <p:nvSpPr>
          <p:cNvPr id="19" name="Rectangle 32">
            <a:extLst>
              <a:ext uri="{FF2B5EF4-FFF2-40B4-BE49-F238E27FC236}">
                <a16:creationId xmlns:a16="http://schemas.microsoft.com/office/drawing/2014/main" id="{11AB8F0C-544E-4723-B563-979B3CC0D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849" y="764873"/>
            <a:ext cx="54373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15</a:t>
            </a:r>
            <a:endParaRPr lang="es-ES" baseline="-25000" dirty="0"/>
          </a:p>
        </p:txBody>
      </p:sp>
      <p:sp>
        <p:nvSpPr>
          <p:cNvPr id="20" name="Rectangle 33">
            <a:extLst>
              <a:ext uri="{FF2B5EF4-FFF2-40B4-BE49-F238E27FC236}">
                <a16:creationId xmlns:a16="http://schemas.microsoft.com/office/drawing/2014/main" id="{2F4ABED6-CAE0-4A57-B4B4-4C41BB87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983" y="71672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3</a:t>
            </a:r>
            <a:endParaRPr lang="es-ES" baseline="-25000" dirty="0"/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0AAFBAC5-6C4B-45A8-A060-EC6E79A4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411" y="716729"/>
            <a:ext cx="44114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r>
              <a:rPr lang="es-ES" i="1" dirty="0"/>
              <a:t>x</a:t>
            </a:r>
            <a:r>
              <a:rPr lang="es-ES" i="1" baseline="-25000" dirty="0"/>
              <a:t>5</a:t>
            </a:r>
            <a:endParaRPr lang="es-ES" baseline="-25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490"/>
    </mc:Choice>
    <mc:Fallback xmlns="">
      <p:transition spd="slow" advTm="1534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Step Kernel Code</a:t>
            </a:r>
          </a:p>
        </p:txBody>
      </p:sp>
      <p:sp>
        <p:nvSpPr>
          <p:cNvPr id="22531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cs typeface="Times New Roman" pitchFamily="18" charset="0"/>
              </a:rPr>
              <a:t>© David Kirk/NVIDIA and Wen-mei W. Hwu  ECE408/CS483/ECE498al, University of Illinois, 2007-2018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0CE40B-D5FD-428A-A88B-A50E45506B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838200" y="1676400"/>
            <a:ext cx="7848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pitchFamily="18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// float T[2*BLOCK_SIZE] is in shared memory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// for previous slide, BLOCK_SIZE is 8</a:t>
            </a:r>
          </a:p>
          <a:p>
            <a:pPr eaLnBrk="1" hangingPunct="1"/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stride = 1;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while(stride &lt; 2*BLOCK_SIZE)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{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__syncthreads();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</a:t>
            </a:r>
            <a:r>
              <a:rPr lang="en-US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index = (threadIdx.x+1)*stride*2 - 1;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if(index &lt; 2*BLOCK_SIZE &amp;&amp; (index-stride) &gt;= 0)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    T[index] += T[index-stride];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   stride = stride*2;</a:t>
            </a:r>
          </a:p>
          <a:p>
            <a:pPr eaLnBrk="1" hangingPunct="1"/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FC94C-DD8C-4810-9648-30FD38773562}"/>
              </a:ext>
            </a:extLst>
          </p:cNvPr>
          <p:cNvSpPr txBox="1"/>
          <p:nvPr/>
        </p:nvSpPr>
        <p:spPr>
          <a:xfrm>
            <a:off x="1676400" y="22860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761"/>
    </mc:Choice>
    <mc:Fallback xmlns="">
      <p:transition spd="slow" advTm="328761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58049</TotalTime>
  <Words>1674</Words>
  <Application>Microsoft Office PowerPoint</Application>
  <PresentationFormat>On-screen Show (4:3)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 Unicode MS</vt:lpstr>
      <vt:lpstr>Gulim</vt:lpstr>
      <vt:lpstr>Arial</vt:lpstr>
      <vt:lpstr>Calibri</vt:lpstr>
      <vt:lpstr>Palatino</vt:lpstr>
      <vt:lpstr>Times New Roman</vt:lpstr>
      <vt:lpstr>Wingdings</vt:lpstr>
      <vt:lpstr>Default Design</vt:lpstr>
      <vt:lpstr>ECE408 Spring 2018   Applied Parallel Programming  Lecture 17 Parallel Computation Patterns – Parallel Scan Part-2 </vt:lpstr>
      <vt:lpstr>Objective</vt:lpstr>
      <vt:lpstr>A Kogge-Stone Parallel Scan Algorithm</vt:lpstr>
      <vt:lpstr>Improving Efficiency</vt:lpstr>
      <vt:lpstr>Brent-Kung Parallel Scan  - Reduction Step</vt:lpstr>
      <vt:lpstr>Inclusive Post-Scan Step</vt:lpstr>
      <vt:lpstr>Inclusive Post Scan Step</vt:lpstr>
      <vt:lpstr>Putting it Together (Data View)</vt:lpstr>
      <vt:lpstr>Reduction Step Kernel Code</vt:lpstr>
      <vt:lpstr>Reduction Step Kernel Code</vt:lpstr>
      <vt:lpstr>Putting it Together</vt:lpstr>
      <vt:lpstr>Post Scan Step </vt:lpstr>
      <vt:lpstr>Work Analysis</vt:lpstr>
      <vt:lpstr>Kogge-Stone vs. Brent-Kung</vt:lpstr>
      <vt:lpstr>Overall Flow of Complete Scan A Hierarchical Approach</vt:lpstr>
      <vt:lpstr>Using Global Memory Contents in CUDA</vt:lpstr>
      <vt:lpstr>Scan of Arbitrary Length Input</vt:lpstr>
      <vt:lpstr>Overall Flow of Complete Scan A Hierarchical Approach</vt:lpstr>
      <vt:lpstr>(Exclusive) Scan Definition</vt:lpstr>
      <vt:lpstr>Why Exclusive Scan</vt:lpstr>
      <vt:lpstr>A simple exclusive scan kernel</vt:lpstr>
      <vt:lpstr>Any More Questions? Read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hwu</dc:creator>
  <cp:lastModifiedBy>Wen-mei Hwu</cp:lastModifiedBy>
  <cp:revision>317</cp:revision>
  <dcterms:created xsi:type="dcterms:W3CDTF">1601-01-01T00:00:00Z</dcterms:created>
  <dcterms:modified xsi:type="dcterms:W3CDTF">2018-03-13T14:19:58Z</dcterms:modified>
</cp:coreProperties>
</file>