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2" r:id="rId1"/>
    <p:sldMasterId id="2147483665" r:id="rId2"/>
    <p:sldMasterId id="2147483685" r:id="rId3"/>
  </p:sldMasterIdLst>
  <p:notesMasterIdLst>
    <p:notesMasterId r:id="rId42"/>
  </p:notesMasterIdLst>
  <p:handoutMasterIdLst>
    <p:handoutMasterId r:id="rId43"/>
  </p:handoutMasterIdLst>
  <p:sldIdLst>
    <p:sldId id="261" r:id="rId4"/>
    <p:sldId id="288" r:id="rId5"/>
    <p:sldId id="266" r:id="rId6"/>
    <p:sldId id="287" r:id="rId7"/>
    <p:sldId id="278" r:id="rId8"/>
    <p:sldId id="271" r:id="rId9"/>
    <p:sldId id="286" r:id="rId10"/>
    <p:sldId id="269" r:id="rId11"/>
    <p:sldId id="273" r:id="rId12"/>
    <p:sldId id="274" r:id="rId13"/>
    <p:sldId id="275" r:id="rId14"/>
    <p:sldId id="289" r:id="rId15"/>
    <p:sldId id="290" r:id="rId16"/>
    <p:sldId id="291" r:id="rId17"/>
    <p:sldId id="292" r:id="rId18"/>
    <p:sldId id="293" r:id="rId19"/>
    <p:sldId id="294" r:id="rId20"/>
    <p:sldId id="296" r:id="rId21"/>
    <p:sldId id="295" r:id="rId22"/>
    <p:sldId id="297" r:id="rId23"/>
    <p:sldId id="298" r:id="rId24"/>
    <p:sldId id="277" r:id="rId25"/>
    <p:sldId id="299" r:id="rId26"/>
    <p:sldId id="300" r:id="rId27"/>
    <p:sldId id="301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02" r:id="rId39"/>
    <p:sldId id="313" r:id="rId40"/>
    <p:sldId id="314" r:id="rId41"/>
  </p:sldIdLst>
  <p:sldSz cx="13817600" cy="7772400"/>
  <p:notesSz cx="6858000" cy="91440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5E363A-B0B4-4C1F-8C46-D56A42398984}">
          <p14:sldIdLst>
            <p14:sldId id="261"/>
            <p14:sldId id="288"/>
            <p14:sldId id="266"/>
            <p14:sldId id="287"/>
            <p14:sldId id="278"/>
            <p14:sldId id="271"/>
            <p14:sldId id="286"/>
            <p14:sldId id="269"/>
            <p14:sldId id="273"/>
            <p14:sldId id="274"/>
            <p14:sldId id="275"/>
            <p14:sldId id="289"/>
            <p14:sldId id="290"/>
            <p14:sldId id="291"/>
            <p14:sldId id="292"/>
            <p14:sldId id="293"/>
            <p14:sldId id="294"/>
            <p14:sldId id="296"/>
            <p14:sldId id="295"/>
            <p14:sldId id="297"/>
            <p14:sldId id="298"/>
            <p14:sldId id="277"/>
            <p14:sldId id="299"/>
            <p14:sldId id="300"/>
            <p14:sldId id="301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02"/>
            <p14:sldId id="313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4A27"/>
    <a:srgbClr val="13294B"/>
    <a:srgbClr val="F16322"/>
    <a:srgbClr val="1429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78" autoAdjust="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2270" y="106"/>
      </p:cViewPr>
      <p:guideLst>
        <p:guide orient="horz" pos="2448"/>
        <p:guide pos="43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1" d="100"/>
          <a:sy n="91" d="100"/>
        </p:scale>
        <p:origin x="-4280" y="-3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8450729"/>
            <a:ext cx="6858000" cy="705971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t>3/28/2018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476999" y="8889999"/>
            <a:ext cx="379413" cy="252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8450729"/>
            <a:ext cx="6858000" cy="705971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476999" y="8889999"/>
            <a:ext cx="379413" cy="252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19125"/>
            <a:ext cx="12736406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ECE ILLINOIS 16:9 TEMPLATE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10626" y="1570071"/>
            <a:ext cx="12736406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35" baseline="0">
                <a:solidFill>
                  <a:srgbClr val="E84A2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Todd Sweet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1860825"/>
            <a:ext cx="12736406" cy="3017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48" b="0" i="0" baseline="0">
                <a:solidFill>
                  <a:srgbClr val="E84A2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179746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</p:spPr>
        <p:txBody>
          <a:bodyPr vert="horz"/>
          <a:lstStyle>
            <a:lvl1pPr marL="524790" indent="-524790">
              <a:buFont typeface="Wingdings" panose="05000000000000000000" pitchFamily="2" charset="2"/>
              <a:buChar char="§"/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E84A27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383761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124501" y="1608096"/>
            <a:ext cx="4069626" cy="506702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198" i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below</a:t>
            </a:r>
          </a:p>
          <a:p>
            <a:pPr lvl="0"/>
            <a:r>
              <a:rPr lang="en-US" dirty="0"/>
              <a:t>to insert media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0626" y="1628416"/>
            <a:ext cx="8182392" cy="50467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7" name="Picture 6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E84A27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3047918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0626" y="1628416"/>
            <a:ext cx="6144645" cy="508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7" name="Picture 6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964630" y="1628416"/>
            <a:ext cx="6144645" cy="508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E84A27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1019963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10626" y="1608096"/>
            <a:ext cx="12583500" cy="509750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198" i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below to insert media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E84A27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824988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834640"/>
            <a:ext cx="13817600" cy="2038696"/>
          </a:xfrm>
          <a:prstGeom prst="rect">
            <a:avLst/>
          </a:prstGeom>
          <a:solidFill>
            <a:srgbClr val="E84A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47">
              <a:solidFill>
                <a:srgbClr val="E84A27"/>
              </a:solidFill>
            </a:endParaRP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3833136"/>
            <a:ext cx="12631240" cy="7185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1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of section</a:t>
            </a:r>
          </a:p>
        </p:txBody>
      </p:sp>
      <p:pic>
        <p:nvPicPr>
          <p:cNvPr id="6" name="Picture 5" descr="master_bluesidebar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4640"/>
            <a:ext cx="139572" cy="2039112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2977956"/>
            <a:ext cx="12631240" cy="63055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chemeClr val="bg1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section</a:t>
            </a:r>
          </a:p>
        </p:txBody>
      </p:sp>
    </p:spTree>
    <p:extLst>
      <p:ext uri="{BB962C8B-B14F-4D97-AF65-F5344CB8AC3E}">
        <p14:creationId xmlns:p14="http://schemas.microsoft.com/office/powerpoint/2010/main" val="274024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1628416"/>
            <a:ext cx="12631240" cy="50771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5" name="Picture 4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4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</p:spPr>
        <p:txBody>
          <a:bodyPr vert="horz"/>
          <a:lstStyle>
            <a:lvl1pPr marL="524790" indent="-524790">
              <a:buFont typeface="Wingdings" panose="05000000000000000000" pitchFamily="2" charset="2"/>
              <a:buChar char="§"/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193774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124501" y="1608096"/>
            <a:ext cx="4069626" cy="506702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198" i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below</a:t>
            </a:r>
          </a:p>
          <a:p>
            <a:pPr lvl="0"/>
            <a:r>
              <a:rPr lang="en-US" dirty="0"/>
              <a:t>to insert media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0626" y="1628416"/>
            <a:ext cx="8182392" cy="50467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7" name="Picture 6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353166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0626" y="1628416"/>
            <a:ext cx="6144645" cy="508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7" name="Picture 6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964630" y="1628416"/>
            <a:ext cx="6144645" cy="508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18512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10626" y="1608096"/>
            <a:ext cx="12583500" cy="509750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198" i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below to insert media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313583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834640"/>
            <a:ext cx="13817600" cy="2038696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47"/>
          </a:p>
        </p:txBody>
      </p:sp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2977956"/>
            <a:ext cx="12631240" cy="63055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chemeClr val="bg1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section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3833136"/>
            <a:ext cx="12631240" cy="7185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1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of section</a:t>
            </a:r>
          </a:p>
        </p:txBody>
      </p:sp>
      <p:pic>
        <p:nvPicPr>
          <p:cNvPr id="6" name="Picture 5" descr="master_bluesidebar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4640"/>
            <a:ext cx="139572" cy="203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2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2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1628416"/>
            <a:ext cx="12631240" cy="50771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5" name="Picture 4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E84A27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308680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jpeg"/><Relationship Id="rId7" Type="http://schemas.openxmlformats.org/officeDocument/2006/relationships/image" Target="../media/image5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7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2938" y="2695073"/>
            <a:ext cx="13807440" cy="2352030"/>
            <a:chOff x="-1069" y="2880073"/>
            <a:chExt cx="10056262" cy="1676400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96"/>
            <a:stretch/>
          </p:blipFill>
          <p:spPr>
            <a:xfrm>
              <a:off x="-1069" y="2881477"/>
              <a:ext cx="2514600" cy="167309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13531" y="2880073"/>
              <a:ext cx="2514600" cy="16764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062" y="2880073"/>
              <a:ext cx="2514600" cy="16764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40593" y="2881978"/>
              <a:ext cx="2514600" cy="1674495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111271"/>
            <a:ext cx="13807436" cy="2673879"/>
          </a:xfrm>
          <a:prstGeom prst="rect">
            <a:avLst/>
          </a:prstGeom>
        </p:spPr>
      </p:pic>
      <p:pic>
        <p:nvPicPr>
          <p:cNvPr id="24" name="Picture 23" descr="master_bluesidebar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ftr="0"/>
  <p:txStyles>
    <p:titleStyle>
      <a:lvl1pPr algn="ctr" defTabSz="699720" rtl="0" eaLnBrk="1" latinLnBrk="0" hangingPunct="1">
        <a:spcBef>
          <a:spcPct val="0"/>
        </a:spcBef>
        <a:buNone/>
        <a:defRPr sz="67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4790" indent="-524790" algn="l" defTabSz="699720" rtl="0" eaLnBrk="1" latinLnBrk="0" hangingPunct="1">
        <a:spcBef>
          <a:spcPct val="20000"/>
        </a:spcBef>
        <a:buFont typeface="Arial"/>
        <a:buChar char="•"/>
        <a:defRPr sz="4944" kern="1200">
          <a:solidFill>
            <a:schemeClr val="tx1"/>
          </a:solidFill>
          <a:latin typeface="+mn-lt"/>
          <a:ea typeface="+mn-ea"/>
          <a:cs typeface="+mn-cs"/>
        </a:defRPr>
      </a:lvl1pPr>
      <a:lvl2pPr marL="1137047" indent="-437327" algn="l" defTabSz="699720" rtl="0" eaLnBrk="1" latinLnBrk="0" hangingPunct="1">
        <a:spcBef>
          <a:spcPct val="20000"/>
        </a:spcBef>
        <a:buFont typeface="Arial"/>
        <a:buChar char="–"/>
        <a:defRPr sz="4257" kern="1200">
          <a:solidFill>
            <a:schemeClr val="tx1"/>
          </a:solidFill>
          <a:latin typeface="+mn-lt"/>
          <a:ea typeface="+mn-ea"/>
          <a:cs typeface="+mn-cs"/>
        </a:defRPr>
      </a:lvl2pPr>
      <a:lvl3pPr marL="1749304" indent="-349861" algn="l" defTabSz="699720" rtl="0" eaLnBrk="1" latinLnBrk="0" hangingPunct="1">
        <a:spcBef>
          <a:spcPct val="20000"/>
        </a:spcBef>
        <a:buFont typeface="Arial"/>
        <a:buChar char="•"/>
        <a:defRPr sz="3709" kern="1200">
          <a:solidFill>
            <a:schemeClr val="tx1"/>
          </a:solidFill>
          <a:latin typeface="+mn-lt"/>
          <a:ea typeface="+mn-ea"/>
          <a:cs typeface="+mn-cs"/>
        </a:defRPr>
      </a:lvl3pPr>
      <a:lvl4pPr marL="2449024" indent="-349861" algn="l" defTabSz="699720" rtl="0" eaLnBrk="1" latinLnBrk="0" hangingPunct="1">
        <a:spcBef>
          <a:spcPct val="20000"/>
        </a:spcBef>
        <a:buFont typeface="Arial"/>
        <a:buChar char="–"/>
        <a:defRPr sz="3022" kern="1200">
          <a:solidFill>
            <a:schemeClr val="tx1"/>
          </a:solidFill>
          <a:latin typeface="+mn-lt"/>
          <a:ea typeface="+mn-ea"/>
          <a:cs typeface="+mn-cs"/>
        </a:defRPr>
      </a:lvl4pPr>
      <a:lvl5pPr marL="3148744" indent="-349861" algn="l" defTabSz="699720" rtl="0" eaLnBrk="1" latinLnBrk="0" hangingPunct="1">
        <a:spcBef>
          <a:spcPct val="20000"/>
        </a:spcBef>
        <a:buFont typeface="Arial"/>
        <a:buChar char="»"/>
        <a:defRPr sz="3022" kern="1200">
          <a:solidFill>
            <a:schemeClr val="tx1"/>
          </a:solidFill>
          <a:latin typeface="+mn-lt"/>
          <a:ea typeface="+mn-ea"/>
          <a:cs typeface="+mn-cs"/>
        </a:defRPr>
      </a:lvl5pPr>
      <a:lvl6pPr marL="3848465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8187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908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7628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720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442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9163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884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605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8325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8048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7768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738134"/>
            <a:ext cx="13807440" cy="1028181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2229668" y="7102049"/>
            <a:ext cx="552152" cy="345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4EFFFBF-6C01-4E08-A626-9BFEFD748859}" type="slidenum">
              <a:rPr lang="en-US" sz="1648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648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9" r:id="rId3"/>
    <p:sldLayoutId id="2147483682" r:id="rId4"/>
    <p:sldLayoutId id="2147483683" r:id="rId5"/>
    <p:sldLayoutId id="2147483684" r:id="rId6"/>
    <p:sldLayoutId id="2147483668" r:id="rId7"/>
  </p:sldLayoutIdLst>
  <p:hf hdr="0" ftr="0"/>
  <p:txStyles>
    <p:titleStyle>
      <a:lvl1pPr algn="ctr" defTabSz="699720" rtl="0" eaLnBrk="1" latinLnBrk="0" hangingPunct="1">
        <a:spcBef>
          <a:spcPct val="0"/>
        </a:spcBef>
        <a:buNone/>
        <a:defRPr sz="67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4790" indent="-524790" algn="l" defTabSz="699720" rtl="0" eaLnBrk="1" latinLnBrk="0" hangingPunct="1">
        <a:spcBef>
          <a:spcPct val="20000"/>
        </a:spcBef>
        <a:buFont typeface="Arial"/>
        <a:buChar char="•"/>
        <a:defRPr sz="4944" kern="1200">
          <a:solidFill>
            <a:schemeClr val="tx1"/>
          </a:solidFill>
          <a:latin typeface="+mn-lt"/>
          <a:ea typeface="+mn-ea"/>
          <a:cs typeface="+mn-cs"/>
        </a:defRPr>
      </a:lvl1pPr>
      <a:lvl2pPr marL="1137047" indent="-437327" algn="l" defTabSz="699720" rtl="0" eaLnBrk="1" latinLnBrk="0" hangingPunct="1">
        <a:spcBef>
          <a:spcPct val="20000"/>
        </a:spcBef>
        <a:buFont typeface="Arial"/>
        <a:buChar char="–"/>
        <a:defRPr sz="4257" kern="1200">
          <a:solidFill>
            <a:schemeClr val="tx1"/>
          </a:solidFill>
          <a:latin typeface="+mn-lt"/>
          <a:ea typeface="+mn-ea"/>
          <a:cs typeface="+mn-cs"/>
        </a:defRPr>
      </a:lvl2pPr>
      <a:lvl3pPr marL="1749304" indent="-349861" algn="l" defTabSz="699720" rtl="0" eaLnBrk="1" latinLnBrk="0" hangingPunct="1">
        <a:spcBef>
          <a:spcPct val="20000"/>
        </a:spcBef>
        <a:buFont typeface="Arial"/>
        <a:buChar char="•"/>
        <a:defRPr sz="3709" kern="1200">
          <a:solidFill>
            <a:schemeClr val="tx1"/>
          </a:solidFill>
          <a:latin typeface="+mn-lt"/>
          <a:ea typeface="+mn-ea"/>
          <a:cs typeface="+mn-cs"/>
        </a:defRPr>
      </a:lvl3pPr>
      <a:lvl4pPr marL="2449024" indent="-349861" algn="l" defTabSz="699720" rtl="0" eaLnBrk="1" latinLnBrk="0" hangingPunct="1">
        <a:spcBef>
          <a:spcPct val="20000"/>
        </a:spcBef>
        <a:buFont typeface="Arial"/>
        <a:buChar char="–"/>
        <a:defRPr sz="3022" kern="1200">
          <a:solidFill>
            <a:schemeClr val="tx1"/>
          </a:solidFill>
          <a:latin typeface="+mn-lt"/>
          <a:ea typeface="+mn-ea"/>
          <a:cs typeface="+mn-cs"/>
        </a:defRPr>
      </a:lvl4pPr>
      <a:lvl5pPr marL="3148744" indent="-349861" algn="l" defTabSz="699720" rtl="0" eaLnBrk="1" latinLnBrk="0" hangingPunct="1">
        <a:spcBef>
          <a:spcPct val="20000"/>
        </a:spcBef>
        <a:buFont typeface="Arial"/>
        <a:buChar char="»"/>
        <a:defRPr sz="3022" kern="1200">
          <a:solidFill>
            <a:schemeClr val="tx1"/>
          </a:solidFill>
          <a:latin typeface="+mn-lt"/>
          <a:ea typeface="+mn-ea"/>
          <a:cs typeface="+mn-cs"/>
        </a:defRPr>
      </a:lvl5pPr>
      <a:lvl6pPr marL="3848465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8187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908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7628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720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442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9163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884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605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8325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8048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7768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738134"/>
            <a:ext cx="13807440" cy="1028181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2229668" y="7102049"/>
            <a:ext cx="552152" cy="345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4EFFFBF-6C01-4E08-A626-9BFEFD748859}" type="slidenum">
              <a:rPr lang="en-US" sz="1648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648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34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</p:sldLayoutIdLst>
  <p:hf hdr="0" ftr="0"/>
  <p:txStyles>
    <p:titleStyle>
      <a:lvl1pPr algn="ctr" defTabSz="699720" rtl="0" eaLnBrk="1" latinLnBrk="0" hangingPunct="1">
        <a:spcBef>
          <a:spcPct val="0"/>
        </a:spcBef>
        <a:buNone/>
        <a:defRPr sz="67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4790" indent="-524790" algn="l" defTabSz="699720" rtl="0" eaLnBrk="1" latinLnBrk="0" hangingPunct="1">
        <a:spcBef>
          <a:spcPct val="20000"/>
        </a:spcBef>
        <a:buFont typeface="Arial"/>
        <a:buChar char="•"/>
        <a:defRPr sz="4944" kern="1200">
          <a:solidFill>
            <a:schemeClr val="tx1"/>
          </a:solidFill>
          <a:latin typeface="+mn-lt"/>
          <a:ea typeface="+mn-ea"/>
          <a:cs typeface="+mn-cs"/>
        </a:defRPr>
      </a:lvl1pPr>
      <a:lvl2pPr marL="1137047" indent="-437327" algn="l" defTabSz="699720" rtl="0" eaLnBrk="1" latinLnBrk="0" hangingPunct="1">
        <a:spcBef>
          <a:spcPct val="20000"/>
        </a:spcBef>
        <a:buFont typeface="Arial"/>
        <a:buChar char="–"/>
        <a:defRPr sz="4257" kern="1200">
          <a:solidFill>
            <a:schemeClr val="tx1"/>
          </a:solidFill>
          <a:latin typeface="+mn-lt"/>
          <a:ea typeface="+mn-ea"/>
          <a:cs typeface="+mn-cs"/>
        </a:defRPr>
      </a:lvl2pPr>
      <a:lvl3pPr marL="1749304" indent="-349861" algn="l" defTabSz="699720" rtl="0" eaLnBrk="1" latinLnBrk="0" hangingPunct="1">
        <a:spcBef>
          <a:spcPct val="20000"/>
        </a:spcBef>
        <a:buFont typeface="Arial"/>
        <a:buChar char="•"/>
        <a:defRPr sz="3709" kern="1200">
          <a:solidFill>
            <a:schemeClr val="tx1"/>
          </a:solidFill>
          <a:latin typeface="+mn-lt"/>
          <a:ea typeface="+mn-ea"/>
          <a:cs typeface="+mn-cs"/>
        </a:defRPr>
      </a:lvl3pPr>
      <a:lvl4pPr marL="2449024" indent="-349861" algn="l" defTabSz="699720" rtl="0" eaLnBrk="1" latinLnBrk="0" hangingPunct="1">
        <a:spcBef>
          <a:spcPct val="20000"/>
        </a:spcBef>
        <a:buFont typeface="Arial"/>
        <a:buChar char="–"/>
        <a:defRPr sz="3022" kern="1200">
          <a:solidFill>
            <a:schemeClr val="tx1"/>
          </a:solidFill>
          <a:latin typeface="+mn-lt"/>
          <a:ea typeface="+mn-ea"/>
          <a:cs typeface="+mn-cs"/>
        </a:defRPr>
      </a:lvl4pPr>
      <a:lvl5pPr marL="3148744" indent="-349861" algn="l" defTabSz="699720" rtl="0" eaLnBrk="1" latinLnBrk="0" hangingPunct="1">
        <a:spcBef>
          <a:spcPct val="20000"/>
        </a:spcBef>
        <a:buFont typeface="Arial"/>
        <a:buChar char="»"/>
        <a:defRPr sz="3022" kern="1200">
          <a:solidFill>
            <a:schemeClr val="tx1"/>
          </a:solidFill>
          <a:latin typeface="+mn-lt"/>
          <a:ea typeface="+mn-ea"/>
          <a:cs typeface="+mn-cs"/>
        </a:defRPr>
      </a:lvl5pPr>
      <a:lvl6pPr marL="3848465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8187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908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7628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720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442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9163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884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605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8325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8048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7768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4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0626" y="436245"/>
            <a:ext cx="12736406" cy="742950"/>
          </a:xfrm>
        </p:spPr>
        <p:txBody>
          <a:bodyPr/>
          <a:lstStyle/>
          <a:p>
            <a:r>
              <a:rPr lang="en-US" dirty="0"/>
              <a:t>ECE408/CS483/CSE408 Spring 2018</a:t>
            </a:r>
          </a:p>
          <a:p>
            <a:r>
              <a:rPr lang="en-US" dirty="0"/>
              <a:t>Convolutional Neural Networks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0626" y="5291679"/>
            <a:ext cx="12736406" cy="32731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Contributed by Carl Pearson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10626" y="5582433"/>
            <a:ext cx="12736406" cy="30170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pearson@Illinois.edu</a:t>
            </a:r>
          </a:p>
        </p:txBody>
      </p:sp>
    </p:spTree>
    <p:extLst>
      <p:ext uri="{BB962C8B-B14F-4D97-AF65-F5344CB8AC3E}">
        <p14:creationId xmlns:p14="http://schemas.microsoft.com/office/powerpoint/2010/main" val="1154419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F22D2-FCC4-4FD6-90B4-807D6507D4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Example of the Forward Path of a Convolution Layer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E7FF6D-17FE-4371-8C16-D529F56512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26" b="47379"/>
          <a:stretch/>
        </p:blipFill>
        <p:spPr>
          <a:xfrm>
            <a:off x="2271311" y="1580083"/>
            <a:ext cx="8088112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30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602333-661B-4D46-98B5-8237AE3A65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void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convLayer_forward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B,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M,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C,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H,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W,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K, float* X, float* W, float* Y) {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H_out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= H – K + 1;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W_out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= W – K + 1; </a:t>
            </a:r>
          </a:p>
          <a:p>
            <a:pPr marL="0" indent="0" algn="just">
              <a:buNone/>
            </a:pPr>
            <a:endParaRPr lang="en-US" sz="1800" b="1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for (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b = 0; b &lt; B; ++b)                 // for each image in batch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for(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m = 0;  m &lt; M;  m++)              // for each output feature map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for(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h = 0; h &lt;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H_out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; h++)          // for each output element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for(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w = 0; w &lt;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W_out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; w++) {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Y[m, h, w] = 0;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for(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c = 0;  c &lt; C;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c++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         // sum over all input feature maps (channels)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  for(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p = 0; p &lt; K; p++)	       //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KxK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filter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    for(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q = 0; q &lt; K; q++)  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      Y[b, m, h, w] += X[b, c, h + p, w + q] * W[m, c, p, q];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}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61487-FE6C-4CF8-BD2D-B317015DD7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Sequential Code: Forward Convolutional Layer</a:t>
            </a:r>
          </a:p>
        </p:txBody>
      </p:sp>
    </p:spTree>
    <p:extLst>
      <p:ext uri="{BB962C8B-B14F-4D97-AF65-F5344CB8AC3E}">
        <p14:creationId xmlns:p14="http://schemas.microsoft.com/office/powerpoint/2010/main" val="100683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0626" y="635274"/>
            <a:ext cx="4247977" cy="726801"/>
          </a:xfrm>
        </p:spPr>
        <p:txBody>
          <a:bodyPr/>
          <a:lstStyle/>
          <a:p>
            <a:r>
              <a:rPr lang="en-US" sz="4800" dirty="0"/>
              <a:t>A Small Convolution Layer Example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8E8861-532E-4CC0-8084-B99E685C1E7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0645" y="367701"/>
          <a:ext cx="1752600" cy="182880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effectLst/>
                <a:tableStyleId>{69C7853C-536D-4A76-A0AE-DD22124D55A5}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66904973"/>
                    </a:ext>
                  </a:extLst>
                </a:gridCol>
              </a:tblGrid>
              <a:tr h="35791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579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579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  <a:tr h="3579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6170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1CF136-1190-4267-A2C0-A36E4E2C2E8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10394" y="640712"/>
          <a:ext cx="1066797" cy="1371600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{69C7853C-536D-4A76-A0AE-DD22124D55A5}</a:tableStyleId>
              </a:tblPr>
              <a:tblGrid>
                <a:gridCol w="344091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288807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33899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</a:tblGrid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3E2C2A-DDAC-442A-A888-8684979D73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0645" y="2429633"/>
          <a:ext cx="1752600" cy="1828800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{69C7853C-536D-4A76-A0AE-DD22124D55A5}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66904973"/>
                    </a:ext>
                  </a:extLst>
                </a:gridCol>
              </a:tblGrid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61707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390650C-D05F-403F-8BBB-EEEB05393DD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01064" y="2586565"/>
          <a:ext cx="10481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588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251342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29207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</a:tblGrid>
              <a:tr h="319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BDD6496-2C8A-41C7-8C2A-C5E1147B27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0645" y="4491565"/>
          <a:ext cx="1752600" cy="1828800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{69C7853C-536D-4A76-A0AE-DD22124D55A5}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66904973"/>
                    </a:ext>
                  </a:extLst>
                </a:gridCol>
              </a:tblGrid>
              <a:tr h="36152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615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615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  <a:tr h="3615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61707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F2C0AB0-0D12-4A3A-B798-D60EB259614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01064" y="4297167"/>
          <a:ext cx="1066796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132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302943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389721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</a:tblGrid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09D1931-48FC-4FDD-9CFE-828D785BC3BD}"/>
              </a:ext>
            </a:extLst>
          </p:cNvPr>
          <p:cNvSpPr txBox="1"/>
          <p:nvPr/>
        </p:nvSpPr>
        <p:spPr>
          <a:xfrm>
            <a:off x="5197863" y="1102006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X[b,0,_, _]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4121D1-3F1B-4634-9252-4389607DB952}"/>
              </a:ext>
            </a:extLst>
          </p:cNvPr>
          <p:cNvSpPr txBox="1"/>
          <p:nvPr/>
        </p:nvSpPr>
        <p:spPr>
          <a:xfrm>
            <a:off x="5193123" y="3145539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X[b,1,_, _]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46E29F-432D-4DEB-BBC2-3856DBED0AAF}"/>
              </a:ext>
            </a:extLst>
          </p:cNvPr>
          <p:cNvSpPr txBox="1"/>
          <p:nvPr/>
        </p:nvSpPr>
        <p:spPr>
          <a:xfrm>
            <a:off x="5197863" y="5180443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X[b,2,_, _]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46FAD7B-BDF8-4693-89A9-662829E6FB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602928" y="2806389"/>
          <a:ext cx="630437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1630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288807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</a:tblGrid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C8A17FC-DB5C-462F-9539-7B2BE76281FE}"/>
              </a:ext>
            </a:extLst>
          </p:cNvPr>
          <p:cNvSpPr txBox="1"/>
          <p:nvPr/>
        </p:nvSpPr>
        <p:spPr>
          <a:xfrm>
            <a:off x="12235826" y="3017757"/>
            <a:ext cx="1263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Y[b,0,_, _]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22AA5C-C5F2-4007-A0FA-482BF5B62AED}"/>
              </a:ext>
            </a:extLst>
          </p:cNvPr>
          <p:cNvSpPr/>
          <p:nvPr/>
        </p:nvSpPr>
        <p:spPr>
          <a:xfrm>
            <a:off x="10077191" y="1018561"/>
            <a:ext cx="1354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W[0,0,_, _]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27B647-B926-4447-9FA9-DDCF0BA2D259}"/>
              </a:ext>
            </a:extLst>
          </p:cNvPr>
          <p:cNvSpPr/>
          <p:nvPr/>
        </p:nvSpPr>
        <p:spPr>
          <a:xfrm>
            <a:off x="10039870" y="2969401"/>
            <a:ext cx="1354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W[0,1,_, _]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339D71-B4DD-46D2-B484-5B9E1C021199}"/>
              </a:ext>
            </a:extLst>
          </p:cNvPr>
          <p:cNvSpPr/>
          <p:nvPr/>
        </p:nvSpPr>
        <p:spPr>
          <a:xfrm>
            <a:off x="10077191" y="4840903"/>
            <a:ext cx="1354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W[0,2,_, _]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6E3EC13-6B05-4204-BB42-12411BC62473}"/>
              </a:ext>
            </a:extLst>
          </p:cNvPr>
          <p:cNvSpPr/>
          <p:nvPr/>
        </p:nvSpPr>
        <p:spPr bwMode="auto">
          <a:xfrm>
            <a:off x="11574030" y="2742056"/>
            <a:ext cx="390807" cy="4572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8336DE-9634-425B-8476-F5D48FCFB8BB}"/>
              </a:ext>
            </a:extLst>
          </p:cNvPr>
          <p:cNvSpPr txBox="1"/>
          <p:nvPr/>
        </p:nvSpPr>
        <p:spPr>
          <a:xfrm>
            <a:off x="723332" y="3558055"/>
            <a:ext cx="2035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X[b, 1,_,_]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499830-AFC6-408C-BF82-7053162D1618}"/>
              </a:ext>
            </a:extLst>
          </p:cNvPr>
          <p:cNvSpPr/>
          <p:nvPr/>
        </p:nvSpPr>
        <p:spPr>
          <a:xfrm>
            <a:off x="723332" y="4306899"/>
            <a:ext cx="15664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W[0,1,_, _]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240B4C-A251-4009-8070-0B4E6B723992}"/>
              </a:ext>
            </a:extLst>
          </p:cNvPr>
          <p:cNvSpPr txBox="1"/>
          <p:nvPr/>
        </p:nvSpPr>
        <p:spPr>
          <a:xfrm>
            <a:off x="788653" y="5040187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Y[0,_, _]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127C0B-7A14-46C9-9D76-3D8DCC15DBFC}"/>
              </a:ext>
            </a:extLst>
          </p:cNvPr>
          <p:cNvSpPr txBox="1"/>
          <p:nvPr/>
        </p:nvSpPr>
        <p:spPr>
          <a:xfrm>
            <a:off x="2374979" y="5668767"/>
            <a:ext cx="1933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 map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144D08-F76E-4B6B-81E3-DC8DD00B6679}"/>
              </a:ext>
            </a:extLst>
          </p:cNvPr>
          <p:cNvSpPr txBox="1"/>
          <p:nvPr/>
        </p:nvSpPr>
        <p:spPr>
          <a:xfrm>
            <a:off x="2374979" y="3080044"/>
            <a:ext cx="1630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input channel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E4A4EF-F0F9-442A-A140-A07AAF28BD52}"/>
              </a:ext>
            </a:extLst>
          </p:cNvPr>
          <p:cNvCxnSpPr>
            <a:cxnSpLocks/>
          </p:cNvCxnSpPr>
          <p:nvPr/>
        </p:nvCxnSpPr>
        <p:spPr>
          <a:xfrm flipH="1" flipV="1">
            <a:off x="1328626" y="4768564"/>
            <a:ext cx="1160898" cy="986778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FF07202-CB67-4AD0-AF33-510825BBD1F5}"/>
              </a:ext>
            </a:extLst>
          </p:cNvPr>
          <p:cNvCxnSpPr>
            <a:cxnSpLocks/>
            <a:stCxn id="25" idx="1"/>
            <a:endCxn id="22" idx="0"/>
          </p:cNvCxnSpPr>
          <p:nvPr/>
        </p:nvCxnSpPr>
        <p:spPr>
          <a:xfrm flipH="1">
            <a:off x="1506559" y="3280099"/>
            <a:ext cx="868420" cy="102680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E77843E-02FD-4804-AD9E-FCEEABF775BF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1506559" y="3280099"/>
            <a:ext cx="868420" cy="44069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099682-5C5A-4077-BFBC-50AF410ED4DA}"/>
              </a:ext>
            </a:extLst>
          </p:cNvPr>
          <p:cNvCxnSpPr>
            <a:cxnSpLocks/>
          </p:cNvCxnSpPr>
          <p:nvPr/>
        </p:nvCxnSpPr>
        <p:spPr>
          <a:xfrm flipH="1" flipV="1">
            <a:off x="1188298" y="5427788"/>
            <a:ext cx="1291890" cy="327554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0425830-6771-44C3-BBA6-3FFF47A1A0B8}"/>
              </a:ext>
            </a:extLst>
          </p:cNvPr>
          <p:cNvSpPr txBox="1"/>
          <p:nvPr/>
        </p:nvSpPr>
        <p:spPr>
          <a:xfrm>
            <a:off x="3298263" y="465318"/>
            <a:ext cx="1630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Image </a:t>
            </a:r>
            <a:r>
              <a:rPr lang="en-US" i="1" dirty="0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 in mini batch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726DCD6-2C4D-4B7E-BAD3-E4E417D7579C}"/>
              </a:ext>
            </a:extLst>
          </p:cNvPr>
          <p:cNvCxnSpPr>
            <a:cxnSpLocks/>
          </p:cNvCxnSpPr>
          <p:nvPr/>
        </p:nvCxnSpPr>
        <p:spPr>
          <a:xfrm>
            <a:off x="4581236" y="819261"/>
            <a:ext cx="882661" cy="353943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929170" y="2309247"/>
            <a:ext cx="8724837" cy="19491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55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0626" y="635274"/>
            <a:ext cx="4247977" cy="726801"/>
          </a:xfrm>
        </p:spPr>
        <p:txBody>
          <a:bodyPr/>
          <a:lstStyle/>
          <a:p>
            <a:r>
              <a:rPr lang="en-US" sz="4800" dirty="0"/>
              <a:t>A Small Convolution Layer Example</a:t>
            </a:r>
            <a:br>
              <a:rPr lang="en-US" sz="4800" dirty="0"/>
            </a:br>
            <a:r>
              <a:rPr lang="en-US" sz="4800" dirty="0"/>
              <a:t>c = 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8E8861-532E-4CC0-8084-B99E685C1E7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0645" y="367701"/>
          <a:ext cx="1752600" cy="182880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effectLst/>
                <a:tableStyleId>{69C7853C-536D-4A76-A0AE-DD22124D55A5}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66904973"/>
                    </a:ext>
                  </a:extLst>
                </a:gridCol>
              </a:tblGrid>
              <a:tr h="35791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579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579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  <a:tr h="3579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6170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1CF136-1190-4267-A2C0-A36E4E2C2E8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10394" y="640712"/>
          <a:ext cx="1066797" cy="1371600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{69C7853C-536D-4A76-A0AE-DD22124D55A5}</a:tableStyleId>
              </a:tblPr>
              <a:tblGrid>
                <a:gridCol w="344091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288807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33899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</a:tblGrid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3E2C2A-DDAC-442A-A888-8684979D73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0645" y="2429633"/>
          <a:ext cx="1752600" cy="1828800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{69C7853C-536D-4A76-A0AE-DD22124D55A5}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66904973"/>
                    </a:ext>
                  </a:extLst>
                </a:gridCol>
              </a:tblGrid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61707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390650C-D05F-403F-8BBB-EEEB05393DD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01064" y="2586565"/>
          <a:ext cx="10481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588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251342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29207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</a:tblGrid>
              <a:tr h="319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BDD6496-2C8A-41C7-8C2A-C5E1147B27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0645" y="4491565"/>
          <a:ext cx="1752600" cy="1828800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{69C7853C-536D-4A76-A0AE-DD22124D55A5}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66904973"/>
                    </a:ext>
                  </a:extLst>
                </a:gridCol>
              </a:tblGrid>
              <a:tr h="36152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615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615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  <a:tr h="3615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61707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F2C0AB0-0D12-4A3A-B798-D60EB259614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01064" y="4297167"/>
          <a:ext cx="1066796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132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302943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389721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</a:tblGrid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09D1931-48FC-4FDD-9CFE-828D785BC3BD}"/>
              </a:ext>
            </a:extLst>
          </p:cNvPr>
          <p:cNvSpPr txBox="1"/>
          <p:nvPr/>
        </p:nvSpPr>
        <p:spPr>
          <a:xfrm>
            <a:off x="5197863" y="1102006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X[b,0,_, _]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4121D1-3F1B-4634-9252-4389607DB952}"/>
              </a:ext>
            </a:extLst>
          </p:cNvPr>
          <p:cNvSpPr txBox="1"/>
          <p:nvPr/>
        </p:nvSpPr>
        <p:spPr>
          <a:xfrm>
            <a:off x="5193123" y="3145539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X[b,1,_, _]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46E29F-432D-4DEB-BBC2-3856DBED0AAF}"/>
              </a:ext>
            </a:extLst>
          </p:cNvPr>
          <p:cNvSpPr txBox="1"/>
          <p:nvPr/>
        </p:nvSpPr>
        <p:spPr>
          <a:xfrm>
            <a:off x="5197863" y="5180443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X[b,2,_, _]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46FAD7B-BDF8-4693-89A9-662829E6FB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602928" y="2806389"/>
          <a:ext cx="104627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969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479303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</a:tblGrid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C8A17FC-DB5C-462F-9539-7B2BE76281FE}"/>
              </a:ext>
            </a:extLst>
          </p:cNvPr>
          <p:cNvSpPr txBox="1"/>
          <p:nvPr/>
        </p:nvSpPr>
        <p:spPr>
          <a:xfrm>
            <a:off x="12126064" y="3791455"/>
            <a:ext cx="1263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Y[b,0,_, _]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22AA5C-C5F2-4007-A0FA-482BF5B62AED}"/>
              </a:ext>
            </a:extLst>
          </p:cNvPr>
          <p:cNvSpPr/>
          <p:nvPr/>
        </p:nvSpPr>
        <p:spPr>
          <a:xfrm>
            <a:off x="10077191" y="1018561"/>
            <a:ext cx="1354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W[0,0,_, _]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27B647-B926-4447-9FA9-DDCF0BA2D259}"/>
              </a:ext>
            </a:extLst>
          </p:cNvPr>
          <p:cNvSpPr/>
          <p:nvPr/>
        </p:nvSpPr>
        <p:spPr>
          <a:xfrm>
            <a:off x="10039870" y="2969401"/>
            <a:ext cx="1354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W[0,1,_, _]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339D71-B4DD-46D2-B484-5B9E1C021199}"/>
              </a:ext>
            </a:extLst>
          </p:cNvPr>
          <p:cNvSpPr/>
          <p:nvPr/>
        </p:nvSpPr>
        <p:spPr>
          <a:xfrm>
            <a:off x="10077191" y="4840903"/>
            <a:ext cx="1354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W[0,2,_, _]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6E3EC13-6B05-4204-BB42-12411BC62473}"/>
              </a:ext>
            </a:extLst>
          </p:cNvPr>
          <p:cNvSpPr/>
          <p:nvPr/>
        </p:nvSpPr>
        <p:spPr bwMode="auto">
          <a:xfrm>
            <a:off x="11574030" y="2742056"/>
            <a:ext cx="552034" cy="4572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864342-A865-487C-9CB6-83FA45D1E8F7}"/>
              </a:ext>
            </a:extLst>
          </p:cNvPr>
          <p:cNvSpPr/>
          <p:nvPr/>
        </p:nvSpPr>
        <p:spPr bwMode="auto">
          <a:xfrm>
            <a:off x="8903090" y="569650"/>
            <a:ext cx="1281405" cy="1626851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8973A99-DD98-4C8E-BADF-C49BDF3D7F0E}"/>
              </a:ext>
            </a:extLst>
          </p:cNvPr>
          <p:cNvSpPr/>
          <p:nvPr/>
        </p:nvSpPr>
        <p:spPr bwMode="auto">
          <a:xfrm>
            <a:off x="6564933" y="205135"/>
            <a:ext cx="1464642" cy="1626851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5B685A-A5E3-4BA4-968E-38127DAC84F7}"/>
              </a:ext>
            </a:extLst>
          </p:cNvPr>
          <p:cNvSpPr txBox="1"/>
          <p:nvPr/>
        </p:nvSpPr>
        <p:spPr>
          <a:xfrm>
            <a:off x="11029694" y="1810912"/>
            <a:ext cx="114646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3+13+2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DEECA4-A7C8-4BDE-A8AD-5F9D39C47710}"/>
              </a:ext>
            </a:extLst>
          </p:cNvPr>
          <p:cNvCxnSpPr>
            <a:cxnSpLocks/>
          </p:cNvCxnSpPr>
          <p:nvPr/>
        </p:nvCxnSpPr>
        <p:spPr bwMode="auto">
          <a:xfrm>
            <a:off x="11450528" y="2383411"/>
            <a:ext cx="152400" cy="279958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11739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0626" y="635274"/>
            <a:ext cx="4247977" cy="726801"/>
          </a:xfrm>
        </p:spPr>
        <p:txBody>
          <a:bodyPr/>
          <a:lstStyle/>
          <a:p>
            <a:r>
              <a:rPr lang="en-US" sz="4800" dirty="0"/>
              <a:t>A Small Convolution Layer Example</a:t>
            </a:r>
            <a:br>
              <a:rPr lang="en-US" sz="4800" dirty="0"/>
            </a:br>
            <a:r>
              <a:rPr lang="en-US" sz="4800" dirty="0"/>
              <a:t>c =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8E8861-532E-4CC0-8084-B99E685C1E7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0645" y="367701"/>
          <a:ext cx="1752600" cy="182880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effectLst/>
                <a:tableStyleId>{69C7853C-536D-4A76-A0AE-DD22124D55A5}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66904973"/>
                    </a:ext>
                  </a:extLst>
                </a:gridCol>
              </a:tblGrid>
              <a:tr h="35791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579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579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  <a:tr h="3579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6170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1CF136-1190-4267-A2C0-A36E4E2C2E8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10394" y="640712"/>
          <a:ext cx="1066797" cy="1371600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{69C7853C-536D-4A76-A0AE-DD22124D55A5}</a:tableStyleId>
              </a:tblPr>
              <a:tblGrid>
                <a:gridCol w="344091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288807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33899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</a:tblGrid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3E2C2A-DDAC-442A-A888-8684979D73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0645" y="2429633"/>
          <a:ext cx="1752600" cy="1828800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{69C7853C-536D-4A76-A0AE-DD22124D55A5}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66904973"/>
                    </a:ext>
                  </a:extLst>
                </a:gridCol>
              </a:tblGrid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61707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390650C-D05F-403F-8BBB-EEEB05393DD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01064" y="2586565"/>
          <a:ext cx="10481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588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251342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29207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</a:tblGrid>
              <a:tr h="319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BDD6496-2C8A-41C7-8C2A-C5E1147B27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0645" y="4491565"/>
          <a:ext cx="1752600" cy="1828800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{69C7853C-536D-4A76-A0AE-DD22124D55A5}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66904973"/>
                    </a:ext>
                  </a:extLst>
                </a:gridCol>
              </a:tblGrid>
              <a:tr h="36152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615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615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  <a:tr h="3615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61707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F2C0AB0-0D12-4A3A-B798-D60EB259614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01064" y="4297167"/>
          <a:ext cx="1066796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132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302943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389721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</a:tblGrid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09D1931-48FC-4FDD-9CFE-828D785BC3BD}"/>
              </a:ext>
            </a:extLst>
          </p:cNvPr>
          <p:cNvSpPr txBox="1"/>
          <p:nvPr/>
        </p:nvSpPr>
        <p:spPr>
          <a:xfrm>
            <a:off x="5197863" y="1102006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X[b,0,_, _]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4121D1-3F1B-4634-9252-4389607DB952}"/>
              </a:ext>
            </a:extLst>
          </p:cNvPr>
          <p:cNvSpPr txBox="1"/>
          <p:nvPr/>
        </p:nvSpPr>
        <p:spPr>
          <a:xfrm>
            <a:off x="5193123" y="3145539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X[b,1,_, _]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46E29F-432D-4DEB-BBC2-3856DBED0AAF}"/>
              </a:ext>
            </a:extLst>
          </p:cNvPr>
          <p:cNvSpPr txBox="1"/>
          <p:nvPr/>
        </p:nvSpPr>
        <p:spPr>
          <a:xfrm>
            <a:off x="5197863" y="5180443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X[b,2,_, _]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46FAD7B-BDF8-4693-89A9-662829E6FB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602928" y="2806389"/>
          <a:ext cx="104627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969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479303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</a:tblGrid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C8A17FC-DB5C-462F-9539-7B2BE76281FE}"/>
              </a:ext>
            </a:extLst>
          </p:cNvPr>
          <p:cNvSpPr txBox="1"/>
          <p:nvPr/>
        </p:nvSpPr>
        <p:spPr>
          <a:xfrm>
            <a:off x="12126064" y="3791455"/>
            <a:ext cx="1263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Y[b,0,_, _]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22AA5C-C5F2-4007-A0FA-482BF5B62AED}"/>
              </a:ext>
            </a:extLst>
          </p:cNvPr>
          <p:cNvSpPr/>
          <p:nvPr/>
        </p:nvSpPr>
        <p:spPr>
          <a:xfrm>
            <a:off x="10077191" y="1018561"/>
            <a:ext cx="1354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W[0,0,_, _]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27B647-B926-4447-9FA9-DDCF0BA2D259}"/>
              </a:ext>
            </a:extLst>
          </p:cNvPr>
          <p:cNvSpPr/>
          <p:nvPr/>
        </p:nvSpPr>
        <p:spPr>
          <a:xfrm>
            <a:off x="10039870" y="2969401"/>
            <a:ext cx="1354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W[0,1,_, _]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339D71-B4DD-46D2-B484-5B9E1C021199}"/>
              </a:ext>
            </a:extLst>
          </p:cNvPr>
          <p:cNvSpPr/>
          <p:nvPr/>
        </p:nvSpPr>
        <p:spPr>
          <a:xfrm>
            <a:off x="10077191" y="4840903"/>
            <a:ext cx="1354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W[0,2,_, _]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6E3EC13-6B05-4204-BB42-12411BC62473}"/>
              </a:ext>
            </a:extLst>
          </p:cNvPr>
          <p:cNvSpPr/>
          <p:nvPr/>
        </p:nvSpPr>
        <p:spPr bwMode="auto">
          <a:xfrm>
            <a:off x="11574030" y="2742056"/>
            <a:ext cx="552034" cy="4572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864342-A865-487C-9CB6-83FA45D1E8F7}"/>
              </a:ext>
            </a:extLst>
          </p:cNvPr>
          <p:cNvSpPr/>
          <p:nvPr/>
        </p:nvSpPr>
        <p:spPr bwMode="auto">
          <a:xfrm>
            <a:off x="8869737" y="2500815"/>
            <a:ext cx="1281405" cy="1626851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8973A99-DD98-4C8E-BADF-C49BDF3D7F0E}"/>
              </a:ext>
            </a:extLst>
          </p:cNvPr>
          <p:cNvSpPr/>
          <p:nvPr/>
        </p:nvSpPr>
        <p:spPr bwMode="auto">
          <a:xfrm>
            <a:off x="6553710" y="2356030"/>
            <a:ext cx="1464642" cy="1602135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5B685A-A5E3-4BA4-968E-38127DAC84F7}"/>
              </a:ext>
            </a:extLst>
          </p:cNvPr>
          <p:cNvSpPr txBox="1"/>
          <p:nvPr/>
        </p:nvSpPr>
        <p:spPr>
          <a:xfrm>
            <a:off x="10952590" y="1950686"/>
            <a:ext cx="9589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7+3+3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32EB87-5D58-4F70-9FE9-FA6AF16AEFF9}"/>
              </a:ext>
            </a:extLst>
          </p:cNvPr>
          <p:cNvSpPr txBox="1"/>
          <p:nvPr/>
        </p:nvSpPr>
        <p:spPr>
          <a:xfrm>
            <a:off x="10077192" y="1950687"/>
            <a:ext cx="132760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… 18+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497868-8337-4524-91AA-4B5045F4946F}"/>
              </a:ext>
            </a:extLst>
          </p:cNvPr>
          <p:cNvCxnSpPr>
            <a:cxnSpLocks/>
          </p:cNvCxnSpPr>
          <p:nvPr/>
        </p:nvCxnSpPr>
        <p:spPr bwMode="auto">
          <a:xfrm>
            <a:off x="11450528" y="2383411"/>
            <a:ext cx="152400" cy="279958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20218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0626" y="635274"/>
            <a:ext cx="4247977" cy="726801"/>
          </a:xfrm>
        </p:spPr>
        <p:txBody>
          <a:bodyPr/>
          <a:lstStyle/>
          <a:p>
            <a:r>
              <a:rPr lang="en-US" sz="4800" dirty="0"/>
              <a:t>A Small Convolution Layer Example</a:t>
            </a:r>
            <a:br>
              <a:rPr lang="en-US" sz="4800" dirty="0"/>
            </a:br>
            <a:r>
              <a:rPr lang="en-US" sz="4800" dirty="0"/>
              <a:t>c =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8E8861-532E-4CC0-8084-B99E685C1E7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0645" y="367701"/>
          <a:ext cx="1752600" cy="182880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effectLst/>
                <a:tableStyleId>{69C7853C-536D-4A76-A0AE-DD22124D55A5}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66904973"/>
                    </a:ext>
                  </a:extLst>
                </a:gridCol>
              </a:tblGrid>
              <a:tr h="35791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579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579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  <a:tr h="3579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6170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1CF136-1190-4267-A2C0-A36E4E2C2E8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10394" y="640712"/>
          <a:ext cx="1066797" cy="1371600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{69C7853C-536D-4A76-A0AE-DD22124D55A5}</a:tableStyleId>
              </a:tblPr>
              <a:tblGrid>
                <a:gridCol w="344091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288807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33899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</a:tblGrid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3E2C2A-DDAC-442A-A888-8684979D73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0645" y="2429633"/>
          <a:ext cx="1752600" cy="1828800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{69C7853C-536D-4A76-A0AE-DD22124D55A5}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66904973"/>
                    </a:ext>
                  </a:extLst>
                </a:gridCol>
              </a:tblGrid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61707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390650C-D05F-403F-8BBB-EEEB05393DD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01064" y="2586565"/>
          <a:ext cx="10481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588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251342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29207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</a:tblGrid>
              <a:tr h="319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BDD6496-2C8A-41C7-8C2A-C5E1147B27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0645" y="4491565"/>
          <a:ext cx="1752600" cy="1828800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{69C7853C-536D-4A76-A0AE-DD22124D55A5}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66904973"/>
                    </a:ext>
                  </a:extLst>
                </a:gridCol>
              </a:tblGrid>
              <a:tr h="36152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615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615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  <a:tr h="3615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61707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F2C0AB0-0D12-4A3A-B798-D60EB259614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01064" y="4297167"/>
          <a:ext cx="1066796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132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302943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389721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</a:tblGrid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09D1931-48FC-4FDD-9CFE-828D785BC3BD}"/>
              </a:ext>
            </a:extLst>
          </p:cNvPr>
          <p:cNvSpPr txBox="1"/>
          <p:nvPr/>
        </p:nvSpPr>
        <p:spPr>
          <a:xfrm>
            <a:off x="5197863" y="1102006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X[b,0,_, _]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4121D1-3F1B-4634-9252-4389607DB952}"/>
              </a:ext>
            </a:extLst>
          </p:cNvPr>
          <p:cNvSpPr txBox="1"/>
          <p:nvPr/>
        </p:nvSpPr>
        <p:spPr>
          <a:xfrm>
            <a:off x="5193123" y="3145539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X[b,1,_, _]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46E29F-432D-4DEB-BBC2-3856DBED0AAF}"/>
              </a:ext>
            </a:extLst>
          </p:cNvPr>
          <p:cNvSpPr txBox="1"/>
          <p:nvPr/>
        </p:nvSpPr>
        <p:spPr>
          <a:xfrm>
            <a:off x="5197863" y="5180443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X[b,2,_, _]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46FAD7B-BDF8-4693-89A9-662829E6FB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602928" y="2806389"/>
          <a:ext cx="104627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969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479303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</a:tblGrid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C8A17FC-DB5C-462F-9539-7B2BE76281FE}"/>
              </a:ext>
            </a:extLst>
          </p:cNvPr>
          <p:cNvSpPr txBox="1"/>
          <p:nvPr/>
        </p:nvSpPr>
        <p:spPr>
          <a:xfrm>
            <a:off x="12126064" y="3791455"/>
            <a:ext cx="1263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Y[b,0,_, _]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22AA5C-C5F2-4007-A0FA-482BF5B62AED}"/>
              </a:ext>
            </a:extLst>
          </p:cNvPr>
          <p:cNvSpPr/>
          <p:nvPr/>
        </p:nvSpPr>
        <p:spPr>
          <a:xfrm>
            <a:off x="10077191" y="1018561"/>
            <a:ext cx="1354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W[0,0,_, _]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27B647-B926-4447-9FA9-DDCF0BA2D259}"/>
              </a:ext>
            </a:extLst>
          </p:cNvPr>
          <p:cNvSpPr/>
          <p:nvPr/>
        </p:nvSpPr>
        <p:spPr>
          <a:xfrm>
            <a:off x="10039870" y="2969401"/>
            <a:ext cx="1354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W[0,1,_, _]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339D71-B4DD-46D2-B484-5B9E1C021199}"/>
              </a:ext>
            </a:extLst>
          </p:cNvPr>
          <p:cNvSpPr/>
          <p:nvPr/>
        </p:nvSpPr>
        <p:spPr>
          <a:xfrm>
            <a:off x="10077191" y="4840903"/>
            <a:ext cx="1354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W[0,2,_, _]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6E3EC13-6B05-4204-BB42-12411BC62473}"/>
              </a:ext>
            </a:extLst>
          </p:cNvPr>
          <p:cNvSpPr/>
          <p:nvPr/>
        </p:nvSpPr>
        <p:spPr bwMode="auto">
          <a:xfrm>
            <a:off x="11574030" y="2742056"/>
            <a:ext cx="552034" cy="4572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864342-A865-487C-9CB6-83FA45D1E8F7}"/>
              </a:ext>
            </a:extLst>
          </p:cNvPr>
          <p:cNvSpPr/>
          <p:nvPr/>
        </p:nvSpPr>
        <p:spPr bwMode="auto">
          <a:xfrm>
            <a:off x="8884429" y="4169541"/>
            <a:ext cx="1281405" cy="1626851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8973A99-DD98-4C8E-BADF-C49BDF3D7F0E}"/>
              </a:ext>
            </a:extLst>
          </p:cNvPr>
          <p:cNvSpPr/>
          <p:nvPr/>
        </p:nvSpPr>
        <p:spPr bwMode="auto">
          <a:xfrm>
            <a:off x="6553710" y="4427587"/>
            <a:ext cx="1464642" cy="1498651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5B685A-A5E3-4BA4-968E-38127DAC84F7}"/>
              </a:ext>
            </a:extLst>
          </p:cNvPr>
          <p:cNvSpPr txBox="1"/>
          <p:nvPr/>
        </p:nvSpPr>
        <p:spPr>
          <a:xfrm>
            <a:off x="10952590" y="1950686"/>
            <a:ext cx="11144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3+6+11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32EB87-5D58-4F70-9FE9-FA6AF16AEFF9}"/>
              </a:ext>
            </a:extLst>
          </p:cNvPr>
          <p:cNvSpPr txBox="1"/>
          <p:nvPr/>
        </p:nvSpPr>
        <p:spPr>
          <a:xfrm>
            <a:off x="10077192" y="1950687"/>
            <a:ext cx="10084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… 31+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497868-8337-4524-91AA-4B5045F4946F}"/>
              </a:ext>
            </a:extLst>
          </p:cNvPr>
          <p:cNvCxnSpPr>
            <a:cxnSpLocks/>
          </p:cNvCxnSpPr>
          <p:nvPr/>
        </p:nvCxnSpPr>
        <p:spPr bwMode="auto">
          <a:xfrm>
            <a:off x="11450528" y="2383411"/>
            <a:ext cx="152400" cy="279958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51580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Parallelism in a Convolution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72DB1-E277-4BE9-A6D3-2B3F715176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90" dirty="0"/>
              <a:t>All output feature maps can be calculated in parallel</a:t>
            </a:r>
          </a:p>
          <a:p>
            <a:pPr marL="1594247" lvl="1" indent="-457200">
              <a:buFont typeface="Arial" panose="020B0604020202020204" pitchFamily="34" charset="0"/>
              <a:buChar char="•"/>
            </a:pPr>
            <a:r>
              <a:rPr lang="en-US" sz="2403" dirty="0"/>
              <a:t>Usually a small number, not sufficient to fully utilize a GPU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90" dirty="0"/>
              <a:t>All output feature map pixels can be calculated in parallel</a:t>
            </a:r>
          </a:p>
          <a:p>
            <a:pPr marL="1594247" lvl="1" indent="-457200">
              <a:buFont typeface="Arial" panose="020B0604020202020204" pitchFamily="34" charset="0"/>
              <a:buChar char="•"/>
            </a:pPr>
            <a:r>
              <a:rPr lang="en-US" sz="2403" dirty="0"/>
              <a:t>All rows can be done in parallel</a:t>
            </a:r>
          </a:p>
          <a:p>
            <a:pPr marL="1594247" lvl="1" indent="-457200">
              <a:buFont typeface="Arial" panose="020B0604020202020204" pitchFamily="34" charset="0"/>
              <a:buChar char="•"/>
            </a:pPr>
            <a:r>
              <a:rPr lang="en-US" sz="2403" dirty="0"/>
              <a:t>All pixels in each row can be done in parallel</a:t>
            </a:r>
          </a:p>
          <a:p>
            <a:pPr marL="1594247" lvl="1" indent="-457200">
              <a:buFont typeface="Arial" panose="020B0604020202020204" pitchFamily="34" charset="0"/>
              <a:buChar char="•"/>
            </a:pPr>
            <a:r>
              <a:rPr lang="en-US" sz="2403" dirty="0"/>
              <a:t>Large number but diminishes as we go into deeper layers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90" dirty="0"/>
              <a:t>All input feature maps can be processed in parallel, but will need atomic operation or tree reduction</a:t>
            </a:r>
          </a:p>
        </p:txBody>
      </p:sp>
    </p:spTree>
    <p:extLst>
      <p:ext uri="{BB962C8B-B14F-4D97-AF65-F5344CB8AC3E}">
        <p14:creationId xmlns:p14="http://schemas.microsoft.com/office/powerpoint/2010/main" val="3984615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F10EEF-F7D5-43E0-9B79-A8F737F3C3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13206974" cy="5082540"/>
          </a:xfrm>
        </p:spPr>
        <p:txBody>
          <a:bodyPr/>
          <a:lstStyle/>
          <a:p>
            <a:r>
              <a:rPr lang="en-US" sz="4800" dirty="0"/>
              <a:t>Each block computes a tile of output pixels</a:t>
            </a:r>
          </a:p>
          <a:p>
            <a:pPr lvl="1"/>
            <a:r>
              <a:rPr lang="en-US" sz="4000" dirty="0"/>
              <a:t>TILE_WIDTH pixels in each dimension</a:t>
            </a:r>
          </a:p>
          <a:p>
            <a:r>
              <a:rPr lang="en-US" sz="4800" dirty="0"/>
              <a:t>The 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4800" dirty="0"/>
              <a:t> dimension in the grid maps to the M output feature maps</a:t>
            </a:r>
          </a:p>
          <a:p>
            <a:r>
              <a:rPr lang="en-US" sz="4800" dirty="0"/>
              <a:t>The 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4800" dirty="0"/>
              <a:t> dimension in the grid maps to the tiles in the output feature maps (linearization)</a:t>
            </a:r>
          </a:p>
          <a:p>
            <a:endParaRPr lang="en-US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E6A89-DC1C-44D6-BEAE-E829459817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Design of a Basic Kernel</a:t>
            </a:r>
          </a:p>
        </p:txBody>
      </p:sp>
    </p:spTree>
    <p:extLst>
      <p:ext uri="{BB962C8B-B14F-4D97-AF65-F5344CB8AC3E}">
        <p14:creationId xmlns:p14="http://schemas.microsoft.com/office/powerpoint/2010/main" val="2308975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F10EEF-F7D5-43E0-9B79-A8F737F3C3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6944064" cy="5082540"/>
          </a:xfrm>
        </p:spPr>
        <p:txBody>
          <a:bodyPr/>
          <a:lstStyle/>
          <a:p>
            <a:r>
              <a:rPr lang="en-US" sz="2800" dirty="0"/>
              <a:t>Assume 4 output feature maps (M = 4)</a:t>
            </a:r>
          </a:p>
          <a:p>
            <a:pPr lvl="1"/>
            <a:r>
              <a:rPr lang="en-US" sz="2400" dirty="0"/>
              <a:t>Each output feature map is 8x8 image (</a:t>
            </a:r>
            <a:r>
              <a:rPr lang="en-US" sz="2400" dirty="0" err="1"/>
              <a:t>W_out</a:t>
            </a:r>
            <a:r>
              <a:rPr lang="en-US" sz="2400" dirty="0"/>
              <a:t> = </a:t>
            </a:r>
            <a:r>
              <a:rPr lang="en-US" sz="2400" dirty="0" err="1"/>
              <a:t>H_out</a:t>
            </a:r>
            <a:r>
              <a:rPr lang="en-US" sz="2400" dirty="0"/>
              <a:t> = 8)</a:t>
            </a:r>
          </a:p>
          <a:p>
            <a:pPr lvl="1"/>
            <a:r>
              <a:rPr lang="en-US" sz="2400" dirty="0"/>
              <a:t>We have 4 blocks in the x dimension</a:t>
            </a:r>
          </a:p>
          <a:p>
            <a:r>
              <a:rPr lang="en-US" sz="2800" dirty="0"/>
              <a:t>If we use tiles of 4 pixels on each side (TILE_SIZE = 4)</a:t>
            </a:r>
          </a:p>
          <a:p>
            <a:pPr lvl="1"/>
            <a:r>
              <a:rPr lang="en-US" sz="2400" dirty="0"/>
              <a:t>We have 4 blocks in the x dimension</a:t>
            </a:r>
          </a:p>
          <a:p>
            <a:pPr lvl="2"/>
            <a:r>
              <a:rPr lang="en-US" sz="2000" dirty="0"/>
              <a:t>Top two blocks in each column calculates the top row of tiles in the corresponding output feature map</a:t>
            </a:r>
          </a:p>
          <a:p>
            <a:pPr lvl="2"/>
            <a:r>
              <a:rPr lang="en-US" sz="2000" dirty="0"/>
              <a:t>Bottom two block in each column calculates the bottom row of tiles in the corresponding output feature map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E6A89-DC1C-44D6-BEAE-E829459817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0626" y="635274"/>
            <a:ext cx="7760374" cy="726801"/>
          </a:xfrm>
        </p:spPr>
        <p:txBody>
          <a:bodyPr/>
          <a:lstStyle/>
          <a:p>
            <a:r>
              <a:rPr lang="en-US" sz="4800" dirty="0"/>
              <a:t>A Small Example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6D0126-C63A-4E5A-AD56-282F4362FFD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91534" y="663696"/>
          <a:ext cx="2353656" cy="245096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88414">
                  <a:extLst>
                    <a:ext uri="{9D8B030D-6E8A-4147-A177-3AD203B41FA5}">
                      <a16:colId xmlns:a16="http://schemas.microsoft.com/office/drawing/2014/main" val="3614345303"/>
                    </a:ext>
                  </a:extLst>
                </a:gridCol>
                <a:gridCol w="588414">
                  <a:extLst>
                    <a:ext uri="{9D8B030D-6E8A-4147-A177-3AD203B41FA5}">
                      <a16:colId xmlns:a16="http://schemas.microsoft.com/office/drawing/2014/main" val="215045048"/>
                    </a:ext>
                  </a:extLst>
                </a:gridCol>
                <a:gridCol w="588414">
                  <a:extLst>
                    <a:ext uri="{9D8B030D-6E8A-4147-A177-3AD203B41FA5}">
                      <a16:colId xmlns:a16="http://schemas.microsoft.com/office/drawing/2014/main" val="1371419398"/>
                    </a:ext>
                  </a:extLst>
                </a:gridCol>
                <a:gridCol w="588414">
                  <a:extLst>
                    <a:ext uri="{9D8B030D-6E8A-4147-A177-3AD203B41FA5}">
                      <a16:colId xmlns:a16="http://schemas.microsoft.com/office/drawing/2014/main" val="1268360200"/>
                    </a:ext>
                  </a:extLst>
                </a:gridCol>
              </a:tblGrid>
              <a:tr h="612636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09822" marR="109822" marT="54910" marB="54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09822" marR="109822" marT="54910" marB="54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09822" marR="109822" marT="54910" marB="54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09822" marR="109822" marT="54910" marB="54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3269925"/>
                  </a:ext>
                </a:extLst>
              </a:tr>
              <a:tr h="612636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09822" marR="109822" marT="54910" marB="54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09822" marR="109822" marT="54910" marB="54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09822" marR="109822" marT="54910" marB="54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09822" marR="109822" marT="54910" marB="54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077877"/>
                  </a:ext>
                </a:extLst>
              </a:tr>
              <a:tr h="612636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09822" marR="109822" marT="54910" marB="54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09822" marR="109822" marT="54910" marB="54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09822" marR="109822" marT="54910" marB="54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09822" marR="109822" marT="54910" marB="54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707749"/>
                  </a:ext>
                </a:extLst>
              </a:tr>
              <a:tr h="612636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09822" marR="109822" marT="54910" marB="54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09822" marR="109822" marT="54910" marB="54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09822" marR="109822" marT="54910" marB="54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09822" marR="109822" marT="54910" marB="54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00328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E3AF2AF-0FD9-4CE7-BDB9-E2DDD1446E3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51909" y="4809304"/>
          <a:ext cx="1188582" cy="123751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94291">
                  <a:extLst>
                    <a:ext uri="{9D8B030D-6E8A-4147-A177-3AD203B41FA5}">
                      <a16:colId xmlns:a16="http://schemas.microsoft.com/office/drawing/2014/main" val="3614345303"/>
                    </a:ext>
                  </a:extLst>
                </a:gridCol>
                <a:gridCol w="594291">
                  <a:extLst>
                    <a:ext uri="{9D8B030D-6E8A-4147-A177-3AD203B41FA5}">
                      <a16:colId xmlns:a16="http://schemas.microsoft.com/office/drawing/2014/main" val="215045048"/>
                    </a:ext>
                  </a:extLst>
                </a:gridCol>
              </a:tblGrid>
              <a:tr h="618755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10918" marR="110918" marT="55459" marB="554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10918" marR="110918" marT="55459" marB="554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3269925"/>
                  </a:ext>
                </a:extLst>
              </a:tr>
              <a:tr h="618755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10918" marR="110918" marT="55459" marB="554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10918" marR="110918" marT="55459" marB="554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07787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3D147C7-6043-45D0-ABE5-F7457CE6AD5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756608" y="4809846"/>
          <a:ext cx="1188582" cy="123751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94291">
                  <a:extLst>
                    <a:ext uri="{9D8B030D-6E8A-4147-A177-3AD203B41FA5}">
                      <a16:colId xmlns:a16="http://schemas.microsoft.com/office/drawing/2014/main" val="3614345303"/>
                    </a:ext>
                  </a:extLst>
                </a:gridCol>
                <a:gridCol w="594291">
                  <a:extLst>
                    <a:ext uri="{9D8B030D-6E8A-4147-A177-3AD203B41FA5}">
                      <a16:colId xmlns:a16="http://schemas.microsoft.com/office/drawing/2014/main" val="215045048"/>
                    </a:ext>
                  </a:extLst>
                </a:gridCol>
              </a:tblGrid>
              <a:tr h="618755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10918" marR="110918" marT="55459" marB="554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10918" marR="110918" marT="55459" marB="554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3269925"/>
                  </a:ext>
                </a:extLst>
              </a:tr>
              <a:tr h="618755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10918" marR="110918" marT="55459" marB="554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10918" marR="110918" marT="55459" marB="554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07787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D235F88-EB18-44EA-BAED-16FF114766B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279744" y="4808762"/>
          <a:ext cx="1188582" cy="123751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94291">
                  <a:extLst>
                    <a:ext uri="{9D8B030D-6E8A-4147-A177-3AD203B41FA5}">
                      <a16:colId xmlns:a16="http://schemas.microsoft.com/office/drawing/2014/main" val="3614345303"/>
                    </a:ext>
                  </a:extLst>
                </a:gridCol>
                <a:gridCol w="594291">
                  <a:extLst>
                    <a:ext uri="{9D8B030D-6E8A-4147-A177-3AD203B41FA5}">
                      <a16:colId xmlns:a16="http://schemas.microsoft.com/office/drawing/2014/main" val="215045048"/>
                    </a:ext>
                  </a:extLst>
                </a:gridCol>
              </a:tblGrid>
              <a:tr h="618755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10918" marR="110918" marT="55459" marB="554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10918" marR="110918" marT="55459" marB="554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3269925"/>
                  </a:ext>
                </a:extLst>
              </a:tr>
              <a:tr h="618755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10918" marR="110918" marT="55459" marB="554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10918" marR="110918" marT="55459" marB="554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07787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8478F9D-6BDE-4043-BD93-5577EF75AD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265299" y="4809846"/>
          <a:ext cx="1188582" cy="123751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94291">
                  <a:extLst>
                    <a:ext uri="{9D8B030D-6E8A-4147-A177-3AD203B41FA5}">
                      <a16:colId xmlns:a16="http://schemas.microsoft.com/office/drawing/2014/main" val="3614345303"/>
                    </a:ext>
                  </a:extLst>
                </a:gridCol>
                <a:gridCol w="594291">
                  <a:extLst>
                    <a:ext uri="{9D8B030D-6E8A-4147-A177-3AD203B41FA5}">
                      <a16:colId xmlns:a16="http://schemas.microsoft.com/office/drawing/2014/main" val="215045048"/>
                    </a:ext>
                  </a:extLst>
                </a:gridCol>
              </a:tblGrid>
              <a:tr h="618755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10918" marR="110918" marT="55459" marB="554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10918" marR="110918" marT="55459" marB="554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3269925"/>
                  </a:ext>
                </a:extLst>
              </a:tr>
              <a:tr h="618755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10918" marR="110918" marT="55459" marB="554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10918" marR="110918" marT="55459" marB="554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077877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86AE0086-00C6-470F-865A-09C7C8E522B8}"/>
              </a:ext>
            </a:extLst>
          </p:cNvPr>
          <p:cNvSpPr/>
          <p:nvPr/>
        </p:nvSpPr>
        <p:spPr>
          <a:xfrm>
            <a:off x="9591534" y="663696"/>
            <a:ext cx="588786" cy="1210921"/>
          </a:xfrm>
          <a:prstGeom prst="rect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8D6D49-F4FC-4AEC-B5C5-CDB91A716F36}"/>
              </a:ext>
            </a:extLst>
          </p:cNvPr>
          <p:cNvSpPr/>
          <p:nvPr/>
        </p:nvSpPr>
        <p:spPr>
          <a:xfrm>
            <a:off x="9591534" y="1889176"/>
            <a:ext cx="588786" cy="1210921"/>
          </a:xfrm>
          <a:prstGeom prst="rect">
            <a:avLst/>
          </a:prstGeom>
          <a:noFill/>
          <a:ln w="635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853124-C88F-4DBA-BDD4-6D7F69540EA9}"/>
              </a:ext>
            </a:extLst>
          </p:cNvPr>
          <p:cNvSpPr/>
          <p:nvPr/>
        </p:nvSpPr>
        <p:spPr>
          <a:xfrm>
            <a:off x="7857413" y="4809846"/>
            <a:ext cx="1183077" cy="617671"/>
          </a:xfrm>
          <a:prstGeom prst="rect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F7D6CAB-7482-417A-B343-F408B947CE9C}"/>
              </a:ext>
            </a:extLst>
          </p:cNvPr>
          <p:cNvSpPr/>
          <p:nvPr/>
        </p:nvSpPr>
        <p:spPr>
          <a:xfrm>
            <a:off x="7851909" y="5427516"/>
            <a:ext cx="1188582" cy="622763"/>
          </a:xfrm>
          <a:prstGeom prst="rect">
            <a:avLst/>
          </a:prstGeom>
          <a:noFill/>
          <a:ln w="635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C8E77F2-7D26-4272-B6DF-8D915BF29089}"/>
              </a:ext>
            </a:extLst>
          </p:cNvPr>
          <p:cNvCxnSpPr>
            <a:cxnSpLocks/>
          </p:cNvCxnSpPr>
          <p:nvPr/>
        </p:nvCxnSpPr>
        <p:spPr>
          <a:xfrm flipH="1">
            <a:off x="8145780" y="968597"/>
            <a:ext cx="1760990" cy="4182523"/>
          </a:xfrm>
          <a:prstGeom prst="line">
            <a:avLst/>
          </a:prstGeom>
          <a:ln w="57150"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03B26B-2ED5-4BAE-9E8F-9807AC303978}"/>
              </a:ext>
            </a:extLst>
          </p:cNvPr>
          <p:cNvCxnSpPr>
            <a:cxnSpLocks/>
          </p:cNvCxnSpPr>
          <p:nvPr/>
        </p:nvCxnSpPr>
        <p:spPr>
          <a:xfrm flipH="1">
            <a:off x="8760668" y="2768403"/>
            <a:ext cx="1090568" cy="3015177"/>
          </a:xfrm>
          <a:prstGeom prst="line">
            <a:avLst/>
          </a:prstGeom>
          <a:ln w="57150">
            <a:solidFill>
              <a:schemeClr val="accent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0A2EAFD-5C86-468F-9DB2-DD75C6A8008A}"/>
              </a:ext>
            </a:extLst>
          </p:cNvPr>
          <p:cNvSpPr/>
          <p:nvPr/>
        </p:nvSpPr>
        <p:spPr>
          <a:xfrm>
            <a:off x="10194850" y="663696"/>
            <a:ext cx="588786" cy="1210921"/>
          </a:xfrm>
          <a:prstGeom prst="rect">
            <a:avLst/>
          </a:prstGeom>
          <a:noFill/>
          <a:ln w="635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89F61DE-6EE1-46D7-8583-50FBCB361DCE}"/>
              </a:ext>
            </a:extLst>
          </p:cNvPr>
          <p:cNvSpPr/>
          <p:nvPr/>
        </p:nvSpPr>
        <p:spPr>
          <a:xfrm>
            <a:off x="10194850" y="1889176"/>
            <a:ext cx="588786" cy="1210921"/>
          </a:xfrm>
          <a:prstGeom prst="rect">
            <a:avLst/>
          </a:prstGeom>
          <a:noFill/>
          <a:ln w="635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3422ED-4450-4C95-88D2-0FF554578F9D}"/>
              </a:ext>
            </a:extLst>
          </p:cNvPr>
          <p:cNvSpPr/>
          <p:nvPr/>
        </p:nvSpPr>
        <p:spPr>
          <a:xfrm>
            <a:off x="10775627" y="663696"/>
            <a:ext cx="588786" cy="1210921"/>
          </a:xfrm>
          <a:prstGeom prst="rect">
            <a:avLst/>
          </a:prstGeom>
          <a:noFill/>
          <a:ln w="635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AEF4635-0A96-435D-AAC2-5CBD9FADB92F}"/>
              </a:ext>
            </a:extLst>
          </p:cNvPr>
          <p:cNvSpPr/>
          <p:nvPr/>
        </p:nvSpPr>
        <p:spPr>
          <a:xfrm>
            <a:off x="10775627" y="1889176"/>
            <a:ext cx="588786" cy="1210921"/>
          </a:xfrm>
          <a:prstGeom prst="rect">
            <a:avLst/>
          </a:prstGeom>
          <a:noFill/>
          <a:ln w="635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54A216-D853-4D16-B928-5D680CFA72F3}"/>
              </a:ext>
            </a:extLst>
          </p:cNvPr>
          <p:cNvSpPr/>
          <p:nvPr/>
        </p:nvSpPr>
        <p:spPr>
          <a:xfrm>
            <a:off x="11370934" y="663696"/>
            <a:ext cx="588786" cy="1210921"/>
          </a:xfrm>
          <a:prstGeom prst="rect">
            <a:avLst/>
          </a:prstGeom>
          <a:noFill/>
          <a:ln w="635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157413C-6A6F-4DBE-AE2C-DF4EC29C036A}"/>
              </a:ext>
            </a:extLst>
          </p:cNvPr>
          <p:cNvSpPr/>
          <p:nvPr/>
        </p:nvSpPr>
        <p:spPr>
          <a:xfrm>
            <a:off x="11370934" y="1889176"/>
            <a:ext cx="588786" cy="1210921"/>
          </a:xfrm>
          <a:prstGeom prst="rect">
            <a:avLst/>
          </a:prstGeom>
          <a:noFill/>
          <a:ln w="635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A484D01-3DBC-475D-9FA8-8BFEB90E711F}"/>
              </a:ext>
            </a:extLst>
          </p:cNvPr>
          <p:cNvSpPr/>
          <p:nvPr/>
        </p:nvSpPr>
        <p:spPr>
          <a:xfrm>
            <a:off x="9304846" y="4805839"/>
            <a:ext cx="1183077" cy="617671"/>
          </a:xfrm>
          <a:prstGeom prst="rect">
            <a:avLst/>
          </a:prstGeom>
          <a:noFill/>
          <a:ln w="635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90FD492-9003-42BD-BEB2-03B09F23CCE0}"/>
              </a:ext>
            </a:extLst>
          </p:cNvPr>
          <p:cNvSpPr/>
          <p:nvPr/>
        </p:nvSpPr>
        <p:spPr>
          <a:xfrm>
            <a:off x="9299342" y="5423509"/>
            <a:ext cx="1188582" cy="622763"/>
          </a:xfrm>
          <a:prstGeom prst="rect">
            <a:avLst/>
          </a:prstGeom>
          <a:noFill/>
          <a:ln w="635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F89642-94E6-430C-B4C7-4AA1FF40EFE5}"/>
              </a:ext>
            </a:extLst>
          </p:cNvPr>
          <p:cNvSpPr/>
          <p:nvPr/>
        </p:nvSpPr>
        <p:spPr>
          <a:xfrm>
            <a:off x="10768227" y="4780727"/>
            <a:ext cx="1183077" cy="617671"/>
          </a:xfrm>
          <a:prstGeom prst="rect">
            <a:avLst/>
          </a:prstGeom>
          <a:noFill/>
          <a:ln w="635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B4171D9-6450-4E48-86D5-7EA9908244E9}"/>
              </a:ext>
            </a:extLst>
          </p:cNvPr>
          <p:cNvSpPr/>
          <p:nvPr/>
        </p:nvSpPr>
        <p:spPr>
          <a:xfrm>
            <a:off x="10762723" y="5398397"/>
            <a:ext cx="1188582" cy="622763"/>
          </a:xfrm>
          <a:prstGeom prst="rect">
            <a:avLst/>
          </a:prstGeom>
          <a:noFill/>
          <a:ln w="635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3328BD5-732F-4075-94F3-47E3ACAC2507}"/>
              </a:ext>
            </a:extLst>
          </p:cNvPr>
          <p:cNvSpPr/>
          <p:nvPr/>
        </p:nvSpPr>
        <p:spPr>
          <a:xfrm>
            <a:off x="12280061" y="4803586"/>
            <a:ext cx="1183077" cy="617671"/>
          </a:xfrm>
          <a:prstGeom prst="rect">
            <a:avLst/>
          </a:prstGeom>
          <a:noFill/>
          <a:ln w="635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BE19591-8A99-49B1-9DDE-E7CFFCE3C053}"/>
              </a:ext>
            </a:extLst>
          </p:cNvPr>
          <p:cNvSpPr/>
          <p:nvPr/>
        </p:nvSpPr>
        <p:spPr>
          <a:xfrm>
            <a:off x="12274557" y="5421256"/>
            <a:ext cx="1188582" cy="622763"/>
          </a:xfrm>
          <a:prstGeom prst="rect">
            <a:avLst/>
          </a:prstGeom>
          <a:noFill/>
          <a:ln w="635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473AB63-1EAA-408D-A874-2F4C01D7BCF7}"/>
              </a:ext>
            </a:extLst>
          </p:cNvPr>
          <p:cNvCxnSpPr>
            <a:cxnSpLocks/>
          </p:cNvCxnSpPr>
          <p:nvPr/>
        </p:nvCxnSpPr>
        <p:spPr>
          <a:xfrm flipH="1">
            <a:off x="10194850" y="2768403"/>
            <a:ext cx="306291" cy="3015177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B92CC5-35E0-4408-9BC8-B04696D8D48C}"/>
              </a:ext>
            </a:extLst>
          </p:cNvPr>
          <p:cNvCxnSpPr>
            <a:cxnSpLocks/>
          </p:cNvCxnSpPr>
          <p:nvPr/>
        </p:nvCxnSpPr>
        <p:spPr>
          <a:xfrm flipH="1">
            <a:off x="9591534" y="998674"/>
            <a:ext cx="909607" cy="4152446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DBBB66C-9574-432B-9238-D3D9214365E8}"/>
              </a:ext>
            </a:extLst>
          </p:cNvPr>
          <p:cNvCxnSpPr>
            <a:cxnSpLocks/>
          </p:cNvCxnSpPr>
          <p:nvPr/>
        </p:nvCxnSpPr>
        <p:spPr>
          <a:xfrm flipH="1">
            <a:off x="11019369" y="948651"/>
            <a:ext cx="60760" cy="4202469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9A13D6B-63ED-4F7D-81D1-FF03580B0CAA}"/>
              </a:ext>
            </a:extLst>
          </p:cNvPr>
          <p:cNvCxnSpPr>
            <a:cxnSpLocks/>
          </p:cNvCxnSpPr>
          <p:nvPr/>
        </p:nvCxnSpPr>
        <p:spPr>
          <a:xfrm>
            <a:off x="11124098" y="2751140"/>
            <a:ext cx="554266" cy="303244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D07C533-77C9-4EFB-8834-8BD3D814172C}"/>
              </a:ext>
            </a:extLst>
          </p:cNvPr>
          <p:cNvCxnSpPr>
            <a:cxnSpLocks/>
          </p:cNvCxnSpPr>
          <p:nvPr/>
        </p:nvCxnSpPr>
        <p:spPr>
          <a:xfrm>
            <a:off x="11657956" y="1551008"/>
            <a:ext cx="1522298" cy="3600112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C186851-A8F4-4DAF-BA6D-CD9BDA1078CF}"/>
              </a:ext>
            </a:extLst>
          </p:cNvPr>
          <p:cNvCxnSpPr>
            <a:cxnSpLocks/>
          </p:cNvCxnSpPr>
          <p:nvPr/>
        </p:nvCxnSpPr>
        <p:spPr>
          <a:xfrm>
            <a:off x="11657956" y="2708685"/>
            <a:ext cx="884438" cy="3074895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8BB11DF-CBE9-46C1-8B4D-F0E1EB118660}"/>
              </a:ext>
            </a:extLst>
          </p:cNvPr>
          <p:cNvSpPr txBox="1"/>
          <p:nvPr/>
        </p:nvSpPr>
        <p:spPr>
          <a:xfrm>
            <a:off x="9093082" y="141930"/>
            <a:ext cx="3449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CUDA Grid and </a:t>
            </a:r>
            <a:r>
              <a:rPr lang="en-US" dirty="0" err="1"/>
              <a:t>Threadblocks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FDB2D1B-36BC-4775-9888-A7C5CD4DA42F}"/>
              </a:ext>
            </a:extLst>
          </p:cNvPr>
          <p:cNvSpPr txBox="1"/>
          <p:nvPr/>
        </p:nvSpPr>
        <p:spPr>
          <a:xfrm>
            <a:off x="7742625" y="6210137"/>
            <a:ext cx="3621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Feature Maps and Tiles</a:t>
            </a:r>
          </a:p>
        </p:txBody>
      </p:sp>
    </p:spTree>
    <p:extLst>
      <p:ext uri="{BB962C8B-B14F-4D97-AF65-F5344CB8AC3E}">
        <p14:creationId xmlns:p14="http://schemas.microsoft.com/office/powerpoint/2010/main" val="3516382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F10EEF-F7D5-43E0-9B79-A8F737F3C3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12701026" cy="10795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err="1">
                <a:latin typeface="Consolas" panose="020B0609020204030204" pitchFamily="49" charset="0"/>
              </a:rPr>
              <a:t>W_out</a:t>
            </a:r>
            <a:r>
              <a:rPr lang="en-US" sz="3600" dirty="0"/>
              <a:t> and </a:t>
            </a:r>
            <a:r>
              <a:rPr lang="en-US" sz="3600" dirty="0" err="1">
                <a:latin typeface="Consolas" panose="020B0609020204030204" pitchFamily="49" charset="0"/>
              </a:rPr>
              <a:t>H_out</a:t>
            </a:r>
            <a:r>
              <a:rPr lang="en-US" sz="3600" dirty="0"/>
              <a:t> are the output feature map width and height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E6A89-DC1C-44D6-BEAE-E829459817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Host Code for a Basic Kernel: CUDA Grid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DBA4636D-C559-40F2-BBA4-789C868FA697}"/>
              </a:ext>
            </a:extLst>
          </p:cNvPr>
          <p:cNvSpPr txBox="1">
            <a:spLocks/>
          </p:cNvSpPr>
          <p:nvPr/>
        </p:nvSpPr>
        <p:spPr>
          <a:xfrm>
            <a:off x="610626" y="3126740"/>
            <a:ext cx="12701026" cy="3045460"/>
          </a:xfrm>
          <a:prstGeom prst="rect">
            <a:avLst/>
          </a:prstGeom>
        </p:spPr>
        <p:txBody>
          <a:bodyPr vert="horz"/>
          <a:lstStyle>
            <a:lvl1pPr marL="524790" indent="-524790" algn="l" defTabSz="69972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4944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137047" indent="-437327" algn="l" defTabSz="699720" rtl="0" eaLnBrk="1" latinLnBrk="0" hangingPunct="1">
              <a:spcBef>
                <a:spcPct val="20000"/>
              </a:spcBef>
              <a:buFont typeface="Arial"/>
              <a:buChar char="–"/>
              <a:defRPr sz="4257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749304" indent="-349861" algn="l" defTabSz="699720" rtl="0" eaLnBrk="1" latinLnBrk="0" hangingPunct="1">
              <a:spcBef>
                <a:spcPct val="20000"/>
              </a:spcBef>
              <a:buFont typeface="Arial"/>
              <a:buChar char="•"/>
              <a:defRPr sz="3709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2449024" indent="-349861" algn="l" defTabSz="699720" rtl="0" eaLnBrk="1" latinLnBrk="0" hangingPunct="1">
              <a:spcBef>
                <a:spcPct val="20000"/>
              </a:spcBef>
              <a:buFont typeface="Arial"/>
              <a:buChar char="–"/>
              <a:defRPr sz="3022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3148744" indent="-349861" algn="l" defTabSz="699720" rtl="0" eaLnBrk="1" latinLnBrk="0" hangingPunct="1">
              <a:spcBef>
                <a:spcPct val="20000"/>
              </a:spcBef>
              <a:buFont typeface="Arial"/>
              <a:buChar char="»"/>
              <a:defRPr sz="3022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848465" indent="-349861" algn="l" defTabSz="699720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8187" indent="-349861" algn="l" defTabSz="699720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908" indent="-349861" algn="l" defTabSz="699720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7628" indent="-349861" algn="l" defTabSz="699720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# define TILE_WIDTH 16		// We will use 4 for small examples.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b="1" dirty="0" err="1">
                <a:latin typeface="Consolas" panose="020B0609020204030204" pitchFamily="49" charset="0"/>
                <a:cs typeface="Calibri" panose="020F0502020204030204" pitchFamily="34" charset="0"/>
              </a:rPr>
              <a:t>W_grid</a:t>
            </a: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 = </a:t>
            </a:r>
            <a:r>
              <a:rPr lang="en-US" sz="2000" b="1" dirty="0" err="1">
                <a:latin typeface="Consolas" panose="020B0609020204030204" pitchFamily="49" charset="0"/>
                <a:cs typeface="Calibri" panose="020F0502020204030204" pitchFamily="34" charset="0"/>
              </a:rPr>
              <a:t>W_out</a:t>
            </a: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/TILE_WIDTH; 	// number of horizontal tiles per output map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b="1" dirty="0" err="1">
                <a:latin typeface="Consolas" panose="020B0609020204030204" pitchFamily="49" charset="0"/>
                <a:cs typeface="Calibri" panose="020F0502020204030204" pitchFamily="34" charset="0"/>
              </a:rPr>
              <a:t>H_grid</a:t>
            </a: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 = </a:t>
            </a:r>
            <a:r>
              <a:rPr lang="en-US" sz="2000" b="1" dirty="0" err="1">
                <a:latin typeface="Consolas" panose="020B0609020204030204" pitchFamily="49" charset="0"/>
                <a:cs typeface="Calibri" panose="020F0502020204030204" pitchFamily="34" charset="0"/>
              </a:rPr>
              <a:t>H_out</a:t>
            </a: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/TILE_WIDTH; 	// number of vertical tiles per output map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Y = </a:t>
            </a:r>
            <a:r>
              <a:rPr lang="en-US" sz="2000" b="1" dirty="0" err="1">
                <a:latin typeface="Consolas" panose="020B0609020204030204" pitchFamily="49" charset="0"/>
                <a:cs typeface="Calibri" panose="020F0502020204030204" pitchFamily="34" charset="0"/>
              </a:rPr>
              <a:t>H_grid</a:t>
            </a: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 * </a:t>
            </a:r>
            <a:r>
              <a:rPr lang="en-US" sz="2000" b="1" dirty="0" err="1">
                <a:latin typeface="Consolas" panose="020B0609020204030204" pitchFamily="49" charset="0"/>
                <a:cs typeface="Calibri" panose="020F0502020204030204" pitchFamily="34" charset="0"/>
              </a:rPr>
              <a:t>W_grid</a:t>
            </a: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dim3 </a:t>
            </a:r>
            <a:r>
              <a:rPr lang="en-US" sz="2000" b="1" dirty="0" err="1">
                <a:latin typeface="Consolas" panose="020B0609020204030204" pitchFamily="49" charset="0"/>
                <a:cs typeface="Calibri" panose="020F0502020204030204" pitchFamily="34" charset="0"/>
              </a:rPr>
              <a:t>blockDim</a:t>
            </a: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(TILE_WIDTH, TILE_WIDTH, 1);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dim3 </a:t>
            </a:r>
            <a:r>
              <a:rPr lang="en-US" sz="2000" b="1" dirty="0" err="1">
                <a:latin typeface="Consolas" panose="020B0609020204030204" pitchFamily="49" charset="0"/>
                <a:cs typeface="Calibri" panose="020F0502020204030204" pitchFamily="34" charset="0"/>
              </a:rPr>
              <a:t>gridDim</a:t>
            </a: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(M, Y, 1);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b="1" dirty="0" err="1">
                <a:latin typeface="Consolas" panose="020B0609020204030204" pitchFamily="49" charset="0"/>
                <a:cs typeface="Calibri" panose="020F0502020204030204" pitchFamily="34" charset="0"/>
              </a:rPr>
              <a:t>ConvLayerForward_Kernel</a:t>
            </a: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&lt;&lt;&lt; </a:t>
            </a:r>
            <a:r>
              <a:rPr lang="en-US" sz="2000" b="1" dirty="0" err="1">
                <a:latin typeface="Consolas" panose="020B0609020204030204" pitchFamily="49" charset="0"/>
                <a:cs typeface="Calibri" panose="020F0502020204030204" pitchFamily="34" charset="0"/>
              </a:rPr>
              <a:t>gridDim</a:t>
            </a: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  <a:cs typeface="Calibri" panose="020F0502020204030204" pitchFamily="34" charset="0"/>
              </a:rPr>
              <a:t>blockDim</a:t>
            </a: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&gt;&gt;&gt;(…);</a:t>
            </a:r>
          </a:p>
        </p:txBody>
      </p:sp>
    </p:spTree>
    <p:extLst>
      <p:ext uri="{BB962C8B-B14F-4D97-AF65-F5344CB8AC3E}">
        <p14:creationId xmlns:p14="http://schemas.microsoft.com/office/powerpoint/2010/main" val="179396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To learn to implement the different types of layers in a Convolutional Neural Network (CNN)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2301122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F10EEF-F7D5-43E0-9B79-A8F737F3C3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2267712"/>
            <a:ext cx="12701026" cy="4448048"/>
          </a:xfrm>
        </p:spPr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__global__ void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ConvLayerForward_Basic_Kernel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C,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W_grid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K,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float* X, float* W, float* Y) 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 =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blockIdx.x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 = 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blockIdx.y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W_grid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+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threadIdx.y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 =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blockIdx.y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%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W_grid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threadIdx.x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0.;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 = 0;  c &lt; C;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		// sum over all input channels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for 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= 0; p &lt; K; p++)		// loop over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KxK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filter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for 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 = 0; q &lt; K; q++)  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X[c, h + p, w + q] * W[m, c, p, q];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Y[m, h, w] =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E6A89-DC1C-44D6-BEAE-E829459817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A Basic Conv. Layer Forward Kernel (Code is Incomplete!)</a:t>
            </a:r>
          </a:p>
        </p:txBody>
      </p:sp>
    </p:spTree>
    <p:extLst>
      <p:ext uri="{BB962C8B-B14F-4D97-AF65-F5344CB8AC3E}">
        <p14:creationId xmlns:p14="http://schemas.microsoft.com/office/powerpoint/2010/main" val="4015456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F10EEF-F7D5-43E0-9B79-A8F737F3C3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3600" dirty="0"/>
              <a:t>The amount of parallelism is quite high as long as the total number of pixels across all output feature maps is large</a:t>
            </a:r>
          </a:p>
          <a:p>
            <a:pPr lvl="1"/>
            <a:r>
              <a:rPr lang="en-US" sz="2800" dirty="0"/>
              <a:t>This matches the CNN architecture well</a:t>
            </a:r>
          </a:p>
          <a:p>
            <a:pPr lvl="1"/>
            <a:endParaRPr lang="en-US" sz="2800" dirty="0"/>
          </a:p>
          <a:p>
            <a:r>
              <a:rPr lang="en-US" sz="3600" dirty="0"/>
              <a:t>Each input tile is loaded multiple times, once for each block that calculates the output tile that requires the input tile</a:t>
            </a:r>
          </a:p>
          <a:p>
            <a:pPr lvl="1"/>
            <a:r>
              <a:rPr lang="en-US" sz="2800" dirty="0"/>
              <a:t>Not very efficient in global memory bandwidth</a:t>
            </a:r>
          </a:p>
          <a:p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E6A89-DC1C-44D6-BEAE-E829459817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Some Observations</a:t>
            </a:r>
          </a:p>
        </p:txBody>
      </p:sp>
    </p:spTree>
    <p:extLst>
      <p:ext uri="{BB962C8B-B14F-4D97-AF65-F5344CB8AC3E}">
        <p14:creationId xmlns:p14="http://schemas.microsoft.com/office/powerpoint/2010/main" val="1905997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602333-661B-4D46-98B5-8237AE3A65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poolingLayer_forward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K, float* Y, float* S)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 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 = 0; b &lt; B; ++b)            // for each image in the batch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 = 0;  m &lt; M; ++m)		 // for each output feature map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for 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 = 0; h &lt; H/K; ++h)		 // for each output element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 = 0; w &lt; W/K; ++y) {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S[m, h, w] = 0.;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for 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= 0; p &lt; K; ++p)     // loop over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KxK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input samples 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for 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 = 0; q &lt; K; ++q)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S[b, m, h, w] += Y[b, m, K*h + p, K*w + q] /(K*K);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S[b, m, h, w] = sigmoid(S[b, m, h, w] + b[m]) // bias, non-linearity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61487-FE6C-4CF8-BD2D-B317015DD7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Sequential Code: Forward Pooling Layer</a:t>
            </a:r>
          </a:p>
        </p:txBody>
      </p:sp>
    </p:spTree>
    <p:extLst>
      <p:ext uri="{BB962C8B-B14F-4D97-AF65-F5344CB8AC3E}">
        <p14:creationId xmlns:p14="http://schemas.microsoft.com/office/powerpoint/2010/main" val="211706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4000" dirty="0"/>
              <a:t>Straight forward mapping from grid to subsampled output feature map pixels</a:t>
            </a:r>
          </a:p>
          <a:p>
            <a:pPr lvl="1"/>
            <a:r>
              <a:rPr lang="en-US" sz="3313" dirty="0"/>
              <a:t>Need to manipulate index mapping for accessing the output feature map pixels of the previous convolution layer</a:t>
            </a:r>
          </a:p>
          <a:p>
            <a:r>
              <a:rPr lang="en-US" sz="4000" dirty="0"/>
              <a:t>It is often merged into the previous convolution layer to save memory </a:t>
            </a:r>
            <a:r>
              <a:rPr lang="en-US" sz="4000" dirty="0" err="1"/>
              <a:t>bandiwdth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Kernel Implementation of Subsampling Layers</a:t>
            </a:r>
          </a:p>
        </p:txBody>
      </p:sp>
    </p:spTree>
    <p:extLst>
      <p:ext uri="{BB962C8B-B14F-4D97-AF65-F5344CB8AC3E}">
        <p14:creationId xmlns:p14="http://schemas.microsoft.com/office/powerpoint/2010/main" val="1419478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Optimizing Convolution Layers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04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E6A89-DC1C-44D6-BEAE-E829459817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0626" y="635274"/>
            <a:ext cx="4628886" cy="726801"/>
          </a:xfrm>
        </p:spPr>
        <p:txBody>
          <a:bodyPr/>
          <a:lstStyle/>
          <a:p>
            <a:r>
              <a:rPr lang="en-US" sz="4800" dirty="0"/>
              <a:t>Implementing a Convolution Layer with Matrix Multiplication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4C90ED6-FE14-489D-A7E9-81B44BA745C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344334" y="-79248"/>
          <a:ext cx="6350842" cy="706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r:id="rId3" imgW="7772400" imgH="8705940" progId="Visio.Drawing.11">
                  <p:embed/>
                </p:oleObj>
              </mc:Choice>
              <mc:Fallback>
                <p:oleObj r:id="rId3" imgW="7772400" imgH="8705940" progId="Visio.Drawing.11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4C90ED6-FE14-489D-A7E9-81B44BA745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4334" y="-79248"/>
                        <a:ext cx="6350842" cy="7066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2312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8629D1-6392-4A6E-A5B2-D1C3C6074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Simple Matrix Multiplication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3D48A1-2DA0-496D-B133-7CFACED09F3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99036" y="5249316"/>
          <a:ext cx="396322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69">
                  <a:extLst>
                    <a:ext uri="{9D8B030D-6E8A-4147-A177-3AD203B41FA5}">
                      <a16:colId xmlns:a16="http://schemas.microsoft.com/office/drawing/2014/main" val="1146997160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23022533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3062646713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2297503166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4245336788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32057338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1944491751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2470592325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4002742777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1575564883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1275573685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1331903311"/>
                    </a:ext>
                  </a:extLst>
                </a:gridCol>
              </a:tblGrid>
              <a:tr h="28989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113699"/>
                  </a:ext>
                </a:extLst>
              </a:tr>
              <a:tr h="28989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38717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A0C258D-1C10-4010-A573-5AA6F48732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995159" y="707136"/>
          <a:ext cx="14478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">
                  <a:extLst>
                    <a:ext uri="{9D8B030D-6E8A-4147-A177-3AD203B41FA5}">
                      <a16:colId xmlns:a16="http://schemas.microsoft.com/office/drawing/2014/main" val="3113575634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681079103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1375483894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4178644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583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71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336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9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581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640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20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68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5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59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536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841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EAFA336-7BFB-4140-B3A3-8671DFFFAB2D}"/>
              </a:ext>
            </a:extLst>
          </p:cNvPr>
          <p:cNvSpPr txBox="1"/>
          <p:nvPr/>
        </p:nvSpPr>
        <p:spPr>
          <a:xfrm rot="5400000">
            <a:off x="11886099" y="2559396"/>
            <a:ext cx="2489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Input feature maps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DBECE6-D02E-4D3A-BB0C-E1DF67B3528F}"/>
              </a:ext>
            </a:extLst>
          </p:cNvPr>
          <p:cNvSpPr txBox="1"/>
          <p:nvPr/>
        </p:nvSpPr>
        <p:spPr>
          <a:xfrm>
            <a:off x="12404356" y="122009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B6F955-D779-4F4C-8EC9-8F78CC0A7AEB}"/>
              </a:ext>
            </a:extLst>
          </p:cNvPr>
          <p:cNvSpPr txBox="1"/>
          <p:nvPr/>
        </p:nvSpPr>
        <p:spPr>
          <a:xfrm>
            <a:off x="12428517" y="269581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492819-D588-4DBF-9A4D-83B3AE06A2C4}"/>
              </a:ext>
            </a:extLst>
          </p:cNvPr>
          <p:cNvSpPr txBox="1"/>
          <p:nvPr/>
        </p:nvSpPr>
        <p:spPr>
          <a:xfrm>
            <a:off x="12428517" y="421233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B79C4F-A83A-4998-BFFB-F487100A13E1}"/>
              </a:ext>
            </a:extLst>
          </p:cNvPr>
          <p:cNvSpPr txBox="1"/>
          <p:nvPr/>
        </p:nvSpPr>
        <p:spPr>
          <a:xfrm>
            <a:off x="7206040" y="4674001"/>
            <a:ext cx="2584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Convolution Filters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B4E352-6E4A-4578-962B-B0B21A36B32A}"/>
              </a:ext>
            </a:extLst>
          </p:cNvPr>
          <p:cNvSpPr txBox="1"/>
          <p:nvPr/>
        </p:nvSpPr>
        <p:spPr>
          <a:xfrm>
            <a:off x="6200293" y="51095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F890C1-3CEB-40A0-A704-17BBE1417EC3}"/>
              </a:ext>
            </a:extLst>
          </p:cNvPr>
          <p:cNvCxnSpPr/>
          <p:nvPr/>
        </p:nvCxnSpPr>
        <p:spPr bwMode="auto">
          <a:xfrm flipV="1">
            <a:off x="6644668" y="5340403"/>
            <a:ext cx="4191000" cy="14933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6DFA20-DB8F-4443-9E19-903E1D3945B0}"/>
              </a:ext>
            </a:extLst>
          </p:cNvPr>
          <p:cNvCxnSpPr/>
          <p:nvPr/>
        </p:nvCxnSpPr>
        <p:spPr bwMode="auto">
          <a:xfrm>
            <a:off x="11223759" y="721720"/>
            <a:ext cx="0" cy="448121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5779452-A1FC-4C29-95E4-B8D0458104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995159" y="5244235"/>
          <a:ext cx="14478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">
                  <a:extLst>
                    <a:ext uri="{9D8B030D-6E8A-4147-A177-3AD203B41FA5}">
                      <a16:colId xmlns:a16="http://schemas.microsoft.com/office/drawing/2014/main" val="2721871373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101016126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6831667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3817627088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430245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26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42706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DDE04AA-E849-4B25-BE54-A0CEA7167651}"/>
              </a:ext>
            </a:extLst>
          </p:cNvPr>
          <p:cNvSpPr txBox="1"/>
          <p:nvPr/>
        </p:nvSpPr>
        <p:spPr>
          <a:xfrm>
            <a:off x="1233703" y="2240616"/>
            <a:ext cx="45928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Each product matrix element is an output feature map pixel.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This inner product generates element 0 of output feature map 0.</a:t>
            </a:r>
          </a:p>
        </p:txBody>
      </p:sp>
    </p:spTree>
    <p:extLst>
      <p:ext uri="{BB962C8B-B14F-4D97-AF65-F5344CB8AC3E}">
        <p14:creationId xmlns:p14="http://schemas.microsoft.com/office/powerpoint/2010/main" val="2896206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8629D1-6392-4A6E-A5B2-D1C3C6074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Tiled Matrix Multiplication</a:t>
            </a:r>
          </a:p>
          <a:p>
            <a:r>
              <a:rPr lang="en-US" sz="4800" dirty="0"/>
              <a:t>2x2 Example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BE52A3E-251A-469C-A541-5A59BE9E789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91538" y="5485135"/>
          <a:ext cx="396322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69">
                  <a:extLst>
                    <a:ext uri="{9D8B030D-6E8A-4147-A177-3AD203B41FA5}">
                      <a16:colId xmlns:a16="http://schemas.microsoft.com/office/drawing/2014/main" val="1146997160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23022533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3062646713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2297503166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4245336788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32057338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1944491751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2470592325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4002742777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1575564883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1275573685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1331903311"/>
                    </a:ext>
                  </a:extLst>
                </a:gridCol>
              </a:tblGrid>
              <a:tr h="28989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113699"/>
                  </a:ext>
                </a:extLst>
              </a:tr>
              <a:tr h="28989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38717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B969C92-C490-49C6-B052-2E4A90B3FC1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287661" y="942955"/>
          <a:ext cx="14478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">
                  <a:extLst>
                    <a:ext uri="{9D8B030D-6E8A-4147-A177-3AD203B41FA5}">
                      <a16:colId xmlns:a16="http://schemas.microsoft.com/office/drawing/2014/main" val="3113575634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681079103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1375483894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4178644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583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71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336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9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581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640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20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68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5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59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536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8412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6840151D-64EF-4BF6-B3F2-4DD99BAFF3E0}"/>
              </a:ext>
            </a:extLst>
          </p:cNvPr>
          <p:cNvSpPr txBox="1"/>
          <p:nvPr/>
        </p:nvSpPr>
        <p:spPr>
          <a:xfrm rot="5400000">
            <a:off x="11178601" y="2795215"/>
            <a:ext cx="2489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Input feature maps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A2FBE7-6AA0-45A3-A7E6-B7DEFB758428}"/>
              </a:ext>
            </a:extLst>
          </p:cNvPr>
          <p:cNvSpPr txBox="1"/>
          <p:nvPr/>
        </p:nvSpPr>
        <p:spPr>
          <a:xfrm>
            <a:off x="11696858" y="145591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5D9B4E-000F-40AF-B900-A07A8966E55C}"/>
              </a:ext>
            </a:extLst>
          </p:cNvPr>
          <p:cNvSpPr txBox="1"/>
          <p:nvPr/>
        </p:nvSpPr>
        <p:spPr>
          <a:xfrm>
            <a:off x="11721019" y="29316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112160-D18F-45F3-886D-A0FBC534BB12}"/>
              </a:ext>
            </a:extLst>
          </p:cNvPr>
          <p:cNvSpPr txBox="1"/>
          <p:nvPr/>
        </p:nvSpPr>
        <p:spPr>
          <a:xfrm>
            <a:off x="11721019" y="44481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7E3B96-0AA3-44EE-A44A-78345E074917}"/>
              </a:ext>
            </a:extLst>
          </p:cNvPr>
          <p:cNvSpPr txBox="1"/>
          <p:nvPr/>
        </p:nvSpPr>
        <p:spPr>
          <a:xfrm>
            <a:off x="6498542" y="4909820"/>
            <a:ext cx="2584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Convolution Filters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EB7BAA-9683-41E6-87EE-B85E9D24DF0C}"/>
              </a:ext>
            </a:extLst>
          </p:cNvPr>
          <p:cNvSpPr txBox="1"/>
          <p:nvPr/>
        </p:nvSpPr>
        <p:spPr>
          <a:xfrm>
            <a:off x="5492795" y="53453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93E8EA-C0C2-497D-9756-245714B5EBEB}"/>
              </a:ext>
            </a:extLst>
          </p:cNvPr>
          <p:cNvSpPr txBox="1"/>
          <p:nvPr/>
        </p:nvSpPr>
        <p:spPr>
          <a:xfrm>
            <a:off x="5474876" y="578924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D0BBCB-DA74-42B7-B721-8F3B280055B7}"/>
              </a:ext>
            </a:extLst>
          </p:cNvPr>
          <p:cNvCxnSpPr/>
          <p:nvPr/>
        </p:nvCxnSpPr>
        <p:spPr bwMode="auto">
          <a:xfrm flipV="1">
            <a:off x="5937170" y="5576222"/>
            <a:ext cx="4191000" cy="14933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CCF611-9FFF-4CBB-9250-E02EB9D813AC}"/>
              </a:ext>
            </a:extLst>
          </p:cNvPr>
          <p:cNvCxnSpPr/>
          <p:nvPr/>
        </p:nvCxnSpPr>
        <p:spPr bwMode="auto">
          <a:xfrm>
            <a:off x="10516261" y="957539"/>
            <a:ext cx="0" cy="448121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AF7CB7C-9585-44B3-933B-4EB93189CA9C}"/>
              </a:ext>
            </a:extLst>
          </p:cNvPr>
          <p:cNvSpPr txBox="1"/>
          <p:nvPr/>
        </p:nvSpPr>
        <p:spPr>
          <a:xfrm>
            <a:off x="4918346" y="2056551"/>
            <a:ext cx="51407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Each block calculates one output tile – 2 elements from each output map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Each input element is reused 2 times in the shared memory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65132387-7E06-4E61-B6E9-2EBD59200C5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287661" y="5480054"/>
          <a:ext cx="14478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">
                  <a:extLst>
                    <a:ext uri="{9D8B030D-6E8A-4147-A177-3AD203B41FA5}">
                      <a16:colId xmlns:a16="http://schemas.microsoft.com/office/drawing/2014/main" val="2721871373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101016126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6831667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3817627088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430245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26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42706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F56BFC3F-6630-4F87-9D78-047B9AF3CEA8}"/>
              </a:ext>
            </a:extLst>
          </p:cNvPr>
          <p:cNvSpPr/>
          <p:nvPr/>
        </p:nvSpPr>
        <p:spPr bwMode="auto">
          <a:xfrm>
            <a:off x="10287661" y="5480054"/>
            <a:ext cx="733907" cy="61468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9C9335E-818F-4FCC-9104-B966B565BCF1}"/>
              </a:ext>
            </a:extLst>
          </p:cNvPr>
          <p:cNvSpPr/>
          <p:nvPr/>
        </p:nvSpPr>
        <p:spPr bwMode="auto">
          <a:xfrm>
            <a:off x="10293667" y="968605"/>
            <a:ext cx="707887" cy="73634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5767AD-11DF-494C-B2B4-8B8C46A9818D}"/>
              </a:ext>
            </a:extLst>
          </p:cNvPr>
          <p:cNvSpPr/>
          <p:nvPr/>
        </p:nvSpPr>
        <p:spPr bwMode="auto">
          <a:xfrm>
            <a:off x="6007969" y="5499715"/>
            <a:ext cx="670199" cy="59501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50F9F0-10E8-49D7-8C57-CC1B3C90FF65}"/>
              </a:ext>
            </a:extLst>
          </p:cNvPr>
          <p:cNvSpPr/>
          <p:nvPr/>
        </p:nvSpPr>
        <p:spPr bwMode="auto">
          <a:xfrm>
            <a:off x="11001554" y="5480054"/>
            <a:ext cx="733907" cy="61468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C20F39-6245-4771-A7C6-6D31DD4A3DAD}"/>
              </a:ext>
            </a:extLst>
          </p:cNvPr>
          <p:cNvSpPr/>
          <p:nvPr/>
        </p:nvSpPr>
        <p:spPr bwMode="auto">
          <a:xfrm>
            <a:off x="11014564" y="968604"/>
            <a:ext cx="720897" cy="73634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50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8629D1-6392-4A6E-A5B2-D1C3C6074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Tiled Matrix Multiplication</a:t>
            </a:r>
            <a:br>
              <a:rPr lang="en-US" sz="4800" dirty="0"/>
            </a:br>
            <a:r>
              <a:rPr lang="en-US" sz="4800" dirty="0"/>
              <a:t>2x4 Example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95841E07-9947-46AA-8ADE-ACE3C913757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09911" y="5456580"/>
          <a:ext cx="396322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69">
                  <a:extLst>
                    <a:ext uri="{9D8B030D-6E8A-4147-A177-3AD203B41FA5}">
                      <a16:colId xmlns:a16="http://schemas.microsoft.com/office/drawing/2014/main" val="1146997160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23022533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3062646713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2297503166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4245336788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32057338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1944491751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2470592325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4002742777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1575564883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1275573685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1331903311"/>
                    </a:ext>
                  </a:extLst>
                </a:gridCol>
              </a:tblGrid>
              <a:tr h="28989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113699"/>
                  </a:ext>
                </a:extLst>
              </a:tr>
              <a:tr h="28989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387170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DE50AF60-2CE7-41C7-AFBF-9A85BD91DD8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106034" y="914400"/>
          <a:ext cx="14478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">
                  <a:extLst>
                    <a:ext uri="{9D8B030D-6E8A-4147-A177-3AD203B41FA5}">
                      <a16:colId xmlns:a16="http://schemas.microsoft.com/office/drawing/2014/main" val="3113575634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681079103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1375483894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4178644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583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71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336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9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581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640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20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68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5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59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536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84129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48F50890-FDE8-4545-AC1A-68CF5894CEEC}"/>
              </a:ext>
            </a:extLst>
          </p:cNvPr>
          <p:cNvSpPr txBox="1"/>
          <p:nvPr/>
        </p:nvSpPr>
        <p:spPr>
          <a:xfrm rot="5400000">
            <a:off x="11996974" y="2766660"/>
            <a:ext cx="2489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Input feature maps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9EFCDF-0852-4986-AB05-E553E891ED10}"/>
              </a:ext>
            </a:extLst>
          </p:cNvPr>
          <p:cNvSpPr txBox="1"/>
          <p:nvPr/>
        </p:nvSpPr>
        <p:spPr>
          <a:xfrm>
            <a:off x="12515231" y="14273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451378-502F-4734-82DC-A503F3844468}"/>
              </a:ext>
            </a:extLst>
          </p:cNvPr>
          <p:cNvSpPr txBox="1"/>
          <p:nvPr/>
        </p:nvSpPr>
        <p:spPr>
          <a:xfrm>
            <a:off x="12539392" y="290308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8E2A4F-7552-449C-8C67-FB7DCFA88F42}"/>
              </a:ext>
            </a:extLst>
          </p:cNvPr>
          <p:cNvSpPr txBox="1"/>
          <p:nvPr/>
        </p:nvSpPr>
        <p:spPr>
          <a:xfrm>
            <a:off x="12539392" y="44196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F87F4D-62D8-4497-8E05-7D03A1E801A8}"/>
              </a:ext>
            </a:extLst>
          </p:cNvPr>
          <p:cNvSpPr txBox="1"/>
          <p:nvPr/>
        </p:nvSpPr>
        <p:spPr>
          <a:xfrm>
            <a:off x="7316915" y="4881265"/>
            <a:ext cx="2584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Convolution Filters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DA0B3C-EBE9-478F-8B52-965F702C24B8}"/>
              </a:ext>
            </a:extLst>
          </p:cNvPr>
          <p:cNvSpPr txBox="1"/>
          <p:nvPr/>
        </p:nvSpPr>
        <p:spPr>
          <a:xfrm>
            <a:off x="6311168" y="53168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1016DC-D7CC-458F-B572-32758EB202F0}"/>
              </a:ext>
            </a:extLst>
          </p:cNvPr>
          <p:cNvSpPr txBox="1"/>
          <p:nvPr/>
        </p:nvSpPr>
        <p:spPr>
          <a:xfrm>
            <a:off x="6293249" y="576068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93C42AF-3A15-458A-8B1E-D1B82BD371E7}"/>
              </a:ext>
            </a:extLst>
          </p:cNvPr>
          <p:cNvCxnSpPr/>
          <p:nvPr/>
        </p:nvCxnSpPr>
        <p:spPr bwMode="auto">
          <a:xfrm flipV="1">
            <a:off x="6755543" y="5547667"/>
            <a:ext cx="4191000" cy="14933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53204DC-41BE-4E6F-B0E5-B7398A8D3888}"/>
              </a:ext>
            </a:extLst>
          </p:cNvPr>
          <p:cNvCxnSpPr/>
          <p:nvPr/>
        </p:nvCxnSpPr>
        <p:spPr bwMode="auto">
          <a:xfrm>
            <a:off x="11334634" y="928984"/>
            <a:ext cx="0" cy="448121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FF93A45-49EA-4570-A2BA-AD3025DAD449}"/>
              </a:ext>
            </a:extLst>
          </p:cNvPr>
          <p:cNvSpPr txBox="1"/>
          <p:nvPr/>
        </p:nvSpPr>
        <p:spPr>
          <a:xfrm>
            <a:off x="5736719" y="2027996"/>
            <a:ext cx="51407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Each block calculates one output tile – 4 elements from each output map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Each input element is reused 2 times in the shared memory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55BC65A6-8EC8-40F1-8B23-0743A3E04F0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106034" y="5451499"/>
          <a:ext cx="14478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">
                  <a:extLst>
                    <a:ext uri="{9D8B030D-6E8A-4147-A177-3AD203B41FA5}">
                      <a16:colId xmlns:a16="http://schemas.microsoft.com/office/drawing/2014/main" val="2721871373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101016126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6831667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3817627088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430245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26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427065"/>
                  </a:ext>
                </a:extLst>
              </a:tr>
            </a:tbl>
          </a:graphicData>
        </a:graphic>
      </p:graphicFrame>
      <p:sp>
        <p:nvSpPr>
          <p:cNvPr id="49" name="Rectangle 48">
            <a:extLst>
              <a:ext uri="{FF2B5EF4-FFF2-40B4-BE49-F238E27FC236}">
                <a16:creationId xmlns:a16="http://schemas.microsoft.com/office/drawing/2014/main" id="{16E0E62B-6B2E-4CAE-9465-4F0AC262ED3D}"/>
              </a:ext>
            </a:extLst>
          </p:cNvPr>
          <p:cNvSpPr/>
          <p:nvPr/>
        </p:nvSpPr>
        <p:spPr bwMode="auto">
          <a:xfrm>
            <a:off x="11124651" y="5467445"/>
            <a:ext cx="1414741" cy="61468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8BD061E-FD9F-4EB0-BEF3-87E4C71C354B}"/>
              </a:ext>
            </a:extLst>
          </p:cNvPr>
          <p:cNvSpPr/>
          <p:nvPr/>
        </p:nvSpPr>
        <p:spPr bwMode="auto">
          <a:xfrm>
            <a:off x="11112040" y="940050"/>
            <a:ext cx="1403191" cy="73635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85FE7D-987C-4AEA-AA82-1A51CFE47963}"/>
              </a:ext>
            </a:extLst>
          </p:cNvPr>
          <p:cNvSpPr/>
          <p:nvPr/>
        </p:nvSpPr>
        <p:spPr bwMode="auto">
          <a:xfrm>
            <a:off x="6826342" y="5471160"/>
            <a:ext cx="670199" cy="59501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33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B44C3C-AE71-4BFC-9706-BE3509B4D8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7796774" cy="5082540"/>
          </a:xfrm>
        </p:spPr>
        <p:txBody>
          <a:bodyPr/>
          <a:lstStyle/>
          <a:p>
            <a:r>
              <a:rPr lang="en-US" sz="2800" dirty="0"/>
              <a:t>Replicated input features are shared among output maps</a:t>
            </a:r>
          </a:p>
          <a:p>
            <a:pPr lvl="1"/>
            <a:r>
              <a:rPr lang="en-US" sz="2400" dirty="0"/>
              <a:t>There are </a:t>
            </a:r>
            <a:r>
              <a:rPr lang="en-US" sz="2400" dirty="0" err="1"/>
              <a:t>H_out</a:t>
            </a:r>
            <a:r>
              <a:rPr lang="en-US" sz="2400" dirty="0"/>
              <a:t> * </a:t>
            </a:r>
            <a:r>
              <a:rPr lang="en-US" sz="2400" dirty="0" err="1"/>
              <a:t>W_out</a:t>
            </a:r>
            <a:r>
              <a:rPr lang="en-US" sz="2400" dirty="0"/>
              <a:t>  output feature map elements</a:t>
            </a:r>
          </a:p>
          <a:p>
            <a:pPr lvl="1"/>
            <a:r>
              <a:rPr lang="en-US" sz="2400" dirty="0"/>
              <a:t>Each requires K*K elements from the input feature maps </a:t>
            </a:r>
          </a:p>
          <a:p>
            <a:pPr lvl="1"/>
            <a:r>
              <a:rPr lang="en-US" sz="2400" dirty="0"/>
              <a:t>So, the total number of input element after replication is </a:t>
            </a:r>
            <a:r>
              <a:rPr lang="en-US" sz="2400" dirty="0" err="1"/>
              <a:t>H_out</a:t>
            </a:r>
            <a:r>
              <a:rPr lang="en-US" sz="2400" dirty="0"/>
              <a:t>*</a:t>
            </a:r>
            <a:r>
              <a:rPr lang="en-US" sz="2400" dirty="0" err="1"/>
              <a:t>W_out</a:t>
            </a:r>
            <a:r>
              <a:rPr lang="en-US" sz="2400" dirty="0"/>
              <a:t>*K*K times for each input feature map</a:t>
            </a:r>
          </a:p>
          <a:p>
            <a:pPr lvl="1"/>
            <a:r>
              <a:rPr lang="en-US" sz="2400" dirty="0"/>
              <a:t>The total number of elements in each original input feature map is (H_out+K-1) * (W*out+K-1)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9601F-9014-4AAC-8B4F-D94AFCE12E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Efficiency Analysis: Total Input Replication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2E20D7F-2401-456D-A75F-FCEEDF5160D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407400" y="695911"/>
          <a:ext cx="5410200" cy="6019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r:id="rId3" imgW="7772400" imgH="8705940" progId="Visio.Drawing.11">
                  <p:embed/>
                </p:oleObj>
              </mc:Choice>
              <mc:Fallback>
                <p:oleObj r:id="rId3" imgW="7772400" imgH="8705940" progId="Visio.Drawing.11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2E20D7F-2401-456D-A75F-FCEEDF5160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7400" y="695911"/>
                        <a:ext cx="5410200" cy="60198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1507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5D25BD-B426-4013-9FAD-5BBEB1304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LeNet-5:CNN for hand-written digit recognition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1C60AB47-9E77-4F0E-B03A-DACD68D7F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44" y="1461298"/>
            <a:ext cx="12436803" cy="364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117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C6802C-6B7A-44CA-8BD4-F34F9330CA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6430254" cy="508254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/>
              <a:t>H_out</a:t>
            </a:r>
            <a:r>
              <a:rPr lang="en-US" sz="2800" dirty="0"/>
              <a:t> = 2</a:t>
            </a:r>
          </a:p>
          <a:p>
            <a:pPr marL="0" indent="0">
              <a:buNone/>
            </a:pPr>
            <a:r>
              <a:rPr lang="en-US" sz="2800" dirty="0" err="1"/>
              <a:t>W_out</a:t>
            </a:r>
            <a:r>
              <a:rPr lang="en-US" sz="2800" dirty="0"/>
              <a:t> = 2</a:t>
            </a:r>
          </a:p>
          <a:p>
            <a:pPr marL="0" indent="0">
              <a:buNone/>
            </a:pPr>
            <a:r>
              <a:rPr lang="en-US" sz="2800" dirty="0"/>
              <a:t>K = 2</a:t>
            </a:r>
          </a:p>
          <a:p>
            <a:pPr marL="0" indent="0">
              <a:buNone/>
            </a:pPr>
            <a:r>
              <a:rPr lang="en-US" sz="2800" dirty="0"/>
              <a:t>There are 3 input maps (channels)</a:t>
            </a:r>
          </a:p>
          <a:p>
            <a:pPr marL="0" indent="0">
              <a:buNone/>
            </a:pPr>
            <a:r>
              <a:rPr lang="en-US" sz="2800" dirty="0"/>
              <a:t>The total number of input elements in the replicated (“unrolled”) input matrix is 3*2*2*2*2</a:t>
            </a:r>
          </a:p>
          <a:p>
            <a:pPr marL="0" indent="0">
              <a:buNone/>
            </a:pPr>
            <a:r>
              <a:rPr lang="en-US" sz="2800" dirty="0"/>
              <a:t>The replicating factor is</a:t>
            </a:r>
          </a:p>
          <a:p>
            <a:pPr marL="0" indent="0">
              <a:buNone/>
            </a:pPr>
            <a:r>
              <a:rPr lang="en-US" sz="2800" dirty="0"/>
              <a:t>(3*2*2*2*2)/(3*3*3) = 1.78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C18D1-D663-4FC0-BCE7-E4903D6EBC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Analysis of a Small Example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2FA704D-2BE6-4278-B4B8-FE1CA7167F7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074152" y="635274"/>
          <a:ext cx="5410200" cy="6019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r:id="rId3" imgW="7772400" imgH="8705940" progId="Visio.Drawing.11">
                  <p:embed/>
                </p:oleObj>
              </mc:Choice>
              <mc:Fallback>
                <p:oleObj r:id="rId3" imgW="7772400" imgH="8705940" progId="Visio.Drawing.11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2FA704D-2BE6-4278-B4B8-FE1CA7167F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4152" y="635274"/>
                        <a:ext cx="5410200" cy="60198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98541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539E5C-0FF9-4360-BAC7-92CF31FE51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2332653"/>
            <a:ext cx="12701026" cy="3088434"/>
          </a:xfrm>
        </p:spPr>
        <p:txBody>
          <a:bodyPr/>
          <a:lstStyle/>
          <a:p>
            <a:r>
              <a:rPr lang="en-US" sz="2800" dirty="0"/>
              <a:t>Assume that we use tiled 2D convolution </a:t>
            </a:r>
          </a:p>
          <a:p>
            <a:r>
              <a:rPr lang="en-US" sz="2800" dirty="0"/>
              <a:t>For input elements</a:t>
            </a:r>
          </a:p>
          <a:p>
            <a:pPr lvl="1"/>
            <a:r>
              <a:rPr lang="en-US" sz="2000" dirty="0"/>
              <a:t>Each output tile has TILE_WIDTH</a:t>
            </a:r>
            <a:r>
              <a:rPr lang="en-US" sz="2000" baseline="30000" dirty="0"/>
              <a:t>2</a:t>
            </a:r>
            <a:r>
              <a:rPr lang="en-US" sz="2000" dirty="0"/>
              <a:t> elements</a:t>
            </a:r>
          </a:p>
          <a:p>
            <a:pPr lvl="1"/>
            <a:r>
              <a:rPr lang="en-US" sz="2000" dirty="0"/>
              <a:t>Each input tile has (TILE_WIDTH+K-1)</a:t>
            </a:r>
            <a:r>
              <a:rPr lang="en-US" sz="2000" baseline="30000" dirty="0"/>
              <a:t>2</a:t>
            </a:r>
          </a:p>
          <a:p>
            <a:pPr lvl="1"/>
            <a:r>
              <a:rPr lang="en-US" sz="2000" dirty="0"/>
              <a:t>The total number of input feature map element accesses was TILE_WIDTH</a:t>
            </a:r>
            <a:r>
              <a:rPr lang="en-US" sz="2000" baseline="30000" dirty="0"/>
              <a:t>2</a:t>
            </a:r>
            <a:r>
              <a:rPr lang="en-US" sz="2000" dirty="0"/>
              <a:t>*K</a:t>
            </a:r>
            <a:r>
              <a:rPr lang="en-US" sz="2000" baseline="30000" dirty="0"/>
              <a:t>2</a:t>
            </a:r>
            <a:endParaRPr lang="en-US" sz="2000" dirty="0"/>
          </a:p>
          <a:p>
            <a:pPr lvl="1"/>
            <a:r>
              <a:rPr lang="en-US" sz="2000" dirty="0"/>
              <a:t>The reduction factor of the tiled algorithm is K</a:t>
            </a:r>
            <a:r>
              <a:rPr lang="en-US" sz="2000" baseline="30000" dirty="0"/>
              <a:t>2</a:t>
            </a:r>
            <a:r>
              <a:rPr lang="en-US" sz="2000" dirty="0"/>
              <a:t>*TILE_WIDTH</a:t>
            </a:r>
            <a:r>
              <a:rPr lang="en-US" sz="2000" baseline="30000" dirty="0"/>
              <a:t>2</a:t>
            </a:r>
            <a:r>
              <a:rPr lang="en-US" sz="2000" dirty="0"/>
              <a:t>/(TILE_WIDTH-K+1)</a:t>
            </a:r>
            <a:r>
              <a:rPr lang="en-US" sz="2000" baseline="30000" dirty="0"/>
              <a:t>2 </a:t>
            </a:r>
            <a:endParaRPr lang="en-US" sz="2000" dirty="0"/>
          </a:p>
          <a:p>
            <a:r>
              <a:rPr lang="en-US" sz="2400" dirty="0"/>
              <a:t>The convolution filter weight elements are reused within each output tile</a:t>
            </a:r>
          </a:p>
          <a:p>
            <a:pPr marL="0" indent="0">
              <a:buNone/>
            </a:pPr>
            <a:endParaRPr lang="en-US" sz="2400" baseline="30000" dirty="0"/>
          </a:p>
          <a:p>
            <a:pPr lvl="1"/>
            <a:endParaRPr lang="en-US" sz="2000" baseline="300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F2E0B-064D-41C8-A2AE-5BF63C89D7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Memory Access Efficiency of Original Convolution Algorithm</a:t>
            </a:r>
          </a:p>
        </p:txBody>
      </p:sp>
    </p:spTree>
    <p:extLst>
      <p:ext uri="{BB962C8B-B14F-4D97-AF65-F5344CB8AC3E}">
        <p14:creationId xmlns:p14="http://schemas.microsoft.com/office/powerpoint/2010/main" val="31503931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C6802C-6B7A-44CA-8BD4-F34F9330CA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6430254" cy="5082540"/>
          </a:xfrm>
        </p:spPr>
        <p:txBody>
          <a:bodyPr/>
          <a:lstStyle/>
          <a:p>
            <a:r>
              <a:rPr lang="en-US" sz="2800" dirty="0"/>
              <a:t>Each unrolled column correspond to an output feature map element</a:t>
            </a:r>
          </a:p>
          <a:p>
            <a:r>
              <a:rPr lang="en-US" sz="2800" dirty="0"/>
              <a:t>For an output feature element (</a:t>
            </a:r>
            <a:r>
              <a:rPr lang="en-US" sz="2800" dirty="0" err="1"/>
              <a:t>h,w</a:t>
            </a:r>
            <a:r>
              <a:rPr lang="en-US" sz="2800" dirty="0"/>
              <a:t>), the index for the unrolled column is h*</a:t>
            </a:r>
            <a:r>
              <a:rPr lang="en-US" sz="2800" dirty="0" err="1"/>
              <a:t>W_out+w</a:t>
            </a:r>
            <a:r>
              <a:rPr lang="en-US" sz="2800" dirty="0"/>
              <a:t> (linearized index of the output feature map element)</a:t>
            </a:r>
          </a:p>
          <a:p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C18D1-D663-4FC0-BCE7-E4903D6EBC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Properties of the Unrolled Matrix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2FA704D-2BE6-4278-B4B8-FE1CA7167F7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074152" y="635274"/>
          <a:ext cx="5410200" cy="6019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r:id="rId3" imgW="7772400" imgH="8705940" progId="Visio.Drawing.11">
                  <p:embed/>
                </p:oleObj>
              </mc:Choice>
              <mc:Fallback>
                <p:oleObj r:id="rId3" imgW="7772400" imgH="8705940" progId="Visio.Drawing.11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2FA704D-2BE6-4278-B4B8-FE1CA7167F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4152" y="635274"/>
                        <a:ext cx="5410200" cy="60198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E4315A-3A5F-42BA-AD78-3CA00C30FE5A}"/>
              </a:ext>
            </a:extLst>
          </p:cNvPr>
          <p:cNvCxnSpPr/>
          <p:nvPr/>
        </p:nvCxnSpPr>
        <p:spPr>
          <a:xfrm>
            <a:off x="9376348" y="3350302"/>
            <a:ext cx="1409075" cy="9069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295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C6802C-6B7A-44CA-8BD4-F34F9330CA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6430254" cy="5082540"/>
          </a:xfrm>
        </p:spPr>
        <p:txBody>
          <a:bodyPr/>
          <a:lstStyle/>
          <a:p>
            <a:r>
              <a:rPr lang="en-US" sz="2800" dirty="0"/>
              <a:t>Each section of the unrolled column correspond to an input feature map</a:t>
            </a:r>
          </a:p>
          <a:p>
            <a:r>
              <a:rPr lang="en-US" sz="2800" dirty="0"/>
              <a:t>Each section of the unrolled column has k*k elements (convolution mask size) </a:t>
            </a:r>
          </a:p>
          <a:p>
            <a:r>
              <a:rPr lang="en-US" sz="2800" dirty="0"/>
              <a:t>For an input feature map c, the vertical index of its section in the unrolled column is c*k*k(linearized index of the output feature map element)</a:t>
            </a:r>
          </a:p>
          <a:p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C18D1-D663-4FC0-BCE7-E4903D6EBC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8357" y="8006"/>
            <a:ext cx="12631240" cy="726801"/>
          </a:xfrm>
        </p:spPr>
        <p:txBody>
          <a:bodyPr/>
          <a:lstStyle/>
          <a:p>
            <a:r>
              <a:rPr lang="en-US" sz="4800" dirty="0"/>
              <a:t>Properties of the Unrolled Matrix </a:t>
            </a:r>
          </a:p>
          <a:p>
            <a:r>
              <a:rPr lang="en-US" sz="4800" dirty="0"/>
              <a:t>(cont.)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2FA704D-2BE6-4278-B4B8-FE1CA7167F7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074152" y="635274"/>
          <a:ext cx="5410200" cy="6019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r:id="rId3" imgW="7772400" imgH="8705940" progId="Visio.Drawing.11">
                  <p:embed/>
                </p:oleObj>
              </mc:Choice>
              <mc:Fallback>
                <p:oleObj r:id="rId3" imgW="7772400" imgH="8705940" progId="Visio.Drawing.11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2FA704D-2BE6-4278-B4B8-FE1CA7167F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4152" y="635274"/>
                        <a:ext cx="5410200" cy="60198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E4315A-3A5F-42BA-AD78-3CA00C30FE5A}"/>
              </a:ext>
            </a:extLst>
          </p:cNvPr>
          <p:cNvCxnSpPr>
            <a:cxnSpLocks/>
          </p:cNvCxnSpPr>
          <p:nvPr/>
        </p:nvCxnSpPr>
        <p:spPr>
          <a:xfrm>
            <a:off x="9376348" y="3350302"/>
            <a:ext cx="1521501" cy="9069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641A62-EC8C-48BE-881D-72940AB24621}"/>
              </a:ext>
            </a:extLst>
          </p:cNvPr>
          <p:cNvCxnSpPr>
            <a:cxnSpLocks/>
          </p:cNvCxnSpPr>
          <p:nvPr/>
        </p:nvCxnSpPr>
        <p:spPr>
          <a:xfrm>
            <a:off x="10268262" y="3410262"/>
            <a:ext cx="517161" cy="13865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081598-DED7-40BF-8A70-5561843FA268}"/>
              </a:ext>
            </a:extLst>
          </p:cNvPr>
          <p:cNvCxnSpPr/>
          <p:nvPr/>
        </p:nvCxnSpPr>
        <p:spPr>
          <a:xfrm flipH="1">
            <a:off x="10897849" y="3410262"/>
            <a:ext cx="517161" cy="1888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2106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43E380-9436-4841-B109-E6BE12B66C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6998864" cy="5082540"/>
          </a:xfrm>
        </p:spPr>
        <p:txBody>
          <a:bodyPr/>
          <a:lstStyle/>
          <a:p>
            <a:r>
              <a:rPr lang="en-US" sz="2800" dirty="0"/>
              <a:t>For output element (</a:t>
            </a:r>
            <a:r>
              <a:rPr lang="en-US" sz="2800" dirty="0" err="1"/>
              <a:t>h,w</a:t>
            </a:r>
            <a:r>
              <a:rPr lang="en-US" sz="2800" dirty="0"/>
              <a:t>), the base index for the upper left corner of the input feature map c is (c, h, w)</a:t>
            </a:r>
          </a:p>
          <a:p>
            <a:r>
              <a:rPr lang="en-US" sz="2800" dirty="0"/>
              <a:t>The input element index for multiplication with  the convolution mask element (p, q) is (c, </a:t>
            </a:r>
            <a:r>
              <a:rPr lang="en-US" sz="2800" dirty="0" err="1"/>
              <a:t>h+p</a:t>
            </a:r>
            <a:r>
              <a:rPr lang="en-US" sz="2800" dirty="0"/>
              <a:t>, </a:t>
            </a:r>
            <a:r>
              <a:rPr lang="en-US" sz="2800" dirty="0" err="1"/>
              <a:t>w+q</a:t>
            </a:r>
            <a:r>
              <a:rPr lang="en-US" sz="2800" dirty="0"/>
              <a:t>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B2501-F4ED-49FA-8426-7550BFFB60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To Find the Input Elements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91F2F4F-A3E4-4389-B36C-CD703D39A8E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074152" y="635274"/>
          <a:ext cx="5410200" cy="6019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r:id="rId3" imgW="7772400" imgH="8705940" progId="Visio.Drawing.11">
                  <p:embed/>
                </p:oleObj>
              </mc:Choice>
              <mc:Fallback>
                <p:oleObj r:id="rId3" imgW="7772400" imgH="8705940" progId="Visio.Drawing.11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2FA704D-2BE6-4278-B4B8-FE1CA7167F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4152" y="635274"/>
                        <a:ext cx="5410200" cy="60198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39071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43E380-9436-4841-B109-E6BE12B66C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5" y="1633220"/>
            <a:ext cx="8197043" cy="508254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 element (h, w)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Mask element (p, q)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 feature map c</a:t>
            </a: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calculate the horizontal matrix index              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w_unroll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h *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W_out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w;  </a:t>
            </a: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find the beginning of the unrolled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w_base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 * (K*K);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calculate the vertical matrix index 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h_unroll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w_base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p * K + q;  </a:t>
            </a: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X_unroll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[b,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h_unroll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w_unroll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X[b, c, h + p, w + q]; </a:t>
            </a: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B2501-F4ED-49FA-8426-7550BFFB60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Input to Unrolled Matrix Mapping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91F2F4F-A3E4-4389-B36C-CD703D39A8E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074152" y="635274"/>
          <a:ext cx="5410200" cy="6019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r:id="rId3" imgW="7772400" imgH="8705940" progId="Visio.Drawing.11">
                  <p:embed/>
                </p:oleObj>
              </mc:Choice>
              <mc:Fallback>
                <p:oleObj r:id="rId3" imgW="7772400" imgH="8705940" progId="Visio.Drawing.11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91F2F4F-A3E4-4389-B36C-CD703D39A8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4152" y="635274"/>
                        <a:ext cx="5410200" cy="60198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1787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76E354-943F-4E01-A203-2FC1106FCB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unroll(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B,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C,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H,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W,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K, float *X, float *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X_unroll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{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H_out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H – K + 1;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W_out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W – K + 1;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for (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 = 0; b &lt; B; ++b)  //for each image in the batch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 = 0; c &lt; C; ++c) { // for each input channel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w_base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 * (K*K); { // find the beginning of the unrolled section in column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for (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= 0; p &lt; K; ++p) 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(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 = 0; q &lt; K; ++q) {  // loop over all positions of convolution mask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for (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 = 0; h &lt; 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H_out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++h) 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for (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 = 0; w &lt;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W_out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++w) {  // for each output feature map element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h_unroll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w_base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p * K + q;  // calculate the vertical matrix index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w_unroll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h *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W_out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w;  // calculate the horizontal matrix index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X_unroll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[b,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h_unroll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w_unroll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X[b, c, h + p, w + q]; 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231A1-FF2D-4A80-B8E5-7758CFEE33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Function to generate “unrolled” X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082921B-50A6-4F1D-BB69-C22674CCD7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925497"/>
              </p:ext>
            </p:extLst>
          </p:nvPr>
        </p:nvGraphicFramePr>
        <p:xfrm>
          <a:off x="8536608" y="385101"/>
          <a:ext cx="5410200" cy="6019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r:id="rId3" imgW="7772400" imgH="8705940" progId="Visio.Drawing.11">
                  <p:embed/>
                </p:oleObj>
              </mc:Choice>
              <mc:Fallback>
                <p:oleObj r:id="rId3" imgW="7772400" imgH="8705940" progId="Visio.Drawing.11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91F2F4F-A3E4-4389-B36C-CD703D39A8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6608" y="385101"/>
                        <a:ext cx="5410200" cy="60198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689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B4A7A8-23D2-4595-8DE8-71EB6815B2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800" dirty="0"/>
              <a:t>Baseline</a:t>
            </a:r>
          </a:p>
          <a:p>
            <a:pPr lvl="1"/>
            <a:r>
              <a:rPr lang="en-US" sz="2113" dirty="0"/>
              <a:t>Tiled 2D convolution implementation, use constant memory for convolution masks</a:t>
            </a:r>
          </a:p>
          <a:p>
            <a:r>
              <a:rPr lang="en-US" sz="2800" dirty="0"/>
              <a:t>Matrix-Multiplication Baseline</a:t>
            </a:r>
          </a:p>
          <a:p>
            <a:pPr lvl="1"/>
            <a:r>
              <a:rPr lang="en-US" sz="2113" dirty="0"/>
              <a:t>Input feature map unrolling kernel, constant memory for convolution masks as an optimization</a:t>
            </a:r>
          </a:p>
          <a:p>
            <a:pPr lvl="1"/>
            <a:r>
              <a:rPr lang="en-US" sz="2113" dirty="0"/>
              <a:t>Tiled matrix multiplication kernel</a:t>
            </a:r>
          </a:p>
          <a:p>
            <a:r>
              <a:rPr lang="en-US" sz="2800" dirty="0"/>
              <a:t>Matrix-Multiplication with built-in unrolling</a:t>
            </a:r>
          </a:p>
          <a:p>
            <a:pPr lvl="1"/>
            <a:r>
              <a:rPr lang="en-US" sz="2113" dirty="0"/>
              <a:t>Perform unrolling only when loading a tile for matrix multiplication</a:t>
            </a:r>
          </a:p>
          <a:p>
            <a:pPr lvl="1"/>
            <a:r>
              <a:rPr lang="en-US" sz="2113" dirty="0"/>
              <a:t>The unrolled matrix is only conceptual</a:t>
            </a:r>
          </a:p>
          <a:p>
            <a:pPr lvl="1"/>
            <a:r>
              <a:rPr lang="en-US" sz="2113" dirty="0"/>
              <a:t>When loading a tile element of the conceptual unrolled matrix into the shared memory, use the properties in the lecture to load from the input feature map</a:t>
            </a:r>
          </a:p>
          <a:p>
            <a:r>
              <a:rPr lang="en-US" sz="2800" dirty="0"/>
              <a:t>More advanced Matrix-Multiplication</a:t>
            </a:r>
          </a:p>
          <a:p>
            <a:pPr lvl="1"/>
            <a:r>
              <a:rPr lang="en-US" sz="2113" dirty="0"/>
              <a:t>Use joint register-shared memory tiling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FD1C2-E600-4713-989A-BF521759E9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Implementation Strategies for a Convolution Layer</a:t>
            </a:r>
          </a:p>
        </p:txBody>
      </p:sp>
    </p:spTree>
    <p:extLst>
      <p:ext uri="{BB962C8B-B14F-4D97-AF65-F5344CB8AC3E}">
        <p14:creationId xmlns:p14="http://schemas.microsoft.com/office/powerpoint/2010/main" val="19940439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3BFA7-6567-484E-BD53-C93B9DC55D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Enjoy </a:t>
            </a:r>
            <a:r>
              <a:rPr lang="en-US"/>
              <a:t>the project!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6BC72-2DD2-4DCD-A3E9-E76BE2D841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5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C2B65-ECDE-4994-B52E-24D7565ECC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0626" y="635274"/>
            <a:ext cx="12631240" cy="726801"/>
          </a:xfrm>
        </p:spPr>
        <p:txBody>
          <a:bodyPr/>
          <a:lstStyle/>
          <a:p>
            <a:r>
              <a:rPr lang="en-US" sz="4800" dirty="0"/>
              <a:t>Anatomy of a Convolution Layer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DC2C6A-F0C3-4915-B165-4D96A8A6C9A6}"/>
              </a:ext>
            </a:extLst>
          </p:cNvPr>
          <p:cNvSpPr/>
          <p:nvPr/>
        </p:nvSpPr>
        <p:spPr>
          <a:xfrm>
            <a:off x="8736747" y="1967152"/>
            <a:ext cx="991241" cy="991241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DF2D0E-72F4-44AE-8D15-2C871CCFB477}"/>
              </a:ext>
            </a:extLst>
          </p:cNvPr>
          <p:cNvSpPr/>
          <p:nvPr/>
        </p:nvSpPr>
        <p:spPr>
          <a:xfrm>
            <a:off x="5990352" y="4908817"/>
            <a:ext cx="846526" cy="8465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DF03A2-1902-48E9-B0A5-D56662270B5C}"/>
              </a:ext>
            </a:extLst>
          </p:cNvPr>
          <p:cNvSpPr/>
          <p:nvPr/>
        </p:nvSpPr>
        <p:spPr>
          <a:xfrm>
            <a:off x="7654586" y="3794630"/>
            <a:ext cx="291995" cy="29199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2222C0-0025-432F-BCE0-AB0D2964D68D}"/>
              </a:ext>
            </a:extLst>
          </p:cNvPr>
          <p:cNvSpPr/>
          <p:nvPr/>
        </p:nvSpPr>
        <p:spPr>
          <a:xfrm>
            <a:off x="9639618" y="3791428"/>
            <a:ext cx="291995" cy="29199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6B9DC-DFD3-4E1C-8D82-4CA7EAAAD6AD}"/>
              </a:ext>
            </a:extLst>
          </p:cNvPr>
          <p:cNvSpPr/>
          <p:nvPr/>
        </p:nvSpPr>
        <p:spPr>
          <a:xfrm>
            <a:off x="11624650" y="3805516"/>
            <a:ext cx="291995" cy="29199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AE291A-A315-4CA6-8388-52076D287160}"/>
              </a:ext>
            </a:extLst>
          </p:cNvPr>
          <p:cNvSpPr/>
          <p:nvPr/>
        </p:nvSpPr>
        <p:spPr>
          <a:xfrm>
            <a:off x="9812510" y="1956906"/>
            <a:ext cx="991241" cy="991241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DE3B43-83CD-4C0F-BEDF-501A4453C6BD}"/>
              </a:ext>
            </a:extLst>
          </p:cNvPr>
          <p:cNvSpPr/>
          <p:nvPr/>
        </p:nvSpPr>
        <p:spPr>
          <a:xfrm>
            <a:off x="6954058" y="4908817"/>
            <a:ext cx="846526" cy="8465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19B0C6-EAA6-445C-81F6-9D9D8B75FDFC}"/>
              </a:ext>
            </a:extLst>
          </p:cNvPr>
          <p:cNvSpPr/>
          <p:nvPr/>
        </p:nvSpPr>
        <p:spPr>
          <a:xfrm>
            <a:off x="8652243" y="4908817"/>
            <a:ext cx="846526" cy="8465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AD430A-1ACE-4B39-8758-35C2AF587D01}"/>
              </a:ext>
            </a:extLst>
          </p:cNvPr>
          <p:cNvSpPr/>
          <p:nvPr/>
        </p:nvSpPr>
        <p:spPr>
          <a:xfrm>
            <a:off x="9639618" y="4908817"/>
            <a:ext cx="846526" cy="8465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FCE8D7-992C-4505-A676-60F749A2A385}"/>
              </a:ext>
            </a:extLst>
          </p:cNvPr>
          <p:cNvSpPr/>
          <p:nvPr/>
        </p:nvSpPr>
        <p:spPr>
          <a:xfrm>
            <a:off x="11234055" y="4908817"/>
            <a:ext cx="846526" cy="8465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7D4177-0130-4695-8E96-E215E07153A4}"/>
              </a:ext>
            </a:extLst>
          </p:cNvPr>
          <p:cNvSpPr/>
          <p:nvPr/>
        </p:nvSpPr>
        <p:spPr>
          <a:xfrm>
            <a:off x="12238743" y="4908817"/>
            <a:ext cx="846526" cy="84652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909E93F-F71B-4522-AAB5-64CA84998836}"/>
              </a:ext>
            </a:extLst>
          </p:cNvPr>
          <p:cNvCxnSpPr>
            <a:cxnSpLocks/>
          </p:cNvCxnSpPr>
          <p:nvPr/>
        </p:nvCxnSpPr>
        <p:spPr>
          <a:xfrm flipH="1">
            <a:off x="9170247" y="4234185"/>
            <a:ext cx="469371" cy="560652"/>
          </a:xfrm>
          <a:prstGeom prst="line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7D21E69-89AE-47C5-A4AE-084F740F1920}"/>
              </a:ext>
            </a:extLst>
          </p:cNvPr>
          <p:cNvCxnSpPr>
            <a:cxnSpLocks/>
          </p:cNvCxnSpPr>
          <p:nvPr/>
        </p:nvCxnSpPr>
        <p:spPr>
          <a:xfrm>
            <a:off x="9232367" y="3091865"/>
            <a:ext cx="495621" cy="562845"/>
          </a:xfrm>
          <a:prstGeom prst="line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52AB604-A5BE-4AF0-80AB-739E7D16BAC9}"/>
              </a:ext>
            </a:extLst>
          </p:cNvPr>
          <p:cNvCxnSpPr>
            <a:cxnSpLocks/>
          </p:cNvCxnSpPr>
          <p:nvPr/>
        </p:nvCxnSpPr>
        <p:spPr>
          <a:xfrm>
            <a:off x="9210591" y="3081619"/>
            <a:ext cx="2315459" cy="773050"/>
          </a:xfrm>
          <a:prstGeom prst="line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95129FA-A19D-415F-9BDC-DF136BECE6A4}"/>
              </a:ext>
            </a:extLst>
          </p:cNvPr>
          <p:cNvCxnSpPr>
            <a:cxnSpLocks/>
          </p:cNvCxnSpPr>
          <p:nvPr/>
        </p:nvCxnSpPr>
        <p:spPr>
          <a:xfrm>
            <a:off x="11770647" y="4234185"/>
            <a:ext cx="1" cy="560652"/>
          </a:xfrm>
          <a:prstGeom prst="line">
            <a:avLst/>
          </a:prstGeom>
          <a:ln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89BFA03-88F7-4F12-92FB-3AA0A99F5597}"/>
              </a:ext>
            </a:extLst>
          </p:cNvPr>
          <p:cNvSpPr txBox="1"/>
          <p:nvPr/>
        </p:nvSpPr>
        <p:spPr>
          <a:xfrm>
            <a:off x="610626" y="2143845"/>
            <a:ext cx="51985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features/channels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inputs (N</a:t>
            </a:r>
            <a:r>
              <a:rPr lang="en-US" sz="2800" baseline="-25000" dirty="0"/>
              <a:t>1</a:t>
            </a:r>
            <a:r>
              <a:rPr lang="en-US" sz="2800" dirty="0"/>
              <a:t> × N</a:t>
            </a:r>
            <a:r>
              <a:rPr lang="en-US" sz="2800" baseline="-25000" dirty="0"/>
              <a:t>2</a:t>
            </a:r>
            <a:r>
              <a:rPr lang="en-US" sz="2800" dirty="0"/>
              <a:t>) 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9060CB2-9321-46E7-8B08-B33C8AF6812F}"/>
              </a:ext>
            </a:extLst>
          </p:cNvPr>
          <p:cNvSpPr txBox="1"/>
          <p:nvPr/>
        </p:nvSpPr>
        <p:spPr>
          <a:xfrm>
            <a:off x="592903" y="3476352"/>
            <a:ext cx="5699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Convolution Layer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x B convolution kernels (K</a:t>
            </a:r>
            <a:r>
              <a:rPr lang="en-US" sz="2800" baseline="-25000" dirty="0"/>
              <a:t>1</a:t>
            </a:r>
            <a:r>
              <a:rPr lang="en-US" sz="2800" dirty="0"/>
              <a:t> × K</a:t>
            </a:r>
            <a:r>
              <a:rPr lang="en-US" sz="2800" baseline="-25000" dirty="0"/>
              <a:t>2</a:t>
            </a:r>
            <a:r>
              <a:rPr lang="en-US" sz="2800" dirty="0"/>
              <a:t>) 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5141E62-A5C0-4452-8A59-2B0B89EC367C}"/>
              </a:ext>
            </a:extLst>
          </p:cNvPr>
          <p:cNvSpPr txBox="1"/>
          <p:nvPr/>
        </p:nvSpPr>
        <p:spPr>
          <a:xfrm>
            <a:off x="610625" y="4808860"/>
            <a:ext cx="49910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Output Features/channels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 outputs</a:t>
            </a:r>
            <a:br>
              <a:rPr lang="en-US" sz="2800" dirty="0"/>
            </a:br>
            <a:r>
              <a:rPr lang="en-US" sz="2800" dirty="0"/>
              <a:t>(N</a:t>
            </a:r>
            <a:r>
              <a:rPr lang="en-US" sz="2800" baseline="-25000" dirty="0"/>
              <a:t>1</a:t>
            </a:r>
            <a:r>
              <a:rPr lang="en-US" sz="2800" dirty="0"/>
              <a:t> – K</a:t>
            </a:r>
            <a:r>
              <a:rPr lang="en-US" sz="2800" baseline="-25000" dirty="0"/>
              <a:t>1</a:t>
            </a:r>
            <a:r>
              <a:rPr lang="en-US" sz="2800" dirty="0"/>
              <a:t>/2) × (N</a:t>
            </a:r>
            <a:r>
              <a:rPr lang="en-US" sz="2800" baseline="-25000" dirty="0"/>
              <a:t>2</a:t>
            </a:r>
            <a:r>
              <a:rPr lang="en-US" sz="2800" dirty="0"/>
              <a:t> – K</a:t>
            </a:r>
            <a:r>
              <a:rPr lang="en-US" sz="2800" baseline="-25000" dirty="0"/>
              <a:t>2</a:t>
            </a:r>
            <a:r>
              <a:rPr lang="en-US" sz="2800" dirty="0"/>
              <a:t>/2) 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6F5492A-E5CC-43AA-92E2-17877DDF24F0}"/>
              </a:ext>
            </a:extLst>
          </p:cNvPr>
          <p:cNvCxnSpPr>
            <a:cxnSpLocks/>
          </p:cNvCxnSpPr>
          <p:nvPr/>
        </p:nvCxnSpPr>
        <p:spPr>
          <a:xfrm>
            <a:off x="10304289" y="3081619"/>
            <a:ext cx="1353029" cy="61803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6CC17A8-40B8-453F-8AEC-83B605043C42}"/>
              </a:ext>
            </a:extLst>
          </p:cNvPr>
          <p:cNvCxnSpPr>
            <a:cxnSpLocks/>
          </p:cNvCxnSpPr>
          <p:nvPr/>
        </p:nvCxnSpPr>
        <p:spPr>
          <a:xfrm flipH="1">
            <a:off x="9868230" y="3091865"/>
            <a:ext cx="457837" cy="56284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8769DFA-84E5-4B8D-A66F-9907C9B292B5}"/>
              </a:ext>
            </a:extLst>
          </p:cNvPr>
          <p:cNvCxnSpPr>
            <a:cxnSpLocks/>
          </p:cNvCxnSpPr>
          <p:nvPr/>
        </p:nvCxnSpPr>
        <p:spPr>
          <a:xfrm flipH="1">
            <a:off x="8041977" y="3081619"/>
            <a:ext cx="2284090" cy="62976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CC74417-2F8E-4707-BDC9-CC9C8DF313FB}"/>
              </a:ext>
            </a:extLst>
          </p:cNvPr>
          <p:cNvCxnSpPr>
            <a:cxnSpLocks/>
          </p:cNvCxnSpPr>
          <p:nvPr/>
        </p:nvCxnSpPr>
        <p:spPr>
          <a:xfrm flipH="1">
            <a:off x="7491935" y="4171288"/>
            <a:ext cx="262224" cy="62354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3A87E34-3791-4BE9-9760-6E7E83A90769}"/>
              </a:ext>
            </a:extLst>
          </p:cNvPr>
          <p:cNvCxnSpPr>
            <a:cxnSpLocks/>
          </p:cNvCxnSpPr>
          <p:nvPr/>
        </p:nvCxnSpPr>
        <p:spPr>
          <a:xfrm>
            <a:off x="9868230" y="4211503"/>
            <a:ext cx="217056" cy="563483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478EB1D-080E-4768-8453-2F655C09F26B}"/>
              </a:ext>
            </a:extLst>
          </p:cNvPr>
          <p:cNvCxnSpPr>
            <a:cxnSpLocks/>
          </p:cNvCxnSpPr>
          <p:nvPr/>
        </p:nvCxnSpPr>
        <p:spPr>
          <a:xfrm>
            <a:off x="12080581" y="4171288"/>
            <a:ext cx="581425" cy="62354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4FA0A7D-1F95-4920-B403-987D7F03F012}"/>
              </a:ext>
            </a:extLst>
          </p:cNvPr>
          <p:cNvCxnSpPr>
            <a:cxnSpLocks/>
          </p:cNvCxnSpPr>
          <p:nvPr/>
        </p:nvCxnSpPr>
        <p:spPr>
          <a:xfrm flipH="1">
            <a:off x="7944032" y="2514641"/>
            <a:ext cx="1288335" cy="1571984"/>
          </a:xfrm>
          <a:prstGeom prst="line">
            <a:avLst/>
          </a:prstGeom>
          <a:ln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8EA25EF-7264-467B-9C9D-0E9EABD7450E}"/>
              </a:ext>
            </a:extLst>
          </p:cNvPr>
          <p:cNvSpPr/>
          <p:nvPr/>
        </p:nvSpPr>
        <p:spPr>
          <a:xfrm>
            <a:off x="8940372" y="2222646"/>
            <a:ext cx="291995" cy="29199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B572667-77AB-410B-85A0-29A13A5BFEE9}"/>
              </a:ext>
            </a:extLst>
          </p:cNvPr>
          <p:cNvCxnSpPr>
            <a:cxnSpLocks/>
          </p:cNvCxnSpPr>
          <p:nvPr/>
        </p:nvCxnSpPr>
        <p:spPr>
          <a:xfrm flipH="1">
            <a:off x="7639859" y="2222646"/>
            <a:ext cx="1300515" cy="1571984"/>
          </a:xfrm>
          <a:prstGeom prst="line">
            <a:avLst/>
          </a:prstGeom>
          <a:ln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19DB964-B5ED-4692-8587-53F4216AEEDE}"/>
              </a:ext>
            </a:extLst>
          </p:cNvPr>
          <p:cNvCxnSpPr>
            <a:cxnSpLocks/>
          </p:cNvCxnSpPr>
          <p:nvPr/>
        </p:nvCxnSpPr>
        <p:spPr>
          <a:xfrm flipH="1">
            <a:off x="6274658" y="3791428"/>
            <a:ext cx="1389211" cy="1540652"/>
          </a:xfrm>
          <a:prstGeom prst="line">
            <a:avLst/>
          </a:prstGeom>
          <a:ln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174F348-8844-4FCF-BC8E-D66E8EFD0D9E}"/>
              </a:ext>
            </a:extLst>
          </p:cNvPr>
          <p:cNvCxnSpPr>
            <a:cxnSpLocks/>
          </p:cNvCxnSpPr>
          <p:nvPr/>
        </p:nvCxnSpPr>
        <p:spPr>
          <a:xfrm flipH="1">
            <a:off x="6274658" y="4083423"/>
            <a:ext cx="1669374" cy="1248657"/>
          </a:xfrm>
          <a:prstGeom prst="line">
            <a:avLst/>
          </a:prstGeom>
          <a:ln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103408BA-6F36-4244-9945-A05BF6655E9F}"/>
              </a:ext>
            </a:extLst>
          </p:cNvPr>
          <p:cNvCxnSpPr/>
          <p:nvPr/>
        </p:nvCxnSpPr>
        <p:spPr>
          <a:xfrm>
            <a:off x="592903" y="3266350"/>
            <a:ext cx="1277731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9402C22-A625-43CF-BBF5-CD5ADEAE33FA}"/>
              </a:ext>
            </a:extLst>
          </p:cNvPr>
          <p:cNvCxnSpPr/>
          <p:nvPr/>
        </p:nvCxnSpPr>
        <p:spPr>
          <a:xfrm>
            <a:off x="592902" y="4580320"/>
            <a:ext cx="1277731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911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965B06-8F1E-4C96-B0E9-DFEF645AAA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6704574" cy="5082540"/>
          </a:xfrm>
        </p:spPr>
        <p:txBody>
          <a:bodyPr/>
          <a:lstStyle/>
          <a:p>
            <a:r>
              <a:rPr lang="en-US" sz="3600" dirty="0"/>
              <a:t>A subsampling layer</a:t>
            </a:r>
          </a:p>
          <a:p>
            <a:pPr lvl="1"/>
            <a:r>
              <a:rPr lang="en-US" sz="2800" dirty="0"/>
              <a:t>Sometimes with bias and non-linearity built in</a:t>
            </a:r>
          </a:p>
          <a:p>
            <a:r>
              <a:rPr lang="en-US" sz="3487" dirty="0"/>
              <a:t>Common types: max, average, L</a:t>
            </a:r>
            <a:r>
              <a:rPr lang="en-US" sz="3487" baseline="30000" dirty="0"/>
              <a:t>2</a:t>
            </a:r>
            <a:r>
              <a:rPr lang="en-US" sz="3487" dirty="0"/>
              <a:t> norm, weighted average</a:t>
            </a:r>
          </a:p>
          <a:p>
            <a:r>
              <a:rPr lang="en-US" sz="3487" dirty="0"/>
              <a:t>Helps make representation invariant to size scaling and small translations in the input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CF4B5-FFFB-4737-A73E-96140C9194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2-D Pooling (Subsampling)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801DB9-79BA-478C-BC9B-4E4ACAB85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552" y="2426498"/>
            <a:ext cx="4757150" cy="270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21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4E915C-EF61-4613-90D4-05B9BC209E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7664694" cy="5082540"/>
          </a:xfrm>
        </p:spPr>
        <p:txBody>
          <a:bodyPr/>
          <a:lstStyle/>
          <a:p>
            <a:r>
              <a:rPr lang="en-US" sz="3600" dirty="0"/>
              <a:t>Sparse interactions</a:t>
            </a:r>
          </a:p>
          <a:p>
            <a:pPr lvl="1"/>
            <a:r>
              <a:rPr lang="en-US" sz="2913" dirty="0"/>
              <a:t>Meaningful features (classification) in small spatial regions</a:t>
            </a:r>
          </a:p>
          <a:p>
            <a:pPr lvl="1"/>
            <a:r>
              <a:rPr lang="en-US" sz="2913" dirty="0"/>
              <a:t>Need fewer parameters (less storage, better statistical characteristics, faster training)</a:t>
            </a:r>
          </a:p>
          <a:p>
            <a:pPr lvl="1"/>
            <a:r>
              <a:rPr lang="en-US" sz="2913" dirty="0"/>
              <a:t>Need multiple layers for wide receptive field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81C78-7CC6-4470-87BB-A8CAE64F0C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Why Convolution (1)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FBB0CB5-3A35-4013-85D5-61212F072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0494" y="2382051"/>
            <a:ext cx="4972374" cy="281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302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4E915C-EF61-4613-90D4-05B9BC209E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5936171" cy="5082540"/>
          </a:xfrm>
        </p:spPr>
        <p:txBody>
          <a:bodyPr/>
          <a:lstStyle/>
          <a:p>
            <a:r>
              <a:rPr lang="en-US" sz="3600" dirty="0"/>
              <a:t>Parameter sharing</a:t>
            </a:r>
          </a:p>
          <a:p>
            <a:pPr lvl="1"/>
            <a:r>
              <a:rPr lang="en-US" sz="2913" dirty="0"/>
              <a:t>Kernel is reused when computing layer output</a:t>
            </a:r>
          </a:p>
          <a:p>
            <a:r>
              <a:rPr lang="en-US" sz="3600" dirty="0"/>
              <a:t>Equivariant Representations</a:t>
            </a:r>
          </a:p>
          <a:p>
            <a:pPr lvl="1"/>
            <a:r>
              <a:rPr lang="en-US" sz="2913" dirty="0"/>
              <a:t>If input is translated, output is translated the same way</a:t>
            </a:r>
          </a:p>
          <a:p>
            <a:pPr lvl="1"/>
            <a:r>
              <a:rPr lang="en-US" sz="2913" dirty="0"/>
              <a:t>Map of where features appear in input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81C78-7CC6-4470-87BB-A8CAE64F0C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Why Convolution (2)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2C3D24E-A45F-4C18-A5E1-E4EC5BECBE74}"/>
              </a:ext>
            </a:extLst>
          </p:cNvPr>
          <p:cNvGrpSpPr/>
          <p:nvPr/>
        </p:nvGrpSpPr>
        <p:grpSpPr>
          <a:xfrm>
            <a:off x="8924707" y="3877277"/>
            <a:ext cx="2282609" cy="594425"/>
            <a:chOff x="7873617" y="3390572"/>
            <a:chExt cx="2282609" cy="594425"/>
          </a:xfrm>
          <a:solidFill>
            <a:schemeClr val="bg1">
              <a:lumMod val="85000"/>
            </a:schemeClr>
          </a:solidFill>
        </p:grpSpPr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9179EAD2-4792-4F41-B476-796DE9F5AE7C}"/>
                </a:ext>
              </a:extLst>
            </p:cNvPr>
            <p:cNvSpPr/>
            <p:nvPr/>
          </p:nvSpPr>
          <p:spPr>
            <a:xfrm>
              <a:off x="8278067" y="3390572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w</a:t>
              </a:r>
              <a:r>
                <a:rPr lang="en-US" sz="1100" b="1" baseline="-25000" dirty="0">
                  <a:solidFill>
                    <a:schemeClr val="tx1"/>
                  </a:solidFill>
                </a:rPr>
                <a:t>0,0</a:t>
              </a:r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C1D72215-5E23-4327-9013-42574F02488F}"/>
                </a:ext>
              </a:extLst>
            </p:cNvPr>
            <p:cNvSpPr/>
            <p:nvPr/>
          </p:nvSpPr>
          <p:spPr>
            <a:xfrm>
              <a:off x="8077428" y="3584865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w</a:t>
              </a:r>
              <a:r>
                <a:rPr lang="en-US" sz="1200" b="1" baseline="-25000" dirty="0">
                  <a:solidFill>
                    <a:schemeClr val="tx1"/>
                  </a:solidFill>
                </a:rPr>
                <a:t>1,0</a:t>
              </a:r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B10B302C-A803-4ECA-9936-250FC6B54AF7}"/>
                </a:ext>
              </a:extLst>
            </p:cNvPr>
            <p:cNvSpPr/>
            <p:nvPr/>
          </p:nvSpPr>
          <p:spPr>
            <a:xfrm>
              <a:off x="8838298" y="3390572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w</a:t>
              </a:r>
              <a:r>
                <a:rPr lang="en-US" sz="1200" b="1" baseline="-25000" dirty="0">
                  <a:solidFill>
                    <a:schemeClr val="tx1"/>
                  </a:solidFill>
                </a:rPr>
                <a:t>0,1</a:t>
              </a:r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9022E24B-BA28-493F-82E1-8894E0668834}"/>
                </a:ext>
              </a:extLst>
            </p:cNvPr>
            <p:cNvSpPr/>
            <p:nvPr/>
          </p:nvSpPr>
          <p:spPr>
            <a:xfrm>
              <a:off x="8637660" y="3587503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138B60EB-E05D-4AEA-A6CB-32CE315E899E}"/>
                </a:ext>
              </a:extLst>
            </p:cNvPr>
            <p:cNvSpPr/>
            <p:nvPr/>
          </p:nvSpPr>
          <p:spPr>
            <a:xfrm>
              <a:off x="9395356" y="3393210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FE008E19-828C-4DEA-BCEE-F2DBDBAAB913}"/>
                </a:ext>
              </a:extLst>
            </p:cNvPr>
            <p:cNvSpPr/>
            <p:nvPr/>
          </p:nvSpPr>
          <p:spPr>
            <a:xfrm>
              <a:off x="9194718" y="3588927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AB783E6F-CA5E-4DF3-9A76-103DB4EE537C}"/>
                </a:ext>
              </a:extLst>
            </p:cNvPr>
            <p:cNvSpPr/>
            <p:nvPr/>
          </p:nvSpPr>
          <p:spPr>
            <a:xfrm>
              <a:off x="7873617" y="3784004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CA8036A7-A0C8-44AA-8158-4E4DC5F4EA9A}"/>
                </a:ext>
              </a:extLst>
            </p:cNvPr>
            <p:cNvSpPr/>
            <p:nvPr/>
          </p:nvSpPr>
          <p:spPr>
            <a:xfrm>
              <a:off x="8433848" y="3786642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B4305C9B-F1EA-443A-A6DA-7E9C056485D8}"/>
                </a:ext>
              </a:extLst>
            </p:cNvPr>
            <p:cNvSpPr/>
            <p:nvPr/>
          </p:nvSpPr>
          <p:spPr>
            <a:xfrm>
              <a:off x="8990907" y="3788066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7986A00F-B54A-4446-95AF-C8E8498A7228}"/>
              </a:ext>
            </a:extLst>
          </p:cNvPr>
          <p:cNvSpPr/>
          <p:nvPr/>
        </p:nvSpPr>
        <p:spPr>
          <a:xfrm>
            <a:off x="11419953" y="2765194"/>
            <a:ext cx="485014" cy="485014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141BF1-CDEC-4860-A0CF-B46A9238FACE}"/>
              </a:ext>
            </a:extLst>
          </p:cNvPr>
          <p:cNvGrpSpPr/>
          <p:nvPr/>
        </p:nvGrpSpPr>
        <p:grpSpPr>
          <a:xfrm>
            <a:off x="6421182" y="5034412"/>
            <a:ext cx="6595984" cy="989072"/>
            <a:chOff x="6471884" y="3674338"/>
            <a:chExt cx="6595984" cy="98907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D91486D-4A36-44FD-9FE7-E3725E8CF175}"/>
                </a:ext>
              </a:extLst>
            </p:cNvPr>
            <p:cNvSpPr txBox="1"/>
            <p:nvPr/>
          </p:nvSpPr>
          <p:spPr>
            <a:xfrm>
              <a:off x="10608635" y="3711292"/>
              <a:ext cx="2951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78" name="Parallelogram 77">
              <a:extLst>
                <a:ext uri="{FF2B5EF4-FFF2-40B4-BE49-F238E27FC236}">
                  <a16:creationId xmlns:a16="http://schemas.microsoft.com/office/drawing/2014/main" id="{AF5B10F7-60A5-4A3F-A05E-C99195316321}"/>
                </a:ext>
              </a:extLst>
            </p:cNvPr>
            <p:cNvSpPr/>
            <p:nvPr/>
          </p:nvSpPr>
          <p:spPr>
            <a:xfrm>
              <a:off x="9314724" y="3873907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Parallelogram 78">
              <a:extLst>
                <a:ext uri="{FF2B5EF4-FFF2-40B4-BE49-F238E27FC236}">
                  <a16:creationId xmlns:a16="http://schemas.microsoft.com/office/drawing/2014/main" id="{5ED3394D-5009-4CFD-A7DF-ED72840100D4}"/>
                </a:ext>
              </a:extLst>
            </p:cNvPr>
            <p:cNvSpPr/>
            <p:nvPr/>
          </p:nvSpPr>
          <p:spPr>
            <a:xfrm>
              <a:off x="9114086" y="4069624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D2A1CFE0-CEFB-447E-B2F8-8AC32EB441D9}"/>
                </a:ext>
              </a:extLst>
            </p:cNvPr>
            <p:cNvSpPr/>
            <p:nvPr/>
          </p:nvSpPr>
          <p:spPr>
            <a:xfrm>
              <a:off x="10072419" y="3675762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022B1ECC-3B78-4B5C-A1BF-4B4CEE955EFB}"/>
                </a:ext>
              </a:extLst>
            </p:cNvPr>
            <p:cNvSpPr/>
            <p:nvPr/>
          </p:nvSpPr>
          <p:spPr>
            <a:xfrm>
              <a:off x="9871781" y="3872693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9A18D841-3F89-462D-B41B-BB05FE9CCAFA}"/>
                </a:ext>
              </a:extLst>
            </p:cNvPr>
            <p:cNvSpPr/>
            <p:nvPr/>
          </p:nvSpPr>
          <p:spPr>
            <a:xfrm>
              <a:off x="9671142" y="4066986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516211B6-1657-4131-BB7F-E88583F92D0D}"/>
                </a:ext>
              </a:extLst>
            </p:cNvPr>
            <p:cNvSpPr/>
            <p:nvPr/>
          </p:nvSpPr>
          <p:spPr>
            <a:xfrm>
              <a:off x="10632650" y="3675762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7D1FACB3-87FD-4529-AFB2-3F100B40F5A5}"/>
                </a:ext>
              </a:extLst>
            </p:cNvPr>
            <p:cNvSpPr/>
            <p:nvPr/>
          </p:nvSpPr>
          <p:spPr>
            <a:xfrm>
              <a:off x="10432012" y="3872693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D5E56AAF-86DB-4658-BBCC-93F598205C26}"/>
                </a:ext>
              </a:extLst>
            </p:cNvPr>
            <p:cNvSpPr/>
            <p:nvPr/>
          </p:nvSpPr>
          <p:spPr>
            <a:xfrm>
              <a:off x="10231374" y="4069624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A94A8DA6-D5E7-492A-B805-15B73C2B7315}"/>
                </a:ext>
              </a:extLst>
            </p:cNvPr>
            <p:cNvSpPr/>
            <p:nvPr/>
          </p:nvSpPr>
          <p:spPr>
            <a:xfrm>
              <a:off x="11189709" y="3676977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FBA817DA-480E-4925-87D9-A6E25EB0871F}"/>
                </a:ext>
              </a:extLst>
            </p:cNvPr>
            <p:cNvSpPr/>
            <p:nvPr/>
          </p:nvSpPr>
          <p:spPr>
            <a:xfrm>
              <a:off x="10989070" y="3875331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Parallelogram 36">
              <a:extLst>
                <a:ext uri="{FF2B5EF4-FFF2-40B4-BE49-F238E27FC236}">
                  <a16:creationId xmlns:a16="http://schemas.microsoft.com/office/drawing/2014/main" id="{D531E3BB-D9DC-4456-A1D4-BFC48B1CD12B}"/>
                </a:ext>
              </a:extLst>
            </p:cNvPr>
            <p:cNvSpPr/>
            <p:nvPr/>
          </p:nvSpPr>
          <p:spPr>
            <a:xfrm>
              <a:off x="10788432" y="4071048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F34C3A5C-2928-4032-957B-EE041DBB1C19}"/>
                </a:ext>
              </a:extLst>
            </p:cNvPr>
            <p:cNvSpPr/>
            <p:nvPr/>
          </p:nvSpPr>
          <p:spPr>
            <a:xfrm>
              <a:off x="11749940" y="3676977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E32433DB-AEA2-41C8-8BC3-7D7C46259C7C}"/>
                </a:ext>
              </a:extLst>
            </p:cNvPr>
            <p:cNvSpPr/>
            <p:nvPr/>
          </p:nvSpPr>
          <p:spPr>
            <a:xfrm>
              <a:off x="11549302" y="3875331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Parallelogram 39">
              <a:extLst>
                <a:ext uri="{FF2B5EF4-FFF2-40B4-BE49-F238E27FC236}">
                  <a16:creationId xmlns:a16="http://schemas.microsoft.com/office/drawing/2014/main" id="{92C50FD6-1354-409B-844D-3468E0A0FB17}"/>
                </a:ext>
              </a:extLst>
            </p:cNvPr>
            <p:cNvSpPr/>
            <p:nvPr/>
          </p:nvSpPr>
          <p:spPr>
            <a:xfrm>
              <a:off x="11348663" y="4071048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Parallelogram 40">
              <a:extLst>
                <a:ext uri="{FF2B5EF4-FFF2-40B4-BE49-F238E27FC236}">
                  <a16:creationId xmlns:a16="http://schemas.microsoft.com/office/drawing/2014/main" id="{D1D8ECE9-B67D-430E-85F1-8E4650756B56}"/>
                </a:ext>
              </a:extLst>
            </p:cNvPr>
            <p:cNvSpPr/>
            <p:nvPr/>
          </p:nvSpPr>
          <p:spPr>
            <a:xfrm>
              <a:off x="12306998" y="3676977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Parallelogram 41">
              <a:extLst>
                <a:ext uri="{FF2B5EF4-FFF2-40B4-BE49-F238E27FC236}">
                  <a16:creationId xmlns:a16="http://schemas.microsoft.com/office/drawing/2014/main" id="{2890A268-7423-4BBA-BE65-3DF721FB16B2}"/>
                </a:ext>
              </a:extLst>
            </p:cNvPr>
            <p:cNvSpPr/>
            <p:nvPr/>
          </p:nvSpPr>
          <p:spPr>
            <a:xfrm>
              <a:off x="12106360" y="3875331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Parallelogram 42">
              <a:extLst>
                <a:ext uri="{FF2B5EF4-FFF2-40B4-BE49-F238E27FC236}">
                  <a16:creationId xmlns:a16="http://schemas.microsoft.com/office/drawing/2014/main" id="{3A496787-E326-47AF-A99C-17297C11A9C2}"/>
                </a:ext>
              </a:extLst>
            </p:cNvPr>
            <p:cNvSpPr/>
            <p:nvPr/>
          </p:nvSpPr>
          <p:spPr>
            <a:xfrm>
              <a:off x="11905722" y="4071048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Parallelogram 43">
              <a:extLst>
                <a:ext uri="{FF2B5EF4-FFF2-40B4-BE49-F238E27FC236}">
                  <a16:creationId xmlns:a16="http://schemas.microsoft.com/office/drawing/2014/main" id="{6DA92BFB-043D-4C61-A1B4-C5172BD53684}"/>
                </a:ext>
              </a:extLst>
            </p:cNvPr>
            <p:cNvSpPr/>
            <p:nvPr/>
          </p:nvSpPr>
          <p:spPr>
            <a:xfrm>
              <a:off x="9467331" y="4266125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Parallelogram 44">
              <a:extLst>
                <a:ext uri="{FF2B5EF4-FFF2-40B4-BE49-F238E27FC236}">
                  <a16:creationId xmlns:a16="http://schemas.microsoft.com/office/drawing/2014/main" id="{11BC58AA-D884-43EE-A57F-567D4EE6DEFC}"/>
                </a:ext>
              </a:extLst>
            </p:cNvPr>
            <p:cNvSpPr/>
            <p:nvPr/>
          </p:nvSpPr>
          <p:spPr>
            <a:xfrm>
              <a:off x="10027562" y="4268763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Parallelogram 45">
              <a:extLst>
                <a:ext uri="{FF2B5EF4-FFF2-40B4-BE49-F238E27FC236}">
                  <a16:creationId xmlns:a16="http://schemas.microsoft.com/office/drawing/2014/main" id="{FD70D448-5F0C-45E8-8FED-111B5820B58C}"/>
                </a:ext>
              </a:extLst>
            </p:cNvPr>
            <p:cNvSpPr/>
            <p:nvPr/>
          </p:nvSpPr>
          <p:spPr>
            <a:xfrm>
              <a:off x="10584621" y="4270187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Parallelogram 46">
              <a:extLst>
                <a:ext uri="{FF2B5EF4-FFF2-40B4-BE49-F238E27FC236}">
                  <a16:creationId xmlns:a16="http://schemas.microsoft.com/office/drawing/2014/main" id="{E5CB06A5-D171-411A-9289-24F8AD559EE5}"/>
                </a:ext>
              </a:extLst>
            </p:cNvPr>
            <p:cNvSpPr/>
            <p:nvPr/>
          </p:nvSpPr>
          <p:spPr>
            <a:xfrm>
              <a:off x="11144852" y="4270187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Parallelogram 47">
              <a:extLst>
                <a:ext uri="{FF2B5EF4-FFF2-40B4-BE49-F238E27FC236}">
                  <a16:creationId xmlns:a16="http://schemas.microsoft.com/office/drawing/2014/main" id="{7FAB6C89-5F0E-4904-BDEA-ECD36163EF03}"/>
                </a:ext>
              </a:extLst>
            </p:cNvPr>
            <p:cNvSpPr/>
            <p:nvPr/>
          </p:nvSpPr>
          <p:spPr>
            <a:xfrm>
              <a:off x="11701911" y="4270187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Parallelogram 48">
              <a:extLst>
                <a:ext uri="{FF2B5EF4-FFF2-40B4-BE49-F238E27FC236}">
                  <a16:creationId xmlns:a16="http://schemas.microsoft.com/office/drawing/2014/main" id="{2D050099-8711-4033-8B97-CBF3FF44D33E}"/>
                </a:ext>
              </a:extLst>
            </p:cNvPr>
            <p:cNvSpPr/>
            <p:nvPr/>
          </p:nvSpPr>
          <p:spPr>
            <a:xfrm>
              <a:off x="9263520" y="4462417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Parallelogram 49">
              <a:extLst>
                <a:ext uri="{FF2B5EF4-FFF2-40B4-BE49-F238E27FC236}">
                  <a16:creationId xmlns:a16="http://schemas.microsoft.com/office/drawing/2014/main" id="{DA899D0D-E645-4F57-8A74-44EEF11DB632}"/>
                </a:ext>
              </a:extLst>
            </p:cNvPr>
            <p:cNvSpPr/>
            <p:nvPr/>
          </p:nvSpPr>
          <p:spPr>
            <a:xfrm>
              <a:off x="9823751" y="4465055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41F5B952-75B9-4E7B-9BB3-1A74C7D33A0E}"/>
                </a:ext>
              </a:extLst>
            </p:cNvPr>
            <p:cNvSpPr/>
            <p:nvPr/>
          </p:nvSpPr>
          <p:spPr>
            <a:xfrm>
              <a:off x="10380810" y="4466479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Parallelogram 51">
              <a:extLst>
                <a:ext uri="{FF2B5EF4-FFF2-40B4-BE49-F238E27FC236}">
                  <a16:creationId xmlns:a16="http://schemas.microsoft.com/office/drawing/2014/main" id="{9F38C1AE-F56A-443E-AA65-010D4B4DBB5D}"/>
                </a:ext>
              </a:extLst>
            </p:cNvPr>
            <p:cNvSpPr/>
            <p:nvPr/>
          </p:nvSpPr>
          <p:spPr>
            <a:xfrm>
              <a:off x="10941041" y="4466479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id="{E952AD67-3BB1-4268-9108-2CC10559510B}"/>
                </a:ext>
              </a:extLst>
            </p:cNvPr>
            <p:cNvSpPr/>
            <p:nvPr/>
          </p:nvSpPr>
          <p:spPr>
            <a:xfrm>
              <a:off x="11498099" y="4466479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Parallelogram 64">
              <a:extLst>
                <a:ext uri="{FF2B5EF4-FFF2-40B4-BE49-F238E27FC236}">
                  <a16:creationId xmlns:a16="http://schemas.microsoft.com/office/drawing/2014/main" id="{9307488A-0FA7-4933-8425-D76C3F853843}"/>
                </a:ext>
              </a:extLst>
            </p:cNvPr>
            <p:cNvSpPr/>
            <p:nvPr/>
          </p:nvSpPr>
          <p:spPr>
            <a:xfrm>
              <a:off x="7280783" y="3674338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x</a:t>
              </a:r>
              <a:r>
                <a:rPr lang="en-US" sz="1200" b="1" baseline="-25000" dirty="0">
                  <a:solidFill>
                    <a:schemeClr val="tx1"/>
                  </a:solidFill>
                </a:rPr>
                <a:t>0,0</a:t>
              </a:r>
            </a:p>
          </p:txBody>
        </p:sp>
        <p:sp>
          <p:nvSpPr>
            <p:cNvPr id="66" name="Parallelogram 65">
              <a:extLst>
                <a:ext uri="{FF2B5EF4-FFF2-40B4-BE49-F238E27FC236}">
                  <a16:creationId xmlns:a16="http://schemas.microsoft.com/office/drawing/2014/main" id="{AB28A710-1EBD-4FC6-B6FB-C779C01E1B27}"/>
                </a:ext>
              </a:extLst>
            </p:cNvPr>
            <p:cNvSpPr/>
            <p:nvPr/>
          </p:nvSpPr>
          <p:spPr>
            <a:xfrm>
              <a:off x="7080145" y="3871269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x</a:t>
              </a:r>
              <a:r>
                <a:rPr lang="en-US" sz="1100" b="1" baseline="-25000" dirty="0">
                  <a:solidFill>
                    <a:schemeClr val="tx1"/>
                  </a:solidFill>
                </a:rPr>
                <a:t>1,0</a:t>
              </a:r>
            </a:p>
          </p:txBody>
        </p:sp>
        <p:sp>
          <p:nvSpPr>
            <p:cNvPr id="67" name="Parallelogram 66">
              <a:extLst>
                <a:ext uri="{FF2B5EF4-FFF2-40B4-BE49-F238E27FC236}">
                  <a16:creationId xmlns:a16="http://schemas.microsoft.com/office/drawing/2014/main" id="{A0552CF5-A19F-486B-822F-496B7611461D}"/>
                </a:ext>
              </a:extLst>
            </p:cNvPr>
            <p:cNvSpPr/>
            <p:nvPr/>
          </p:nvSpPr>
          <p:spPr>
            <a:xfrm>
              <a:off x="6879506" y="4065562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Parallelogram 67">
              <a:extLst>
                <a:ext uri="{FF2B5EF4-FFF2-40B4-BE49-F238E27FC236}">
                  <a16:creationId xmlns:a16="http://schemas.microsoft.com/office/drawing/2014/main" id="{430589E8-38BE-4160-9CDD-A3AD715AFA1D}"/>
                </a:ext>
              </a:extLst>
            </p:cNvPr>
            <p:cNvSpPr/>
            <p:nvPr/>
          </p:nvSpPr>
          <p:spPr>
            <a:xfrm>
              <a:off x="7841014" y="3674338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x</a:t>
              </a:r>
              <a:r>
                <a:rPr lang="en-US" sz="1200" b="1" baseline="-25000" dirty="0">
                  <a:solidFill>
                    <a:schemeClr val="tx1"/>
                  </a:solidFill>
                </a:rPr>
                <a:t>0,1</a:t>
              </a:r>
              <a:endParaRPr lang="en-US" sz="1200" dirty="0"/>
            </a:p>
          </p:txBody>
        </p:sp>
        <p:sp>
          <p:nvSpPr>
            <p:cNvPr id="69" name="Parallelogram 68">
              <a:extLst>
                <a:ext uri="{FF2B5EF4-FFF2-40B4-BE49-F238E27FC236}">
                  <a16:creationId xmlns:a16="http://schemas.microsoft.com/office/drawing/2014/main" id="{131361DF-45B8-4ADE-8714-07FAB7B3E6CB}"/>
                </a:ext>
              </a:extLst>
            </p:cNvPr>
            <p:cNvSpPr/>
            <p:nvPr/>
          </p:nvSpPr>
          <p:spPr>
            <a:xfrm>
              <a:off x="7640376" y="3871269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Parallelogram 69">
              <a:extLst>
                <a:ext uri="{FF2B5EF4-FFF2-40B4-BE49-F238E27FC236}">
                  <a16:creationId xmlns:a16="http://schemas.microsoft.com/office/drawing/2014/main" id="{A101A74D-453A-4B01-9BBF-2F09465DD64E}"/>
                </a:ext>
              </a:extLst>
            </p:cNvPr>
            <p:cNvSpPr/>
            <p:nvPr/>
          </p:nvSpPr>
          <p:spPr>
            <a:xfrm>
              <a:off x="7439738" y="4068200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Parallelogram 70">
              <a:extLst>
                <a:ext uri="{FF2B5EF4-FFF2-40B4-BE49-F238E27FC236}">
                  <a16:creationId xmlns:a16="http://schemas.microsoft.com/office/drawing/2014/main" id="{9FA72500-54C2-4F5A-95B9-E6F33D8A1E4D}"/>
                </a:ext>
              </a:extLst>
            </p:cNvPr>
            <p:cNvSpPr/>
            <p:nvPr/>
          </p:nvSpPr>
          <p:spPr>
            <a:xfrm>
              <a:off x="8398073" y="3675553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Parallelogram 71">
              <a:extLst>
                <a:ext uri="{FF2B5EF4-FFF2-40B4-BE49-F238E27FC236}">
                  <a16:creationId xmlns:a16="http://schemas.microsoft.com/office/drawing/2014/main" id="{9D4E02A9-FDC2-449D-97DC-28338DE03FD0}"/>
                </a:ext>
              </a:extLst>
            </p:cNvPr>
            <p:cNvSpPr/>
            <p:nvPr/>
          </p:nvSpPr>
          <p:spPr>
            <a:xfrm>
              <a:off x="8197434" y="3873907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Parallelogram 72">
              <a:extLst>
                <a:ext uri="{FF2B5EF4-FFF2-40B4-BE49-F238E27FC236}">
                  <a16:creationId xmlns:a16="http://schemas.microsoft.com/office/drawing/2014/main" id="{01CDC68F-3D16-4AEF-A16E-C74995ACF95F}"/>
                </a:ext>
              </a:extLst>
            </p:cNvPr>
            <p:cNvSpPr/>
            <p:nvPr/>
          </p:nvSpPr>
          <p:spPr>
            <a:xfrm>
              <a:off x="7996796" y="4069624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Parallelogram 73">
              <a:extLst>
                <a:ext uri="{FF2B5EF4-FFF2-40B4-BE49-F238E27FC236}">
                  <a16:creationId xmlns:a16="http://schemas.microsoft.com/office/drawing/2014/main" id="{60028FD4-0570-4BF8-8A14-FFE3EECE1D44}"/>
                </a:ext>
              </a:extLst>
            </p:cNvPr>
            <p:cNvSpPr/>
            <p:nvPr/>
          </p:nvSpPr>
          <p:spPr>
            <a:xfrm>
              <a:off x="8958304" y="3675553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Parallelogram 74">
              <a:extLst>
                <a:ext uri="{FF2B5EF4-FFF2-40B4-BE49-F238E27FC236}">
                  <a16:creationId xmlns:a16="http://schemas.microsoft.com/office/drawing/2014/main" id="{A0572687-B14F-4703-8793-413C2958B4D5}"/>
                </a:ext>
              </a:extLst>
            </p:cNvPr>
            <p:cNvSpPr/>
            <p:nvPr/>
          </p:nvSpPr>
          <p:spPr>
            <a:xfrm>
              <a:off x="8757666" y="3873907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Parallelogram 75">
              <a:extLst>
                <a:ext uri="{FF2B5EF4-FFF2-40B4-BE49-F238E27FC236}">
                  <a16:creationId xmlns:a16="http://schemas.microsoft.com/office/drawing/2014/main" id="{5FF47EF9-A366-4B06-9362-BAAA95B0E3F4}"/>
                </a:ext>
              </a:extLst>
            </p:cNvPr>
            <p:cNvSpPr/>
            <p:nvPr/>
          </p:nvSpPr>
          <p:spPr>
            <a:xfrm>
              <a:off x="8557027" y="4069624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Parallelogram 76">
              <a:extLst>
                <a:ext uri="{FF2B5EF4-FFF2-40B4-BE49-F238E27FC236}">
                  <a16:creationId xmlns:a16="http://schemas.microsoft.com/office/drawing/2014/main" id="{787AECC4-DF3D-41D1-A981-32BE24FE213B}"/>
                </a:ext>
              </a:extLst>
            </p:cNvPr>
            <p:cNvSpPr/>
            <p:nvPr/>
          </p:nvSpPr>
          <p:spPr>
            <a:xfrm>
              <a:off x="9515362" y="3675553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Parallelogram 79">
              <a:extLst>
                <a:ext uri="{FF2B5EF4-FFF2-40B4-BE49-F238E27FC236}">
                  <a16:creationId xmlns:a16="http://schemas.microsoft.com/office/drawing/2014/main" id="{C604B3F1-BA78-49DF-AB44-6E5EFFEF8357}"/>
                </a:ext>
              </a:extLst>
            </p:cNvPr>
            <p:cNvSpPr/>
            <p:nvPr/>
          </p:nvSpPr>
          <p:spPr>
            <a:xfrm>
              <a:off x="6675695" y="4264701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Parallelogram 80">
              <a:extLst>
                <a:ext uri="{FF2B5EF4-FFF2-40B4-BE49-F238E27FC236}">
                  <a16:creationId xmlns:a16="http://schemas.microsoft.com/office/drawing/2014/main" id="{B0725D86-1882-44FC-8BC1-444DFA5F153A}"/>
                </a:ext>
              </a:extLst>
            </p:cNvPr>
            <p:cNvSpPr/>
            <p:nvPr/>
          </p:nvSpPr>
          <p:spPr>
            <a:xfrm>
              <a:off x="7235926" y="4267339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Parallelogram 81">
              <a:extLst>
                <a:ext uri="{FF2B5EF4-FFF2-40B4-BE49-F238E27FC236}">
                  <a16:creationId xmlns:a16="http://schemas.microsoft.com/office/drawing/2014/main" id="{C76860A8-3C3E-4076-834D-3F74F735DC3D}"/>
                </a:ext>
              </a:extLst>
            </p:cNvPr>
            <p:cNvSpPr/>
            <p:nvPr/>
          </p:nvSpPr>
          <p:spPr>
            <a:xfrm>
              <a:off x="7792985" y="4268763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Parallelogram 82">
              <a:extLst>
                <a:ext uri="{FF2B5EF4-FFF2-40B4-BE49-F238E27FC236}">
                  <a16:creationId xmlns:a16="http://schemas.microsoft.com/office/drawing/2014/main" id="{8AD0DF0C-32B5-4A09-AFF9-057C7530B5B8}"/>
                </a:ext>
              </a:extLst>
            </p:cNvPr>
            <p:cNvSpPr/>
            <p:nvPr/>
          </p:nvSpPr>
          <p:spPr>
            <a:xfrm>
              <a:off x="8353216" y="4268763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Parallelogram 83">
              <a:extLst>
                <a:ext uri="{FF2B5EF4-FFF2-40B4-BE49-F238E27FC236}">
                  <a16:creationId xmlns:a16="http://schemas.microsoft.com/office/drawing/2014/main" id="{448CAB35-0FB1-48CB-A3BD-6B9C0BF0E175}"/>
                </a:ext>
              </a:extLst>
            </p:cNvPr>
            <p:cNvSpPr/>
            <p:nvPr/>
          </p:nvSpPr>
          <p:spPr>
            <a:xfrm>
              <a:off x="8910275" y="4268763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Parallelogram 84">
              <a:extLst>
                <a:ext uri="{FF2B5EF4-FFF2-40B4-BE49-F238E27FC236}">
                  <a16:creationId xmlns:a16="http://schemas.microsoft.com/office/drawing/2014/main" id="{9204CEC8-3156-4A7A-9D9F-3D2871D930F0}"/>
                </a:ext>
              </a:extLst>
            </p:cNvPr>
            <p:cNvSpPr/>
            <p:nvPr/>
          </p:nvSpPr>
          <p:spPr>
            <a:xfrm>
              <a:off x="6471884" y="4460993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Parallelogram 85">
              <a:extLst>
                <a:ext uri="{FF2B5EF4-FFF2-40B4-BE49-F238E27FC236}">
                  <a16:creationId xmlns:a16="http://schemas.microsoft.com/office/drawing/2014/main" id="{7A6FAB33-3137-48F1-A2E2-66BD6E531951}"/>
                </a:ext>
              </a:extLst>
            </p:cNvPr>
            <p:cNvSpPr/>
            <p:nvPr/>
          </p:nvSpPr>
          <p:spPr>
            <a:xfrm>
              <a:off x="7032115" y="4463631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Parallelogram 86">
              <a:extLst>
                <a:ext uri="{FF2B5EF4-FFF2-40B4-BE49-F238E27FC236}">
                  <a16:creationId xmlns:a16="http://schemas.microsoft.com/office/drawing/2014/main" id="{DDA840EF-1A87-4908-95CD-8D397990D26A}"/>
                </a:ext>
              </a:extLst>
            </p:cNvPr>
            <p:cNvSpPr/>
            <p:nvPr/>
          </p:nvSpPr>
          <p:spPr>
            <a:xfrm>
              <a:off x="7589174" y="4465055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Parallelogram 87">
              <a:extLst>
                <a:ext uri="{FF2B5EF4-FFF2-40B4-BE49-F238E27FC236}">
                  <a16:creationId xmlns:a16="http://schemas.microsoft.com/office/drawing/2014/main" id="{5A5E72F6-7B67-4F56-B14D-2690C06CBE8B}"/>
                </a:ext>
              </a:extLst>
            </p:cNvPr>
            <p:cNvSpPr/>
            <p:nvPr/>
          </p:nvSpPr>
          <p:spPr>
            <a:xfrm>
              <a:off x="8149405" y="4465055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Parallelogram 88">
              <a:extLst>
                <a:ext uri="{FF2B5EF4-FFF2-40B4-BE49-F238E27FC236}">
                  <a16:creationId xmlns:a16="http://schemas.microsoft.com/office/drawing/2014/main" id="{2CA75FDD-85BA-4923-B4D9-26F85170DDDD}"/>
                </a:ext>
              </a:extLst>
            </p:cNvPr>
            <p:cNvSpPr/>
            <p:nvPr/>
          </p:nvSpPr>
          <p:spPr>
            <a:xfrm>
              <a:off x="8706463" y="4465055"/>
              <a:ext cx="760870" cy="196931"/>
            </a:xfrm>
            <a:prstGeom prst="parallelogram">
              <a:avLst>
                <a:gd name="adj" fmla="val 102273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Oval 138">
            <a:extLst>
              <a:ext uri="{FF2B5EF4-FFF2-40B4-BE49-F238E27FC236}">
                <a16:creationId xmlns:a16="http://schemas.microsoft.com/office/drawing/2014/main" id="{977DC8B2-6034-4E15-829F-5C778555E848}"/>
              </a:ext>
            </a:extLst>
          </p:cNvPr>
          <p:cNvSpPr/>
          <p:nvPr/>
        </p:nvSpPr>
        <p:spPr>
          <a:xfrm>
            <a:off x="8649175" y="2765904"/>
            <a:ext cx="485014" cy="485014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1652C9F-EF44-4BCC-A581-1DA372D4FB97}"/>
              </a:ext>
            </a:extLst>
          </p:cNvPr>
          <p:cNvCxnSpPr>
            <a:cxnSpLocks/>
          </p:cNvCxnSpPr>
          <p:nvPr/>
        </p:nvCxnSpPr>
        <p:spPr>
          <a:xfrm flipV="1">
            <a:off x="9486963" y="3879915"/>
            <a:ext cx="1717178" cy="1362546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B4F2EB2-D80B-4176-A756-34E64E91E16C}"/>
              </a:ext>
            </a:extLst>
          </p:cNvPr>
          <p:cNvCxnSpPr>
            <a:cxnSpLocks/>
          </p:cNvCxnSpPr>
          <p:nvPr/>
        </p:nvCxnSpPr>
        <p:spPr>
          <a:xfrm flipV="1">
            <a:off x="8862144" y="4471702"/>
            <a:ext cx="1743820" cy="1342572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56EAB5A-FB55-44C8-8D31-B66434829B05}"/>
              </a:ext>
            </a:extLst>
          </p:cNvPr>
          <p:cNvCxnSpPr>
            <a:cxnSpLocks/>
          </p:cNvCxnSpPr>
          <p:nvPr/>
        </p:nvCxnSpPr>
        <p:spPr>
          <a:xfrm flipV="1">
            <a:off x="7185568" y="4471702"/>
            <a:ext cx="1765943" cy="1328542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C19DA1E-7999-43AD-97AA-7843FB8D419A}"/>
              </a:ext>
            </a:extLst>
          </p:cNvPr>
          <p:cNvCxnSpPr>
            <a:cxnSpLocks/>
          </p:cNvCxnSpPr>
          <p:nvPr/>
        </p:nvCxnSpPr>
        <p:spPr>
          <a:xfrm flipV="1">
            <a:off x="7788035" y="3877277"/>
            <a:ext cx="1758957" cy="135812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EFDFCCE-B861-4BF5-8C77-A8C729D4B0E2}"/>
              </a:ext>
            </a:extLst>
          </p:cNvPr>
          <p:cNvCxnSpPr>
            <a:cxnSpLocks/>
            <a:stCxn id="139" idx="6"/>
          </p:cNvCxnSpPr>
          <p:nvPr/>
        </p:nvCxnSpPr>
        <p:spPr>
          <a:xfrm>
            <a:off x="9134189" y="3008411"/>
            <a:ext cx="2069952" cy="871504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ABFF875A-9EB6-4388-AE61-5955FD3B1E92}"/>
              </a:ext>
            </a:extLst>
          </p:cNvPr>
          <p:cNvCxnSpPr>
            <a:cxnSpLocks/>
            <a:endCxn id="139" idx="3"/>
          </p:cNvCxnSpPr>
          <p:nvPr/>
        </p:nvCxnSpPr>
        <p:spPr>
          <a:xfrm flipH="1" flipV="1">
            <a:off x="8720204" y="3179889"/>
            <a:ext cx="214026" cy="1291814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57ED324-EA40-411E-98BB-3BA8E984C876}"/>
              </a:ext>
            </a:extLst>
          </p:cNvPr>
          <p:cNvCxnSpPr>
            <a:cxnSpLocks/>
          </p:cNvCxnSpPr>
          <p:nvPr/>
        </p:nvCxnSpPr>
        <p:spPr>
          <a:xfrm flipH="1" flipV="1">
            <a:off x="10588524" y="4499466"/>
            <a:ext cx="1073936" cy="1314809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D342592B-0C66-4C44-8CCC-ABEBDEBE8DAF}"/>
              </a:ext>
            </a:extLst>
          </p:cNvPr>
          <p:cNvCxnSpPr>
            <a:cxnSpLocks/>
          </p:cNvCxnSpPr>
          <p:nvPr/>
        </p:nvCxnSpPr>
        <p:spPr>
          <a:xfrm flipH="1" flipV="1">
            <a:off x="8951511" y="4483225"/>
            <a:ext cx="1022177" cy="132523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45D4C794-A07B-4FEF-B464-4E500A7DD783}"/>
              </a:ext>
            </a:extLst>
          </p:cNvPr>
          <p:cNvCxnSpPr>
            <a:cxnSpLocks/>
          </p:cNvCxnSpPr>
          <p:nvPr/>
        </p:nvCxnSpPr>
        <p:spPr>
          <a:xfrm>
            <a:off x="11210716" y="3879915"/>
            <a:ext cx="1024739" cy="1319578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F198996C-6BF0-4588-98C8-476CE2C0C8A5}"/>
              </a:ext>
            </a:extLst>
          </p:cNvPr>
          <p:cNvCxnSpPr>
            <a:cxnSpLocks/>
          </p:cNvCxnSpPr>
          <p:nvPr/>
        </p:nvCxnSpPr>
        <p:spPr>
          <a:xfrm flipH="1" flipV="1">
            <a:off x="9529795" y="3864999"/>
            <a:ext cx="1053738" cy="1334494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70D4B94-4BA6-48C5-8DA4-D172D7F83051}"/>
              </a:ext>
            </a:extLst>
          </p:cNvPr>
          <p:cNvCxnSpPr>
            <a:cxnSpLocks/>
            <a:endCxn id="27" idx="4"/>
          </p:cNvCxnSpPr>
          <p:nvPr/>
        </p:nvCxnSpPr>
        <p:spPr>
          <a:xfrm flipV="1">
            <a:off x="11219844" y="3250208"/>
            <a:ext cx="442616" cy="629707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C73DD324-5C1F-4595-AC8F-84E348FD7296}"/>
              </a:ext>
            </a:extLst>
          </p:cNvPr>
          <p:cNvCxnSpPr>
            <a:cxnSpLocks/>
            <a:stCxn id="24" idx="5"/>
            <a:endCxn id="27" idx="2"/>
          </p:cNvCxnSpPr>
          <p:nvPr/>
        </p:nvCxnSpPr>
        <p:spPr>
          <a:xfrm flipV="1">
            <a:off x="9025411" y="3007701"/>
            <a:ext cx="2394542" cy="1361474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0B1C428D-4F89-4CCB-BE75-C0265AAE94DD}"/>
              </a:ext>
            </a:extLst>
          </p:cNvPr>
          <p:cNvGrpSpPr/>
          <p:nvPr/>
        </p:nvGrpSpPr>
        <p:grpSpPr>
          <a:xfrm>
            <a:off x="7076911" y="1606634"/>
            <a:ext cx="6595984" cy="989072"/>
            <a:chOff x="6471884" y="3674338"/>
            <a:chExt cx="6595984" cy="989072"/>
          </a:xfrm>
          <a:solidFill>
            <a:schemeClr val="bg1"/>
          </a:solidFill>
        </p:grpSpPr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888435CE-907A-4520-8ED1-3DE7ADF5CE2C}"/>
                </a:ext>
              </a:extLst>
            </p:cNvPr>
            <p:cNvSpPr txBox="1"/>
            <p:nvPr/>
          </p:nvSpPr>
          <p:spPr>
            <a:xfrm>
              <a:off x="10608635" y="3711292"/>
              <a:ext cx="295154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89" name="Parallelogram 188">
              <a:extLst>
                <a:ext uri="{FF2B5EF4-FFF2-40B4-BE49-F238E27FC236}">
                  <a16:creationId xmlns:a16="http://schemas.microsoft.com/office/drawing/2014/main" id="{DE905EFF-0784-4780-B17D-E74C5653C6DF}"/>
                </a:ext>
              </a:extLst>
            </p:cNvPr>
            <p:cNvSpPr/>
            <p:nvPr/>
          </p:nvSpPr>
          <p:spPr>
            <a:xfrm>
              <a:off x="9314724" y="3873907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Parallelogram 189">
              <a:extLst>
                <a:ext uri="{FF2B5EF4-FFF2-40B4-BE49-F238E27FC236}">
                  <a16:creationId xmlns:a16="http://schemas.microsoft.com/office/drawing/2014/main" id="{FD1FFC9C-BE03-46A6-BCF0-58884690261D}"/>
                </a:ext>
              </a:extLst>
            </p:cNvPr>
            <p:cNvSpPr/>
            <p:nvPr/>
          </p:nvSpPr>
          <p:spPr>
            <a:xfrm>
              <a:off x="9114086" y="4069624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Parallelogram 190">
              <a:extLst>
                <a:ext uri="{FF2B5EF4-FFF2-40B4-BE49-F238E27FC236}">
                  <a16:creationId xmlns:a16="http://schemas.microsoft.com/office/drawing/2014/main" id="{52645D66-EFFD-4FD4-A9B2-5DED8A2FC630}"/>
                </a:ext>
              </a:extLst>
            </p:cNvPr>
            <p:cNvSpPr/>
            <p:nvPr/>
          </p:nvSpPr>
          <p:spPr>
            <a:xfrm>
              <a:off x="10072419" y="3675762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92" name="Parallelogram 191">
              <a:extLst>
                <a:ext uri="{FF2B5EF4-FFF2-40B4-BE49-F238E27FC236}">
                  <a16:creationId xmlns:a16="http://schemas.microsoft.com/office/drawing/2014/main" id="{25C331C1-61C6-47B3-AD0E-68E5DABF6B73}"/>
                </a:ext>
              </a:extLst>
            </p:cNvPr>
            <p:cNvSpPr/>
            <p:nvPr/>
          </p:nvSpPr>
          <p:spPr>
            <a:xfrm>
              <a:off x="9871781" y="3872693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93" name="Parallelogram 192">
              <a:extLst>
                <a:ext uri="{FF2B5EF4-FFF2-40B4-BE49-F238E27FC236}">
                  <a16:creationId xmlns:a16="http://schemas.microsoft.com/office/drawing/2014/main" id="{67B229F4-31C3-4790-89D1-37573C7ADC3E}"/>
                </a:ext>
              </a:extLst>
            </p:cNvPr>
            <p:cNvSpPr/>
            <p:nvPr/>
          </p:nvSpPr>
          <p:spPr>
            <a:xfrm>
              <a:off x="9671142" y="4066986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Parallelogram 193">
              <a:extLst>
                <a:ext uri="{FF2B5EF4-FFF2-40B4-BE49-F238E27FC236}">
                  <a16:creationId xmlns:a16="http://schemas.microsoft.com/office/drawing/2014/main" id="{B70175E9-5A50-4291-9FA3-27BEADE7668E}"/>
                </a:ext>
              </a:extLst>
            </p:cNvPr>
            <p:cNvSpPr/>
            <p:nvPr/>
          </p:nvSpPr>
          <p:spPr>
            <a:xfrm>
              <a:off x="10632650" y="3675762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95" name="Parallelogram 194">
              <a:extLst>
                <a:ext uri="{FF2B5EF4-FFF2-40B4-BE49-F238E27FC236}">
                  <a16:creationId xmlns:a16="http://schemas.microsoft.com/office/drawing/2014/main" id="{24AD1F7F-6D86-422C-86F5-0719071D5102}"/>
                </a:ext>
              </a:extLst>
            </p:cNvPr>
            <p:cNvSpPr/>
            <p:nvPr/>
          </p:nvSpPr>
          <p:spPr>
            <a:xfrm>
              <a:off x="10432012" y="3872693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Parallelogram 195">
              <a:extLst>
                <a:ext uri="{FF2B5EF4-FFF2-40B4-BE49-F238E27FC236}">
                  <a16:creationId xmlns:a16="http://schemas.microsoft.com/office/drawing/2014/main" id="{A0F1EEA3-7C50-4B14-AF6D-96F2F20C2E77}"/>
                </a:ext>
              </a:extLst>
            </p:cNvPr>
            <p:cNvSpPr/>
            <p:nvPr/>
          </p:nvSpPr>
          <p:spPr>
            <a:xfrm>
              <a:off x="10231374" y="4069624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Parallelogram 196">
              <a:extLst>
                <a:ext uri="{FF2B5EF4-FFF2-40B4-BE49-F238E27FC236}">
                  <a16:creationId xmlns:a16="http://schemas.microsoft.com/office/drawing/2014/main" id="{5948205E-05E4-403F-AAAE-6F07D949C21B}"/>
                </a:ext>
              </a:extLst>
            </p:cNvPr>
            <p:cNvSpPr/>
            <p:nvPr/>
          </p:nvSpPr>
          <p:spPr>
            <a:xfrm>
              <a:off x="11189709" y="3676977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8" name="Parallelogram 197">
              <a:extLst>
                <a:ext uri="{FF2B5EF4-FFF2-40B4-BE49-F238E27FC236}">
                  <a16:creationId xmlns:a16="http://schemas.microsoft.com/office/drawing/2014/main" id="{C7F0ADDA-5F72-476A-B5F9-A9AC5BD20566}"/>
                </a:ext>
              </a:extLst>
            </p:cNvPr>
            <p:cNvSpPr/>
            <p:nvPr/>
          </p:nvSpPr>
          <p:spPr>
            <a:xfrm>
              <a:off x="10989070" y="3875331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Parallelogram 198">
              <a:extLst>
                <a:ext uri="{FF2B5EF4-FFF2-40B4-BE49-F238E27FC236}">
                  <a16:creationId xmlns:a16="http://schemas.microsoft.com/office/drawing/2014/main" id="{5112D56D-64E3-4146-B97A-1B57D8784B55}"/>
                </a:ext>
              </a:extLst>
            </p:cNvPr>
            <p:cNvSpPr/>
            <p:nvPr/>
          </p:nvSpPr>
          <p:spPr>
            <a:xfrm>
              <a:off x="10788432" y="4071048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Parallelogram 199">
              <a:extLst>
                <a:ext uri="{FF2B5EF4-FFF2-40B4-BE49-F238E27FC236}">
                  <a16:creationId xmlns:a16="http://schemas.microsoft.com/office/drawing/2014/main" id="{AAEA4D2B-6053-4259-B946-F28E21079C8D}"/>
                </a:ext>
              </a:extLst>
            </p:cNvPr>
            <p:cNvSpPr/>
            <p:nvPr/>
          </p:nvSpPr>
          <p:spPr>
            <a:xfrm>
              <a:off x="11749940" y="3676977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Parallelogram 200">
              <a:extLst>
                <a:ext uri="{FF2B5EF4-FFF2-40B4-BE49-F238E27FC236}">
                  <a16:creationId xmlns:a16="http://schemas.microsoft.com/office/drawing/2014/main" id="{699BE857-4631-4E19-8FEC-54518C622D3B}"/>
                </a:ext>
              </a:extLst>
            </p:cNvPr>
            <p:cNvSpPr/>
            <p:nvPr/>
          </p:nvSpPr>
          <p:spPr>
            <a:xfrm>
              <a:off x="11549302" y="3875331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Parallelogram 201">
              <a:extLst>
                <a:ext uri="{FF2B5EF4-FFF2-40B4-BE49-F238E27FC236}">
                  <a16:creationId xmlns:a16="http://schemas.microsoft.com/office/drawing/2014/main" id="{23357748-4DA6-4BC5-A8AC-EE39CBCEFFDA}"/>
                </a:ext>
              </a:extLst>
            </p:cNvPr>
            <p:cNvSpPr/>
            <p:nvPr/>
          </p:nvSpPr>
          <p:spPr>
            <a:xfrm>
              <a:off x="11348663" y="4071048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Parallelogram 202">
              <a:extLst>
                <a:ext uri="{FF2B5EF4-FFF2-40B4-BE49-F238E27FC236}">
                  <a16:creationId xmlns:a16="http://schemas.microsoft.com/office/drawing/2014/main" id="{7532A4EE-E449-4FAD-BD57-0325416298AE}"/>
                </a:ext>
              </a:extLst>
            </p:cNvPr>
            <p:cNvSpPr/>
            <p:nvPr/>
          </p:nvSpPr>
          <p:spPr>
            <a:xfrm>
              <a:off x="12306998" y="3676977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Parallelogram 203">
              <a:extLst>
                <a:ext uri="{FF2B5EF4-FFF2-40B4-BE49-F238E27FC236}">
                  <a16:creationId xmlns:a16="http://schemas.microsoft.com/office/drawing/2014/main" id="{A7DCE294-7C7A-4782-A504-CDF2DE308898}"/>
                </a:ext>
              </a:extLst>
            </p:cNvPr>
            <p:cNvSpPr/>
            <p:nvPr/>
          </p:nvSpPr>
          <p:spPr>
            <a:xfrm>
              <a:off x="12106360" y="3875331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Parallelogram 204">
              <a:extLst>
                <a:ext uri="{FF2B5EF4-FFF2-40B4-BE49-F238E27FC236}">
                  <a16:creationId xmlns:a16="http://schemas.microsoft.com/office/drawing/2014/main" id="{2217FF41-8F58-42B1-ABB0-25F0F0991E05}"/>
                </a:ext>
              </a:extLst>
            </p:cNvPr>
            <p:cNvSpPr/>
            <p:nvPr/>
          </p:nvSpPr>
          <p:spPr>
            <a:xfrm>
              <a:off x="11905722" y="4071048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Parallelogram 205">
              <a:extLst>
                <a:ext uri="{FF2B5EF4-FFF2-40B4-BE49-F238E27FC236}">
                  <a16:creationId xmlns:a16="http://schemas.microsoft.com/office/drawing/2014/main" id="{B06B5688-EF95-40C9-B934-F646C7BED5FD}"/>
                </a:ext>
              </a:extLst>
            </p:cNvPr>
            <p:cNvSpPr/>
            <p:nvPr/>
          </p:nvSpPr>
          <p:spPr>
            <a:xfrm>
              <a:off x="9467331" y="4266125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Parallelogram 206">
              <a:extLst>
                <a:ext uri="{FF2B5EF4-FFF2-40B4-BE49-F238E27FC236}">
                  <a16:creationId xmlns:a16="http://schemas.microsoft.com/office/drawing/2014/main" id="{5E9E0850-744A-4752-B63D-9C855F57E665}"/>
                </a:ext>
              </a:extLst>
            </p:cNvPr>
            <p:cNvSpPr/>
            <p:nvPr/>
          </p:nvSpPr>
          <p:spPr>
            <a:xfrm>
              <a:off x="10027562" y="4268763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Parallelogram 207">
              <a:extLst>
                <a:ext uri="{FF2B5EF4-FFF2-40B4-BE49-F238E27FC236}">
                  <a16:creationId xmlns:a16="http://schemas.microsoft.com/office/drawing/2014/main" id="{831CF86A-BD0A-4AEB-846F-86E78E3EC2FC}"/>
                </a:ext>
              </a:extLst>
            </p:cNvPr>
            <p:cNvSpPr/>
            <p:nvPr/>
          </p:nvSpPr>
          <p:spPr>
            <a:xfrm>
              <a:off x="10584621" y="4270187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Parallelogram 208">
              <a:extLst>
                <a:ext uri="{FF2B5EF4-FFF2-40B4-BE49-F238E27FC236}">
                  <a16:creationId xmlns:a16="http://schemas.microsoft.com/office/drawing/2014/main" id="{AD65FB7C-53C7-436E-8419-C60119A4C0C7}"/>
                </a:ext>
              </a:extLst>
            </p:cNvPr>
            <p:cNvSpPr/>
            <p:nvPr/>
          </p:nvSpPr>
          <p:spPr>
            <a:xfrm>
              <a:off x="11144852" y="4270187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Parallelogram 209">
              <a:extLst>
                <a:ext uri="{FF2B5EF4-FFF2-40B4-BE49-F238E27FC236}">
                  <a16:creationId xmlns:a16="http://schemas.microsoft.com/office/drawing/2014/main" id="{BDC597B9-CCAE-4DB5-91CA-03314F8A90DA}"/>
                </a:ext>
              </a:extLst>
            </p:cNvPr>
            <p:cNvSpPr/>
            <p:nvPr/>
          </p:nvSpPr>
          <p:spPr>
            <a:xfrm>
              <a:off x="11701911" y="4270187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Parallelogram 210">
              <a:extLst>
                <a:ext uri="{FF2B5EF4-FFF2-40B4-BE49-F238E27FC236}">
                  <a16:creationId xmlns:a16="http://schemas.microsoft.com/office/drawing/2014/main" id="{F13823EF-04B2-4711-828B-4CA3AA177198}"/>
                </a:ext>
              </a:extLst>
            </p:cNvPr>
            <p:cNvSpPr/>
            <p:nvPr/>
          </p:nvSpPr>
          <p:spPr>
            <a:xfrm>
              <a:off x="9263520" y="4462417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Parallelogram 211">
              <a:extLst>
                <a:ext uri="{FF2B5EF4-FFF2-40B4-BE49-F238E27FC236}">
                  <a16:creationId xmlns:a16="http://schemas.microsoft.com/office/drawing/2014/main" id="{CEECF502-934B-48D6-B36A-392648CC4753}"/>
                </a:ext>
              </a:extLst>
            </p:cNvPr>
            <p:cNvSpPr/>
            <p:nvPr/>
          </p:nvSpPr>
          <p:spPr>
            <a:xfrm>
              <a:off x="9823751" y="4465055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Parallelogram 212">
              <a:extLst>
                <a:ext uri="{FF2B5EF4-FFF2-40B4-BE49-F238E27FC236}">
                  <a16:creationId xmlns:a16="http://schemas.microsoft.com/office/drawing/2014/main" id="{9019492B-F9AF-49FE-8FB1-93C2FFEFC86C}"/>
                </a:ext>
              </a:extLst>
            </p:cNvPr>
            <p:cNvSpPr/>
            <p:nvPr/>
          </p:nvSpPr>
          <p:spPr>
            <a:xfrm>
              <a:off x="10380810" y="4466479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Parallelogram 213">
              <a:extLst>
                <a:ext uri="{FF2B5EF4-FFF2-40B4-BE49-F238E27FC236}">
                  <a16:creationId xmlns:a16="http://schemas.microsoft.com/office/drawing/2014/main" id="{22D4E4F8-050E-44D9-9FB7-95D51914359E}"/>
                </a:ext>
              </a:extLst>
            </p:cNvPr>
            <p:cNvSpPr/>
            <p:nvPr/>
          </p:nvSpPr>
          <p:spPr>
            <a:xfrm>
              <a:off x="10941041" y="4466479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Parallelogram 214">
              <a:extLst>
                <a:ext uri="{FF2B5EF4-FFF2-40B4-BE49-F238E27FC236}">
                  <a16:creationId xmlns:a16="http://schemas.microsoft.com/office/drawing/2014/main" id="{D078147A-56EB-4BE5-8D28-236BE66780CA}"/>
                </a:ext>
              </a:extLst>
            </p:cNvPr>
            <p:cNvSpPr/>
            <p:nvPr/>
          </p:nvSpPr>
          <p:spPr>
            <a:xfrm>
              <a:off x="11498099" y="4466479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Parallelogram 215">
              <a:extLst>
                <a:ext uri="{FF2B5EF4-FFF2-40B4-BE49-F238E27FC236}">
                  <a16:creationId xmlns:a16="http://schemas.microsoft.com/office/drawing/2014/main" id="{8D379C6B-7451-4A76-9F9A-3A3C157C8B08}"/>
                </a:ext>
              </a:extLst>
            </p:cNvPr>
            <p:cNvSpPr/>
            <p:nvPr/>
          </p:nvSpPr>
          <p:spPr>
            <a:xfrm>
              <a:off x="7280783" y="3674338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y</a:t>
              </a:r>
              <a:r>
                <a:rPr lang="en-US" sz="1200" b="1" baseline="-25000" dirty="0">
                  <a:solidFill>
                    <a:schemeClr val="tx1"/>
                  </a:solidFill>
                </a:rPr>
                <a:t>0,0</a:t>
              </a:r>
            </a:p>
          </p:txBody>
        </p:sp>
        <p:sp>
          <p:nvSpPr>
            <p:cNvPr id="217" name="Parallelogram 216">
              <a:extLst>
                <a:ext uri="{FF2B5EF4-FFF2-40B4-BE49-F238E27FC236}">
                  <a16:creationId xmlns:a16="http://schemas.microsoft.com/office/drawing/2014/main" id="{70E311F2-60BF-4CA2-982A-C1299ED1F019}"/>
                </a:ext>
              </a:extLst>
            </p:cNvPr>
            <p:cNvSpPr/>
            <p:nvPr/>
          </p:nvSpPr>
          <p:spPr>
            <a:xfrm>
              <a:off x="7080145" y="3871269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y</a:t>
              </a:r>
              <a:r>
                <a:rPr lang="en-US" sz="1100" b="1" baseline="-25000" dirty="0">
                  <a:solidFill>
                    <a:schemeClr val="tx1"/>
                  </a:solidFill>
                </a:rPr>
                <a:t>1,0</a:t>
              </a:r>
            </a:p>
          </p:txBody>
        </p:sp>
        <p:sp>
          <p:nvSpPr>
            <p:cNvPr id="218" name="Parallelogram 217">
              <a:extLst>
                <a:ext uri="{FF2B5EF4-FFF2-40B4-BE49-F238E27FC236}">
                  <a16:creationId xmlns:a16="http://schemas.microsoft.com/office/drawing/2014/main" id="{EA0CBB99-55FF-4C2A-8155-A17BDF02968E}"/>
                </a:ext>
              </a:extLst>
            </p:cNvPr>
            <p:cNvSpPr/>
            <p:nvPr/>
          </p:nvSpPr>
          <p:spPr>
            <a:xfrm>
              <a:off x="6879506" y="4065562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Parallelogram 218">
              <a:extLst>
                <a:ext uri="{FF2B5EF4-FFF2-40B4-BE49-F238E27FC236}">
                  <a16:creationId xmlns:a16="http://schemas.microsoft.com/office/drawing/2014/main" id="{FFD8B0B5-6251-4B2C-BF6A-403A00BC1C9F}"/>
                </a:ext>
              </a:extLst>
            </p:cNvPr>
            <p:cNvSpPr/>
            <p:nvPr/>
          </p:nvSpPr>
          <p:spPr>
            <a:xfrm>
              <a:off x="7841014" y="3674338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y</a:t>
              </a:r>
              <a:r>
                <a:rPr lang="en-US" sz="1200" b="1" baseline="-25000" dirty="0">
                  <a:solidFill>
                    <a:schemeClr val="tx1"/>
                  </a:solidFill>
                </a:rPr>
                <a:t>0,1</a:t>
              </a:r>
              <a:endParaRPr lang="en-US" sz="1200" dirty="0"/>
            </a:p>
          </p:txBody>
        </p:sp>
        <p:sp>
          <p:nvSpPr>
            <p:cNvPr id="220" name="Parallelogram 219">
              <a:extLst>
                <a:ext uri="{FF2B5EF4-FFF2-40B4-BE49-F238E27FC236}">
                  <a16:creationId xmlns:a16="http://schemas.microsoft.com/office/drawing/2014/main" id="{EC7BE367-761C-4748-AA02-10D1ACD61B4B}"/>
                </a:ext>
              </a:extLst>
            </p:cNvPr>
            <p:cNvSpPr/>
            <p:nvPr/>
          </p:nvSpPr>
          <p:spPr>
            <a:xfrm>
              <a:off x="7640376" y="3871269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Parallelogram 220">
              <a:extLst>
                <a:ext uri="{FF2B5EF4-FFF2-40B4-BE49-F238E27FC236}">
                  <a16:creationId xmlns:a16="http://schemas.microsoft.com/office/drawing/2014/main" id="{B8D0425C-BE4D-4599-8D11-CCC30D851230}"/>
                </a:ext>
              </a:extLst>
            </p:cNvPr>
            <p:cNvSpPr/>
            <p:nvPr/>
          </p:nvSpPr>
          <p:spPr>
            <a:xfrm>
              <a:off x="7439738" y="4068200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Parallelogram 221">
              <a:extLst>
                <a:ext uri="{FF2B5EF4-FFF2-40B4-BE49-F238E27FC236}">
                  <a16:creationId xmlns:a16="http://schemas.microsoft.com/office/drawing/2014/main" id="{5592DF9C-DC45-4E57-A4B9-6F04B72AB536}"/>
                </a:ext>
              </a:extLst>
            </p:cNvPr>
            <p:cNvSpPr/>
            <p:nvPr/>
          </p:nvSpPr>
          <p:spPr>
            <a:xfrm>
              <a:off x="8398073" y="3675553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3" name="Parallelogram 222">
              <a:extLst>
                <a:ext uri="{FF2B5EF4-FFF2-40B4-BE49-F238E27FC236}">
                  <a16:creationId xmlns:a16="http://schemas.microsoft.com/office/drawing/2014/main" id="{A90393CF-55CB-4195-8459-3A7D1E428D1D}"/>
                </a:ext>
              </a:extLst>
            </p:cNvPr>
            <p:cNvSpPr/>
            <p:nvPr/>
          </p:nvSpPr>
          <p:spPr>
            <a:xfrm>
              <a:off x="8197434" y="3873907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Parallelogram 223">
              <a:extLst>
                <a:ext uri="{FF2B5EF4-FFF2-40B4-BE49-F238E27FC236}">
                  <a16:creationId xmlns:a16="http://schemas.microsoft.com/office/drawing/2014/main" id="{6AA75912-9DF4-42E6-A2E0-AF6A21760E7A}"/>
                </a:ext>
              </a:extLst>
            </p:cNvPr>
            <p:cNvSpPr/>
            <p:nvPr/>
          </p:nvSpPr>
          <p:spPr>
            <a:xfrm>
              <a:off x="7996796" y="4069624"/>
              <a:ext cx="760870" cy="196931"/>
            </a:xfrm>
            <a:prstGeom prst="parallelogram">
              <a:avLst>
                <a:gd name="adj" fmla="val 102273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Parallelogram 224">
              <a:extLst>
                <a:ext uri="{FF2B5EF4-FFF2-40B4-BE49-F238E27FC236}">
                  <a16:creationId xmlns:a16="http://schemas.microsoft.com/office/drawing/2014/main" id="{224E34AD-4DF6-4A0F-B0DA-B5749D3331E0}"/>
                </a:ext>
              </a:extLst>
            </p:cNvPr>
            <p:cNvSpPr/>
            <p:nvPr/>
          </p:nvSpPr>
          <p:spPr>
            <a:xfrm>
              <a:off x="8958304" y="3675553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Parallelogram 225">
              <a:extLst>
                <a:ext uri="{FF2B5EF4-FFF2-40B4-BE49-F238E27FC236}">
                  <a16:creationId xmlns:a16="http://schemas.microsoft.com/office/drawing/2014/main" id="{E6159B82-C0B3-4DDF-B57A-5FFD235F7E68}"/>
                </a:ext>
              </a:extLst>
            </p:cNvPr>
            <p:cNvSpPr/>
            <p:nvPr/>
          </p:nvSpPr>
          <p:spPr>
            <a:xfrm>
              <a:off x="8757666" y="3873907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Parallelogram 226">
              <a:extLst>
                <a:ext uri="{FF2B5EF4-FFF2-40B4-BE49-F238E27FC236}">
                  <a16:creationId xmlns:a16="http://schemas.microsoft.com/office/drawing/2014/main" id="{BBDB46C2-CA95-4F40-8E15-97F1C8204817}"/>
                </a:ext>
              </a:extLst>
            </p:cNvPr>
            <p:cNvSpPr/>
            <p:nvPr/>
          </p:nvSpPr>
          <p:spPr>
            <a:xfrm>
              <a:off x="8557027" y="4069624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Parallelogram 227">
              <a:extLst>
                <a:ext uri="{FF2B5EF4-FFF2-40B4-BE49-F238E27FC236}">
                  <a16:creationId xmlns:a16="http://schemas.microsoft.com/office/drawing/2014/main" id="{0BF5ECA8-06FB-4282-9E70-66A86A3F1459}"/>
                </a:ext>
              </a:extLst>
            </p:cNvPr>
            <p:cNvSpPr/>
            <p:nvPr/>
          </p:nvSpPr>
          <p:spPr>
            <a:xfrm>
              <a:off x="9515362" y="3675553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Parallelogram 228">
              <a:extLst>
                <a:ext uri="{FF2B5EF4-FFF2-40B4-BE49-F238E27FC236}">
                  <a16:creationId xmlns:a16="http://schemas.microsoft.com/office/drawing/2014/main" id="{9DCF13E0-3334-46B2-B5DC-851C04F750AA}"/>
                </a:ext>
              </a:extLst>
            </p:cNvPr>
            <p:cNvSpPr/>
            <p:nvPr/>
          </p:nvSpPr>
          <p:spPr>
            <a:xfrm>
              <a:off x="6675695" y="4264701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Parallelogram 229">
              <a:extLst>
                <a:ext uri="{FF2B5EF4-FFF2-40B4-BE49-F238E27FC236}">
                  <a16:creationId xmlns:a16="http://schemas.microsoft.com/office/drawing/2014/main" id="{476C203F-2EC3-4F40-A532-8F7E9B3C2ABC}"/>
                </a:ext>
              </a:extLst>
            </p:cNvPr>
            <p:cNvSpPr/>
            <p:nvPr/>
          </p:nvSpPr>
          <p:spPr>
            <a:xfrm>
              <a:off x="7235926" y="4267339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Parallelogram 230">
              <a:extLst>
                <a:ext uri="{FF2B5EF4-FFF2-40B4-BE49-F238E27FC236}">
                  <a16:creationId xmlns:a16="http://schemas.microsoft.com/office/drawing/2014/main" id="{9D4E75FE-9E3F-4C01-941E-A95C800C6A7D}"/>
                </a:ext>
              </a:extLst>
            </p:cNvPr>
            <p:cNvSpPr/>
            <p:nvPr/>
          </p:nvSpPr>
          <p:spPr>
            <a:xfrm>
              <a:off x="7792985" y="4268763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Parallelogram 231">
              <a:extLst>
                <a:ext uri="{FF2B5EF4-FFF2-40B4-BE49-F238E27FC236}">
                  <a16:creationId xmlns:a16="http://schemas.microsoft.com/office/drawing/2014/main" id="{04711E30-4CB7-45C8-99F8-0631AA28BC82}"/>
                </a:ext>
              </a:extLst>
            </p:cNvPr>
            <p:cNvSpPr/>
            <p:nvPr/>
          </p:nvSpPr>
          <p:spPr>
            <a:xfrm>
              <a:off x="8353216" y="4268763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Parallelogram 232">
              <a:extLst>
                <a:ext uri="{FF2B5EF4-FFF2-40B4-BE49-F238E27FC236}">
                  <a16:creationId xmlns:a16="http://schemas.microsoft.com/office/drawing/2014/main" id="{B3FB6CAA-6C59-41EB-9D27-CEFEB84F21B6}"/>
                </a:ext>
              </a:extLst>
            </p:cNvPr>
            <p:cNvSpPr/>
            <p:nvPr/>
          </p:nvSpPr>
          <p:spPr>
            <a:xfrm>
              <a:off x="8910275" y="4268763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Parallelogram 233">
              <a:extLst>
                <a:ext uri="{FF2B5EF4-FFF2-40B4-BE49-F238E27FC236}">
                  <a16:creationId xmlns:a16="http://schemas.microsoft.com/office/drawing/2014/main" id="{58875514-84EF-43B5-A8DC-4F45D49C3765}"/>
                </a:ext>
              </a:extLst>
            </p:cNvPr>
            <p:cNvSpPr/>
            <p:nvPr/>
          </p:nvSpPr>
          <p:spPr>
            <a:xfrm>
              <a:off x="6471884" y="4460993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Parallelogram 234">
              <a:extLst>
                <a:ext uri="{FF2B5EF4-FFF2-40B4-BE49-F238E27FC236}">
                  <a16:creationId xmlns:a16="http://schemas.microsoft.com/office/drawing/2014/main" id="{C1E39F1E-133B-49C8-994D-27F8D2A91BC2}"/>
                </a:ext>
              </a:extLst>
            </p:cNvPr>
            <p:cNvSpPr/>
            <p:nvPr/>
          </p:nvSpPr>
          <p:spPr>
            <a:xfrm>
              <a:off x="7032115" y="4463631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Parallelogram 235">
              <a:extLst>
                <a:ext uri="{FF2B5EF4-FFF2-40B4-BE49-F238E27FC236}">
                  <a16:creationId xmlns:a16="http://schemas.microsoft.com/office/drawing/2014/main" id="{F900994E-C839-4B53-8412-10D5B5E17926}"/>
                </a:ext>
              </a:extLst>
            </p:cNvPr>
            <p:cNvSpPr/>
            <p:nvPr/>
          </p:nvSpPr>
          <p:spPr>
            <a:xfrm>
              <a:off x="7589174" y="4465055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Parallelogram 236">
              <a:extLst>
                <a:ext uri="{FF2B5EF4-FFF2-40B4-BE49-F238E27FC236}">
                  <a16:creationId xmlns:a16="http://schemas.microsoft.com/office/drawing/2014/main" id="{52AC8D2A-2150-4076-BA32-5B89EE0D05C1}"/>
                </a:ext>
              </a:extLst>
            </p:cNvPr>
            <p:cNvSpPr/>
            <p:nvPr/>
          </p:nvSpPr>
          <p:spPr>
            <a:xfrm>
              <a:off x="8149405" y="4465055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Parallelogram 237">
              <a:extLst>
                <a:ext uri="{FF2B5EF4-FFF2-40B4-BE49-F238E27FC236}">
                  <a16:creationId xmlns:a16="http://schemas.microsoft.com/office/drawing/2014/main" id="{9CA20F36-A110-410B-AA11-C398A704845F}"/>
                </a:ext>
              </a:extLst>
            </p:cNvPr>
            <p:cNvSpPr/>
            <p:nvPr/>
          </p:nvSpPr>
          <p:spPr>
            <a:xfrm>
              <a:off x="8706463" y="4465055"/>
              <a:ext cx="760870" cy="196931"/>
            </a:xfrm>
            <a:prstGeom prst="parallelogram">
              <a:avLst>
                <a:gd name="adj" fmla="val 102273"/>
              </a:avLst>
            </a:prstGeom>
            <a:grp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709C2DD4-9F17-4D9B-A476-56231C1C51CE}"/>
              </a:ext>
            </a:extLst>
          </p:cNvPr>
          <p:cNvCxnSpPr>
            <a:cxnSpLocks/>
            <a:stCxn id="139" idx="0"/>
            <a:endCxn id="224" idx="3"/>
          </p:cNvCxnSpPr>
          <p:nvPr/>
        </p:nvCxnSpPr>
        <p:spPr>
          <a:xfrm flipH="1" flipV="1">
            <a:off x="8881554" y="2198851"/>
            <a:ext cx="10128" cy="567053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2A5AB4D0-A50C-460F-9203-10B502DE0514}"/>
              </a:ext>
            </a:extLst>
          </p:cNvPr>
          <p:cNvCxnSpPr>
            <a:cxnSpLocks/>
            <a:stCxn id="199" idx="3"/>
            <a:endCxn id="27" idx="0"/>
          </p:cNvCxnSpPr>
          <p:nvPr/>
        </p:nvCxnSpPr>
        <p:spPr>
          <a:xfrm flipH="1">
            <a:off x="11662460" y="2200275"/>
            <a:ext cx="10730" cy="564919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135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E5D6D-53A7-4EF5-8F9B-1BBC5C2A1A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0626" y="393976"/>
            <a:ext cx="6144645" cy="5087344"/>
          </a:xfrm>
        </p:spPr>
        <p:txBody>
          <a:bodyPr/>
          <a:lstStyle/>
          <a:p>
            <a:r>
              <a:rPr lang="en-US" b="1" u="sng" dirty="0"/>
              <a:t>Convolution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/>
              <a:t>2-D Matrix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/>
              <a:t>Y = W ⊗ X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/>
              <a:t>Kernel smaller than input: smaller receptive field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/>
              <a:t>Fewer Weights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1B0C3-C414-4A92-BACF-7131A4387D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64630" y="393976"/>
            <a:ext cx="6144645" cy="5087344"/>
          </a:xfrm>
        </p:spPr>
        <p:txBody>
          <a:bodyPr/>
          <a:lstStyle/>
          <a:p>
            <a:r>
              <a:rPr lang="en-US" b="1" u="sng" dirty="0"/>
              <a:t>MLP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/>
              <a:t>Vector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/>
              <a:t>Y = w x + b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/>
              <a:t>Maximum receptive field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/>
              <a:t>More weights</a:t>
            </a:r>
          </a:p>
        </p:txBody>
      </p:sp>
    </p:spTree>
    <p:extLst>
      <p:ext uri="{BB962C8B-B14F-4D97-AF65-F5344CB8AC3E}">
        <p14:creationId xmlns:p14="http://schemas.microsoft.com/office/powerpoint/2010/main" val="1668850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4400C-5764-498A-A4F0-B355DAB798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Forward Propagation</a:t>
            </a:r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745C2C3A-9E1D-49E4-A44A-2C0B6824E9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988393"/>
              </p:ext>
            </p:extLst>
          </p:nvPr>
        </p:nvGraphicFramePr>
        <p:xfrm>
          <a:off x="2426102" y="1777205"/>
          <a:ext cx="7936805" cy="4611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r:id="rId3" imgW="4591185" imgH="2619465" progId="Visio.Drawing.11">
                  <p:embed/>
                </p:oleObj>
              </mc:Choice>
              <mc:Fallback>
                <p:oleObj r:id="rId3" imgW="4591185" imgH="2619465" progId="Visio.Drawing.11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6102" y="1777205"/>
                        <a:ext cx="7936805" cy="46118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815661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 Sample 2017 16x9.pptx" id="{FBB6463D-AF4E-434C-85FE-4FDB379EDC07}" vid="{C5A94EB6-72AF-4020-A060-D750D3F18F64}"/>
    </a:ext>
  </a:extLst>
</a:theme>
</file>

<file path=ppt/theme/theme2.xml><?xml version="1.0" encoding="utf-8"?>
<a:theme xmlns:a="http://schemas.openxmlformats.org/drawingml/2006/main" name="Content Slides - Blue 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 Sample 2017 16x9.pptx" id="{FBB6463D-AF4E-434C-85FE-4FDB379EDC07}" vid="{671C9A18-0E22-4051-BF78-5DEC07DDABE1}"/>
    </a:ext>
  </a:extLst>
</a:theme>
</file>

<file path=ppt/theme/theme3.xml><?xml version="1.0" encoding="utf-8"?>
<a:theme xmlns:a="http://schemas.openxmlformats.org/drawingml/2006/main" name="Content Slides - Orange 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 Sample 2017 16x9.pptx" id="{FBB6463D-AF4E-434C-85FE-4FDB379EDC07}" vid="{1056DAD3-F7B4-4011-8D03-AA3C975830F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2017FA_ECE408_dl03_CNN01</Template>
  <TotalTime>1982</TotalTime>
  <Words>2641</Words>
  <Application>Microsoft Office PowerPoint</Application>
  <PresentationFormat>Custom</PresentationFormat>
  <Paragraphs>856</Paragraphs>
  <Slides>38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</vt:lpstr>
      <vt:lpstr>Arial Narrow</vt:lpstr>
      <vt:lpstr>Calibri</vt:lpstr>
      <vt:lpstr>Consolas</vt:lpstr>
      <vt:lpstr>OfficinaSansITCStd Book</vt:lpstr>
      <vt:lpstr>Times New Roman</vt:lpstr>
      <vt:lpstr>Wingdings</vt:lpstr>
      <vt:lpstr>Cover Slide</vt:lpstr>
      <vt:lpstr>Content Slides - Blue Text</vt:lpstr>
      <vt:lpstr>Content Slides - Orange Text</vt:lpstr>
      <vt:lpstr>Visio.Drawing.11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Pearson</dc:creator>
  <cp:lastModifiedBy>Hwu, Wen-Mei W</cp:lastModifiedBy>
  <cp:revision>97</cp:revision>
  <dcterms:created xsi:type="dcterms:W3CDTF">2017-10-28T18:56:51Z</dcterms:created>
  <dcterms:modified xsi:type="dcterms:W3CDTF">2018-03-29T14:22:01Z</dcterms:modified>
</cp:coreProperties>
</file>