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329" r:id="rId4"/>
    <p:sldId id="264" r:id="rId5"/>
    <p:sldId id="397" r:id="rId6"/>
    <p:sldId id="332" r:id="rId7"/>
    <p:sldId id="341" r:id="rId8"/>
    <p:sldId id="364" r:id="rId9"/>
    <p:sldId id="365" r:id="rId10"/>
    <p:sldId id="366" r:id="rId11"/>
    <p:sldId id="345" r:id="rId12"/>
    <p:sldId id="346" r:id="rId13"/>
    <p:sldId id="347" r:id="rId14"/>
    <p:sldId id="374" r:id="rId15"/>
    <p:sldId id="375" r:id="rId16"/>
    <p:sldId id="376" r:id="rId17"/>
    <p:sldId id="373" r:id="rId18"/>
    <p:sldId id="380" r:id="rId19"/>
    <p:sldId id="381" r:id="rId20"/>
    <p:sldId id="353" r:id="rId21"/>
    <p:sldId id="354" r:id="rId22"/>
    <p:sldId id="357" r:id="rId23"/>
    <p:sldId id="398" r:id="rId24"/>
  </p:sldIdLst>
  <p:sldSz cx="9144000" cy="6858000" type="screen4x3"/>
  <p:notesSz cx="7315200" cy="96012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3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6" d="100"/>
          <a:sy n="116" d="100"/>
        </p:scale>
        <p:origin x="1498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83"/>
        <p:guide pos="22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>
              <a:gsLst>
                <a:gs pos="0">
                  <a:srgbClr val="003E69"/>
                </a:gs>
                <a:gs pos="100000">
                  <a:srgbClr val="0090C4"/>
                </a:gs>
              </a:gsLst>
              <a:lin ang="0" scaled="0"/>
            </a:gradFill>
            <a:ln w="50589"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00B0DA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38A-4F55-A278-913AA1BF079C}"/>
              </c:ext>
            </c:extLst>
          </c:dPt>
          <c:dPt>
            <c:idx val="1"/>
            <c:bubble3D val="0"/>
            <c:spPr>
              <a:solidFill>
                <a:srgbClr val="8CC63F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38A-4F55-A278-913AA1BF079C}"/>
              </c:ext>
            </c:extLst>
          </c:dPt>
          <c:dPt>
            <c:idx val="2"/>
            <c:bubble3D val="0"/>
            <c:spPr>
              <a:solidFill>
                <a:srgbClr val="8CC63F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538A-4F55-A278-913AA1BF079C}"/>
              </c:ext>
            </c:extLst>
          </c:dPt>
          <c:dPt>
            <c:idx val="3"/>
            <c:bubble3D val="0"/>
            <c:spPr>
              <a:solidFill>
                <a:srgbClr val="8CC63F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538A-4F55-A278-913AA1BF079C}"/>
              </c:ext>
            </c:extLst>
          </c:dPt>
          <c:dPt>
            <c:idx val="4"/>
            <c:bubble3D val="0"/>
            <c:spPr>
              <a:solidFill>
                <a:srgbClr val="00B0DA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538A-4F55-A278-913AA1BF079C}"/>
              </c:ext>
            </c:extLst>
          </c:dPt>
          <c:dPt>
            <c:idx val="5"/>
            <c:bubble3D val="0"/>
            <c:spPr>
              <a:solidFill>
                <a:srgbClr val="00B0DA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538A-4F55-A278-913AA1BF079C}"/>
              </c:ext>
            </c:extLst>
          </c:dPt>
          <c:dPt>
            <c:idx val="6"/>
            <c:bubble3D val="0"/>
            <c:spPr>
              <a:solidFill>
                <a:srgbClr val="00B0DA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538A-4F55-A278-913AA1BF079C}"/>
              </c:ext>
            </c:extLst>
          </c:dPt>
          <c:dPt>
            <c:idx val="7"/>
            <c:bubble3D val="0"/>
            <c:spPr>
              <a:solidFill>
                <a:srgbClr val="00B0DA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538A-4F55-A278-913AA1BF079C}"/>
              </c:ext>
            </c:extLst>
          </c:dPt>
          <c:dPt>
            <c:idx val="8"/>
            <c:bubble3D val="0"/>
            <c:spPr>
              <a:gradFill>
                <a:gsLst>
                  <a:gs pos="49200">
                    <a:srgbClr val="8CC63F"/>
                  </a:gs>
                  <a:gs pos="0">
                    <a:srgbClr val="D0E034"/>
                  </a:gs>
                  <a:gs pos="100000">
                    <a:srgbClr val="55B333"/>
                  </a:gs>
                </a:gsLst>
                <a:lin ang="4200000" scaled="0"/>
              </a:gra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538A-4F55-A278-913AA1BF079C}"/>
              </c:ext>
            </c:extLst>
          </c:dPt>
          <c:dPt>
            <c:idx val="9"/>
            <c:bubble3D val="0"/>
            <c:spPr>
              <a:gradFill>
                <a:gsLst>
                  <a:gs pos="49200">
                    <a:srgbClr val="8CC63F"/>
                  </a:gs>
                  <a:gs pos="0">
                    <a:srgbClr val="D0E034"/>
                  </a:gs>
                  <a:gs pos="100000">
                    <a:srgbClr val="55B333"/>
                  </a:gs>
                </a:gsLst>
                <a:lin ang="5400000" scaled="0"/>
              </a:gra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538A-4F55-A278-913AA1BF079C}"/>
              </c:ext>
            </c:extLst>
          </c:dPt>
          <c:dPt>
            <c:idx val="10"/>
            <c:bubble3D val="0"/>
            <c:spPr>
              <a:gradFill>
                <a:gsLst>
                  <a:gs pos="49200">
                    <a:srgbClr val="8CC63F"/>
                  </a:gs>
                  <a:gs pos="0">
                    <a:srgbClr val="D0E034"/>
                  </a:gs>
                  <a:gs pos="100000">
                    <a:srgbClr val="55B333"/>
                  </a:gs>
                </a:gsLst>
                <a:lin ang="6600000" scaled="0"/>
              </a:gra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538A-4F55-A278-913AA1BF079C}"/>
              </c:ext>
            </c:extLst>
          </c:dPt>
          <c:dPt>
            <c:idx val="11"/>
            <c:bubble3D val="0"/>
            <c:spPr>
              <a:solidFill>
                <a:sysClr val="window" lastClr="FFFFFF"/>
              </a:solidFill>
              <a:ln w="50589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538A-4F55-A278-913AA1BF079C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16.600000000000001</c:v>
                </c:pt>
                <c:pt idx="1">
                  <c:v>16.600000000000001</c:v>
                </c:pt>
                <c:pt idx="2">
                  <c:v>16.600000000000001</c:v>
                </c:pt>
                <c:pt idx="3">
                  <c:v>16.600000000000001</c:v>
                </c:pt>
                <c:pt idx="4">
                  <c:v>16.600000000000001</c:v>
                </c:pt>
                <c:pt idx="5">
                  <c:v>16.600000000000001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38A-4F55-A278-913AA1BF0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294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793"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0.24694</cdr:x>
      <cdr:y>0.12027</cdr:y>
    </cdr:from>
    <cdr:to>
      <cdr:x>0.75308</cdr:x>
      <cdr:y>0.87948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224270" y="396177"/>
          <a:ext cx="2509321" cy="250088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60888"/>
            <a:ext cx="585311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algn="r" defTabSz="466725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6FC653B-8425-4F4C-89C3-F0B5C6F27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466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6672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2040F8-EFA5-45CB-8E5F-7C429EFBED8D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933" tIns="47467" rIns="94933" bIns="47467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605E27EC-461D-48F2-888A-116D10EF1215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 defTabSz="441475"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78560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811026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243491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675957" indent="-216233" defTabSz="4414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97967" algn="l"/>
                <a:tab pos="1795933" algn="l"/>
                <a:tab pos="2693900" algn="l"/>
                <a:tab pos="3591866" algn="l"/>
                <a:tab pos="4489833" algn="l"/>
                <a:tab pos="5387799" algn="l"/>
                <a:tab pos="6285766" algn="l"/>
                <a:tab pos="7183732" algn="l"/>
                <a:tab pos="8081699" algn="l"/>
                <a:tab pos="8979665" algn="l"/>
                <a:tab pos="9877632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43F94131-DE49-4730-9971-90CCEF058AE6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8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17984-3C0F-4A28-84F7-69EFB3D35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E1E01-27F7-430B-8668-E0FD76E48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486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5680-2D03-4144-955E-31CD499CA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C758-7811-4F99-A36F-3EB6AB129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12323-67E4-46BA-8A1B-7A6153987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892E-EAB7-4E57-AF49-9086FBCA1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9CA4E-FEF8-4EB7-A655-653B19BF9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FFEFF-15CC-4A55-A011-34A78976D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CC75-8628-42FE-A089-A08DCBDD5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47A78-3A78-4016-8EE7-42F265078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A7BFF-F146-416A-AD83-20A0DC490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FDC50-EE70-44FB-B120-F0FEAC8E8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A721-05DA-44B8-AA8E-3FC7E8CD3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E4388-BE10-4F1C-86D8-42DBF726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AF215-C7DF-4445-AB68-0BB798CAD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4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4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53200"/>
            <a:ext cx="4800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D79870-ED97-40E4-958D-7BC3DDDFA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000">
          <a:solidFill>
            <a:srgbClr val="000000"/>
          </a:solidFill>
          <a:latin typeface="Arial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7475" indent="-117475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555625"/>
            <a:ext cx="8610600" cy="50609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ea typeface="Gulim" pitchFamily="34" charset="-127"/>
              </a:rPr>
              <a:t>ECE408 Spring 2018</a:t>
            </a:r>
            <a:br>
              <a:rPr lang="en-US" altLang="en-US" sz="2800" dirty="0">
                <a:ea typeface="Gulim" pitchFamily="34" charset="-127"/>
              </a:rPr>
            </a:br>
            <a:br>
              <a:rPr lang="en-US" altLang="en-US" sz="2800" dirty="0">
                <a:ea typeface="Gulim" pitchFamily="34" charset="-127"/>
              </a:rPr>
            </a:br>
            <a:r>
              <a:rPr lang="en-US" altLang="en-US" sz="2800" dirty="0">
                <a:ea typeface="Gulim" pitchFamily="34" charset="-127"/>
              </a:rPr>
              <a:t>Applied Parallel Programming</a:t>
            </a:r>
            <a:br>
              <a:rPr lang="en-US" altLang="en-US" sz="2800" dirty="0">
                <a:ea typeface="Gulim" pitchFamily="34" charset="-127"/>
              </a:rPr>
            </a:br>
            <a:br>
              <a:rPr lang="en-US" altLang="en-US" dirty="0">
                <a:ea typeface="Gulim" pitchFamily="34" charset="-127"/>
              </a:rPr>
            </a:br>
            <a:r>
              <a:rPr lang="en-US" altLang="en-US" dirty="0"/>
              <a:t>Lecture 21: Parallel Sparse Methods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AE7F1B69-EF58-4772-87F6-4468937871C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870075"/>
          <a:ext cx="8093076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2,   2,   5,   7 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Compressed Sparse Row (CSR) Format</a:t>
            </a:r>
          </a:p>
        </p:txBody>
      </p:sp>
      <p:sp>
        <p:nvSpPr>
          <p:cNvPr id="123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123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8351520A-E829-4BC6-A347-72C18212E119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B9E910-1CDE-4135-A6AD-6047D136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603"/>
              </p:ext>
            </p:extLst>
          </p:nvPr>
        </p:nvGraphicFramePr>
        <p:xfrm>
          <a:off x="1905000" y="4419600"/>
          <a:ext cx="51815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730EB4-09DC-477C-8BA6-3FE6505ACC07}"/>
              </a:ext>
            </a:extLst>
          </p:cNvPr>
          <p:cNvSpPr txBox="1"/>
          <p:nvPr/>
        </p:nvSpPr>
        <p:spPr>
          <a:xfrm>
            <a:off x="1143000" y="3963987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Dense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7F4D5-7595-414F-B2D3-3D927C6D4B10}"/>
              </a:ext>
            </a:extLst>
          </p:cNvPr>
          <p:cNvSpPr txBox="1"/>
          <p:nvPr/>
        </p:nvSpPr>
        <p:spPr>
          <a:xfrm>
            <a:off x="1143000" y="1750368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4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581669" y="2060848"/>
            <a:ext cx="7878763" cy="2819400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 Data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202305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 Kernel Design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12</a:t>
            </a:fld>
            <a:endParaRPr lang="es-ES" dirty="0"/>
          </a:p>
        </p:txBody>
      </p:sp>
      <p:grpSp>
        <p:nvGrpSpPr>
          <p:cNvPr id="14339" name="Group 200"/>
          <p:cNvGrpSpPr>
            <a:grpSpLocks/>
          </p:cNvGrpSpPr>
          <p:nvPr/>
        </p:nvGrpSpPr>
        <p:grpSpPr bwMode="auto">
          <a:xfrm rot="5400000">
            <a:off x="6274072" y="3240386"/>
            <a:ext cx="2646363" cy="430212"/>
            <a:chOff x="3228884" y="5682183"/>
            <a:chExt cx="2646587" cy="430267"/>
          </a:xfrm>
        </p:grpSpPr>
        <p:sp>
          <p:nvSpPr>
            <p:cNvPr id="202" name="Rectangle 201"/>
            <p:cNvSpPr/>
            <p:nvPr/>
          </p:nvSpPr>
          <p:spPr>
            <a:xfrm rot="10800000">
              <a:off x="549761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 rot="10800000">
              <a:off x="5129283" y="5682183"/>
              <a:ext cx="377857" cy="43026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 rot="10800000">
              <a:off x="4751426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 rot="10800000">
              <a:off x="4375156" y="5682182"/>
              <a:ext cx="376270" cy="43026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 rot="10800000">
              <a:off x="3984597" y="5682182"/>
              <a:ext cx="376270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10800000">
              <a:off x="3606741" y="5682183"/>
              <a:ext cx="377857" cy="4302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 rot="10800000">
              <a:off x="3228884" y="5682183"/>
              <a:ext cx="377857" cy="43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4340" name="Group 93"/>
          <p:cNvGrpSpPr>
            <a:grpSpLocks/>
          </p:cNvGrpSpPr>
          <p:nvPr/>
        </p:nvGrpSpPr>
        <p:grpSpPr bwMode="auto">
          <a:xfrm>
            <a:off x="6170885" y="2538710"/>
            <a:ext cx="338138" cy="312738"/>
            <a:chOff x="2832842" y="1843522"/>
            <a:chExt cx="1364974" cy="1336813"/>
          </a:xfrm>
        </p:grpSpPr>
        <p:sp>
          <p:nvSpPr>
            <p:cNvPr id="14393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80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4341" name="Group 96"/>
          <p:cNvGrpSpPr>
            <a:grpSpLocks/>
          </p:cNvGrpSpPr>
          <p:nvPr/>
        </p:nvGrpSpPr>
        <p:grpSpPr bwMode="auto">
          <a:xfrm>
            <a:off x="6170885" y="3310235"/>
            <a:ext cx="338138" cy="312738"/>
            <a:chOff x="2832842" y="1843522"/>
            <a:chExt cx="1364974" cy="1336813"/>
          </a:xfrm>
        </p:grpSpPr>
        <p:sp>
          <p:nvSpPr>
            <p:cNvPr id="14391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4342" name="Group 99"/>
          <p:cNvGrpSpPr>
            <a:grpSpLocks/>
          </p:cNvGrpSpPr>
          <p:nvPr/>
        </p:nvGrpSpPr>
        <p:grpSpPr bwMode="auto">
          <a:xfrm>
            <a:off x="6159773" y="4065885"/>
            <a:ext cx="338137" cy="312738"/>
            <a:chOff x="2832842" y="1843522"/>
            <a:chExt cx="1364974" cy="1336813"/>
          </a:xfrm>
        </p:grpSpPr>
        <p:sp>
          <p:nvSpPr>
            <p:cNvPr id="14389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180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339099" y="1979239"/>
              <a:ext cx="352461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2156098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529160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910160" y="3286423"/>
            <a:ext cx="382588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292748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686448" y="3286423"/>
            <a:ext cx="382587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089673" y="3286423"/>
            <a:ext cx="381000" cy="3857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156098" y="2902248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156098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529160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910160" y="2132310"/>
            <a:ext cx="382588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92748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686448" y="2132310"/>
            <a:ext cx="382587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89673" y="2132310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470673" y="2132310"/>
            <a:ext cx="382587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156098" y="2516485"/>
            <a:ext cx="381000" cy="385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529160" y="2516485"/>
            <a:ext cx="381000" cy="385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910160" y="2516485"/>
            <a:ext cx="382588" cy="385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156098" y="3695998"/>
            <a:ext cx="3810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156098" y="4099223"/>
            <a:ext cx="381000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529160" y="4099223"/>
            <a:ext cx="381000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910160" y="4099223"/>
            <a:ext cx="382588" cy="384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156098" y="4483398"/>
            <a:ext cx="381000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529160" y="4483398"/>
            <a:ext cx="381000" cy="38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cxnSp>
        <p:nvCxnSpPr>
          <p:cNvPr id="236" name="Straight Arrow Connector 235"/>
          <p:cNvCxnSpPr/>
          <p:nvPr/>
        </p:nvCxnSpPr>
        <p:spPr>
          <a:xfrm flipV="1">
            <a:off x="2068785" y="2699048"/>
            <a:ext cx="5313363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2068785" y="3467398"/>
            <a:ext cx="5313363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2068785" y="4221460"/>
            <a:ext cx="5313363" cy="6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4369" name="Group 241"/>
          <p:cNvGrpSpPr>
            <a:grpSpLocks/>
          </p:cNvGrpSpPr>
          <p:nvPr/>
        </p:nvGrpSpPr>
        <p:grpSpPr bwMode="auto">
          <a:xfrm>
            <a:off x="1209948" y="2114848"/>
            <a:ext cx="946150" cy="2732087"/>
            <a:chOff x="2312932" y="1658746"/>
            <a:chExt cx="946281" cy="2732701"/>
          </a:xfrm>
        </p:grpSpPr>
        <p:grpSp>
          <p:nvGrpSpPr>
            <p:cNvPr id="14374" name="Group 243"/>
            <p:cNvGrpSpPr>
              <a:grpSpLocks/>
            </p:cNvGrpSpPr>
            <p:nvPr/>
          </p:nvGrpSpPr>
          <p:grpSpPr bwMode="auto">
            <a:xfrm rot="5400000">
              <a:off x="1161715" y="2809963"/>
              <a:ext cx="2732701" cy="430267"/>
              <a:chOff x="3228884" y="5682183"/>
              <a:chExt cx="2646587" cy="430267"/>
            </a:xfrm>
          </p:grpSpPr>
          <p:sp>
            <p:nvSpPr>
              <p:cNvPr id="255" name="Rectangle 254"/>
              <p:cNvSpPr/>
              <p:nvPr/>
            </p:nvSpPr>
            <p:spPr>
              <a:xfrm rot="10800000">
                <a:off x="5498706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 rot="10800000">
                <a:off x="5129629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 rot="10800000">
                <a:off x="4751326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10800000">
                <a:off x="4374559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 rot="10800000">
                <a:off x="3983953" y="5682178"/>
                <a:ext cx="376766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 rot="10800000">
                <a:off x="3605650" y="5682178"/>
                <a:ext cx="378304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 rot="10800000">
                <a:off x="3228884" y="5682178"/>
                <a:ext cx="376765" cy="430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/>
              </a:p>
            </p:txBody>
          </p:sp>
        </p:grpSp>
        <p:cxnSp>
          <p:nvCxnSpPr>
            <p:cNvPr id="246" name="Straight Arrow Connector 245"/>
            <p:cNvCxnSpPr>
              <a:stCxn id="261" idx="2"/>
            </p:cNvCxnSpPr>
            <p:nvPr/>
          </p:nvCxnSpPr>
          <p:spPr>
            <a:xfrm flipV="1">
              <a:off x="2743204" y="1847700"/>
              <a:ext cx="516009" cy="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>
              <a:stCxn id="260" idx="2"/>
            </p:cNvCxnSpPr>
            <p:nvPr/>
          </p:nvCxnSpPr>
          <p:spPr>
            <a:xfrm flipV="1">
              <a:off x="2743204" y="2231962"/>
              <a:ext cx="516009" cy="11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259" idx="2"/>
            </p:cNvCxnSpPr>
            <p:nvPr/>
          </p:nvCxnSpPr>
          <p:spPr>
            <a:xfrm flipV="1">
              <a:off x="2743204" y="2617811"/>
              <a:ext cx="516009" cy="158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58" idx="2"/>
            </p:cNvCxnSpPr>
            <p:nvPr/>
          </p:nvCxnSpPr>
          <p:spPr>
            <a:xfrm flipV="1">
              <a:off x="2743204" y="3002073"/>
              <a:ext cx="516009" cy="34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57" idx="2"/>
            </p:cNvCxnSpPr>
            <p:nvPr/>
          </p:nvCxnSpPr>
          <p:spPr>
            <a:xfrm flipV="1">
              <a:off x="2743204" y="3411740"/>
              <a:ext cx="516009" cy="14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56" idx="2"/>
            </p:cNvCxnSpPr>
            <p:nvPr/>
          </p:nvCxnSpPr>
          <p:spPr>
            <a:xfrm flipV="1">
              <a:off x="2743204" y="3813467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5" idx="2"/>
            </p:cNvCxnSpPr>
            <p:nvPr/>
          </p:nvCxnSpPr>
          <p:spPr>
            <a:xfrm>
              <a:off x="2743204" y="4196141"/>
              <a:ext cx="516009" cy="3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03800" y="5802313"/>
            <a:ext cx="1649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CSR Format</a:t>
            </a:r>
          </a:p>
        </p:txBody>
      </p:sp>
      <p:sp>
        <p:nvSpPr>
          <p:cNvPr id="14373" name="TextBox 2"/>
          <p:cNvSpPr txBox="1">
            <a:spLocks noChangeArrowheads="1"/>
          </p:cNvSpPr>
          <p:nvPr/>
        </p:nvSpPr>
        <p:spPr bwMode="auto">
          <a:xfrm>
            <a:off x="1114698" y="1656060"/>
            <a:ext cx="525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ptr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7A3A8-BE7E-410D-A276-B816B5AA86A2}"/>
              </a:ext>
            </a:extLst>
          </p:cNvPr>
          <p:cNvSpPr txBox="1"/>
          <p:nvPr/>
        </p:nvSpPr>
        <p:spPr>
          <a:xfrm>
            <a:off x="5552292" y="1498601"/>
            <a:ext cx="1662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Dot product</a:t>
            </a:r>
          </a:p>
          <a:p>
            <a:r>
              <a:rPr lang="en-US" dirty="0">
                <a:solidFill>
                  <a:schemeClr val="tx1"/>
                </a:solidFill>
              </a:rPr>
              <a:t>With 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50749-5D7C-4144-B360-3DA5CA2FE2FF}"/>
              </a:ext>
            </a:extLst>
          </p:cNvPr>
          <p:cNvSpPr/>
          <p:nvPr/>
        </p:nvSpPr>
        <p:spPr bwMode="auto">
          <a:xfrm>
            <a:off x="6019800" y="2383561"/>
            <a:ext cx="633413" cy="23347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959817"/>
            <a:ext cx="896448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SpMV_CSR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float *x, float *y)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      float dot = 0;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[row];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row_ptr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[row+1];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      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row_start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row_end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8.        dot += data[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* x[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      y[row]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F360487-F91B-46F3-8D32-AB6F55B5E1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Title 4"/>
          <p:cNvSpPr>
            <a:spLocks noGrp="1"/>
          </p:cNvSpPr>
          <p:nvPr>
            <p:ph type="title"/>
          </p:nvPr>
        </p:nvSpPr>
        <p:spPr>
          <a:xfrm>
            <a:off x="657349" y="-2309"/>
            <a:ext cx="8304213" cy="1141413"/>
          </a:xfrm>
        </p:spPr>
        <p:txBody>
          <a:bodyPr/>
          <a:lstStyle/>
          <a:p>
            <a:r>
              <a:rPr lang="en-US" sz="3600" dirty="0"/>
              <a:t>A Parallel </a:t>
            </a:r>
            <a:r>
              <a:rPr lang="en-US" sz="3600" dirty="0" err="1"/>
              <a:t>SpMV</a:t>
            </a:r>
            <a:r>
              <a:rPr lang="en-US" sz="3600" dirty="0"/>
              <a:t>/CSR Kernel (CUDA)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57349" y="4682580"/>
          <a:ext cx="8093076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Pointers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row_ptr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[5]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 anchor="ctr"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   2,   2,   5,   7   }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19208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675347" y="3275013"/>
            <a:ext cx="7878763" cy="2819400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85800" y="228601"/>
            <a:ext cx="8304213" cy="609600"/>
          </a:xfrm>
        </p:spPr>
        <p:txBody>
          <a:bodyPr/>
          <a:lstStyle/>
          <a:p>
            <a:r>
              <a:rPr lang="en-US" dirty="0"/>
              <a:t>CSR Kernel Control Divergence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Threads execute different number of iterations in the kernel for-loop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118347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675347" y="3275013"/>
            <a:ext cx="7878763" cy="2819400"/>
            <a:chOff x="488950" y="1366838"/>
            <a:chExt cx="7878763" cy="2819400"/>
          </a:xfrm>
        </p:grpSpPr>
        <p:sp>
          <p:nvSpPr>
            <p:cNvPr id="4" name="Rectangle 3"/>
            <p:cNvSpPr/>
            <p:nvPr/>
          </p:nvSpPr>
          <p:spPr>
            <a:xfrm>
              <a:off x="2286000" y="2501900"/>
              <a:ext cx="762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2125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7300" y="2501900"/>
              <a:ext cx="762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7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19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1713" y="2501900"/>
              <a:ext cx="762000" cy="68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3713" y="2501900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325" name="TextBox 10"/>
            <p:cNvSpPr txBox="1">
              <a:spLocks noChangeArrowheads="1"/>
            </p:cNvSpPr>
            <p:nvPr/>
          </p:nvSpPr>
          <p:spPr bwMode="auto">
            <a:xfrm>
              <a:off x="1044575" y="2617788"/>
              <a:ext cx="69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2125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97300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7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19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81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43713" y="35004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44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30538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95713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56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18125" y="1366838"/>
              <a:ext cx="7620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27" name="Straight Arrow Connector 26"/>
            <p:cNvCxnSpPr>
              <a:stCxn id="19" idx="2"/>
              <a:endCxn id="4" idx="0"/>
            </p:cNvCxnSpPr>
            <p:nvPr/>
          </p:nvCxnSpPr>
          <p:spPr>
            <a:xfrm>
              <a:off x="26654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6" idx="0"/>
            </p:cNvCxnSpPr>
            <p:nvPr/>
          </p:nvCxnSpPr>
          <p:spPr>
            <a:xfrm>
              <a:off x="3411538" y="2052638"/>
              <a:ext cx="766762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2"/>
              <a:endCxn id="6" idx="0"/>
            </p:cNvCxnSpPr>
            <p:nvPr/>
          </p:nvCxnSpPr>
          <p:spPr>
            <a:xfrm>
              <a:off x="4176713" y="2052638"/>
              <a:ext cx="1587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9" idx="0"/>
            </p:cNvCxnSpPr>
            <p:nvPr/>
          </p:nvCxnSpPr>
          <p:spPr>
            <a:xfrm>
              <a:off x="4937125" y="2052638"/>
              <a:ext cx="1525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36" idx="0"/>
            </p:cNvCxnSpPr>
            <p:nvPr/>
          </p:nvCxnSpPr>
          <p:spPr>
            <a:xfrm>
              <a:off x="5699125" y="2052638"/>
              <a:ext cx="2287588" cy="449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605713" y="25019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44" name="TextBox 38"/>
            <p:cNvSpPr txBox="1">
              <a:spLocks noChangeArrowheads="1"/>
            </p:cNvSpPr>
            <p:nvPr/>
          </p:nvSpPr>
          <p:spPr bwMode="auto">
            <a:xfrm>
              <a:off x="595313" y="1479550"/>
              <a:ext cx="1190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row_ptr</a:t>
              </a:r>
            </a:p>
          </p:txBody>
        </p: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488950" y="3613150"/>
              <a:ext cx="13965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col_index</a:t>
              </a:r>
            </a:p>
          </p:txBody>
        </p:sp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75347" y="415131"/>
            <a:ext cx="8304213" cy="609600"/>
          </a:xfrm>
        </p:spPr>
        <p:txBody>
          <a:bodyPr/>
          <a:lstStyle/>
          <a:p>
            <a:r>
              <a:rPr lang="en-US" dirty="0"/>
              <a:t>CSR Kernel Memory Divergence</a:t>
            </a:r>
            <a:br>
              <a:rPr lang="en-US" dirty="0"/>
            </a:br>
            <a:r>
              <a:rPr lang="en-US" dirty="0"/>
              <a:t>(Uncoalesced Accesses)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458200" cy="2208213"/>
          </a:xfrm>
        </p:spPr>
        <p:txBody>
          <a:bodyPr/>
          <a:lstStyle/>
          <a:p>
            <a:r>
              <a:rPr lang="en-US" dirty="0"/>
              <a:t>Adjacent threads access non-adjacent memory locations</a:t>
            </a:r>
          </a:p>
          <a:p>
            <a:pPr lvl="1"/>
            <a:r>
              <a:rPr lang="en-US" dirty="0"/>
              <a:t>Grey elements are accessed by all threads in iteration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401600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187624" y="1124744"/>
            <a:ext cx="6946900" cy="3964864"/>
            <a:chOff x="1371600" y="955675"/>
            <a:chExt cx="6946900" cy="3964864"/>
          </a:xfrm>
        </p:grpSpPr>
        <p:sp>
          <p:nvSpPr>
            <p:cNvPr id="11" name="Rectangle 10"/>
            <p:cNvSpPr/>
            <p:nvPr/>
          </p:nvSpPr>
          <p:spPr>
            <a:xfrm>
              <a:off x="1503363" y="1089025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95525" y="2632075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70225" y="2632075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03363" y="3362325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00" y="955675"/>
              <a:ext cx="2493963" cy="31543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6000" y="1089025"/>
              <a:ext cx="62865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03363" y="2632075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95525" y="3362325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471" name="TextBox 27"/>
            <p:cNvSpPr txBox="1">
              <a:spLocks noChangeArrowheads="1"/>
            </p:cNvSpPr>
            <p:nvPr/>
          </p:nvSpPr>
          <p:spPr bwMode="auto">
            <a:xfrm>
              <a:off x="1389062" y="4216400"/>
              <a:ext cx="24765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CSR with Padding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4017963" y="2166938"/>
              <a:ext cx="838200" cy="73183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40325" y="2149994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07188" y="2149994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32488" y="3673994"/>
              <a:ext cx="63023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07188" y="3673994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23163" y="3673994"/>
              <a:ext cx="63023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08563" y="2023817"/>
              <a:ext cx="3309937" cy="2406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22963" y="2149994"/>
              <a:ext cx="63023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23163" y="2149994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40325" y="2931044"/>
              <a:ext cx="630238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7188" y="2931044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2963" y="2931044"/>
              <a:ext cx="63023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523163" y="2931044"/>
              <a:ext cx="630237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0325" y="3673994"/>
              <a:ext cx="630238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67050" y="1089025"/>
              <a:ext cx="630238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17650" y="1847850"/>
              <a:ext cx="630238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00288" y="1847850"/>
              <a:ext cx="63023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82925" y="1847850"/>
              <a:ext cx="630238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67050" y="3362325"/>
              <a:ext cx="630238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19491" name="TextBox 51"/>
            <p:cNvSpPr txBox="1">
              <a:spLocks noChangeArrowheads="1"/>
            </p:cNvSpPr>
            <p:nvPr/>
          </p:nvSpPr>
          <p:spPr bwMode="auto">
            <a:xfrm>
              <a:off x="5911056" y="4460164"/>
              <a:ext cx="15922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>
                <a:defRPr sz="2000">
                  <a:solidFill>
                    <a:srgbClr val="000000"/>
                  </a:solidFill>
                  <a:latin typeface="Arial" charset="0"/>
                </a:defRPr>
              </a:lvl3pPr>
              <a:lvl4pPr>
                <a:defRPr sz="2000">
                  <a:solidFill>
                    <a:srgbClr val="000000"/>
                  </a:solidFill>
                  <a:latin typeface="Arial" charset="0"/>
                </a:defRPr>
              </a:lvl4pPr>
              <a:lvl5pPr>
                <a:defRPr sz="2000">
                  <a:solidFill>
                    <a:srgbClr val="000000"/>
                  </a:solidFill>
                  <a:latin typeface="Arial" charset="0"/>
                </a:defRPr>
              </a:lvl5pPr>
              <a:lvl6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6pPr>
              <a:lvl7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7pPr>
              <a:lvl8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8pPr>
              <a:lvl9pPr eaLnBrk="0" hangingPunct="0">
                <a:defRPr sz="20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Transposed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46B1C4F-3864-40DC-8A49-983E95FBB75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624458" y="88721"/>
            <a:ext cx="8304213" cy="1141413"/>
          </a:xfrm>
        </p:spPr>
        <p:txBody>
          <a:bodyPr/>
          <a:lstStyle/>
          <a:p>
            <a:r>
              <a:rPr lang="en-US" sz="3200" dirty="0"/>
              <a:t>Regularizing </a:t>
            </a:r>
            <a:r>
              <a:rPr lang="en-US" sz="3200" dirty="0" err="1"/>
              <a:t>SpMV</a:t>
            </a:r>
            <a:r>
              <a:rPr lang="en-US" sz="3200" dirty="0"/>
              <a:t> with ELL(PACK) Format</a:t>
            </a:r>
          </a:p>
        </p:txBody>
      </p:sp>
      <p:sp>
        <p:nvSpPr>
          <p:cNvPr id="19460" name="Content Placeholder 3"/>
          <p:cNvSpPr>
            <a:spLocks noGrp="1"/>
          </p:cNvSpPr>
          <p:nvPr>
            <p:ph idx="1"/>
          </p:nvPr>
        </p:nvSpPr>
        <p:spPr>
          <a:xfrm>
            <a:off x="563117" y="5132005"/>
            <a:ext cx="8426896" cy="13681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Pad all rows to the same length</a:t>
            </a:r>
          </a:p>
          <a:p>
            <a:pPr lvl="1"/>
            <a:r>
              <a:rPr lang="en-US" dirty="0"/>
              <a:t>Inefficient if a few rows are much longer than others</a:t>
            </a:r>
          </a:p>
          <a:p>
            <a:r>
              <a:rPr lang="en-US" dirty="0"/>
              <a:t>Transpose (Column Major) for DRAM efficiency</a:t>
            </a:r>
          </a:p>
          <a:p>
            <a:r>
              <a:rPr lang="en-US" dirty="0"/>
              <a:t>Both data and </a:t>
            </a:r>
            <a:r>
              <a:rPr lang="en-US" dirty="0" err="1"/>
              <a:t>col_index</a:t>
            </a:r>
            <a:r>
              <a:rPr lang="en-US" dirty="0"/>
              <a:t> padded/transposed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 rot="5400000">
            <a:off x="4516297" y="1317004"/>
            <a:ext cx="1295051" cy="533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/>
              <a:t>Thread 0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 rot="5400000">
            <a:off x="5311495" y="1317004"/>
            <a:ext cx="1295051" cy="533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1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 rot="5400000">
            <a:off x="6878497" y="1331110"/>
            <a:ext cx="1295051" cy="533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/>
              <a:t>Thread 3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 rot="5400000">
            <a:off x="6094996" y="1331109"/>
            <a:ext cx="1295051" cy="533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/>
              <a:t>Thread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421258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ELL Kernel Design</a:t>
            </a:r>
          </a:p>
        </p:txBody>
      </p:sp>
      <p:grpSp>
        <p:nvGrpSpPr>
          <p:cNvPr id="19460" name="Group 40"/>
          <p:cNvGrpSpPr>
            <a:grpSpLocks/>
          </p:cNvGrpSpPr>
          <p:nvPr/>
        </p:nvGrpSpPr>
        <p:grpSpPr bwMode="auto">
          <a:xfrm>
            <a:off x="5951537" y="2146300"/>
            <a:ext cx="338138" cy="312738"/>
            <a:chOff x="2832842" y="1843522"/>
            <a:chExt cx="1364974" cy="1336813"/>
          </a:xfrm>
        </p:grpSpPr>
        <p:sp>
          <p:nvSpPr>
            <p:cNvPr id="19524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9461" name="Group 43"/>
          <p:cNvGrpSpPr>
            <a:grpSpLocks/>
          </p:cNvGrpSpPr>
          <p:nvPr/>
        </p:nvGrpSpPr>
        <p:grpSpPr bwMode="auto">
          <a:xfrm>
            <a:off x="5951537" y="2917825"/>
            <a:ext cx="338138" cy="312738"/>
            <a:chOff x="2832842" y="1843522"/>
            <a:chExt cx="1364974" cy="1336813"/>
          </a:xfrm>
        </p:grpSpPr>
        <p:sp>
          <p:nvSpPr>
            <p:cNvPr id="19522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39101" y="1979239"/>
              <a:ext cx="352456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grpSp>
        <p:nvGrpSpPr>
          <p:cNvPr id="19462" name="Group 46"/>
          <p:cNvGrpSpPr>
            <a:grpSpLocks/>
          </p:cNvGrpSpPr>
          <p:nvPr/>
        </p:nvGrpSpPr>
        <p:grpSpPr bwMode="auto">
          <a:xfrm>
            <a:off x="5940425" y="3673475"/>
            <a:ext cx="338137" cy="312738"/>
            <a:chOff x="2832842" y="1843522"/>
            <a:chExt cx="1364974" cy="1336813"/>
          </a:xfrm>
        </p:grpSpPr>
        <p:sp>
          <p:nvSpPr>
            <p:cNvPr id="19520" name="Oval 22"/>
            <p:cNvSpPr>
              <a:spLocks noChangeArrowheads="1"/>
            </p:cNvSpPr>
            <p:nvPr/>
          </p:nvSpPr>
          <p:spPr bwMode="auto">
            <a:xfrm>
              <a:off x="2832842" y="1843522"/>
              <a:ext cx="1364974" cy="1336813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Times New Roman" panose="02020603050405020304" pitchFamily="18" charset="0"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39099" y="1979239"/>
              <a:ext cx="352461" cy="1038236"/>
            </a:xfrm>
            <a:custGeom>
              <a:avLst/>
              <a:gdLst>
                <a:gd name="connsiteX0" fmla="*/ 222106 w 864968"/>
                <a:gd name="connsiteY0" fmla="*/ 0 h 2429691"/>
                <a:gd name="connsiteX1" fmla="*/ 862186 w 864968"/>
                <a:gd name="connsiteY1" fmla="*/ 352697 h 2429691"/>
                <a:gd name="connsiteX2" fmla="*/ 38 w 864968"/>
                <a:gd name="connsiteY2" fmla="*/ 718457 h 2429691"/>
                <a:gd name="connsiteX3" fmla="*/ 822998 w 864968"/>
                <a:gd name="connsiteY3" fmla="*/ 1071154 h 2429691"/>
                <a:gd name="connsiteX4" fmla="*/ 39226 w 864968"/>
                <a:gd name="connsiteY4" fmla="*/ 1358537 h 2429691"/>
                <a:gd name="connsiteX5" fmla="*/ 836061 w 864968"/>
                <a:gd name="connsiteY5" fmla="*/ 1658983 h 2429691"/>
                <a:gd name="connsiteX6" fmla="*/ 91478 w 864968"/>
                <a:gd name="connsiteY6" fmla="*/ 1998617 h 2429691"/>
                <a:gd name="connsiteX7" fmla="*/ 483363 w 864968"/>
                <a:gd name="connsiteY7" fmla="*/ 2194560 h 2429691"/>
                <a:gd name="connsiteX8" fmla="*/ 535615 w 864968"/>
                <a:gd name="connsiteY8" fmla="*/ 2429691 h 2429691"/>
                <a:gd name="connsiteX9" fmla="*/ 535615 w 864968"/>
                <a:gd name="connsiteY9" fmla="*/ 2429691 h 242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968" h="2429691">
                  <a:moveTo>
                    <a:pt x="222106" y="0"/>
                  </a:moveTo>
                  <a:cubicBezTo>
                    <a:pt x="560651" y="116477"/>
                    <a:pt x="899197" y="232954"/>
                    <a:pt x="862186" y="352697"/>
                  </a:cubicBezTo>
                  <a:cubicBezTo>
                    <a:pt x="825175" y="472440"/>
                    <a:pt x="6569" y="598714"/>
                    <a:pt x="38" y="718457"/>
                  </a:cubicBezTo>
                  <a:cubicBezTo>
                    <a:pt x="-6493" y="838200"/>
                    <a:pt x="816467" y="964474"/>
                    <a:pt x="822998" y="1071154"/>
                  </a:cubicBezTo>
                  <a:cubicBezTo>
                    <a:pt x="829529" y="1177834"/>
                    <a:pt x="37049" y="1260566"/>
                    <a:pt x="39226" y="1358537"/>
                  </a:cubicBezTo>
                  <a:cubicBezTo>
                    <a:pt x="41403" y="1456508"/>
                    <a:pt x="827352" y="1552303"/>
                    <a:pt x="836061" y="1658983"/>
                  </a:cubicBezTo>
                  <a:cubicBezTo>
                    <a:pt x="844770" y="1765663"/>
                    <a:pt x="150261" y="1909354"/>
                    <a:pt x="91478" y="1998617"/>
                  </a:cubicBezTo>
                  <a:cubicBezTo>
                    <a:pt x="32695" y="2087880"/>
                    <a:pt x="409340" y="2122714"/>
                    <a:pt x="483363" y="2194560"/>
                  </a:cubicBezTo>
                  <a:cubicBezTo>
                    <a:pt x="557386" y="2266406"/>
                    <a:pt x="535615" y="2429691"/>
                    <a:pt x="535615" y="2429691"/>
                  </a:cubicBezTo>
                  <a:lnTo>
                    <a:pt x="535615" y="24296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/>
            </a:p>
          </p:txBody>
        </p:sp>
      </p:grpSp>
      <p:sp>
        <p:nvSpPr>
          <p:cNvPr id="19467" name="TextBox 170"/>
          <p:cNvSpPr txBox="1">
            <a:spLocks noChangeArrowheads="1"/>
          </p:cNvSpPr>
          <p:nvPr/>
        </p:nvSpPr>
        <p:spPr bwMode="auto">
          <a:xfrm>
            <a:off x="4318000" y="586740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4800" b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56225" y="6097588"/>
            <a:ext cx="1268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ELL Format</a:t>
            </a:r>
          </a:p>
        </p:txBody>
      </p:sp>
      <p:sp>
        <p:nvSpPr>
          <p:cNvPr id="1946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194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A69F356B-38B9-4A12-8DED-670D98B2D1C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7D997A-757A-4C82-9776-EA6A038F091B}"/>
              </a:ext>
            </a:extLst>
          </p:cNvPr>
          <p:cNvSpPr/>
          <p:nvPr/>
        </p:nvSpPr>
        <p:spPr bwMode="auto">
          <a:xfrm>
            <a:off x="2265362" y="204070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CDA37A-BC0E-4C96-B26B-A5AF5AF3BCA8}"/>
              </a:ext>
            </a:extLst>
          </p:cNvPr>
          <p:cNvSpPr/>
          <p:nvPr/>
        </p:nvSpPr>
        <p:spPr bwMode="auto">
          <a:xfrm>
            <a:off x="3832225" y="204070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DC725E-7567-4C2B-8258-B6D285B36BD5}"/>
              </a:ext>
            </a:extLst>
          </p:cNvPr>
          <p:cNvSpPr/>
          <p:nvPr/>
        </p:nvSpPr>
        <p:spPr bwMode="auto">
          <a:xfrm>
            <a:off x="3057525" y="356470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55FD2C-DFBD-4FB9-BB2F-9C8E243F2920}"/>
              </a:ext>
            </a:extLst>
          </p:cNvPr>
          <p:cNvSpPr/>
          <p:nvPr/>
        </p:nvSpPr>
        <p:spPr bwMode="auto">
          <a:xfrm>
            <a:off x="3832225" y="356470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1A8A49A-F89F-4A0F-89EF-565215DF1665}"/>
              </a:ext>
            </a:extLst>
          </p:cNvPr>
          <p:cNvSpPr/>
          <p:nvPr/>
        </p:nvSpPr>
        <p:spPr bwMode="auto">
          <a:xfrm>
            <a:off x="4648200" y="356470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F23CC03-60B3-4713-9D46-632A816730FF}"/>
              </a:ext>
            </a:extLst>
          </p:cNvPr>
          <p:cNvSpPr/>
          <p:nvPr/>
        </p:nvSpPr>
        <p:spPr bwMode="auto">
          <a:xfrm>
            <a:off x="2133600" y="1914525"/>
            <a:ext cx="3309937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35680E3-A92A-43CD-B5D5-05B3167DC552}"/>
              </a:ext>
            </a:extLst>
          </p:cNvPr>
          <p:cNvSpPr/>
          <p:nvPr/>
        </p:nvSpPr>
        <p:spPr bwMode="auto">
          <a:xfrm>
            <a:off x="3048000" y="204070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695E15-86DC-4D87-87D0-C760107EF80C}"/>
              </a:ext>
            </a:extLst>
          </p:cNvPr>
          <p:cNvSpPr/>
          <p:nvPr/>
        </p:nvSpPr>
        <p:spPr bwMode="auto">
          <a:xfrm>
            <a:off x="4648200" y="204070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8C570B-B29F-46CF-BB5B-5ED038C06E06}"/>
              </a:ext>
            </a:extLst>
          </p:cNvPr>
          <p:cNvSpPr/>
          <p:nvPr/>
        </p:nvSpPr>
        <p:spPr bwMode="auto">
          <a:xfrm>
            <a:off x="2265362" y="282175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7DBC37-0D92-4AD2-838D-CB0A00A95B23}"/>
              </a:ext>
            </a:extLst>
          </p:cNvPr>
          <p:cNvSpPr/>
          <p:nvPr/>
        </p:nvSpPr>
        <p:spPr bwMode="auto">
          <a:xfrm>
            <a:off x="3832225" y="282175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9CDBE6F-070D-4DD0-B9ED-05FDDEFFC5C5}"/>
              </a:ext>
            </a:extLst>
          </p:cNvPr>
          <p:cNvSpPr/>
          <p:nvPr/>
        </p:nvSpPr>
        <p:spPr bwMode="auto">
          <a:xfrm>
            <a:off x="3048000" y="282175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C7A878E-E04A-435F-8665-974DA4B2BB30}"/>
              </a:ext>
            </a:extLst>
          </p:cNvPr>
          <p:cNvSpPr/>
          <p:nvPr/>
        </p:nvSpPr>
        <p:spPr bwMode="auto">
          <a:xfrm>
            <a:off x="4648200" y="282175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2D35CD8-F318-43A4-BCC2-734BE48A14B6}"/>
              </a:ext>
            </a:extLst>
          </p:cNvPr>
          <p:cNvSpPr/>
          <p:nvPr/>
        </p:nvSpPr>
        <p:spPr bwMode="auto">
          <a:xfrm>
            <a:off x="2265362" y="3564702"/>
            <a:ext cx="630238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48B77D-83AF-44C5-ADF2-BA8569F4FA52}"/>
              </a:ext>
            </a:extLst>
          </p:cNvPr>
          <p:cNvCxnSpPr/>
          <p:nvPr/>
        </p:nvCxnSpPr>
        <p:spPr bwMode="auto">
          <a:xfrm>
            <a:off x="2667000" y="1843852"/>
            <a:ext cx="0" cy="264636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AFFE84-F9EE-4260-A830-A457A944A067}"/>
              </a:ext>
            </a:extLst>
          </p:cNvPr>
          <p:cNvCxnSpPr/>
          <p:nvPr/>
        </p:nvCxnSpPr>
        <p:spPr bwMode="auto">
          <a:xfrm>
            <a:off x="3385343" y="1843852"/>
            <a:ext cx="0" cy="264636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D6BFEDC-FFF6-47FB-8B00-F602789DCFA6}"/>
              </a:ext>
            </a:extLst>
          </p:cNvPr>
          <p:cNvCxnSpPr/>
          <p:nvPr/>
        </p:nvCxnSpPr>
        <p:spPr bwMode="auto">
          <a:xfrm>
            <a:off x="4147343" y="1843852"/>
            <a:ext cx="0" cy="264636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FD48261-79D4-43C6-BA37-B10093EC44D2}"/>
              </a:ext>
            </a:extLst>
          </p:cNvPr>
          <p:cNvCxnSpPr/>
          <p:nvPr/>
        </p:nvCxnSpPr>
        <p:spPr bwMode="auto">
          <a:xfrm>
            <a:off x="5029200" y="1843852"/>
            <a:ext cx="0" cy="264636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60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6967" y="1412776"/>
            <a:ext cx="9170967" cy="4001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SpMV_ELL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float *data, </a:t>
            </a: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num_elem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float *x, float *y) {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  if (row &lt;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4.    float dot = 0;</a:t>
            </a:r>
          </a:p>
          <a:p>
            <a:pPr>
              <a:defRPr/>
            </a:pPr>
            <a:r>
              <a:rPr lang="nn-N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5.    for (int i = 0; i &lt; num_elem; i++) {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6.      dot += data[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row+i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]*x[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row+i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num_rows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]];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7.    y[row] = dot;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parallel SpMV/ELL kernel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36709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Coalescing with 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 rot="5400000">
            <a:off x="3048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0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 rot="5400000">
            <a:off x="8382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 rot="5400000">
            <a:off x="19050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3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 rot="5400000">
            <a:off x="1371600" y="2411760"/>
            <a:ext cx="2057400" cy="533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/>
              <a:t>Thread 2</a:t>
            </a:r>
          </a:p>
        </p:txBody>
      </p:sp>
      <p:cxnSp>
        <p:nvCxnSpPr>
          <p:cNvPr id="23576" name="Straight Arrow Connector 24"/>
          <p:cNvCxnSpPr>
            <a:cxnSpLocks noChangeShapeType="1"/>
            <a:stCxn id="23556" idx="3"/>
            <a:endCxn id="23560" idx="0"/>
          </p:cNvCxnSpPr>
          <p:nvPr/>
        </p:nvCxnSpPr>
        <p:spPr bwMode="auto">
          <a:xfrm flipH="1">
            <a:off x="431319" y="3707160"/>
            <a:ext cx="902181" cy="5834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Arrow Connector 26"/>
          <p:cNvCxnSpPr>
            <a:cxnSpLocks noChangeShapeType="1"/>
            <a:stCxn id="23557" idx="3"/>
            <a:endCxn id="23561" idx="0"/>
          </p:cNvCxnSpPr>
          <p:nvPr/>
        </p:nvCxnSpPr>
        <p:spPr bwMode="auto">
          <a:xfrm flipH="1">
            <a:off x="1166755" y="3707160"/>
            <a:ext cx="700145" cy="5834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Arrow Connector 29"/>
          <p:cNvCxnSpPr>
            <a:cxnSpLocks noChangeShapeType="1"/>
            <a:stCxn id="23559" idx="3"/>
            <a:endCxn id="23562" idx="0"/>
          </p:cNvCxnSpPr>
          <p:nvPr/>
        </p:nvCxnSpPr>
        <p:spPr bwMode="auto">
          <a:xfrm flipH="1">
            <a:off x="1902192" y="3707160"/>
            <a:ext cx="498108" cy="5834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Straight Arrow Connector 31"/>
          <p:cNvCxnSpPr>
            <a:cxnSpLocks noChangeShapeType="1"/>
            <a:stCxn id="23558" idx="3"/>
            <a:endCxn id="23563" idx="0"/>
          </p:cNvCxnSpPr>
          <p:nvPr/>
        </p:nvCxnSpPr>
        <p:spPr bwMode="auto">
          <a:xfrm flipH="1">
            <a:off x="2637628" y="3707160"/>
            <a:ext cx="296072" cy="58342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63601" y="4290581"/>
            <a:ext cx="8089799" cy="1524000"/>
            <a:chOff x="726504" y="4316760"/>
            <a:chExt cx="8382000" cy="1524000"/>
          </a:xfrm>
        </p:grpSpPr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72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148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2250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3012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3774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453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5298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6060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68" name="Rectangle 15"/>
            <p:cNvSpPr>
              <a:spLocks noChangeArrowheads="1"/>
            </p:cNvSpPr>
            <p:nvPr/>
          </p:nvSpPr>
          <p:spPr bwMode="auto">
            <a:xfrm>
              <a:off x="72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48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570" name="Rectangle 17"/>
            <p:cNvSpPr>
              <a:spLocks noChangeArrowheads="1"/>
            </p:cNvSpPr>
            <p:nvPr/>
          </p:nvSpPr>
          <p:spPr bwMode="auto">
            <a:xfrm>
              <a:off x="2250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71" name="Rectangle 18"/>
            <p:cNvSpPr>
              <a:spLocks noChangeArrowheads="1"/>
            </p:cNvSpPr>
            <p:nvPr/>
          </p:nvSpPr>
          <p:spPr bwMode="auto">
            <a:xfrm>
              <a:off x="3012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572" name="Rectangle 19"/>
            <p:cNvSpPr>
              <a:spLocks noChangeArrowheads="1"/>
            </p:cNvSpPr>
            <p:nvPr/>
          </p:nvSpPr>
          <p:spPr bwMode="auto">
            <a:xfrm>
              <a:off x="3774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573" name="Rectangle 20"/>
            <p:cNvSpPr>
              <a:spLocks noChangeArrowheads="1"/>
            </p:cNvSpPr>
            <p:nvPr/>
          </p:nvSpPr>
          <p:spPr bwMode="auto">
            <a:xfrm>
              <a:off x="453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74" name="Rectangle 21"/>
            <p:cNvSpPr>
              <a:spLocks noChangeArrowheads="1"/>
            </p:cNvSpPr>
            <p:nvPr/>
          </p:nvSpPr>
          <p:spPr bwMode="auto">
            <a:xfrm>
              <a:off x="5298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575" name="Rectangle 22"/>
            <p:cNvSpPr>
              <a:spLocks noChangeArrowheads="1"/>
            </p:cNvSpPr>
            <p:nvPr/>
          </p:nvSpPr>
          <p:spPr bwMode="auto">
            <a:xfrm>
              <a:off x="6060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581" name="Rectangle 34"/>
            <p:cNvSpPr>
              <a:spLocks noChangeArrowheads="1"/>
            </p:cNvSpPr>
            <p:nvPr/>
          </p:nvSpPr>
          <p:spPr bwMode="auto">
            <a:xfrm>
              <a:off x="6822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3582" name="Rectangle 35"/>
            <p:cNvSpPr>
              <a:spLocks noChangeArrowheads="1"/>
            </p:cNvSpPr>
            <p:nvPr/>
          </p:nvSpPr>
          <p:spPr bwMode="auto">
            <a:xfrm>
              <a:off x="7584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23583" name="Rectangle 36"/>
            <p:cNvSpPr>
              <a:spLocks noChangeArrowheads="1"/>
            </p:cNvSpPr>
            <p:nvPr/>
          </p:nvSpPr>
          <p:spPr bwMode="auto">
            <a:xfrm>
              <a:off x="8346504" y="43167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584" name="Rectangle 37"/>
            <p:cNvSpPr>
              <a:spLocks noChangeArrowheads="1"/>
            </p:cNvSpPr>
            <p:nvPr/>
          </p:nvSpPr>
          <p:spPr bwMode="auto">
            <a:xfrm>
              <a:off x="6822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585" name="Rectangle 38"/>
            <p:cNvSpPr>
              <a:spLocks noChangeArrowheads="1"/>
            </p:cNvSpPr>
            <p:nvPr/>
          </p:nvSpPr>
          <p:spPr bwMode="auto">
            <a:xfrm>
              <a:off x="8346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586" name="Rectangle 39"/>
            <p:cNvSpPr>
              <a:spLocks noChangeArrowheads="1"/>
            </p:cNvSpPr>
            <p:nvPr/>
          </p:nvSpPr>
          <p:spPr bwMode="auto">
            <a:xfrm>
              <a:off x="7584504" y="5231160"/>
              <a:ext cx="762000" cy="609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0"/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3587" name="TextBox 40"/>
          <p:cNvSpPr txBox="1">
            <a:spLocks noChangeArrowheads="1"/>
          </p:cNvSpPr>
          <p:nvPr/>
        </p:nvSpPr>
        <p:spPr bwMode="auto">
          <a:xfrm>
            <a:off x="2600" y="3896541"/>
            <a:ext cx="68320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data</a:t>
            </a:r>
          </a:p>
        </p:txBody>
      </p:sp>
      <p:sp>
        <p:nvSpPr>
          <p:cNvPr id="23588" name="TextBox 41"/>
          <p:cNvSpPr txBox="1">
            <a:spLocks noChangeArrowheads="1"/>
          </p:cNvSpPr>
          <p:nvPr/>
        </p:nvSpPr>
        <p:spPr bwMode="auto">
          <a:xfrm>
            <a:off x="63601" y="5989879"/>
            <a:ext cx="126989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col_index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03762" y="160251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270625" y="16025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495925" y="312651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270625" y="31265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086600" y="312651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572000" y="1450112"/>
            <a:ext cx="3309937" cy="240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86400" y="160251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086600" y="160251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703762" y="2383562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270625" y="23835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486400" y="2383562"/>
            <a:ext cx="630237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7086600" y="2383562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703762" y="3126512"/>
            <a:ext cx="630238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1E49EA21-0634-4D4F-A6EA-90A14230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944" y="4290581"/>
            <a:ext cx="735436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0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6A83B6AE-7DB8-443D-B268-0CE8A4AE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377" y="5204981"/>
            <a:ext cx="735436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0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500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learn the key techniques for compacting input data in parallel sparse methods for reduced consumption of memory bandwidth</a:t>
            </a:r>
          </a:p>
          <a:p>
            <a:pPr lvl="1"/>
            <a:r>
              <a:rPr lang="en-US" altLang="en-US" dirty="0"/>
              <a:t>better utilization of on-chip memory</a:t>
            </a:r>
          </a:p>
          <a:p>
            <a:pPr lvl="1"/>
            <a:r>
              <a:rPr lang="en-US" altLang="en-US" dirty="0"/>
              <a:t>fewer bytes transferred to on-chip memory</a:t>
            </a:r>
          </a:p>
          <a:p>
            <a:pPr lvl="1"/>
            <a:r>
              <a:rPr lang="en-US" altLang="en-US" dirty="0"/>
              <a:t>Better utilization of global memory</a:t>
            </a:r>
          </a:p>
          <a:p>
            <a:pPr lvl="1"/>
            <a:r>
              <a:rPr lang="en-US" altLang="en-US" dirty="0"/>
              <a:t>Challenge: retaining regularity</a:t>
            </a:r>
          </a:p>
          <a:p>
            <a:pPr lvl="1"/>
            <a:endParaRPr lang="en-US" altLang="en-US" dirty="0"/>
          </a:p>
        </p:txBody>
      </p:sp>
      <p:sp>
        <p:nvSpPr>
          <p:cNvPr id="512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6E42F09-DBE9-4498-8358-25B4BAF45A1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1520" y="3284984"/>
          <a:ext cx="8310563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46B1C4F-3864-40DC-8A49-983E95FBB7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(COO) format</a:t>
            </a:r>
          </a:p>
        </p:txBody>
      </p:sp>
      <p:sp>
        <p:nvSpPr>
          <p:cNvPr id="24628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Explicitly list the column and row indices for every non-zero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422379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5893" y="1628800"/>
          <a:ext cx="8310563" cy="1482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18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2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data[7]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 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1759" y="3835797"/>
          <a:ext cx="783431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Nonzero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values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data[7]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Column indices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col_index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indices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row_index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[7]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1438" marR="91438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0,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2, 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38" marR="91438" marT="45704" marB="45704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38" marR="91438" marT="45704" marB="457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 Allows Reordering of 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37307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133600"/>
            <a:ext cx="834074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1.    for 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num_elem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row++)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2.      y[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row_index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[i]] += data[i] * x[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col_index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[i]];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683568" y="3717032"/>
            <a:ext cx="7720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a sequential loop that implements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SpMV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/COO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226798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CBACF-8294-41AD-951B-15666086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Chapter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FA39B-48C9-46AB-800D-BFC20539F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64C873-4582-43A8-8E60-56CBF0B1B6E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80A1F-25BF-4917-8F99-F945D414048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B9FA721-05DA-44B8-AA8E-3FC7E8CD3B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Sparse Matrix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4213" cy="4722813"/>
          </a:xfrm>
        </p:spPr>
        <p:txBody>
          <a:bodyPr/>
          <a:lstStyle/>
          <a:p>
            <a:r>
              <a:rPr lang="en-US" altLang="en-US" dirty="0"/>
              <a:t>Many real-world systems are sparse in nature</a:t>
            </a:r>
          </a:p>
          <a:p>
            <a:pPr lvl="1"/>
            <a:r>
              <a:rPr lang="en-US" altLang="en-US" dirty="0"/>
              <a:t>Linear systems described as sparse matrices</a:t>
            </a:r>
          </a:p>
          <a:p>
            <a:r>
              <a:rPr lang="en-US" altLang="en-US" dirty="0"/>
              <a:t>Solving sparse linear systems</a:t>
            </a:r>
          </a:p>
          <a:p>
            <a:pPr lvl="1"/>
            <a:r>
              <a:rPr lang="en-US" altLang="en-US" dirty="0"/>
              <a:t>Traditional inversion algorithms  such as Gaussian elimination can create too many “fill-in” elements and explode the size of the matrix</a:t>
            </a:r>
          </a:p>
          <a:p>
            <a:pPr lvl="1"/>
            <a:r>
              <a:rPr lang="en-US" altLang="en-US" dirty="0"/>
              <a:t>Iterative Conjugate Gradient solvers based on sparse matrix-vector multiplication is preferred</a:t>
            </a:r>
          </a:p>
          <a:p>
            <a:r>
              <a:rPr lang="en-US" altLang="en-US" dirty="0"/>
              <a:t>Solution of PDE systems can be formulated into linear operations expressed as sparse matrix-vector multiplication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7129DDA7-C109-4D0B-9B6D-8C070117262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25563"/>
          </a:xfrm>
        </p:spPr>
        <p:txBody>
          <a:bodyPr/>
          <a:lstStyle/>
          <a:p>
            <a:r>
              <a:rPr lang="en-US" altLang="en-US"/>
              <a:t>Sparse Data</a:t>
            </a:r>
            <a:br>
              <a:rPr lang="en-US" altLang="en-US"/>
            </a:br>
            <a:r>
              <a:rPr lang="en-US" altLang="en-US"/>
              <a:t>Motivation for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4419600" cy="4191000"/>
          </a:xfrm>
        </p:spPr>
        <p:txBody>
          <a:bodyPr>
            <a:normAutofit fontScale="92500" lnSpcReduction="10000"/>
          </a:bodyPr>
          <a:lstStyle/>
          <a:p>
            <a:pPr marL="690563" indent="-347663">
              <a:buFont typeface="Wingdings" pitchFamily="2" charset="2"/>
              <a:buChar char="§"/>
              <a:defRPr/>
            </a:pPr>
            <a:r>
              <a:rPr lang="en-US" sz="3300" dirty="0">
                <a:latin typeface="Cambria" pitchFamily="18" charset="0"/>
              </a:rPr>
              <a:t>Many real-world inputs are sparse/non-uniform</a:t>
            </a:r>
          </a:p>
          <a:p>
            <a:pPr marL="690563" indent="-347663">
              <a:buFont typeface="Wingdings" pitchFamily="2" charset="2"/>
              <a:buChar char="§"/>
              <a:defRPr/>
            </a:pPr>
            <a:r>
              <a:rPr lang="en-US" sz="3300" dirty="0">
                <a:latin typeface="Cambria" pitchFamily="18" charset="0"/>
              </a:rPr>
              <a:t>Signal samples, mesh models, transportation networks, communication networks, etc.</a:t>
            </a:r>
          </a:p>
          <a:p>
            <a:pPr marL="690563" indent="-347663">
              <a:buFont typeface="Arial" charset="0"/>
              <a:buNone/>
              <a:defRPr/>
            </a:pPr>
            <a:endParaRPr lang="en-US" sz="3300" dirty="0">
              <a:latin typeface="Cambria" pitchFamily="18" charset="0"/>
            </a:endParaRPr>
          </a:p>
        </p:txBody>
      </p:sp>
      <p:pic>
        <p:nvPicPr>
          <p:cNvPr id="6148" name="Picture 13" descr="aqui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81635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3D6C893-56A1-4BDE-8886-5EFF833F6A4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in Analytics and AI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581" y="3328881"/>
            <a:ext cx="5791679" cy="616744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50" kern="0" dirty="0">
              <a:solidFill>
                <a:srgbClr val="191919"/>
              </a:solidFill>
              <a:latin typeface="Arial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2581" y="2535924"/>
            <a:ext cx="5791679" cy="752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50" kern="0" dirty="0">
              <a:solidFill>
                <a:srgbClr val="191919"/>
              </a:solidFill>
              <a:latin typeface="Arial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2581" y="1735824"/>
            <a:ext cx="5791678" cy="75247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50" kern="0" dirty="0">
              <a:solidFill>
                <a:srgbClr val="191919"/>
              </a:solidFill>
              <a:latin typeface="Arial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2625171" y="1603507"/>
          <a:ext cx="3718322" cy="247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338105" y="1751303"/>
            <a:ext cx="2038162" cy="75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bIns="68580" anchor="ctr"/>
          <a:lstStyle/>
          <a:p>
            <a:pPr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endParaRPr lang="en-GB" sz="675" dirty="0">
              <a:solidFill>
                <a:srgbClr val="666666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algn="r"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Predict missing ratings</a:t>
            </a:r>
          </a:p>
          <a:p>
            <a:pPr algn="r"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Group similar users/items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338106" y="3511129"/>
            <a:ext cx="2138012" cy="35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bIns="68580" anchor="ctr"/>
          <a:lstStyle/>
          <a:p>
            <a:pPr algn="r">
              <a:lnSpc>
                <a:spcPts val="825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Match query and document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5424512" y="3527800"/>
            <a:ext cx="2223430" cy="31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8580" rIns="137160" bIns="68580" anchor="ctr"/>
          <a:lstStyle/>
          <a:p>
            <a:pPr>
              <a:lnSpc>
                <a:spcPts val="825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In machine learning and HPC applications</a:t>
            </a:r>
            <a:endParaRPr lang="en-GB" sz="750" dirty="0">
              <a:solidFill>
                <a:srgbClr val="666666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80673" y="2306495"/>
            <a:ext cx="1003982" cy="961806"/>
          </a:xfrm>
          <a:prstGeom prst="ellipse">
            <a:avLst/>
          </a:prstGeom>
          <a:solidFill>
            <a:srgbClr val="00A6A0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3630899" y="194810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006" tIns="68580" bIns="68580" anchor="ctr"/>
          <a:lstStyle/>
          <a:p>
            <a:pPr algn="ctr">
              <a:lnSpc>
                <a:spcPts val="675"/>
              </a:lnSpc>
              <a:spcBef>
                <a:spcPts val="225"/>
              </a:spcBef>
              <a:buClr>
                <a:srgbClr val="191919"/>
              </a:buClr>
            </a:pPr>
            <a:r>
              <a:rPr lang="en-GB" sz="120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Matrix</a:t>
            </a:r>
          </a:p>
          <a:p>
            <a:pPr algn="ctr">
              <a:lnSpc>
                <a:spcPts val="675"/>
              </a:lnSpc>
              <a:spcBef>
                <a:spcPts val="225"/>
              </a:spcBef>
              <a:buClr>
                <a:srgbClr val="191919"/>
              </a:buClr>
            </a:pPr>
            <a:r>
              <a:rPr lang="en-GB" sz="120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Factorization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338105" y="2780002"/>
            <a:ext cx="1978111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bIns="68580" anchor="ctr"/>
          <a:lstStyle/>
          <a:p>
            <a:pPr algn="r"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Link prediction</a:t>
            </a:r>
          </a:p>
          <a:p>
            <a:pPr algn="r"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Vertices clustering</a:t>
            </a:r>
          </a:p>
          <a:p>
            <a:pPr>
              <a:lnSpc>
                <a:spcPts val="825"/>
              </a:lnSpc>
              <a:spcBef>
                <a:spcPts val="300"/>
              </a:spcBef>
              <a:buClr>
                <a:srgbClr val="191919"/>
              </a:buClr>
            </a:pPr>
            <a:endParaRPr lang="en-GB" sz="675" dirty="0">
              <a:solidFill>
                <a:srgbClr val="666666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5604834" y="1860946"/>
            <a:ext cx="2043584" cy="6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8580" rIns="137160" bIns="68580" anchor="ctr"/>
          <a:lstStyle/>
          <a:p>
            <a:pPr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altLang="zh-CN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Latent semantic model</a:t>
            </a:r>
          </a:p>
          <a:p>
            <a:pPr>
              <a:lnSpc>
                <a:spcPts val="750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Word embedding as input to DNN</a:t>
            </a:r>
            <a:endParaRPr lang="en-GB" sz="750" dirty="0">
              <a:solidFill>
                <a:srgbClr val="666666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grpSp>
        <p:nvGrpSpPr>
          <p:cNvPr id="15" name="Group 84"/>
          <p:cNvGrpSpPr>
            <a:grpSpLocks/>
          </p:cNvGrpSpPr>
          <p:nvPr/>
        </p:nvGrpSpPr>
        <p:grpSpPr bwMode="auto">
          <a:xfrm rot="4567028">
            <a:off x="3557512" y="2128763"/>
            <a:ext cx="1679759" cy="1612608"/>
            <a:chOff x="3651309" y="3429375"/>
            <a:chExt cx="2239583" cy="2149879"/>
          </a:xfrm>
        </p:grpSpPr>
        <p:grpSp>
          <p:nvGrpSpPr>
            <p:cNvPr id="16" name="Group 76"/>
            <p:cNvGrpSpPr>
              <a:grpSpLocks/>
            </p:cNvGrpSpPr>
            <p:nvPr/>
          </p:nvGrpSpPr>
          <p:grpSpPr bwMode="auto">
            <a:xfrm>
              <a:off x="3651309" y="3442170"/>
              <a:ext cx="2231622" cy="2137084"/>
              <a:chOff x="3651309" y="3442170"/>
              <a:chExt cx="2231622" cy="2137084"/>
            </a:xfrm>
          </p:grpSpPr>
          <p:grpSp>
            <p:nvGrpSpPr>
              <p:cNvPr id="22" name="Group 72"/>
              <p:cNvGrpSpPr>
                <a:grpSpLocks/>
              </p:cNvGrpSpPr>
              <p:nvPr/>
            </p:nvGrpSpPr>
            <p:grpSpPr bwMode="auto">
              <a:xfrm>
                <a:off x="3651309" y="3442170"/>
                <a:ext cx="2231622" cy="820587"/>
                <a:chOff x="3651309" y="3442170"/>
                <a:chExt cx="2231622" cy="820587"/>
              </a:xfrm>
            </p:grpSpPr>
            <p:sp>
              <p:nvSpPr>
                <p:cNvPr id="24" name="AutoShape 16"/>
                <p:cNvSpPr>
                  <a:spLocks noChangeAspect="1" noChangeArrowheads="1"/>
                </p:cNvSpPr>
                <p:nvPr/>
              </p:nvSpPr>
              <p:spPr bwMode="auto">
                <a:xfrm rot="4508878" flipH="1" flipV="1">
                  <a:off x="5553751" y="3933577"/>
                  <a:ext cx="438920" cy="2194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CC6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wrap="none" anchor="ctr"/>
                <a:lstStyle/>
                <a:p>
                  <a:pPr defTabSz="6858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TW" altLang="zh-TW" sz="1200" kern="0">
                    <a:solidFill>
                      <a:srgbClr val="8CC63F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5" name="AutoShape 16"/>
                <p:cNvSpPr>
                  <a:spLocks noChangeAspect="1" noChangeArrowheads="1"/>
                </p:cNvSpPr>
                <p:nvPr/>
              </p:nvSpPr>
              <p:spPr bwMode="auto">
                <a:xfrm rot="18900158" flipV="1">
                  <a:off x="3651309" y="3442170"/>
                  <a:ext cx="438955" cy="23078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D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wrap="none" anchor="ctr"/>
                <a:lstStyle/>
                <a:p>
                  <a:pPr defTabSz="6858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TW" altLang="zh-TW" sz="1200" kern="0">
                    <a:solidFill>
                      <a:srgbClr val="00B0DA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3" name="AutoShape 16"/>
              <p:cNvSpPr>
                <a:spLocks noChangeAspect="1" noChangeArrowheads="1"/>
              </p:cNvSpPr>
              <p:nvPr/>
            </p:nvSpPr>
            <p:spPr bwMode="auto">
              <a:xfrm rot="11740707" flipH="1" flipV="1">
                <a:off x="4154571" y="5359814"/>
                <a:ext cx="438920" cy="219440"/>
              </a:xfrm>
              <a:prstGeom prst="triangle">
                <a:avLst>
                  <a:gd name="adj" fmla="val 50000"/>
                </a:avLst>
              </a:prstGeom>
              <a:solidFill>
                <a:srgbClr val="00B0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lang="zh-TW" altLang="zh-TW" sz="1200" kern="0">
                  <a:solidFill>
                    <a:srgbClr val="00B0DA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 rot="2700000">
              <a:off x="3756327" y="3433368"/>
              <a:ext cx="2138557" cy="2130572"/>
              <a:chOff x="4023890" y="3109074"/>
              <a:chExt cx="2138557" cy="2130572"/>
            </a:xfrm>
          </p:grpSpPr>
          <p:grpSp>
            <p:nvGrpSpPr>
              <p:cNvPr id="18" name="Group 78"/>
              <p:cNvGrpSpPr>
                <a:grpSpLocks/>
              </p:cNvGrpSpPr>
              <p:nvPr/>
            </p:nvGrpSpPr>
            <p:grpSpPr bwMode="auto">
              <a:xfrm>
                <a:off x="4044356" y="3109074"/>
                <a:ext cx="2118091" cy="1248567"/>
                <a:chOff x="4044356" y="3109074"/>
                <a:chExt cx="2118091" cy="1248567"/>
              </a:xfrm>
            </p:grpSpPr>
            <p:sp>
              <p:nvSpPr>
                <p:cNvPr id="20" name="AutoShape 16"/>
                <p:cNvSpPr>
                  <a:spLocks noChangeAspect="1" noChangeArrowheads="1"/>
                </p:cNvSpPr>
                <p:nvPr/>
              </p:nvSpPr>
              <p:spPr bwMode="auto">
                <a:xfrm rot="5392110" flipH="1" flipV="1">
                  <a:off x="5833267" y="4028461"/>
                  <a:ext cx="438920" cy="21944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CC6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wrap="none" anchor="ctr"/>
                <a:lstStyle/>
                <a:p>
                  <a:pPr defTabSz="6858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TW" altLang="zh-TW" sz="1200" kern="0">
                    <a:solidFill>
                      <a:srgbClr val="00B0DA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1" name="AutoShape 16"/>
                <p:cNvSpPr>
                  <a:spLocks noChangeAspect="1" noChangeArrowheads="1"/>
                </p:cNvSpPr>
                <p:nvPr/>
              </p:nvSpPr>
              <p:spPr bwMode="auto">
                <a:xfrm rot="19732972" flipV="1">
                  <a:off x="4044356" y="3109074"/>
                  <a:ext cx="438885" cy="21945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CC6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10800000" vert="eaVert" wrap="none" anchor="ctr"/>
                <a:lstStyle/>
                <a:p>
                  <a:pPr defTabSz="685800"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TW" altLang="zh-TW" sz="1200" kern="0">
                    <a:solidFill>
                      <a:srgbClr val="00B0DA"/>
                    </a:solidFill>
                    <a:latin typeface="Arial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9" name="AutoShape 16"/>
              <p:cNvSpPr>
                <a:spLocks noChangeAspect="1" noChangeArrowheads="1"/>
              </p:cNvSpPr>
              <p:nvPr/>
            </p:nvSpPr>
            <p:spPr bwMode="auto">
              <a:xfrm rot="12724207" flipH="1" flipV="1">
                <a:off x="4023890" y="5020206"/>
                <a:ext cx="438920" cy="219440"/>
              </a:xfrm>
              <a:prstGeom prst="triangle">
                <a:avLst>
                  <a:gd name="adj" fmla="val 50000"/>
                </a:avLst>
              </a:prstGeom>
              <a:solidFill>
                <a:srgbClr val="00B0D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defTabSz="685800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lang="zh-TW" altLang="zh-TW" sz="1200" kern="0">
                  <a:solidFill>
                    <a:srgbClr val="00B0DA"/>
                  </a:solidFill>
                  <a:latin typeface="Arial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26" name="TextBox 88"/>
          <p:cNvSpPr txBox="1">
            <a:spLocks noChangeArrowheads="1"/>
          </p:cNvSpPr>
          <p:nvPr/>
        </p:nvSpPr>
        <p:spPr bwMode="auto">
          <a:xfrm>
            <a:off x="1861450" y="1795355"/>
            <a:ext cx="1687115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685800" eaLnBrk="1" fontAlgn="auto" hangingPunct="1"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00B0DA"/>
                </a:solidFill>
              </a:rPr>
              <a:t>Recommender systems</a:t>
            </a:r>
            <a:endParaRPr lang="en-US" sz="1050" b="1" kern="0" dirty="0">
              <a:solidFill>
                <a:srgbClr val="00B0DA"/>
              </a:solidFill>
            </a:endParaRPr>
          </a:p>
        </p:txBody>
      </p:sp>
      <p:sp>
        <p:nvSpPr>
          <p:cNvPr id="27" name="TextBox 89"/>
          <p:cNvSpPr txBox="1">
            <a:spLocks noChangeArrowheads="1"/>
          </p:cNvSpPr>
          <p:nvPr/>
        </p:nvSpPr>
        <p:spPr bwMode="auto">
          <a:xfrm>
            <a:off x="1613140" y="2583550"/>
            <a:ext cx="1591616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685800" eaLnBrk="1" fontAlgn="auto" hangingPunct="1">
              <a:spcBef>
                <a:spcPts val="675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00B0DA"/>
                </a:solidFill>
              </a:rPr>
              <a:t>Complex network</a:t>
            </a:r>
          </a:p>
        </p:txBody>
      </p:sp>
      <p:sp>
        <p:nvSpPr>
          <p:cNvPr id="28" name="TextBox 90"/>
          <p:cNvSpPr txBox="1">
            <a:spLocks noChangeArrowheads="1"/>
          </p:cNvSpPr>
          <p:nvPr/>
        </p:nvSpPr>
        <p:spPr bwMode="auto">
          <a:xfrm>
            <a:off x="1921511" y="3372934"/>
            <a:ext cx="1435830" cy="22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685800" eaLnBrk="1" fontAlgn="auto" hangingPunct="1"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8CC63F"/>
                </a:solidFill>
              </a:rPr>
              <a:t>Web search</a:t>
            </a:r>
            <a:endParaRPr lang="en-US" sz="1050" b="1" kern="0" dirty="0">
              <a:solidFill>
                <a:srgbClr val="8CC63F"/>
              </a:solidFill>
            </a:endParaRPr>
          </a:p>
        </p:txBody>
      </p:sp>
      <p:sp>
        <p:nvSpPr>
          <p:cNvPr id="29" name="TextBox 91"/>
          <p:cNvSpPr txBox="1">
            <a:spLocks noChangeArrowheads="1"/>
          </p:cNvSpPr>
          <p:nvPr/>
        </p:nvSpPr>
        <p:spPr bwMode="auto">
          <a:xfrm>
            <a:off x="5370998" y="1795355"/>
            <a:ext cx="1899992" cy="2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auto" hangingPunct="1"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00B0DA"/>
                </a:solidFill>
              </a:rPr>
              <a:t>Natural language processing</a:t>
            </a:r>
            <a:endParaRPr lang="en-US" sz="1050" b="1" kern="0" dirty="0">
              <a:solidFill>
                <a:srgbClr val="00B0DA"/>
              </a:solidFill>
            </a:endParaRPr>
          </a:p>
        </p:txBody>
      </p:sp>
      <p:sp>
        <p:nvSpPr>
          <p:cNvPr id="30" name="TextBox 93"/>
          <p:cNvSpPr txBox="1">
            <a:spLocks noChangeArrowheads="1"/>
          </p:cNvSpPr>
          <p:nvPr/>
        </p:nvSpPr>
        <p:spPr bwMode="auto">
          <a:xfrm>
            <a:off x="5499489" y="3372934"/>
            <a:ext cx="1530994" cy="22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auto" hangingPunct="1"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8CC63F"/>
                </a:solidFill>
              </a:rPr>
              <a:t>Tensor decomposition</a:t>
            </a:r>
            <a:endParaRPr lang="en-US" sz="1050" b="1" kern="0" dirty="0">
              <a:solidFill>
                <a:srgbClr val="8CC63F"/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660082" y="2727699"/>
            <a:ext cx="1927318" cy="47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8580" rIns="137160" bIns="68580" anchor="ctr"/>
          <a:lstStyle/>
          <a:p>
            <a:pPr>
              <a:lnSpc>
                <a:spcPts val="825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Model compression</a:t>
            </a:r>
          </a:p>
          <a:p>
            <a:pPr>
              <a:lnSpc>
                <a:spcPts val="825"/>
              </a:lnSpc>
              <a:spcBef>
                <a:spcPts val="300"/>
              </a:spcBef>
              <a:buClr>
                <a:srgbClr val="191919"/>
              </a:buClr>
            </a:pPr>
            <a:r>
              <a:rPr lang="en-US" sz="750" dirty="0">
                <a:solidFill>
                  <a:srgbClr val="666666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Embedding layer</a:t>
            </a:r>
            <a:endParaRPr lang="en-GB" sz="750" dirty="0">
              <a:solidFill>
                <a:srgbClr val="666666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32" name="TextBox 92"/>
          <p:cNvSpPr txBox="1">
            <a:spLocks noChangeArrowheads="1"/>
          </p:cNvSpPr>
          <p:nvPr/>
        </p:nvSpPr>
        <p:spPr bwMode="auto">
          <a:xfrm>
            <a:off x="5720797" y="2583550"/>
            <a:ext cx="1687115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685800" eaLnBrk="1" fontAlgn="auto" hangingPunct="1">
              <a:spcBef>
                <a:spcPts val="675"/>
              </a:spcBef>
              <a:spcAft>
                <a:spcPts val="0"/>
              </a:spcAft>
              <a:defRPr/>
            </a:pPr>
            <a:r>
              <a:rPr lang="en-US" altLang="zh-CN" sz="1050" b="1" kern="0" dirty="0">
                <a:solidFill>
                  <a:srgbClr val="8CC63F"/>
                </a:solidFill>
              </a:rPr>
              <a:t>Deep learning</a:t>
            </a:r>
            <a:endParaRPr lang="en-US" sz="1050" b="1" kern="0" dirty="0">
              <a:solidFill>
                <a:srgbClr val="8CC63F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66" y="3986106"/>
            <a:ext cx="3353179" cy="171162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3822891" y="469961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/>
                </a:solidFill>
              </a:rPr>
              <a:t>R</a:t>
            </a:r>
            <a:endParaRPr lang="en-US" sz="1800" i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23" y="4168354"/>
            <a:ext cx="1390485" cy="1124138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1764218" y="5431378"/>
            <a:ext cx="2418448" cy="531752"/>
            <a:chOff x="603215" y="4144132"/>
            <a:chExt cx="3802451" cy="999368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9574" y="4290286"/>
              <a:ext cx="1226092" cy="688908"/>
            </a:xfrm>
            <a:prstGeom prst="rect">
              <a:avLst/>
            </a:prstGeom>
          </p:spPr>
        </p:pic>
        <p:grpSp>
          <p:nvGrpSpPr>
            <p:cNvPr id="74" name="Group 73"/>
            <p:cNvGrpSpPr/>
            <p:nvPr/>
          </p:nvGrpSpPr>
          <p:grpSpPr>
            <a:xfrm>
              <a:off x="603215" y="4144132"/>
              <a:ext cx="2658428" cy="999368"/>
              <a:chOff x="1053407" y="4119682"/>
              <a:chExt cx="2658428" cy="999368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9160" y="4119682"/>
                <a:ext cx="1363721" cy="999368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407" y="4298089"/>
                <a:ext cx="629721" cy="769315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5831" y="4486587"/>
                <a:ext cx="896004" cy="248189"/>
              </a:xfrm>
              <a:prstGeom prst="rect">
                <a:avLst/>
              </a:prstGeom>
            </p:spPr>
          </p:pic>
        </p:grpSp>
      </p:grp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87468" y="5306744"/>
            <a:ext cx="634576" cy="18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D786F-CE8F-43B6-8C9F-96E86C6040E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D95D905-CF3B-417A-82D4-84D5F8815C7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674FFEFF-15CC-4A55-A011-34A78976D79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26988"/>
          <a:ext cx="9144000" cy="6837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5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6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Science</a:t>
                      </a:r>
                      <a:r>
                        <a:rPr lang="en-US" sz="1200" baseline="0" dirty="0"/>
                        <a:t> Area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Teams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Codes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Struct</a:t>
                      </a:r>
                      <a:r>
                        <a:rPr lang="en-US" sz="1200" dirty="0"/>
                        <a:t> Grids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Unstruct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Grids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Dense Matrix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Sparse </a:t>
                      </a:r>
                      <a:r>
                        <a:rPr lang="en-US" sz="1200" baseline="0" dirty="0"/>
                        <a:t>Matrix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N-Body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Monte Carlo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FFT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PIC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</a:t>
                      </a:r>
                      <a:r>
                        <a:rPr lang="en-US" sz="1200" baseline="0" dirty="0"/>
                        <a:t> I/O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99">
                <a:tc>
                  <a:txBody>
                    <a:bodyPr/>
                    <a:lstStyle/>
                    <a:p>
                      <a:r>
                        <a:rPr lang="en-US" sz="1000" dirty="0"/>
                        <a:t>Climate and Weather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CESM,</a:t>
                      </a:r>
                      <a:r>
                        <a:rPr lang="en-US" sz="1000" baseline="0" dirty="0"/>
                        <a:t> GCRM, CM1/WRF, HOMME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99">
                <a:tc>
                  <a:txBody>
                    <a:bodyPr/>
                    <a:lstStyle/>
                    <a:p>
                      <a:r>
                        <a:rPr lang="en-US" sz="1000" dirty="0"/>
                        <a:t>Plasmas/</a:t>
                      </a:r>
                    </a:p>
                    <a:p>
                      <a:r>
                        <a:rPr lang="en-US" sz="1000" dirty="0"/>
                        <a:t>Magnetosphere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H3D(M),VPIC, OSIRIS, </a:t>
                      </a:r>
                      <a:r>
                        <a:rPr lang="en-US" sz="1000" dirty="0" err="1"/>
                        <a:t>Magtail</a:t>
                      </a:r>
                      <a:r>
                        <a:rPr lang="en-US" sz="1000" dirty="0"/>
                        <a:t>/UPIC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17">
                <a:tc>
                  <a:txBody>
                    <a:bodyPr/>
                    <a:lstStyle/>
                    <a:p>
                      <a:r>
                        <a:rPr lang="en-US" sz="1000" dirty="0"/>
                        <a:t>Stellar</a:t>
                      </a:r>
                      <a:r>
                        <a:rPr lang="en-US" sz="1000" baseline="0" dirty="0"/>
                        <a:t> Atmospheres and Supernovae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PPM, MAESTRO, CASTRO, SEDONA, </a:t>
                      </a:r>
                      <a:r>
                        <a:rPr lang="en-US" sz="1000" dirty="0" err="1"/>
                        <a:t>ChaNGa</a:t>
                      </a:r>
                      <a:r>
                        <a:rPr lang="en-US" sz="1000" dirty="0"/>
                        <a:t>, MS-FLUKSS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16">
                <a:tc>
                  <a:txBody>
                    <a:bodyPr/>
                    <a:lstStyle/>
                    <a:p>
                      <a:r>
                        <a:rPr lang="en-US" sz="1000" dirty="0"/>
                        <a:t>Cosmology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Enzo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pGADGET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r>
                        <a:rPr lang="en-US" sz="1000" dirty="0"/>
                        <a:t>Combustion/</a:t>
                      </a:r>
                    </a:p>
                    <a:p>
                      <a:r>
                        <a:rPr lang="en-US" sz="1000" dirty="0"/>
                        <a:t>Turbulence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PSDNS, DISTUF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69">
                <a:tc>
                  <a:txBody>
                    <a:bodyPr/>
                    <a:lstStyle/>
                    <a:p>
                      <a:r>
                        <a:rPr lang="en-US" sz="1000" dirty="0"/>
                        <a:t>General Relativity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Cactus, Harm3D, </a:t>
                      </a:r>
                      <a:r>
                        <a:rPr lang="en-US" sz="1000" dirty="0" err="1"/>
                        <a:t>LazEV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69">
                <a:tc>
                  <a:txBody>
                    <a:bodyPr/>
                    <a:lstStyle/>
                    <a:p>
                      <a:r>
                        <a:rPr lang="en-US" sz="1000" dirty="0"/>
                        <a:t>Molecular Dynamics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AMBER, </a:t>
                      </a:r>
                      <a:r>
                        <a:rPr lang="en-US" sz="1000" dirty="0" err="1"/>
                        <a:t>Gromacs</a:t>
                      </a:r>
                      <a:r>
                        <a:rPr lang="en-US" sz="1000" dirty="0"/>
                        <a:t>, NAMD, LAMMPS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469">
                <a:tc>
                  <a:txBody>
                    <a:bodyPr/>
                    <a:lstStyle/>
                    <a:p>
                      <a:r>
                        <a:rPr lang="en-US" sz="1000" dirty="0"/>
                        <a:t>Quantum</a:t>
                      </a:r>
                      <a:r>
                        <a:rPr lang="en-US" sz="1000" baseline="0" dirty="0"/>
                        <a:t> Chemistry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SIAL, GAMESS, </a:t>
                      </a:r>
                      <a:r>
                        <a:rPr lang="en-US" sz="1000" dirty="0" err="1"/>
                        <a:t>NWChem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469">
                <a:tc>
                  <a:txBody>
                    <a:bodyPr/>
                    <a:lstStyle/>
                    <a:p>
                      <a:r>
                        <a:rPr lang="en-US" sz="1000" dirty="0"/>
                        <a:t>Material Science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NEMOS, OMEN, GW, QMCPACK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965">
                <a:tc>
                  <a:txBody>
                    <a:bodyPr/>
                    <a:lstStyle/>
                    <a:p>
                      <a:r>
                        <a:rPr lang="en-US" sz="1000" dirty="0"/>
                        <a:t>Earthquakes/</a:t>
                      </a:r>
                    </a:p>
                    <a:p>
                      <a:r>
                        <a:rPr lang="en-US" sz="1000" dirty="0"/>
                        <a:t>Seismology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AWP-ODC, HERCULES, PLSQR, SPECFEM3D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r>
                        <a:rPr lang="en-US" sz="1000" dirty="0"/>
                        <a:t>Quantum Chromo Dynamics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Chroma,</a:t>
                      </a:r>
                      <a:r>
                        <a:rPr lang="en-US" sz="1000" baseline="0" dirty="0"/>
                        <a:t> MILC, USQCD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116">
                <a:tc>
                  <a:txBody>
                    <a:bodyPr/>
                    <a:lstStyle/>
                    <a:p>
                      <a:r>
                        <a:rPr lang="en-US" sz="1000" dirty="0"/>
                        <a:t>Social Networks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EPISIMDEMICS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116">
                <a:tc>
                  <a:txBody>
                    <a:bodyPr/>
                    <a:lstStyle/>
                    <a:p>
                      <a:r>
                        <a:rPr lang="en-US" sz="1000" dirty="0"/>
                        <a:t>Evolution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r>
                        <a:rPr lang="en-US" sz="1000" dirty="0"/>
                        <a:t>Engineering/System of Systems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GRIPS,Revisit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116">
                <a:tc>
                  <a:txBody>
                    <a:bodyPr/>
                    <a:lstStyle/>
                    <a:p>
                      <a:r>
                        <a:rPr lang="en-US" sz="1000" dirty="0"/>
                        <a:t>Computer Science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 marT="44874" marB="44874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4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9A3CF514-E6D1-4A3C-B30C-1C26D67DA14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418" name="Rectangle 1"/>
          <p:cNvSpPr>
            <a:spLocks noChangeArrowheads="1"/>
          </p:cNvSpPr>
          <p:nvPr/>
        </p:nvSpPr>
        <p:spPr bwMode="auto">
          <a:xfrm>
            <a:off x="5638800" y="609600"/>
            <a:ext cx="685800" cy="6248400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280" y="1937916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01143" y="1937916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6443" y="3461916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01143" y="3461916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7118" y="3461916"/>
            <a:ext cx="62865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280" y="4223916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7118" y="4223916"/>
            <a:ext cx="628650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2518" y="1785516"/>
            <a:ext cx="330835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4780" y="1912516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53830" y="2688804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53830" y="3449216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53830" y="4211216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9230" name="TextBox 27"/>
          <p:cNvSpPr txBox="1">
            <a:spLocks noChangeArrowheads="1"/>
          </p:cNvSpPr>
          <p:nvPr/>
        </p:nvSpPr>
        <p:spPr bwMode="auto">
          <a:xfrm>
            <a:off x="3655318" y="3071391"/>
            <a:ext cx="38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540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×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82380" y="1772816"/>
            <a:ext cx="914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1493" y="1934741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88955" y="2711029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88955" y="3471441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88955" y="4233441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19093" y="1795041"/>
            <a:ext cx="914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139880" y="3242841"/>
            <a:ext cx="685800" cy="5810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9238" name="TextBox 36"/>
          <p:cNvSpPr txBox="1">
            <a:spLocks noChangeArrowheads="1"/>
          </p:cNvSpPr>
          <p:nvPr/>
        </p:nvSpPr>
        <p:spPr bwMode="auto">
          <a:xfrm>
            <a:off x="1856680" y="5025604"/>
            <a:ext cx="5540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A</a:t>
            </a:r>
          </a:p>
        </p:txBody>
      </p:sp>
      <p:sp>
        <p:nvSpPr>
          <p:cNvPr id="9239" name="TextBox 38"/>
          <p:cNvSpPr txBox="1">
            <a:spLocks noChangeArrowheads="1"/>
          </p:cNvSpPr>
          <p:nvPr/>
        </p:nvSpPr>
        <p:spPr bwMode="auto">
          <a:xfrm>
            <a:off x="4472880" y="5025604"/>
            <a:ext cx="555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X</a:t>
            </a:r>
          </a:p>
        </p:txBody>
      </p:sp>
      <p:sp>
        <p:nvSpPr>
          <p:cNvPr id="9240" name="TextBox 40"/>
          <p:cNvSpPr txBox="1">
            <a:spLocks noChangeArrowheads="1"/>
          </p:cNvSpPr>
          <p:nvPr/>
        </p:nvSpPr>
        <p:spPr bwMode="auto">
          <a:xfrm>
            <a:off x="5311080" y="3028529"/>
            <a:ext cx="381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5400" b="1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+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130480" y="1923629"/>
            <a:ext cx="630238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47943" y="2699916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147943" y="3460329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147943" y="4222329"/>
            <a:ext cx="630237" cy="609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78080" y="1783929"/>
            <a:ext cx="9144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9246" name="TextBox 46"/>
          <p:cNvSpPr txBox="1">
            <a:spLocks noChangeArrowheads="1"/>
          </p:cNvSpPr>
          <p:nvPr/>
        </p:nvSpPr>
        <p:spPr bwMode="auto">
          <a:xfrm>
            <a:off x="6141343" y="5025604"/>
            <a:ext cx="555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Y</a:t>
            </a:r>
          </a:p>
        </p:txBody>
      </p:sp>
      <p:sp>
        <p:nvSpPr>
          <p:cNvPr id="9247" name="TextBox 47"/>
          <p:cNvSpPr txBox="1">
            <a:spLocks noChangeArrowheads="1"/>
          </p:cNvSpPr>
          <p:nvPr/>
        </p:nvSpPr>
        <p:spPr bwMode="auto">
          <a:xfrm>
            <a:off x="8186043" y="5025604"/>
            <a:ext cx="555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>
              <a:defRPr sz="2000">
                <a:solidFill>
                  <a:srgbClr val="000000"/>
                </a:solidFill>
                <a:latin typeface="Arial" charset="0"/>
              </a:defRPr>
            </a:lvl3pPr>
            <a:lvl4pPr>
              <a:defRPr sz="2000">
                <a:solidFill>
                  <a:srgbClr val="000000"/>
                </a:solidFill>
                <a:latin typeface="Arial" charset="0"/>
              </a:defRPr>
            </a:lvl4pPr>
            <a:lvl5pPr>
              <a:defRPr sz="2000">
                <a:solidFill>
                  <a:srgbClr val="000000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rgbClr val="000000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rgbClr val="000000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rgbClr val="000000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4000">
                <a:solidFill>
                  <a:schemeClr val="tx1"/>
                </a:solidFill>
                <a:latin typeface="Times New Roman" pitchFamily="18" charset="0"/>
                <a:cs typeface="Arial" charset="0"/>
              </a:rPr>
              <a:t>Y</a:t>
            </a:r>
          </a:p>
        </p:txBody>
      </p:sp>
      <p:sp>
        <p:nvSpPr>
          <p:cNvPr id="92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Matrix-Vector Multiplication (SpMV)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©Wen-mei W. Hwu and David Kirk/NVIDIA, 2010-2018</a:t>
            </a:r>
          </a:p>
        </p:txBody>
      </p:sp>
    </p:spTree>
    <p:extLst>
      <p:ext uri="{BB962C8B-B14F-4D97-AF65-F5344CB8AC3E}">
        <p14:creationId xmlns:p14="http://schemas.microsoft.com/office/powerpoint/2010/main" val="189050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Compared to dense matrix multiplication, SpMV </a:t>
            </a:r>
          </a:p>
          <a:p>
            <a:pPr lvl="1"/>
            <a:r>
              <a:rPr lang="en-US" altLang="en-US"/>
              <a:t>Is irregular/unstructured</a:t>
            </a:r>
          </a:p>
          <a:p>
            <a:pPr lvl="1"/>
            <a:r>
              <a:rPr lang="en-US" altLang="en-US"/>
              <a:t>Has little input data reuse</a:t>
            </a:r>
          </a:p>
          <a:p>
            <a:pPr lvl="1"/>
            <a:r>
              <a:rPr lang="en-US" altLang="en-US"/>
              <a:t>Benefits little from compiler transformation tools</a:t>
            </a:r>
          </a:p>
          <a:p>
            <a:pPr lvl="1"/>
            <a:endParaRPr lang="en-US" altLang="en-US"/>
          </a:p>
          <a:p>
            <a:r>
              <a:rPr lang="en-US" altLang="en-US"/>
              <a:t>Key to maximal performance</a:t>
            </a:r>
          </a:p>
          <a:p>
            <a:pPr lvl="1"/>
            <a:r>
              <a:rPr lang="en-US" altLang="en-US"/>
              <a:t>Maximize regularity (by reducing divergence and load imbalance)</a:t>
            </a:r>
          </a:p>
          <a:p>
            <a:pPr lvl="1"/>
            <a:r>
              <a:rPr lang="en-US" altLang="en-US"/>
              <a:t>Maximize DRAM burst utilization (layout arrangement)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D8770F3A-7761-4CDB-86B4-32037E5FFCD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3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447800"/>
          <a:ext cx="5181599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0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1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2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Row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6" marR="91456" marT="45704" marB="457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Thread 3</a:t>
                      </a:r>
                    </a:p>
                  </a:txBody>
                  <a:tcPr marL="91456" marR="91456" marT="45704" marB="4570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93" name="Title 1"/>
          <p:cNvSpPr>
            <a:spLocks noGrp="1"/>
          </p:cNvSpPr>
          <p:nvPr>
            <p:ph type="title"/>
          </p:nvPr>
        </p:nvSpPr>
        <p:spPr>
          <a:xfrm>
            <a:off x="839787" y="152400"/>
            <a:ext cx="8304213" cy="1141413"/>
          </a:xfrm>
        </p:spPr>
        <p:txBody>
          <a:bodyPr/>
          <a:lstStyle/>
          <a:p>
            <a:r>
              <a:rPr lang="en-US" altLang="en-US"/>
              <a:t>A Simple Parallel SpMV</a:t>
            </a:r>
          </a:p>
        </p:txBody>
      </p:sp>
      <p:sp>
        <p:nvSpPr>
          <p:cNvPr id="11294" name="Content Placeholder 2"/>
          <p:cNvSpPr>
            <a:spLocks noGrp="1"/>
          </p:cNvSpPr>
          <p:nvPr>
            <p:ph idx="1"/>
          </p:nvPr>
        </p:nvSpPr>
        <p:spPr>
          <a:xfrm>
            <a:off x="685800" y="3733800"/>
            <a:ext cx="8304213" cy="2360613"/>
          </a:xfrm>
        </p:spPr>
        <p:txBody>
          <a:bodyPr/>
          <a:lstStyle/>
          <a:p>
            <a:r>
              <a:rPr lang="en-US" altLang="en-US" dirty="0"/>
              <a:t>Each thread processes one row</a:t>
            </a:r>
          </a:p>
        </p:txBody>
      </p:sp>
      <p:sp>
        <p:nvSpPr>
          <p:cNvPr id="112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Palatino"/>
              <a:buNone/>
            </a:pPr>
            <a:r>
              <a:rPr lang="en-US" altLang="en-US" sz="1200">
                <a:latin typeface="Palatino"/>
              </a:rPr>
              <a:t>©Wen-mei W. Hwu and David Kirk/NVIDIA, 2010-2018</a:t>
            </a:r>
          </a:p>
        </p:txBody>
      </p:sp>
      <p:sp>
        <p:nvSpPr>
          <p:cNvPr id="112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FD6C6E1B-55F8-46AC-B024-55BD733207AC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626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January 2015 Presentation Palette">
    <a:dk1>
      <a:srgbClr val="191919"/>
    </a:dk1>
    <a:lt1>
      <a:srgbClr val="FFFFFF"/>
    </a:lt1>
    <a:dk2>
      <a:srgbClr val="666666"/>
    </a:dk2>
    <a:lt2>
      <a:srgbClr val="00B0DA"/>
    </a:lt2>
    <a:accent1>
      <a:srgbClr val="00A6A0"/>
    </a:accent1>
    <a:accent2>
      <a:srgbClr val="8CC63F"/>
    </a:accent2>
    <a:accent3>
      <a:srgbClr val="FDB813"/>
    </a:accent3>
    <a:accent4>
      <a:srgbClr val="F19027"/>
    </a:accent4>
    <a:accent5>
      <a:srgbClr val="F04E37"/>
    </a:accent5>
    <a:accent6>
      <a:srgbClr val="AB1A86"/>
    </a:accent6>
    <a:hlink>
      <a:srgbClr val="00B0DA"/>
    </a:hlink>
    <a:folHlink>
      <a:srgbClr val="7F1C7D"/>
    </a:folHlink>
  </a:clrScheme>
  <a:fontScheme name="2015 IBM Presentation Template-arial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22009</TotalTime>
  <Words>1841</Words>
  <Application>Microsoft Office PowerPoint</Application>
  <PresentationFormat>On-screen Show (4:3)</PresentationFormat>
  <Paragraphs>631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Gulim</vt:lpstr>
      <vt:lpstr>ＭＳ Ｐゴシック</vt:lpstr>
      <vt:lpstr>ＭＳ Ｐゴシック</vt:lpstr>
      <vt:lpstr>Arial</vt:lpstr>
      <vt:lpstr>Cambria</vt:lpstr>
      <vt:lpstr>Courier New</vt:lpstr>
      <vt:lpstr>Palatino</vt:lpstr>
      <vt:lpstr>Times New Roman</vt:lpstr>
      <vt:lpstr>Wingdings</vt:lpstr>
      <vt:lpstr>Default Design</vt:lpstr>
      <vt:lpstr>ECE408 Spring 2018  Applied Parallel Programming  Lecture 21: Parallel Sparse Methods</vt:lpstr>
      <vt:lpstr>Objective</vt:lpstr>
      <vt:lpstr>Sparse Matrix</vt:lpstr>
      <vt:lpstr>Sparse Data Motivation for Compaction</vt:lpstr>
      <vt:lpstr>Sparse Matrix in Analytics and AI </vt:lpstr>
      <vt:lpstr>PowerPoint Presentation</vt:lpstr>
      <vt:lpstr>Sparse Matrix-Vector Multiplication (SpMV)</vt:lpstr>
      <vt:lpstr>Challenges</vt:lpstr>
      <vt:lpstr>A Simple Parallel SpMV</vt:lpstr>
      <vt:lpstr>Compressed Sparse Row (CSR) Format</vt:lpstr>
      <vt:lpstr>CSR Data Layout</vt:lpstr>
      <vt:lpstr>CSR Kernel Design </vt:lpstr>
      <vt:lpstr>A Parallel SpMV/CSR Kernel (CUDA)</vt:lpstr>
      <vt:lpstr>CSR Kernel Control Divergence</vt:lpstr>
      <vt:lpstr>CSR Kernel Memory Divergence (Uncoalesced Accesses)</vt:lpstr>
      <vt:lpstr>Regularizing SpMV with ELL(PACK) Format</vt:lpstr>
      <vt:lpstr>ELL Kernel Design</vt:lpstr>
      <vt:lpstr>A parallel SpMV/ELL kernel</vt:lpstr>
      <vt:lpstr>Memory Coalescing with ELL</vt:lpstr>
      <vt:lpstr>Coordinate (COO) format</vt:lpstr>
      <vt:lpstr>COO Allows Reordering of  Elements</vt:lpstr>
      <vt:lpstr>PowerPoint Presentation</vt:lpstr>
      <vt:lpstr>Read Chapter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Hwu, Wen-Mei W</cp:lastModifiedBy>
  <cp:revision>145</cp:revision>
  <dcterms:modified xsi:type="dcterms:W3CDTF">2018-04-03T03:03:53Z</dcterms:modified>
</cp:coreProperties>
</file>