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sldIdLst>
    <p:sldId id="256" r:id="rId2"/>
    <p:sldId id="292" r:id="rId3"/>
    <p:sldId id="353" r:id="rId4"/>
    <p:sldId id="354" r:id="rId5"/>
    <p:sldId id="357" r:id="rId6"/>
    <p:sldId id="379" r:id="rId7"/>
    <p:sldId id="382" r:id="rId8"/>
    <p:sldId id="383" r:id="rId9"/>
    <p:sldId id="356" r:id="rId10"/>
    <p:sldId id="326" r:id="rId11"/>
    <p:sldId id="358" r:id="rId12"/>
    <p:sldId id="384" r:id="rId13"/>
    <p:sldId id="385" r:id="rId14"/>
    <p:sldId id="387" r:id="rId15"/>
    <p:sldId id="390" r:id="rId16"/>
    <p:sldId id="391" r:id="rId17"/>
    <p:sldId id="328" r:id="rId18"/>
    <p:sldId id="359" r:id="rId19"/>
    <p:sldId id="360" r:id="rId20"/>
    <p:sldId id="393" r:id="rId21"/>
    <p:sldId id="392" r:id="rId22"/>
    <p:sldId id="394" r:id="rId23"/>
    <p:sldId id="397" r:id="rId24"/>
    <p:sldId id="398" r:id="rId25"/>
    <p:sldId id="399" r:id="rId26"/>
    <p:sldId id="400" r:id="rId27"/>
  </p:sldIdLst>
  <p:sldSz cx="9144000" cy="6858000" type="screen4x3"/>
  <p:notesSz cx="7315200" cy="96012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83">
          <p15:clr>
            <a:srgbClr val="A4A3A4"/>
          </p15:clr>
        </p15:guide>
        <p15:guide id="2" pos="225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64" d="100"/>
          <a:sy n="164" d="100"/>
        </p:scale>
        <p:origin x="3446" y="13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983"/>
        <p:guide pos="225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168650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438" tIns="48588" rIns="93438" bIns="48588" numCol="1" anchor="t" anchorCtr="0" compatLnSpc="1">
            <a:prstTxWarp prst="textNoShape">
              <a:avLst/>
            </a:prstTxWarp>
          </a:bodyPr>
          <a:lstStyle>
            <a:lvl1pPr defTabSz="466725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143375" y="0"/>
            <a:ext cx="3168650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438" tIns="48588" rIns="93438" bIns="48588" numCol="1" anchor="t" anchorCtr="0" compatLnSpc="1">
            <a:prstTxWarp prst="textNoShape">
              <a:avLst/>
            </a:prstTxWarp>
          </a:bodyPr>
          <a:lstStyle>
            <a:lvl1pPr algn="r" defTabSz="466725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30250" y="4560888"/>
            <a:ext cx="5853113" cy="431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438" tIns="48588" rIns="93438" bIns="4858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120188"/>
            <a:ext cx="3168650" cy="477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438" tIns="48588" rIns="93438" bIns="48588" numCol="1" anchor="b" anchorCtr="0" compatLnSpc="1">
            <a:prstTxWarp prst="textNoShape">
              <a:avLst/>
            </a:prstTxWarp>
          </a:bodyPr>
          <a:lstStyle>
            <a:lvl1pPr defTabSz="466725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438" tIns="48588" rIns="93438" bIns="48588" numCol="1" anchor="b" anchorCtr="0" compatLnSpc="1">
            <a:prstTxWarp prst="textNoShape">
              <a:avLst/>
            </a:prstTxWarp>
          </a:bodyPr>
          <a:lstStyle>
            <a:lvl1pPr algn="r" defTabSz="466725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6FC653B-8425-4F4C-89C3-F0B5C6F27F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6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466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466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466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466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6672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6672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6672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6672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E2040F8-EFA5-45CB-8E5F-7C429EFBED8D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4933" tIns="47467" rIns="94933" bIns="47467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6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466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466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466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466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6672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6672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6672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6672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3CB3E53-3636-4D4D-8650-108E0A1630AE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3077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1pPr>
            <a:lvl2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2pPr>
            <a:lvl3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3pPr>
            <a:lvl4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4pPr>
            <a:lvl5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5pPr>
            <a:lvl6pPr marL="2378560" indent="-216233" defTabSz="441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6pPr>
            <a:lvl7pPr marL="2811026" indent="-216233" defTabSz="441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7pPr>
            <a:lvl8pPr marL="3243491" indent="-216233" defTabSz="441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8pPr>
            <a:lvl9pPr marL="3675957" indent="-216233" defTabSz="441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605E27EC-461D-48F2-888A-116D10EF1215}" type="slidenum">
              <a:rPr lang="en-US">
                <a:cs typeface="Arial" charset="0"/>
              </a:rPr>
              <a:pPr/>
              <a:t>14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73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1pPr>
            <a:lvl2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2pPr>
            <a:lvl3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3pPr>
            <a:lvl4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4pPr>
            <a:lvl5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5pPr>
            <a:lvl6pPr marL="2378560" indent="-216233" defTabSz="441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6pPr>
            <a:lvl7pPr marL="2811026" indent="-216233" defTabSz="441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7pPr>
            <a:lvl8pPr marL="3243491" indent="-216233" defTabSz="441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8pPr>
            <a:lvl9pPr marL="3675957" indent="-216233" defTabSz="441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4F7FF6BE-93D8-4254-8C65-2EB779D81302}" type="slidenum">
              <a:rPr lang="en-US">
                <a:cs typeface="Arial" charset="0"/>
              </a:rPr>
              <a:pPr/>
              <a:t>19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460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1pPr>
            <a:lvl2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2pPr>
            <a:lvl3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3pPr>
            <a:lvl4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4pPr>
            <a:lvl5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5pPr>
            <a:lvl6pPr marL="2378560" indent="-216233" defTabSz="441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6pPr>
            <a:lvl7pPr marL="2811026" indent="-216233" defTabSz="441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7pPr>
            <a:lvl8pPr marL="3243491" indent="-216233" defTabSz="441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8pPr>
            <a:lvl9pPr marL="3675957" indent="-216233" defTabSz="441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605E27EC-461D-48F2-888A-116D10EF1215}" type="slidenum">
              <a:rPr lang="en-US">
                <a:cs typeface="Arial" charset="0"/>
              </a:rPr>
              <a:pPr/>
              <a:t>23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275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1pPr>
            <a:lvl2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2pPr>
            <a:lvl3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3pPr>
            <a:lvl4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4pPr>
            <a:lvl5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5pPr>
            <a:lvl6pPr marL="2378560" indent="-216233" defTabSz="441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6pPr>
            <a:lvl7pPr marL="2811026" indent="-216233" defTabSz="441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7pPr>
            <a:lvl8pPr marL="3243491" indent="-216233" defTabSz="441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8pPr>
            <a:lvl9pPr marL="3675957" indent="-216233" defTabSz="441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605E27EC-461D-48F2-888A-116D10EF1215}" type="slidenum">
              <a:rPr lang="en-US">
                <a:cs typeface="Arial" charset="0"/>
              </a:rPr>
              <a:pPr/>
              <a:t>24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05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17984-3C0F-4A28-84F7-69EFB3D351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3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E1E01-27F7-430B-8668-E0FD76E48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3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28600"/>
            <a:ext cx="2074863" cy="5865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076950" cy="5865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85680-2D03-4144-955E-31CD499CA6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07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4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BC758-7811-4F99-A36F-3EB6AB129A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04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4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8304213" cy="2208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4613"/>
            <a:ext cx="830421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12323-67E4-46BA-8A1B-7A6153987D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5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4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75113" cy="4570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3313" y="1524000"/>
            <a:ext cx="4076700" cy="4570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8892E-EAB7-4E57-AF49-9086FBCA12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5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4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8304213" cy="2208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884613"/>
            <a:ext cx="830421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9CA4E-FEF8-4EB7-A655-653B19BF9F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5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FFEFF-15CC-4A55-A011-34A78976D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3CC75-8628-42FE-A089-A08DCBDD5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0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75113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3313" y="1524000"/>
            <a:ext cx="4076700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47A78-3A78-4016-8EE7-42F2650788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0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A7BFF-F146-416A-AD83-20A0DC490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2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FDC50-EE70-44FB-B120-F0FEAC8E8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0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FA721-05DA-44B8-AA8E-3FC7E8CD3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E4388-BE10-4F1C-86D8-42DBF7264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7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AF215-C7DF-4445-AB68-0BB798CAD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304213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304213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457200" y="6553200"/>
            <a:ext cx="48006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smtClean="0">
                <a:solidFill>
                  <a:srgbClr val="000000"/>
                </a:solidFill>
                <a:latin typeface="Palatino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0104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6D79870-ED97-40E4-958D-7BC3DDDFA7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304800" y="228600"/>
            <a:ext cx="1588" cy="6400800"/>
          </a:xfrm>
          <a:prstGeom prst="line">
            <a:avLst/>
          </a:prstGeom>
          <a:noFill/>
          <a:ln w="38160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6"/>
          <p:cNvSpPr>
            <a:spLocks noChangeShapeType="1"/>
          </p:cNvSpPr>
          <p:nvPr/>
        </p:nvSpPr>
        <p:spPr bwMode="auto">
          <a:xfrm>
            <a:off x="381000" y="228600"/>
            <a:ext cx="1588" cy="6400800"/>
          </a:xfrm>
          <a:prstGeom prst="line">
            <a:avLst/>
          </a:prstGeom>
          <a:noFill/>
          <a:ln w="3816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000">
          <a:solidFill>
            <a:srgbClr val="000000"/>
          </a:solidFill>
          <a:latin typeface="Arial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000">
          <a:solidFill>
            <a:srgbClr val="000000"/>
          </a:solidFill>
          <a:latin typeface="Arial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000">
          <a:solidFill>
            <a:srgbClr val="000000"/>
          </a:solidFill>
          <a:latin typeface="Arial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000">
          <a:solidFill>
            <a:srgbClr val="000000"/>
          </a:solidFill>
          <a:latin typeface="Arial" charset="0"/>
        </a:defRPr>
      </a:lvl5pPr>
      <a:lvl6pPr marL="4572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>
          <a:solidFill>
            <a:srgbClr val="000000"/>
          </a:solidFill>
          <a:latin typeface="Arial" charset="0"/>
        </a:defRPr>
      </a:lvl6pPr>
      <a:lvl7pPr marL="9144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>
          <a:solidFill>
            <a:srgbClr val="000000"/>
          </a:solidFill>
          <a:latin typeface="Arial" charset="0"/>
        </a:defRPr>
      </a:lvl7pPr>
      <a:lvl8pPr marL="1371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>
          <a:solidFill>
            <a:srgbClr val="000000"/>
          </a:solidFill>
          <a:latin typeface="Arial" charset="0"/>
        </a:defRPr>
      </a:lvl8pPr>
      <a:lvl9pPr marL="18288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>
          <a:solidFill>
            <a:srgbClr val="000000"/>
          </a:solidFill>
          <a:latin typeface="Arial" charset="0"/>
        </a:defRPr>
      </a:lvl9pPr>
    </p:titleStyle>
    <p:bodyStyle>
      <a:lvl1pPr marL="341313" indent="-341313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400">
          <a:solidFill>
            <a:srgbClr val="000000"/>
          </a:solidFill>
          <a:latin typeface="+mn-lt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7475" indent="-117475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Palatino"/>
              <a:buNone/>
            </a:pPr>
            <a:r>
              <a:rPr lang="en-US" altLang="en-US" sz="1200">
                <a:latin typeface="Palatino"/>
              </a:rPr>
              <a:t>©Wen-mei W. Hwu and David Kirk/NVIDIA, 2010-2018</a:t>
            </a:r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555625"/>
            <a:ext cx="8610600" cy="506095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 dirty="0">
                <a:ea typeface="Gulim" pitchFamily="34" charset="-127"/>
              </a:rPr>
              <a:t>ECE408 Spring 2018</a:t>
            </a:r>
            <a:br>
              <a:rPr lang="en-US" altLang="en-US" sz="2800" dirty="0">
                <a:ea typeface="Gulim" pitchFamily="34" charset="-127"/>
              </a:rPr>
            </a:br>
            <a:br>
              <a:rPr lang="en-US" altLang="en-US" sz="2800" dirty="0">
                <a:ea typeface="Gulim" pitchFamily="34" charset="-127"/>
              </a:rPr>
            </a:br>
            <a:r>
              <a:rPr lang="en-US" altLang="en-US" sz="2800" dirty="0">
                <a:ea typeface="Gulim" pitchFamily="34" charset="-127"/>
              </a:rPr>
              <a:t>Applied Parallel Programming</a:t>
            </a:r>
            <a:br>
              <a:rPr lang="en-US" altLang="en-US" sz="2800" dirty="0">
                <a:ea typeface="Gulim" pitchFamily="34" charset="-127"/>
              </a:rPr>
            </a:br>
            <a:br>
              <a:rPr lang="en-US" altLang="en-US" dirty="0">
                <a:ea typeface="Gulim" pitchFamily="34" charset="-127"/>
              </a:rPr>
            </a:br>
            <a:r>
              <a:rPr lang="en-US" altLang="en-US" dirty="0"/>
              <a:t>Lecture 22: Parallel Sparse Methods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AE7F1B69-EF58-4772-87F6-4468937871C0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 advTm="1889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JDS (Jagged Diagonal Sparse) Kernel Design for Load Balancing</a:t>
            </a:r>
          </a:p>
        </p:txBody>
      </p:sp>
      <p:grpSp>
        <p:nvGrpSpPr>
          <p:cNvPr id="25603" name="Group 32"/>
          <p:cNvGrpSpPr>
            <a:grpSpLocks/>
          </p:cNvGrpSpPr>
          <p:nvPr/>
        </p:nvGrpSpPr>
        <p:grpSpPr bwMode="auto">
          <a:xfrm rot="5400000">
            <a:off x="7377112" y="2784476"/>
            <a:ext cx="2646363" cy="430212"/>
            <a:chOff x="3228884" y="5682183"/>
            <a:chExt cx="2646587" cy="430267"/>
          </a:xfrm>
        </p:grpSpPr>
        <p:sp>
          <p:nvSpPr>
            <p:cNvPr id="34" name="Rectangle 33"/>
            <p:cNvSpPr/>
            <p:nvPr/>
          </p:nvSpPr>
          <p:spPr>
            <a:xfrm rot="10800000">
              <a:off x="5497614" y="5682183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10800000">
              <a:off x="5129283" y="5682183"/>
              <a:ext cx="377857" cy="43026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10800000">
              <a:off x="4751426" y="5682183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10800000">
              <a:off x="4375156" y="5682182"/>
              <a:ext cx="376270" cy="43026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0800000">
              <a:off x="3984597" y="5682182"/>
              <a:ext cx="376270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0800000">
              <a:off x="3606741" y="5682183"/>
              <a:ext cx="377857" cy="43026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0800000">
              <a:off x="3228884" y="5682183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</p:grpSp>
      <p:grpSp>
        <p:nvGrpSpPr>
          <p:cNvPr id="55" name="Group 54"/>
          <p:cNvGrpSpPr>
            <a:grpSpLocks/>
          </p:cNvGrpSpPr>
          <p:nvPr/>
        </p:nvGrpSpPr>
        <p:grpSpPr bwMode="auto">
          <a:xfrm>
            <a:off x="3259138" y="1673225"/>
            <a:ext cx="2697162" cy="2668588"/>
            <a:chOff x="3259213" y="1676400"/>
            <a:chExt cx="2696335" cy="2669767"/>
          </a:xfrm>
        </p:grpSpPr>
        <p:grpSp>
          <p:nvGrpSpPr>
            <p:cNvPr id="25670" name="Group 6"/>
            <p:cNvGrpSpPr>
              <a:grpSpLocks/>
            </p:cNvGrpSpPr>
            <p:nvPr/>
          </p:nvGrpSpPr>
          <p:grpSpPr bwMode="auto">
            <a:xfrm>
              <a:off x="3259213" y="2830960"/>
              <a:ext cx="2314664" cy="384853"/>
              <a:chOff x="3259213" y="2830960"/>
              <a:chExt cx="2314664" cy="384853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3259213" y="2831023"/>
                <a:ext cx="382470" cy="384345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3632161" y="2831023"/>
                <a:ext cx="380883" cy="384345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4013044" y="2831023"/>
                <a:ext cx="382471" cy="384345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4395514" y="2831023"/>
                <a:ext cx="382470" cy="384345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790680" y="2831023"/>
                <a:ext cx="380883" cy="384345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5192195" y="2831023"/>
                <a:ext cx="382470" cy="384345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sp>
          <p:nvSpPr>
            <p:cNvPr id="94" name="Rectangle 93"/>
            <p:cNvSpPr/>
            <p:nvPr/>
          </p:nvSpPr>
          <p:spPr>
            <a:xfrm>
              <a:off x="3259213" y="2446678"/>
              <a:ext cx="380883" cy="3843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grpSp>
          <p:nvGrpSpPr>
            <p:cNvPr id="25672" name="Group 2"/>
            <p:cNvGrpSpPr>
              <a:grpSpLocks/>
            </p:cNvGrpSpPr>
            <p:nvPr/>
          </p:nvGrpSpPr>
          <p:grpSpPr bwMode="auto">
            <a:xfrm>
              <a:off x="3259213" y="1676400"/>
              <a:ext cx="2696335" cy="384853"/>
              <a:chOff x="3259213" y="1676400"/>
              <a:chExt cx="2696335" cy="384853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3259213" y="1676400"/>
                <a:ext cx="380883" cy="3843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632161" y="1676400"/>
                <a:ext cx="380883" cy="3843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4013044" y="1676400"/>
                <a:ext cx="382471" cy="3843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4395514" y="1676400"/>
                <a:ext cx="380883" cy="3843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4790680" y="1676400"/>
                <a:ext cx="380883" cy="3843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5192195" y="1676400"/>
                <a:ext cx="382470" cy="3843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5574665" y="1676400"/>
                <a:ext cx="380883" cy="3843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5673" name="Group 4"/>
            <p:cNvGrpSpPr>
              <a:grpSpLocks/>
            </p:cNvGrpSpPr>
            <p:nvPr/>
          </p:nvGrpSpPr>
          <p:grpSpPr bwMode="auto">
            <a:xfrm>
              <a:off x="3259213" y="2061253"/>
              <a:ext cx="1135838" cy="384853"/>
              <a:chOff x="3259213" y="2061253"/>
              <a:chExt cx="1135838" cy="384853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259213" y="2060745"/>
                <a:ext cx="382470" cy="385933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632161" y="2060745"/>
                <a:ext cx="380883" cy="385933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013044" y="2060745"/>
                <a:ext cx="382471" cy="385933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sp>
          <p:nvSpPr>
            <p:cNvPr id="73" name="Rectangle 72"/>
            <p:cNvSpPr/>
            <p:nvPr/>
          </p:nvSpPr>
          <p:spPr>
            <a:xfrm>
              <a:off x="3259213" y="3239190"/>
              <a:ext cx="380883" cy="385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grpSp>
          <p:nvGrpSpPr>
            <p:cNvPr id="25675" name="Group 8"/>
            <p:cNvGrpSpPr>
              <a:grpSpLocks/>
            </p:cNvGrpSpPr>
            <p:nvPr/>
          </p:nvGrpSpPr>
          <p:grpSpPr bwMode="auto">
            <a:xfrm>
              <a:off x="3259213" y="3603415"/>
              <a:ext cx="1158089" cy="384853"/>
              <a:chOff x="3259213" y="3603415"/>
              <a:chExt cx="1158089" cy="384853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3654379" y="3602889"/>
                <a:ext cx="380883" cy="38593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035262" y="3602889"/>
                <a:ext cx="382471" cy="38593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259213" y="3602889"/>
                <a:ext cx="382470" cy="38593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5676" name="Group 50"/>
            <p:cNvGrpSpPr>
              <a:grpSpLocks/>
            </p:cNvGrpSpPr>
            <p:nvPr/>
          </p:nvGrpSpPr>
          <p:grpSpPr bwMode="auto">
            <a:xfrm>
              <a:off x="3268377" y="3961314"/>
              <a:ext cx="754170" cy="384853"/>
              <a:chOff x="3268377" y="3961314"/>
              <a:chExt cx="754170" cy="384853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3268735" y="3961822"/>
                <a:ext cx="380883" cy="3843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641683" y="3961822"/>
                <a:ext cx="380883" cy="3843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</p:grpSp>
      <p:grpSp>
        <p:nvGrpSpPr>
          <p:cNvPr id="109" name="Group 108"/>
          <p:cNvGrpSpPr>
            <a:grpSpLocks/>
          </p:cNvGrpSpPr>
          <p:nvPr/>
        </p:nvGrpSpPr>
        <p:grpSpPr bwMode="auto">
          <a:xfrm>
            <a:off x="3294063" y="1684338"/>
            <a:ext cx="2667000" cy="2735262"/>
            <a:chOff x="996130" y="2724694"/>
            <a:chExt cx="1575904" cy="1625236"/>
          </a:xfrm>
        </p:grpSpPr>
        <p:grpSp>
          <p:nvGrpSpPr>
            <p:cNvPr id="25642" name="Group 111"/>
            <p:cNvGrpSpPr>
              <a:grpSpLocks/>
            </p:cNvGrpSpPr>
            <p:nvPr/>
          </p:nvGrpSpPr>
          <p:grpSpPr bwMode="auto">
            <a:xfrm>
              <a:off x="996130" y="3410494"/>
              <a:ext cx="663855" cy="228600"/>
              <a:chOff x="996130" y="2743200"/>
              <a:chExt cx="663855" cy="228600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996130" y="2743149"/>
                <a:ext cx="223253" cy="22826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213755" y="2743149"/>
                <a:ext cx="223253" cy="22826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437008" y="2743149"/>
                <a:ext cx="223253" cy="22826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5643" name="Group 113"/>
            <p:cNvGrpSpPr>
              <a:grpSpLocks/>
            </p:cNvGrpSpPr>
            <p:nvPr/>
          </p:nvGrpSpPr>
          <p:grpSpPr bwMode="auto">
            <a:xfrm>
              <a:off x="996130" y="3181894"/>
              <a:ext cx="663855" cy="228600"/>
              <a:chOff x="996130" y="2743200"/>
              <a:chExt cx="663855" cy="228600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1437008" y="2743480"/>
                <a:ext cx="223253" cy="22826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996130" y="2743480"/>
                <a:ext cx="223253" cy="22826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1213755" y="2743480"/>
                <a:ext cx="223253" cy="22826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5644" name="Group 115"/>
            <p:cNvGrpSpPr>
              <a:grpSpLocks/>
            </p:cNvGrpSpPr>
            <p:nvPr/>
          </p:nvGrpSpPr>
          <p:grpSpPr bwMode="auto">
            <a:xfrm>
              <a:off x="996130" y="2724694"/>
              <a:ext cx="1575904" cy="228600"/>
              <a:chOff x="996130" y="2743200"/>
              <a:chExt cx="1575904" cy="228600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96130" y="2743200"/>
                <a:ext cx="223253" cy="2282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213755" y="2743200"/>
                <a:ext cx="223253" cy="2282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437008" y="2743200"/>
                <a:ext cx="223253" cy="2282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1660261" y="2743200"/>
                <a:ext cx="223253" cy="2282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1891018" y="2743200"/>
                <a:ext cx="223253" cy="2282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2125528" y="2743200"/>
                <a:ext cx="223253" cy="2282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2348781" y="2743200"/>
                <a:ext cx="223253" cy="2282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5645" name="Group 116"/>
            <p:cNvGrpSpPr>
              <a:grpSpLocks/>
            </p:cNvGrpSpPr>
            <p:nvPr/>
          </p:nvGrpSpPr>
          <p:grpSpPr bwMode="auto">
            <a:xfrm>
              <a:off x="996130" y="2953294"/>
              <a:ext cx="1352834" cy="228600"/>
              <a:chOff x="996130" y="2743200"/>
              <a:chExt cx="1352834" cy="228600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1660261" y="2742869"/>
                <a:ext cx="222315" cy="22921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125528" y="2742869"/>
                <a:ext cx="223253" cy="22921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996130" y="2742869"/>
                <a:ext cx="223253" cy="22921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213755" y="2742869"/>
                <a:ext cx="223253" cy="22921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437008" y="2742869"/>
                <a:ext cx="223253" cy="22921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1891018" y="2742869"/>
                <a:ext cx="222315" cy="22921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5646" name="Group 117"/>
            <p:cNvGrpSpPr>
              <a:grpSpLocks/>
            </p:cNvGrpSpPr>
            <p:nvPr/>
          </p:nvGrpSpPr>
          <p:grpSpPr bwMode="auto">
            <a:xfrm>
              <a:off x="996130" y="3653245"/>
              <a:ext cx="440785" cy="228600"/>
              <a:chOff x="996130" y="2743200"/>
              <a:chExt cx="440785" cy="2286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213755" y="2742816"/>
                <a:ext cx="223253" cy="22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996130" y="2742816"/>
                <a:ext cx="223253" cy="229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sp>
          <p:nvSpPr>
            <p:cNvPr id="128" name="Rectangle 127"/>
            <p:cNvSpPr/>
            <p:nvPr/>
          </p:nvSpPr>
          <p:spPr>
            <a:xfrm>
              <a:off x="996130" y="3892449"/>
              <a:ext cx="223253" cy="229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996130" y="4121661"/>
              <a:ext cx="223253" cy="2282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</p:grpSp>
      <p:grpSp>
        <p:nvGrpSpPr>
          <p:cNvPr id="180" name="Group 179"/>
          <p:cNvGrpSpPr>
            <a:grpSpLocks/>
          </p:cNvGrpSpPr>
          <p:nvPr/>
        </p:nvGrpSpPr>
        <p:grpSpPr bwMode="auto">
          <a:xfrm>
            <a:off x="3113088" y="2125663"/>
            <a:ext cx="5360987" cy="1681162"/>
            <a:chOff x="3124200" y="2084196"/>
            <a:chExt cx="5360933" cy="1681580"/>
          </a:xfrm>
        </p:grpSpPr>
        <p:grpSp>
          <p:nvGrpSpPr>
            <p:cNvPr id="25627" name="Group 40"/>
            <p:cNvGrpSpPr>
              <a:grpSpLocks/>
            </p:cNvGrpSpPr>
            <p:nvPr/>
          </p:nvGrpSpPr>
          <p:grpSpPr bwMode="auto">
            <a:xfrm>
              <a:off x="6629400" y="2431430"/>
              <a:ext cx="338128" cy="313125"/>
              <a:chOff x="2832842" y="1843522"/>
              <a:chExt cx="1364974" cy="1336813"/>
            </a:xfrm>
          </p:grpSpPr>
          <p:sp>
            <p:nvSpPr>
              <p:cNvPr id="25640" name="Oval 22"/>
              <p:cNvSpPr>
                <a:spLocks noChangeArrowheads="1"/>
              </p:cNvSpPr>
              <p:nvPr/>
            </p:nvSpPr>
            <p:spPr bwMode="auto">
              <a:xfrm>
                <a:off x="2832842" y="1843522"/>
                <a:ext cx="1364974" cy="1336813"/>
              </a:xfrm>
              <a:prstGeom prst="ellipse">
                <a:avLst/>
              </a:prstGeom>
              <a:solidFill>
                <a:srgbClr val="00B8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Times New Roman" panose="02020603050405020304" pitchFamily="18" charset="0"/>
                  <a:buNone/>
                </a:pPr>
                <a:endParaRPr lang="en-US" altLang="en-US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3338966" y="1981300"/>
                <a:ext cx="352467" cy="1037211"/>
              </a:xfrm>
              <a:custGeom>
                <a:avLst/>
                <a:gdLst>
                  <a:gd name="connsiteX0" fmla="*/ 222106 w 864968"/>
                  <a:gd name="connsiteY0" fmla="*/ 0 h 2429691"/>
                  <a:gd name="connsiteX1" fmla="*/ 862186 w 864968"/>
                  <a:gd name="connsiteY1" fmla="*/ 352697 h 2429691"/>
                  <a:gd name="connsiteX2" fmla="*/ 38 w 864968"/>
                  <a:gd name="connsiteY2" fmla="*/ 718457 h 2429691"/>
                  <a:gd name="connsiteX3" fmla="*/ 822998 w 864968"/>
                  <a:gd name="connsiteY3" fmla="*/ 1071154 h 2429691"/>
                  <a:gd name="connsiteX4" fmla="*/ 39226 w 864968"/>
                  <a:gd name="connsiteY4" fmla="*/ 1358537 h 2429691"/>
                  <a:gd name="connsiteX5" fmla="*/ 836061 w 864968"/>
                  <a:gd name="connsiteY5" fmla="*/ 1658983 h 2429691"/>
                  <a:gd name="connsiteX6" fmla="*/ 91478 w 864968"/>
                  <a:gd name="connsiteY6" fmla="*/ 1998617 h 2429691"/>
                  <a:gd name="connsiteX7" fmla="*/ 483363 w 864968"/>
                  <a:gd name="connsiteY7" fmla="*/ 2194560 h 2429691"/>
                  <a:gd name="connsiteX8" fmla="*/ 535615 w 864968"/>
                  <a:gd name="connsiteY8" fmla="*/ 2429691 h 2429691"/>
                  <a:gd name="connsiteX9" fmla="*/ 535615 w 864968"/>
                  <a:gd name="connsiteY9" fmla="*/ 2429691 h 2429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64968" h="2429691">
                    <a:moveTo>
                      <a:pt x="222106" y="0"/>
                    </a:moveTo>
                    <a:cubicBezTo>
                      <a:pt x="560651" y="116477"/>
                      <a:pt x="899197" y="232954"/>
                      <a:pt x="862186" y="352697"/>
                    </a:cubicBezTo>
                    <a:cubicBezTo>
                      <a:pt x="825175" y="472440"/>
                      <a:pt x="6569" y="598714"/>
                      <a:pt x="38" y="718457"/>
                    </a:cubicBezTo>
                    <a:cubicBezTo>
                      <a:pt x="-6493" y="838200"/>
                      <a:pt x="816467" y="964474"/>
                      <a:pt x="822998" y="1071154"/>
                    </a:cubicBezTo>
                    <a:cubicBezTo>
                      <a:pt x="829529" y="1177834"/>
                      <a:pt x="37049" y="1260566"/>
                      <a:pt x="39226" y="1358537"/>
                    </a:cubicBezTo>
                    <a:cubicBezTo>
                      <a:pt x="41403" y="1456508"/>
                      <a:pt x="827352" y="1552303"/>
                      <a:pt x="836061" y="1658983"/>
                    </a:cubicBezTo>
                    <a:cubicBezTo>
                      <a:pt x="844770" y="1765663"/>
                      <a:pt x="150261" y="1909354"/>
                      <a:pt x="91478" y="1998617"/>
                    </a:cubicBezTo>
                    <a:cubicBezTo>
                      <a:pt x="32695" y="2087880"/>
                      <a:pt x="409340" y="2122714"/>
                      <a:pt x="483363" y="2194560"/>
                    </a:cubicBezTo>
                    <a:cubicBezTo>
                      <a:pt x="557386" y="2266406"/>
                      <a:pt x="535615" y="2429691"/>
                      <a:pt x="535615" y="2429691"/>
                    </a:cubicBezTo>
                    <a:lnTo>
                      <a:pt x="535615" y="2429691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5628" name="Group 43"/>
            <p:cNvGrpSpPr>
              <a:grpSpLocks/>
            </p:cNvGrpSpPr>
            <p:nvPr/>
          </p:nvGrpSpPr>
          <p:grpSpPr bwMode="auto">
            <a:xfrm>
              <a:off x="6629400" y="2084196"/>
              <a:ext cx="338128" cy="313125"/>
              <a:chOff x="2832842" y="1843522"/>
              <a:chExt cx="1364974" cy="1336813"/>
            </a:xfrm>
          </p:grpSpPr>
          <p:sp>
            <p:nvSpPr>
              <p:cNvPr id="25638" name="Oval 22"/>
              <p:cNvSpPr>
                <a:spLocks noChangeArrowheads="1"/>
              </p:cNvSpPr>
              <p:nvPr/>
            </p:nvSpPr>
            <p:spPr bwMode="auto">
              <a:xfrm>
                <a:off x="2832842" y="1843522"/>
                <a:ext cx="1364974" cy="1336813"/>
              </a:xfrm>
              <a:prstGeom prst="ellipse">
                <a:avLst/>
              </a:prstGeom>
              <a:solidFill>
                <a:srgbClr val="00B8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Times New Roman" panose="02020603050405020304" pitchFamily="18" charset="0"/>
                  <a:buNone/>
                </a:pPr>
                <a:endParaRPr lang="en-US" altLang="en-US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3338966" y="1979105"/>
                <a:ext cx="352467" cy="1037207"/>
              </a:xfrm>
              <a:custGeom>
                <a:avLst/>
                <a:gdLst>
                  <a:gd name="connsiteX0" fmla="*/ 222106 w 864968"/>
                  <a:gd name="connsiteY0" fmla="*/ 0 h 2429691"/>
                  <a:gd name="connsiteX1" fmla="*/ 862186 w 864968"/>
                  <a:gd name="connsiteY1" fmla="*/ 352697 h 2429691"/>
                  <a:gd name="connsiteX2" fmla="*/ 38 w 864968"/>
                  <a:gd name="connsiteY2" fmla="*/ 718457 h 2429691"/>
                  <a:gd name="connsiteX3" fmla="*/ 822998 w 864968"/>
                  <a:gd name="connsiteY3" fmla="*/ 1071154 h 2429691"/>
                  <a:gd name="connsiteX4" fmla="*/ 39226 w 864968"/>
                  <a:gd name="connsiteY4" fmla="*/ 1358537 h 2429691"/>
                  <a:gd name="connsiteX5" fmla="*/ 836061 w 864968"/>
                  <a:gd name="connsiteY5" fmla="*/ 1658983 h 2429691"/>
                  <a:gd name="connsiteX6" fmla="*/ 91478 w 864968"/>
                  <a:gd name="connsiteY6" fmla="*/ 1998617 h 2429691"/>
                  <a:gd name="connsiteX7" fmla="*/ 483363 w 864968"/>
                  <a:gd name="connsiteY7" fmla="*/ 2194560 h 2429691"/>
                  <a:gd name="connsiteX8" fmla="*/ 535615 w 864968"/>
                  <a:gd name="connsiteY8" fmla="*/ 2429691 h 2429691"/>
                  <a:gd name="connsiteX9" fmla="*/ 535615 w 864968"/>
                  <a:gd name="connsiteY9" fmla="*/ 2429691 h 2429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64968" h="2429691">
                    <a:moveTo>
                      <a:pt x="222106" y="0"/>
                    </a:moveTo>
                    <a:cubicBezTo>
                      <a:pt x="560651" y="116477"/>
                      <a:pt x="899197" y="232954"/>
                      <a:pt x="862186" y="352697"/>
                    </a:cubicBezTo>
                    <a:cubicBezTo>
                      <a:pt x="825175" y="472440"/>
                      <a:pt x="6569" y="598714"/>
                      <a:pt x="38" y="718457"/>
                    </a:cubicBezTo>
                    <a:cubicBezTo>
                      <a:pt x="-6493" y="838200"/>
                      <a:pt x="816467" y="964474"/>
                      <a:pt x="822998" y="1071154"/>
                    </a:cubicBezTo>
                    <a:cubicBezTo>
                      <a:pt x="829529" y="1177834"/>
                      <a:pt x="37049" y="1260566"/>
                      <a:pt x="39226" y="1358537"/>
                    </a:cubicBezTo>
                    <a:cubicBezTo>
                      <a:pt x="41403" y="1456508"/>
                      <a:pt x="827352" y="1552303"/>
                      <a:pt x="836061" y="1658983"/>
                    </a:cubicBezTo>
                    <a:cubicBezTo>
                      <a:pt x="844770" y="1765663"/>
                      <a:pt x="150261" y="1909354"/>
                      <a:pt x="91478" y="1998617"/>
                    </a:cubicBezTo>
                    <a:cubicBezTo>
                      <a:pt x="32695" y="2087880"/>
                      <a:pt x="409340" y="2122714"/>
                      <a:pt x="483363" y="2194560"/>
                    </a:cubicBezTo>
                    <a:cubicBezTo>
                      <a:pt x="557386" y="2266406"/>
                      <a:pt x="535615" y="2429691"/>
                      <a:pt x="535615" y="2429691"/>
                    </a:cubicBezTo>
                    <a:lnTo>
                      <a:pt x="535615" y="2429691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5629" name="Group 46"/>
            <p:cNvGrpSpPr>
              <a:grpSpLocks/>
            </p:cNvGrpSpPr>
            <p:nvPr/>
          </p:nvGrpSpPr>
          <p:grpSpPr bwMode="auto">
            <a:xfrm>
              <a:off x="6629400" y="2809885"/>
              <a:ext cx="338128" cy="313125"/>
              <a:chOff x="2832842" y="1843522"/>
              <a:chExt cx="1364974" cy="1336813"/>
            </a:xfrm>
          </p:grpSpPr>
          <p:sp>
            <p:nvSpPr>
              <p:cNvPr id="25636" name="Oval 22"/>
              <p:cNvSpPr>
                <a:spLocks noChangeArrowheads="1"/>
              </p:cNvSpPr>
              <p:nvPr/>
            </p:nvSpPr>
            <p:spPr bwMode="auto">
              <a:xfrm>
                <a:off x="2832842" y="1843522"/>
                <a:ext cx="1364974" cy="1336813"/>
              </a:xfrm>
              <a:prstGeom prst="ellipse">
                <a:avLst/>
              </a:prstGeom>
              <a:solidFill>
                <a:srgbClr val="00B8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Times New Roman" panose="02020603050405020304" pitchFamily="18" charset="0"/>
                  <a:buNone/>
                </a:pPr>
                <a:endParaRPr lang="en-US" altLang="en-US" sz="18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Freeform 48"/>
              <p:cNvSpPr/>
              <p:nvPr/>
            </p:nvSpPr>
            <p:spPr>
              <a:xfrm>
                <a:off x="3338966" y="1979011"/>
                <a:ext cx="352467" cy="1037211"/>
              </a:xfrm>
              <a:custGeom>
                <a:avLst/>
                <a:gdLst>
                  <a:gd name="connsiteX0" fmla="*/ 222106 w 864968"/>
                  <a:gd name="connsiteY0" fmla="*/ 0 h 2429691"/>
                  <a:gd name="connsiteX1" fmla="*/ 862186 w 864968"/>
                  <a:gd name="connsiteY1" fmla="*/ 352697 h 2429691"/>
                  <a:gd name="connsiteX2" fmla="*/ 38 w 864968"/>
                  <a:gd name="connsiteY2" fmla="*/ 718457 h 2429691"/>
                  <a:gd name="connsiteX3" fmla="*/ 822998 w 864968"/>
                  <a:gd name="connsiteY3" fmla="*/ 1071154 h 2429691"/>
                  <a:gd name="connsiteX4" fmla="*/ 39226 w 864968"/>
                  <a:gd name="connsiteY4" fmla="*/ 1358537 h 2429691"/>
                  <a:gd name="connsiteX5" fmla="*/ 836061 w 864968"/>
                  <a:gd name="connsiteY5" fmla="*/ 1658983 h 2429691"/>
                  <a:gd name="connsiteX6" fmla="*/ 91478 w 864968"/>
                  <a:gd name="connsiteY6" fmla="*/ 1998617 h 2429691"/>
                  <a:gd name="connsiteX7" fmla="*/ 483363 w 864968"/>
                  <a:gd name="connsiteY7" fmla="*/ 2194560 h 2429691"/>
                  <a:gd name="connsiteX8" fmla="*/ 535615 w 864968"/>
                  <a:gd name="connsiteY8" fmla="*/ 2429691 h 2429691"/>
                  <a:gd name="connsiteX9" fmla="*/ 535615 w 864968"/>
                  <a:gd name="connsiteY9" fmla="*/ 2429691 h 2429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64968" h="2429691">
                    <a:moveTo>
                      <a:pt x="222106" y="0"/>
                    </a:moveTo>
                    <a:cubicBezTo>
                      <a:pt x="560651" y="116477"/>
                      <a:pt x="899197" y="232954"/>
                      <a:pt x="862186" y="352697"/>
                    </a:cubicBezTo>
                    <a:cubicBezTo>
                      <a:pt x="825175" y="472440"/>
                      <a:pt x="6569" y="598714"/>
                      <a:pt x="38" y="718457"/>
                    </a:cubicBezTo>
                    <a:cubicBezTo>
                      <a:pt x="-6493" y="838200"/>
                      <a:pt x="816467" y="964474"/>
                      <a:pt x="822998" y="1071154"/>
                    </a:cubicBezTo>
                    <a:cubicBezTo>
                      <a:pt x="829529" y="1177834"/>
                      <a:pt x="37049" y="1260566"/>
                      <a:pt x="39226" y="1358537"/>
                    </a:cubicBezTo>
                    <a:cubicBezTo>
                      <a:pt x="41403" y="1456508"/>
                      <a:pt x="827352" y="1552303"/>
                      <a:pt x="836061" y="1658983"/>
                    </a:cubicBezTo>
                    <a:cubicBezTo>
                      <a:pt x="844770" y="1765663"/>
                      <a:pt x="150261" y="1909354"/>
                      <a:pt x="91478" y="1998617"/>
                    </a:cubicBezTo>
                    <a:cubicBezTo>
                      <a:pt x="32695" y="2087880"/>
                      <a:pt x="409340" y="2122714"/>
                      <a:pt x="483363" y="2194560"/>
                    </a:cubicBezTo>
                    <a:cubicBezTo>
                      <a:pt x="557386" y="2266406"/>
                      <a:pt x="535615" y="2429691"/>
                      <a:pt x="535615" y="2429691"/>
                    </a:cubicBezTo>
                    <a:lnTo>
                      <a:pt x="535615" y="2429691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cxnSp>
          <p:nvCxnSpPr>
            <p:cNvPr id="111" name="Straight Arrow Connector 110"/>
            <p:cNvCxnSpPr>
              <a:stCxn id="25640" idx="6"/>
              <a:endCxn id="39" idx="0"/>
            </p:cNvCxnSpPr>
            <p:nvPr/>
          </p:nvCxnSpPr>
          <p:spPr>
            <a:xfrm flipV="1">
              <a:off x="6967498" y="2242985"/>
              <a:ext cx="1517635" cy="3445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25638" idx="6"/>
              <a:endCxn id="37" idx="0"/>
            </p:cNvCxnSpPr>
            <p:nvPr/>
          </p:nvCxnSpPr>
          <p:spPr>
            <a:xfrm>
              <a:off x="6967498" y="2241397"/>
              <a:ext cx="1517635" cy="7701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25636" idx="6"/>
              <a:endCxn id="35" idx="0"/>
            </p:cNvCxnSpPr>
            <p:nvPr/>
          </p:nvCxnSpPr>
          <p:spPr>
            <a:xfrm>
              <a:off x="6967498" y="2967065"/>
              <a:ext cx="1517635" cy="7987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endCxn id="25640" idx="2"/>
            </p:cNvCxnSpPr>
            <p:nvPr/>
          </p:nvCxnSpPr>
          <p:spPr>
            <a:xfrm>
              <a:off x="3124200" y="2587558"/>
              <a:ext cx="35051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endCxn id="25638" idx="2"/>
            </p:cNvCxnSpPr>
            <p:nvPr/>
          </p:nvCxnSpPr>
          <p:spPr>
            <a:xfrm>
              <a:off x="3124200" y="2231870"/>
              <a:ext cx="3505165" cy="95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endCxn id="25636" idx="2"/>
            </p:cNvCxnSpPr>
            <p:nvPr/>
          </p:nvCxnSpPr>
          <p:spPr>
            <a:xfrm>
              <a:off x="3124200" y="2967065"/>
              <a:ext cx="35051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151438" y="5867400"/>
            <a:ext cx="1260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JDS Format</a:t>
            </a:r>
          </a:p>
        </p:txBody>
      </p:sp>
      <p:grpSp>
        <p:nvGrpSpPr>
          <p:cNvPr id="25608" name="Group 172"/>
          <p:cNvGrpSpPr>
            <a:grpSpLocks/>
          </p:cNvGrpSpPr>
          <p:nvPr/>
        </p:nvGrpSpPr>
        <p:grpSpPr bwMode="auto">
          <a:xfrm>
            <a:off x="2312988" y="1658938"/>
            <a:ext cx="946150" cy="2732087"/>
            <a:chOff x="2312932" y="1658746"/>
            <a:chExt cx="946281" cy="2732701"/>
          </a:xfrm>
        </p:grpSpPr>
        <p:grpSp>
          <p:nvGrpSpPr>
            <p:cNvPr id="25612" name="Group 173"/>
            <p:cNvGrpSpPr>
              <a:grpSpLocks/>
            </p:cNvGrpSpPr>
            <p:nvPr/>
          </p:nvGrpSpPr>
          <p:grpSpPr bwMode="auto">
            <a:xfrm rot="5400000">
              <a:off x="1161715" y="2809963"/>
              <a:ext cx="2732701" cy="430267"/>
              <a:chOff x="3228884" y="5682183"/>
              <a:chExt cx="2646587" cy="430267"/>
            </a:xfrm>
          </p:grpSpPr>
          <p:sp>
            <p:nvSpPr>
              <p:cNvPr id="183" name="Rectangle 182"/>
              <p:cNvSpPr/>
              <p:nvPr/>
            </p:nvSpPr>
            <p:spPr>
              <a:xfrm rot="10800000">
                <a:off x="5498706" y="5682178"/>
                <a:ext cx="376765" cy="430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 rot="10800000">
                <a:off x="5129629" y="5682178"/>
                <a:ext cx="376765" cy="430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5" name="Rectangle 184"/>
              <p:cNvSpPr/>
              <p:nvPr/>
            </p:nvSpPr>
            <p:spPr>
              <a:xfrm rot="10800000">
                <a:off x="4751326" y="5682178"/>
                <a:ext cx="378304" cy="430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 rot="10800000">
                <a:off x="4374559" y="5682178"/>
                <a:ext cx="376766" cy="430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 rot="10800000">
                <a:off x="3983953" y="5682178"/>
                <a:ext cx="376766" cy="430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 rot="10800000">
                <a:off x="3605650" y="5682178"/>
                <a:ext cx="378304" cy="430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rot="10800000">
                <a:off x="3228884" y="5682178"/>
                <a:ext cx="376765" cy="430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cxnSp>
          <p:nvCxnSpPr>
            <p:cNvPr id="175" name="Straight Arrow Connector 174"/>
            <p:cNvCxnSpPr>
              <a:stCxn id="189" idx="2"/>
            </p:cNvCxnSpPr>
            <p:nvPr/>
          </p:nvCxnSpPr>
          <p:spPr>
            <a:xfrm flipV="1">
              <a:off x="2743204" y="1847700"/>
              <a:ext cx="516009" cy="63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88" idx="2"/>
            </p:cNvCxnSpPr>
            <p:nvPr/>
          </p:nvCxnSpPr>
          <p:spPr>
            <a:xfrm flipV="1">
              <a:off x="2743204" y="2231962"/>
              <a:ext cx="516009" cy="111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187" idx="2"/>
            </p:cNvCxnSpPr>
            <p:nvPr/>
          </p:nvCxnSpPr>
          <p:spPr>
            <a:xfrm flipV="1">
              <a:off x="2743204" y="2617811"/>
              <a:ext cx="516009" cy="158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>
              <a:stCxn id="186" idx="2"/>
            </p:cNvCxnSpPr>
            <p:nvPr/>
          </p:nvCxnSpPr>
          <p:spPr>
            <a:xfrm flipV="1">
              <a:off x="2743204" y="3002073"/>
              <a:ext cx="516009" cy="349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85" idx="2"/>
            </p:cNvCxnSpPr>
            <p:nvPr/>
          </p:nvCxnSpPr>
          <p:spPr>
            <a:xfrm flipV="1">
              <a:off x="2743204" y="3411740"/>
              <a:ext cx="516009" cy="142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184" idx="2"/>
            </p:cNvCxnSpPr>
            <p:nvPr/>
          </p:nvCxnSpPr>
          <p:spPr>
            <a:xfrm flipV="1">
              <a:off x="2743204" y="3813467"/>
              <a:ext cx="516009" cy="31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>
              <a:stCxn id="183" idx="2"/>
            </p:cNvCxnSpPr>
            <p:nvPr/>
          </p:nvCxnSpPr>
          <p:spPr>
            <a:xfrm>
              <a:off x="2743204" y="4196141"/>
              <a:ext cx="516009" cy="31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09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Palatino"/>
              <a:buNone/>
            </a:pPr>
            <a:r>
              <a:rPr lang="en-US" altLang="en-US" sz="1200">
                <a:latin typeface="Palatino"/>
              </a:rPr>
              <a:t>©Wen-mei W. Hwu and David Kirk/NVIDIA, 2010-2018</a:t>
            </a:r>
          </a:p>
        </p:txBody>
      </p:sp>
      <p:sp>
        <p:nvSpPr>
          <p:cNvPr id="25610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97FBB161-9346-47E5-A075-41BAAA2BA7C2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5611" name="TextBox 2"/>
          <p:cNvSpPr txBox="1">
            <a:spLocks noChangeArrowheads="1"/>
          </p:cNvSpPr>
          <p:nvPr/>
        </p:nvSpPr>
        <p:spPr bwMode="auto">
          <a:xfrm>
            <a:off x="4205288" y="4487863"/>
            <a:ext cx="45720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Sort rows into descending order according to number of non-zero. Keep track of the original row numbers so that the output vector can be generated correctly. </a:t>
            </a:r>
          </a:p>
        </p:txBody>
      </p:sp>
      <p:sp>
        <p:nvSpPr>
          <p:cNvPr id="107" name="TextBox 2"/>
          <p:cNvSpPr txBox="1">
            <a:spLocks noChangeArrowheads="1"/>
          </p:cNvSpPr>
          <p:nvPr/>
        </p:nvSpPr>
        <p:spPr bwMode="auto">
          <a:xfrm>
            <a:off x="5865094" y="3273689"/>
            <a:ext cx="17572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Access with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col_index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60382" y="1272089"/>
            <a:ext cx="18758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Perm with </a:t>
            </a:r>
          </a:p>
          <a:p>
            <a:r>
              <a:rPr lang="en-US" altLang="en-US" dirty="0" err="1">
                <a:solidFill>
                  <a:schemeClr val="tx1"/>
                </a:solidFill>
              </a:rPr>
              <a:t>matRowPerm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394"/>
    </mc:Choice>
    <mc:Fallback xmlns="">
      <p:transition spd="slow" advTm="1983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/>
          <p:cNvGrpSpPr>
            <a:grpSpLocks/>
          </p:cNvGrpSpPr>
          <p:nvPr/>
        </p:nvGrpSpPr>
        <p:grpSpPr bwMode="auto">
          <a:xfrm>
            <a:off x="1524000" y="1575345"/>
            <a:ext cx="6130925" cy="3725863"/>
            <a:chOff x="1489075" y="990600"/>
            <a:chExt cx="6130925" cy="3725862"/>
          </a:xfrm>
        </p:grpSpPr>
        <p:sp>
          <p:nvSpPr>
            <p:cNvPr id="11" name="Rectangle 10"/>
            <p:cNvSpPr/>
            <p:nvPr/>
          </p:nvSpPr>
          <p:spPr>
            <a:xfrm>
              <a:off x="1620838" y="1123950"/>
              <a:ext cx="630237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dirty="0"/>
                <a:t>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13000" y="2667000"/>
              <a:ext cx="630238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dirty="0"/>
                <a:t>4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87700" y="2667000"/>
              <a:ext cx="630238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20838" y="3397249"/>
              <a:ext cx="630237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489075" y="990600"/>
              <a:ext cx="2493963" cy="31543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403475" y="1123950"/>
              <a:ext cx="628650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620838" y="2667000"/>
              <a:ext cx="630237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13000" y="3397249"/>
              <a:ext cx="630238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31756" name="TextBox 27"/>
            <p:cNvSpPr txBox="1">
              <a:spLocks noChangeArrowheads="1"/>
            </p:cNvSpPr>
            <p:nvPr/>
          </p:nvSpPr>
          <p:spPr bwMode="auto">
            <a:xfrm>
              <a:off x="2335212" y="4254500"/>
              <a:ext cx="76517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rPr>
                <a:t>CSR</a:t>
              </a:r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4135438" y="2201863"/>
              <a:ext cx="838200" cy="73183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265738" y="1897063"/>
              <a:ext cx="630237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dirty="0"/>
                <a:t>3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49963" y="1100138"/>
              <a:ext cx="630237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dirty="0"/>
                <a:t>4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824663" y="1100138"/>
              <a:ext cx="630237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265738" y="2667000"/>
              <a:ext cx="630237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126038" y="990600"/>
              <a:ext cx="2493962" cy="31543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048375" y="1897063"/>
              <a:ext cx="628650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257800" y="1100138"/>
              <a:ext cx="630238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57900" y="2667000"/>
              <a:ext cx="630238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31766" name="TextBox 27"/>
            <p:cNvSpPr txBox="1">
              <a:spLocks noChangeArrowheads="1"/>
            </p:cNvSpPr>
            <p:nvPr/>
          </p:nvSpPr>
          <p:spPr bwMode="auto">
            <a:xfrm>
              <a:off x="5929312" y="4254500"/>
              <a:ext cx="6985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Arial" charset="0"/>
                </a:rPr>
                <a:t>JDS</a:t>
              </a:r>
            </a:p>
          </p:txBody>
        </p:sp>
      </p:grpSp>
      <p:sp>
        <p:nvSpPr>
          <p:cNvPr id="317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Rows According to Length (Regularization)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3" name="TextBox 2"/>
          <p:cNvSpPr txBox="1"/>
          <p:nvPr/>
        </p:nvSpPr>
        <p:spPr>
          <a:xfrm>
            <a:off x="7895863" y="180501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95862" y="260194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95861" y="336056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 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95860" y="405643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</p:spTree>
    <p:extLst>
      <p:ext uri="{BB962C8B-B14F-4D97-AF65-F5344CB8AC3E}">
        <p14:creationId xmlns:p14="http://schemas.microsoft.com/office/powerpoint/2010/main" val="217924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43"/>
    </mc:Choice>
    <mc:Fallback xmlns="">
      <p:transition spd="slow" advTm="2894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77448"/>
              </p:ext>
            </p:extLst>
          </p:nvPr>
        </p:nvGraphicFramePr>
        <p:xfrm>
          <a:off x="533400" y="1870075"/>
          <a:ext cx="8093076" cy="1482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4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1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14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14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14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14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14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14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14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0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2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3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Nonzero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values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 data[7]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4,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Column indices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col_index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[7]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Row Pointers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row_ptr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[5]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 anchor="ctr"/>
                </a:tc>
                <a:tc gridSpan="11"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   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 2,              5,        7   }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3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CSR to JDS Conversion</a:t>
            </a:r>
          </a:p>
        </p:txBody>
      </p:sp>
      <p:sp>
        <p:nvSpPr>
          <p:cNvPr id="123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Palatino"/>
              <a:buNone/>
            </a:pPr>
            <a:r>
              <a:rPr lang="en-US" altLang="en-US" sz="1200">
                <a:latin typeface="Palatino"/>
              </a:rPr>
              <a:t>©Wen-mei W. Hwu and David Kirk/NVIDIA, 2010-2018</a:t>
            </a:r>
          </a:p>
        </p:txBody>
      </p:sp>
      <p:sp>
        <p:nvSpPr>
          <p:cNvPr id="1233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402388"/>
            <a:ext cx="1903413" cy="4556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8351520A-E829-4BC6-A347-72C18212E119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440539"/>
              </p:ext>
            </p:extLst>
          </p:nvPr>
        </p:nvGraphicFramePr>
        <p:xfrm>
          <a:off x="512618" y="3748841"/>
          <a:ext cx="8915399" cy="2713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2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9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0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5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272">
                  <a:extLst>
                    <a:ext uri="{9D8B030D-6E8A-4147-A177-3AD203B41FA5}">
                      <a16:colId xmlns:a16="http://schemas.microsoft.com/office/drawing/2014/main" val="2633831720"/>
                    </a:ext>
                  </a:extLst>
                </a:gridCol>
                <a:gridCol w="5722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05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752">
                  <a:extLst>
                    <a:ext uri="{9D8B030D-6E8A-4147-A177-3AD203B41FA5}">
                      <a16:colId xmlns:a16="http://schemas.microsoft.com/office/drawing/2014/main" val="55933418"/>
                    </a:ext>
                  </a:extLst>
                </a:gridCol>
                <a:gridCol w="4905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5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90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744">
                  <a:extLst>
                    <a:ext uri="{9D8B030D-6E8A-4147-A177-3AD203B41FA5}">
                      <a16:colId xmlns:a16="http://schemas.microsoft.com/office/drawing/2014/main" val="766453838"/>
                    </a:ext>
                  </a:extLst>
                </a:gridCol>
                <a:gridCol w="40825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4313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2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       Row 0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3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95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Nonzero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values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 data[7]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4,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757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Column indices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col_index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[7]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137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JDS Row Pointers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jds_row_ptr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[5]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 anchor="ctr"/>
                </a:tc>
                <a:tc gridSpan="12"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                3,            5,          7,7  }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137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JDS Row Indices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jds_row_perm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 anchor="ctr"/>
                </a:tc>
                <a:tc gridSpan="12"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2,                0,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            3,         1 }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668615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 bwMode="auto">
          <a:xfrm flipH="1">
            <a:off x="5638800" y="3429000"/>
            <a:ext cx="762000" cy="31984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6693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707"/>
    </mc:Choice>
    <mc:Fallback xmlns="">
      <p:transition spd="slow" advTm="14470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09577"/>
              </p:ext>
            </p:extLst>
          </p:nvPr>
        </p:nvGraphicFramePr>
        <p:xfrm>
          <a:off x="533400" y="1198563"/>
          <a:ext cx="7700963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2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5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3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Nonzero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values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93" marB="4569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data[7]</a:t>
                      </a:r>
                    </a:p>
                  </a:txBody>
                  <a:tcPr marL="91444" marR="91444" marT="45693" marB="4569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 2, 4, 1, 3, 1, 1, 1 }</a:t>
                      </a:r>
                    </a:p>
                  </a:txBody>
                  <a:tcPr marL="91444" marR="91444" marT="45693" marB="456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Column indices</a:t>
                      </a:r>
                    </a:p>
                  </a:txBody>
                  <a:tcPr marL="91444" marR="91444" marT="45693" marB="45693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Jds_col_index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[7]</a:t>
                      </a:r>
                    </a:p>
                  </a:txBody>
                  <a:tcPr marL="91444" marR="91444" marT="45693" marB="4569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 1, 2, 3, 0, 2, 0, 3 }</a:t>
                      </a:r>
                    </a:p>
                  </a:txBody>
                  <a:tcPr marL="91444" marR="91444" marT="45693" marB="456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JDS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row indices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93" marB="45693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Jds_row_perm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</a:p>
                  </a:txBody>
                  <a:tcPr marL="91444" marR="91444" marT="45693" marB="4569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 2, 0, 3, 1 }</a:t>
                      </a:r>
                    </a:p>
                  </a:txBody>
                  <a:tcPr marL="91444" marR="91444" marT="45693" marB="456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JDS Row </a:t>
                      </a:r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Ptrs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93" marB="45693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Jds_row_ptr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[5]</a:t>
                      </a:r>
                    </a:p>
                  </a:txBody>
                  <a:tcPr marL="91444" marR="91444" marT="45693" marB="4569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 0, 3, 5, 7,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7 }</a:t>
                      </a:r>
                    </a:p>
                  </a:txBody>
                  <a:tcPr marL="91444" marR="91444" marT="45693" marB="4569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1760" name="Group 8"/>
          <p:cNvGrpSpPr>
            <a:grpSpLocks/>
          </p:cNvGrpSpPr>
          <p:nvPr/>
        </p:nvGrpSpPr>
        <p:grpSpPr bwMode="auto">
          <a:xfrm>
            <a:off x="3048000" y="3048000"/>
            <a:ext cx="3810000" cy="1752600"/>
            <a:chOff x="3048000" y="2971800"/>
            <a:chExt cx="3810000" cy="1752600"/>
          </a:xfrm>
        </p:grpSpPr>
        <p:sp>
          <p:nvSpPr>
            <p:cNvPr id="31761" name="Rectangle 7"/>
            <p:cNvSpPr>
              <a:spLocks noChangeArrowheads="1"/>
            </p:cNvSpPr>
            <p:nvPr/>
          </p:nvSpPr>
          <p:spPr bwMode="auto">
            <a:xfrm>
              <a:off x="3048000" y="3648075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762" name="Rectangle 8"/>
            <p:cNvSpPr>
              <a:spLocks noChangeArrowheads="1"/>
            </p:cNvSpPr>
            <p:nvPr/>
          </p:nvSpPr>
          <p:spPr bwMode="auto">
            <a:xfrm>
              <a:off x="3513804" y="3648075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1763" name="Rectangle 9"/>
            <p:cNvSpPr>
              <a:spLocks noChangeArrowheads="1"/>
            </p:cNvSpPr>
            <p:nvPr/>
          </p:nvSpPr>
          <p:spPr bwMode="auto">
            <a:xfrm>
              <a:off x="3971004" y="3648075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764" name="Rectangle 10"/>
            <p:cNvSpPr>
              <a:spLocks noChangeArrowheads="1"/>
            </p:cNvSpPr>
            <p:nvPr/>
          </p:nvSpPr>
          <p:spPr bwMode="auto">
            <a:xfrm>
              <a:off x="4419600" y="3648075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1765" name="Rectangle 11"/>
            <p:cNvSpPr>
              <a:spLocks noChangeArrowheads="1"/>
            </p:cNvSpPr>
            <p:nvPr/>
          </p:nvSpPr>
          <p:spPr bwMode="auto">
            <a:xfrm>
              <a:off x="4885404" y="3648075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766" name="Rectangle 12"/>
            <p:cNvSpPr>
              <a:spLocks noChangeArrowheads="1"/>
            </p:cNvSpPr>
            <p:nvPr/>
          </p:nvSpPr>
          <p:spPr bwMode="auto">
            <a:xfrm>
              <a:off x="5342604" y="3648075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767" name="Rectangle 13"/>
            <p:cNvSpPr>
              <a:spLocks noChangeArrowheads="1"/>
            </p:cNvSpPr>
            <p:nvPr/>
          </p:nvSpPr>
          <p:spPr bwMode="auto">
            <a:xfrm>
              <a:off x="5791200" y="3648075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768" name="Rectangle 15"/>
            <p:cNvSpPr>
              <a:spLocks noChangeArrowheads="1"/>
            </p:cNvSpPr>
            <p:nvPr/>
          </p:nvSpPr>
          <p:spPr bwMode="auto">
            <a:xfrm>
              <a:off x="3048000" y="426720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769" name="Rectangle 16"/>
            <p:cNvSpPr>
              <a:spLocks noChangeArrowheads="1"/>
            </p:cNvSpPr>
            <p:nvPr/>
          </p:nvSpPr>
          <p:spPr bwMode="auto">
            <a:xfrm>
              <a:off x="3513804" y="426720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770" name="Rectangle 17"/>
            <p:cNvSpPr>
              <a:spLocks noChangeArrowheads="1"/>
            </p:cNvSpPr>
            <p:nvPr/>
          </p:nvSpPr>
          <p:spPr bwMode="auto">
            <a:xfrm>
              <a:off x="3971004" y="426720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1771" name="Rectangle 18"/>
            <p:cNvSpPr>
              <a:spLocks noChangeArrowheads="1"/>
            </p:cNvSpPr>
            <p:nvPr/>
          </p:nvSpPr>
          <p:spPr bwMode="auto">
            <a:xfrm>
              <a:off x="4419600" y="426720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1772" name="Rectangle 19"/>
            <p:cNvSpPr>
              <a:spLocks noChangeArrowheads="1"/>
            </p:cNvSpPr>
            <p:nvPr/>
          </p:nvSpPr>
          <p:spPr bwMode="auto">
            <a:xfrm>
              <a:off x="4885404" y="426720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1773" name="Rectangle 20"/>
            <p:cNvSpPr>
              <a:spLocks noChangeArrowheads="1"/>
            </p:cNvSpPr>
            <p:nvPr/>
          </p:nvSpPr>
          <p:spPr bwMode="auto">
            <a:xfrm>
              <a:off x="5342604" y="426720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774" name="Rectangle 21"/>
            <p:cNvSpPr>
              <a:spLocks noChangeArrowheads="1"/>
            </p:cNvSpPr>
            <p:nvPr/>
          </p:nvSpPr>
          <p:spPr bwMode="auto">
            <a:xfrm>
              <a:off x="5791200" y="426720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20" name="Straight Arrow Connector 19"/>
            <p:cNvCxnSpPr>
              <a:endCxn id="31761" idx="0"/>
            </p:cNvCxnSpPr>
            <p:nvPr/>
          </p:nvCxnSpPr>
          <p:spPr>
            <a:xfrm flipH="1">
              <a:off x="3276600" y="2971800"/>
              <a:ext cx="2522538" cy="6762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31764" idx="0"/>
            </p:cNvCxnSpPr>
            <p:nvPr/>
          </p:nvCxnSpPr>
          <p:spPr>
            <a:xfrm flipH="1">
              <a:off x="4648200" y="2971800"/>
              <a:ext cx="1554163" cy="6762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5342604" y="2971800"/>
              <a:ext cx="1134396" cy="6762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6477000" y="2971800"/>
              <a:ext cx="381000" cy="6762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JDS 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D37FDC50-EE70-44FB-B120-F0FEAC8E80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5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21"/>
    </mc:Choice>
    <mc:Fallback xmlns="">
      <p:transition spd="slow" advTm="4452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>
          <a:xfrm>
            <a:off x="457200" y="6589713"/>
            <a:ext cx="4800600" cy="228600"/>
          </a:xfrm>
        </p:spPr>
        <p:txBody>
          <a:bodyPr/>
          <a:lstStyle/>
          <a:p>
            <a:pPr>
              <a:defRPr/>
            </a:pPr>
            <a:r>
              <a:rPr lang="en-US"/>
              <a:t>©Wen-mei W. Hwu and David Kirk/NVIDIA, 2010-2018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F360487-F91B-46F3-8D32-AB6F55B5E14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2008" y="959817"/>
            <a:ext cx="9071992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SpMV_JDS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num_rows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float *data, </a:t>
            </a:r>
          </a:p>
          <a:p>
            <a:pPr lvl="1"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col_index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jds_row_ptr,int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jds_row_perm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1"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*x, float *y) {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2.  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row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3.    if (row &lt;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num_rows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4.      float dot = 0;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5.    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row_start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jds_row_ptr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[row];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6.    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row_end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jds_row_ptr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[row+1];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7.      for 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row_start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row_end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 { 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8.        dot += data[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* x[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col_index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]];</a:t>
            </a:r>
          </a:p>
          <a:p>
            <a:pPr>
              <a:defRPr/>
            </a:pPr>
            <a:r>
              <a:rPr lang="en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9.      y[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jds_row_perm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[row]] = dot;</a:t>
            </a:r>
          </a:p>
          <a:p>
            <a:pPr>
              <a:defRPr/>
            </a:pPr>
            <a:r>
              <a:rPr lang="en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defRPr/>
            </a:pPr>
            <a:r>
              <a:rPr lang="en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sp>
        <p:nvSpPr>
          <p:cNvPr id="15363" name="Title 4"/>
          <p:cNvSpPr>
            <a:spLocks noGrp="1"/>
          </p:cNvSpPr>
          <p:nvPr>
            <p:ph type="title"/>
          </p:nvPr>
        </p:nvSpPr>
        <p:spPr>
          <a:xfrm>
            <a:off x="657349" y="-2309"/>
            <a:ext cx="8304213" cy="1141413"/>
          </a:xfrm>
        </p:spPr>
        <p:txBody>
          <a:bodyPr/>
          <a:lstStyle/>
          <a:p>
            <a:r>
              <a:rPr lang="en-US" sz="3600" dirty="0"/>
              <a:t>A Parallel </a:t>
            </a:r>
            <a:r>
              <a:rPr lang="en-US" sz="3600" dirty="0" err="1"/>
              <a:t>SpMV</a:t>
            </a:r>
            <a:r>
              <a:rPr lang="en-US" sz="3600" dirty="0"/>
              <a:t>/JDS Kernel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606588"/>
              </p:ext>
            </p:extLst>
          </p:nvPr>
        </p:nvGraphicFramePr>
        <p:xfrm>
          <a:off x="670049" y="4176632"/>
          <a:ext cx="8915399" cy="2713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2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9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0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5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272">
                  <a:extLst>
                    <a:ext uri="{9D8B030D-6E8A-4147-A177-3AD203B41FA5}">
                      <a16:colId xmlns:a16="http://schemas.microsoft.com/office/drawing/2014/main" val="2633831720"/>
                    </a:ext>
                  </a:extLst>
                </a:gridCol>
                <a:gridCol w="5722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05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752">
                  <a:extLst>
                    <a:ext uri="{9D8B030D-6E8A-4147-A177-3AD203B41FA5}">
                      <a16:colId xmlns:a16="http://schemas.microsoft.com/office/drawing/2014/main" val="55933418"/>
                    </a:ext>
                  </a:extLst>
                </a:gridCol>
                <a:gridCol w="4905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5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90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744">
                  <a:extLst>
                    <a:ext uri="{9D8B030D-6E8A-4147-A177-3AD203B41FA5}">
                      <a16:colId xmlns:a16="http://schemas.microsoft.com/office/drawing/2014/main" val="766453838"/>
                    </a:ext>
                  </a:extLst>
                </a:gridCol>
                <a:gridCol w="40825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4313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2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       Row 0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3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95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Nonzero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values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 data[7]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4,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757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Column indices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col_index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[7]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137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JDS Row Pointers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jds_row_ptr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[5]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 anchor="ctr"/>
                </a:tc>
                <a:tc gridSpan="12"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                3,            5,          7,7  }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137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JDS Row Indices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jds_row_perm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 anchor="ctr"/>
                </a:tc>
                <a:tc gridSpan="12"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2,                0,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            3,         1 }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668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94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830"/>
    </mc:Choice>
    <mc:Fallback xmlns="">
      <p:transition spd="slow" advTm="7483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/>
          <p:cNvSpPr>
            <a:spLocks noGrp="1"/>
          </p:cNvSpPr>
          <p:nvPr>
            <p:ph type="title"/>
          </p:nvPr>
        </p:nvSpPr>
        <p:spPr>
          <a:xfrm>
            <a:off x="685800" y="228601"/>
            <a:ext cx="8304213" cy="609600"/>
          </a:xfrm>
        </p:spPr>
        <p:txBody>
          <a:bodyPr/>
          <a:lstStyle/>
          <a:p>
            <a:r>
              <a:rPr lang="en-US" dirty="0"/>
              <a:t>JDS vs. CSR - Control Divergence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799" y="1172368"/>
            <a:ext cx="8304213" cy="2208213"/>
          </a:xfrm>
        </p:spPr>
        <p:txBody>
          <a:bodyPr/>
          <a:lstStyle/>
          <a:p>
            <a:r>
              <a:rPr lang="en-US" dirty="0"/>
              <a:t>Threads still execute different number of iterations in the JDS kernel for-loop </a:t>
            </a:r>
          </a:p>
          <a:p>
            <a:pPr lvl="1"/>
            <a:r>
              <a:rPr lang="en-US" dirty="0"/>
              <a:t>However, neighboring threads tend to execute similar number of iterations because of sorting.</a:t>
            </a:r>
          </a:p>
          <a:p>
            <a:pPr lvl="1"/>
            <a:r>
              <a:rPr lang="en-US" dirty="0"/>
              <a:t>Better thread utilization, less control divergence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15</a:t>
            </a:fld>
            <a:endParaRPr lang="es-E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715186"/>
              </p:ext>
            </p:extLst>
          </p:nvPr>
        </p:nvGraphicFramePr>
        <p:xfrm>
          <a:off x="711199" y="3229768"/>
          <a:ext cx="7700963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2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5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3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Nonzero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values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93" marB="4569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data[7]</a:t>
                      </a:r>
                    </a:p>
                  </a:txBody>
                  <a:tcPr marL="91444" marR="91444" marT="45693" marB="4569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 2, 4, 1, 3, 1, 1, 1 }</a:t>
                      </a:r>
                    </a:p>
                  </a:txBody>
                  <a:tcPr marL="91444" marR="91444" marT="45693" marB="456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Column indices</a:t>
                      </a:r>
                    </a:p>
                  </a:txBody>
                  <a:tcPr marL="91444" marR="91444" marT="45693" marB="45693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col_index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[7]</a:t>
                      </a:r>
                    </a:p>
                  </a:txBody>
                  <a:tcPr marL="91444" marR="91444" marT="45693" marB="4569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 1, 2, 3, 0, 2, 0, 3 }</a:t>
                      </a:r>
                    </a:p>
                  </a:txBody>
                  <a:tcPr marL="91444" marR="91444" marT="45693" marB="456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JDS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row indices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93" marB="45693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Jds_row_perm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</a:p>
                  </a:txBody>
                  <a:tcPr marL="91444" marR="91444" marT="45693" marB="4569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 2, 0, 3, 1 }</a:t>
                      </a:r>
                    </a:p>
                  </a:txBody>
                  <a:tcPr marL="91444" marR="91444" marT="45693" marB="456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JDS Row </a:t>
                      </a:r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Ptrs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93" marB="45693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Jds_row_ptr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[5]</a:t>
                      </a:r>
                    </a:p>
                  </a:txBody>
                  <a:tcPr marL="91444" marR="91444" marT="45693" marB="4569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 0, 3, 5, 7,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7 }</a:t>
                      </a:r>
                    </a:p>
                  </a:txBody>
                  <a:tcPr marL="91444" marR="91444" marT="45693" marB="4569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7" name="Group 8"/>
          <p:cNvGrpSpPr>
            <a:grpSpLocks/>
          </p:cNvGrpSpPr>
          <p:nvPr/>
        </p:nvGrpSpPr>
        <p:grpSpPr bwMode="auto">
          <a:xfrm>
            <a:off x="3149599" y="5029200"/>
            <a:ext cx="3810000" cy="1752600"/>
            <a:chOff x="3048000" y="2971800"/>
            <a:chExt cx="3810000" cy="1752600"/>
          </a:xfrm>
        </p:grpSpPr>
        <p:sp>
          <p:nvSpPr>
            <p:cNvPr id="38" name="Rectangle 7"/>
            <p:cNvSpPr>
              <a:spLocks noChangeArrowheads="1"/>
            </p:cNvSpPr>
            <p:nvPr/>
          </p:nvSpPr>
          <p:spPr bwMode="auto">
            <a:xfrm>
              <a:off x="3048000" y="3648075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9" name="Rectangle 8"/>
            <p:cNvSpPr>
              <a:spLocks noChangeArrowheads="1"/>
            </p:cNvSpPr>
            <p:nvPr/>
          </p:nvSpPr>
          <p:spPr bwMode="auto">
            <a:xfrm>
              <a:off x="3513804" y="3648075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0" name="Rectangle 9"/>
            <p:cNvSpPr>
              <a:spLocks noChangeArrowheads="1"/>
            </p:cNvSpPr>
            <p:nvPr/>
          </p:nvSpPr>
          <p:spPr bwMode="auto">
            <a:xfrm>
              <a:off x="3971004" y="3648075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" name="Rectangle 10"/>
            <p:cNvSpPr>
              <a:spLocks noChangeArrowheads="1"/>
            </p:cNvSpPr>
            <p:nvPr/>
          </p:nvSpPr>
          <p:spPr bwMode="auto">
            <a:xfrm>
              <a:off x="4419600" y="3648075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4885404" y="3648075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" name="Rectangle 12"/>
            <p:cNvSpPr>
              <a:spLocks noChangeArrowheads="1"/>
            </p:cNvSpPr>
            <p:nvPr/>
          </p:nvSpPr>
          <p:spPr bwMode="auto">
            <a:xfrm>
              <a:off x="5342604" y="3648075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5791200" y="3648075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5" name="Rectangle 15"/>
            <p:cNvSpPr>
              <a:spLocks noChangeArrowheads="1"/>
            </p:cNvSpPr>
            <p:nvPr/>
          </p:nvSpPr>
          <p:spPr bwMode="auto">
            <a:xfrm>
              <a:off x="3048000" y="426720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3513804" y="426720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7" name="Rectangle 17"/>
            <p:cNvSpPr>
              <a:spLocks noChangeArrowheads="1"/>
            </p:cNvSpPr>
            <p:nvPr/>
          </p:nvSpPr>
          <p:spPr bwMode="auto">
            <a:xfrm>
              <a:off x="3971004" y="426720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8" name="Rectangle 18"/>
            <p:cNvSpPr>
              <a:spLocks noChangeArrowheads="1"/>
            </p:cNvSpPr>
            <p:nvPr/>
          </p:nvSpPr>
          <p:spPr bwMode="auto">
            <a:xfrm>
              <a:off x="4419600" y="426720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9" name="Rectangle 19"/>
            <p:cNvSpPr>
              <a:spLocks noChangeArrowheads="1"/>
            </p:cNvSpPr>
            <p:nvPr/>
          </p:nvSpPr>
          <p:spPr bwMode="auto">
            <a:xfrm>
              <a:off x="4885404" y="426720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0" name="Rectangle 20"/>
            <p:cNvSpPr>
              <a:spLocks noChangeArrowheads="1"/>
            </p:cNvSpPr>
            <p:nvPr/>
          </p:nvSpPr>
          <p:spPr bwMode="auto">
            <a:xfrm>
              <a:off x="5342604" y="426720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" name="Rectangle 21"/>
            <p:cNvSpPr>
              <a:spLocks noChangeArrowheads="1"/>
            </p:cNvSpPr>
            <p:nvPr/>
          </p:nvSpPr>
          <p:spPr bwMode="auto">
            <a:xfrm>
              <a:off x="5791200" y="426720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52" name="Straight Arrow Connector 51"/>
            <p:cNvCxnSpPr>
              <a:endCxn id="38" idx="0"/>
            </p:cNvCxnSpPr>
            <p:nvPr/>
          </p:nvCxnSpPr>
          <p:spPr>
            <a:xfrm flipH="1">
              <a:off x="3276600" y="2971800"/>
              <a:ext cx="2522538" cy="6762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41" idx="0"/>
            </p:cNvCxnSpPr>
            <p:nvPr/>
          </p:nvCxnSpPr>
          <p:spPr>
            <a:xfrm flipH="1">
              <a:off x="4648200" y="2971800"/>
              <a:ext cx="1554163" cy="6762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5342604" y="2971800"/>
              <a:ext cx="1134396" cy="6762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6477000" y="2971800"/>
              <a:ext cx="381000" cy="6762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Footer Placeholder 10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09865" y="5703242"/>
            <a:ext cx="69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84133" y="6242348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col_index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7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60"/>
    </mc:Choice>
    <mc:Fallback xmlns="">
      <p:transition spd="slow" advTm="7846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/>
          <p:cNvSpPr>
            <a:spLocks noGrp="1"/>
          </p:cNvSpPr>
          <p:nvPr>
            <p:ph type="title"/>
          </p:nvPr>
        </p:nvSpPr>
        <p:spPr>
          <a:xfrm>
            <a:off x="685800" y="228601"/>
            <a:ext cx="8304213" cy="609600"/>
          </a:xfrm>
        </p:spPr>
        <p:txBody>
          <a:bodyPr/>
          <a:lstStyle/>
          <a:p>
            <a:r>
              <a:rPr lang="en-US" dirty="0"/>
              <a:t>JDS vs. CSR Memory Divergence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Adjacent threads still access non-adjacent memory locations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>
          <a:xfrm>
            <a:off x="6982753" y="6248400"/>
            <a:ext cx="1903413" cy="455613"/>
          </a:xfrm>
        </p:spPr>
        <p:txBody>
          <a:bodyPr/>
          <a:lstStyle/>
          <a:p>
            <a:fld id="{4A490C5D-AEA8-4823-B9B3-806910A0ECF7}" type="slidenum">
              <a:rPr lang="es-ES" smtClean="0"/>
              <a:pPr/>
              <a:t>16</a:t>
            </a:fld>
            <a:endParaRPr lang="es-E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85127"/>
              </p:ext>
            </p:extLst>
          </p:nvPr>
        </p:nvGraphicFramePr>
        <p:xfrm>
          <a:off x="685800" y="2817813"/>
          <a:ext cx="7700963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2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5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3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Nonzero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values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93" marB="4569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data[7]</a:t>
                      </a:r>
                    </a:p>
                  </a:txBody>
                  <a:tcPr marL="91444" marR="91444" marT="45693" marB="4569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 2, 4, 1, 3, 1, 1, 1 }</a:t>
                      </a:r>
                    </a:p>
                  </a:txBody>
                  <a:tcPr marL="91444" marR="91444" marT="45693" marB="456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Column indices</a:t>
                      </a:r>
                    </a:p>
                  </a:txBody>
                  <a:tcPr marL="91444" marR="91444" marT="45693" marB="45693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col_index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[7]</a:t>
                      </a:r>
                    </a:p>
                  </a:txBody>
                  <a:tcPr marL="91444" marR="91444" marT="45693" marB="4569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 1, 2, 3, 0, 2, 0, 3 }</a:t>
                      </a:r>
                    </a:p>
                  </a:txBody>
                  <a:tcPr marL="91444" marR="91444" marT="45693" marB="456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JDS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row indices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93" marB="45693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jds_row_perm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</a:p>
                  </a:txBody>
                  <a:tcPr marL="91444" marR="91444" marT="45693" marB="4569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 2, 0, 3, 1 }</a:t>
                      </a:r>
                    </a:p>
                  </a:txBody>
                  <a:tcPr marL="91444" marR="91444" marT="45693" marB="456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JDS Row </a:t>
                      </a:r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Ptrs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93" marB="45693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jds_row_ptr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[5]</a:t>
                      </a:r>
                    </a:p>
                  </a:txBody>
                  <a:tcPr marL="91444" marR="91444" marT="45693" marB="4569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 0, 3, 5, 7,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7 }</a:t>
                      </a:r>
                    </a:p>
                  </a:txBody>
                  <a:tcPr marL="91444" marR="91444" marT="45693" marB="4569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7" name="Group 8"/>
          <p:cNvGrpSpPr>
            <a:grpSpLocks/>
          </p:cNvGrpSpPr>
          <p:nvPr/>
        </p:nvGrpSpPr>
        <p:grpSpPr bwMode="auto">
          <a:xfrm>
            <a:off x="3124200" y="4617245"/>
            <a:ext cx="3810000" cy="1752600"/>
            <a:chOff x="3048000" y="2971800"/>
            <a:chExt cx="3810000" cy="1752600"/>
          </a:xfrm>
        </p:grpSpPr>
        <p:sp>
          <p:nvSpPr>
            <p:cNvPr id="38" name="Rectangle 7"/>
            <p:cNvSpPr>
              <a:spLocks noChangeArrowheads="1"/>
            </p:cNvSpPr>
            <p:nvPr/>
          </p:nvSpPr>
          <p:spPr bwMode="auto">
            <a:xfrm>
              <a:off x="3056604" y="3648075"/>
              <a:ext cx="457200" cy="457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9" name="Rectangle 8"/>
            <p:cNvSpPr>
              <a:spLocks noChangeArrowheads="1"/>
            </p:cNvSpPr>
            <p:nvPr/>
          </p:nvSpPr>
          <p:spPr bwMode="auto">
            <a:xfrm>
              <a:off x="3513804" y="3648075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0" name="Rectangle 9"/>
            <p:cNvSpPr>
              <a:spLocks noChangeArrowheads="1"/>
            </p:cNvSpPr>
            <p:nvPr/>
          </p:nvSpPr>
          <p:spPr bwMode="auto">
            <a:xfrm>
              <a:off x="3971004" y="3648075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" name="Rectangle 10"/>
            <p:cNvSpPr>
              <a:spLocks noChangeArrowheads="1"/>
            </p:cNvSpPr>
            <p:nvPr/>
          </p:nvSpPr>
          <p:spPr bwMode="auto">
            <a:xfrm>
              <a:off x="4419600" y="3648075"/>
              <a:ext cx="457200" cy="457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4885404" y="3648075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" name="Rectangle 12"/>
            <p:cNvSpPr>
              <a:spLocks noChangeArrowheads="1"/>
            </p:cNvSpPr>
            <p:nvPr/>
          </p:nvSpPr>
          <p:spPr bwMode="auto">
            <a:xfrm>
              <a:off x="5342604" y="3648075"/>
              <a:ext cx="457200" cy="457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5791200" y="3648075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5" name="Rectangle 15"/>
            <p:cNvSpPr>
              <a:spLocks noChangeArrowheads="1"/>
            </p:cNvSpPr>
            <p:nvPr/>
          </p:nvSpPr>
          <p:spPr bwMode="auto">
            <a:xfrm>
              <a:off x="3048000" y="4267200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3513804" y="426720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7" name="Rectangle 17"/>
            <p:cNvSpPr>
              <a:spLocks noChangeArrowheads="1"/>
            </p:cNvSpPr>
            <p:nvPr/>
          </p:nvSpPr>
          <p:spPr bwMode="auto">
            <a:xfrm>
              <a:off x="3971004" y="426720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8" name="Rectangle 18"/>
            <p:cNvSpPr>
              <a:spLocks noChangeArrowheads="1"/>
            </p:cNvSpPr>
            <p:nvPr/>
          </p:nvSpPr>
          <p:spPr bwMode="auto">
            <a:xfrm>
              <a:off x="4419600" y="4267200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9" name="Rectangle 19"/>
            <p:cNvSpPr>
              <a:spLocks noChangeArrowheads="1"/>
            </p:cNvSpPr>
            <p:nvPr/>
          </p:nvSpPr>
          <p:spPr bwMode="auto">
            <a:xfrm>
              <a:off x="4885404" y="426720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0" name="Rectangle 20"/>
            <p:cNvSpPr>
              <a:spLocks noChangeArrowheads="1"/>
            </p:cNvSpPr>
            <p:nvPr/>
          </p:nvSpPr>
          <p:spPr bwMode="auto">
            <a:xfrm>
              <a:off x="5342604" y="4267200"/>
              <a:ext cx="457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" name="Rectangle 21"/>
            <p:cNvSpPr>
              <a:spLocks noChangeArrowheads="1"/>
            </p:cNvSpPr>
            <p:nvPr/>
          </p:nvSpPr>
          <p:spPr bwMode="auto">
            <a:xfrm>
              <a:off x="5791200" y="426720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52" name="Straight Arrow Connector 51"/>
            <p:cNvCxnSpPr>
              <a:endCxn id="38" idx="0"/>
            </p:cNvCxnSpPr>
            <p:nvPr/>
          </p:nvCxnSpPr>
          <p:spPr>
            <a:xfrm flipH="1">
              <a:off x="3285204" y="2971800"/>
              <a:ext cx="2522538" cy="6762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41" idx="0"/>
            </p:cNvCxnSpPr>
            <p:nvPr/>
          </p:nvCxnSpPr>
          <p:spPr>
            <a:xfrm flipH="1">
              <a:off x="4648200" y="2971800"/>
              <a:ext cx="1554163" cy="6762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5342604" y="2971800"/>
              <a:ext cx="1134396" cy="6762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6477000" y="2971800"/>
              <a:ext cx="381000" cy="6762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Footer Placeholder 10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73618" y="5322890"/>
            <a:ext cx="69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47886" y="5861996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col_index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41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503"/>
    </mc:Choice>
    <mc:Fallback xmlns="">
      <p:transition spd="slow" advTm="8350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6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JDS with Trasposition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3259138" y="2809875"/>
            <a:ext cx="377825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3627438" y="2809875"/>
            <a:ext cx="377825" cy="3841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3259138" y="2425700"/>
            <a:ext cx="377825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3627438" y="2425700"/>
            <a:ext cx="377825" cy="3841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4005263" y="2425700"/>
            <a:ext cx="377825" cy="3841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3259138" y="1655763"/>
            <a:ext cx="377825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3627438" y="1655763"/>
            <a:ext cx="377825" cy="3841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4005263" y="1655763"/>
            <a:ext cx="377825" cy="3841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383088" y="1655763"/>
            <a:ext cx="37782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4773613" y="1655763"/>
            <a:ext cx="377825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170488" y="1655763"/>
            <a:ext cx="377825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548313" y="1655763"/>
            <a:ext cx="377825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3259138" y="2039938"/>
            <a:ext cx="377825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627438" y="2039938"/>
            <a:ext cx="377825" cy="385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4005263" y="2039938"/>
            <a:ext cx="377825" cy="38576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383088" y="2039938"/>
            <a:ext cx="377825" cy="385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4773613" y="2039938"/>
            <a:ext cx="377825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3259138" y="3217863"/>
            <a:ext cx="377825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627438" y="3217863"/>
            <a:ext cx="377825" cy="385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3259138" y="3621088"/>
            <a:ext cx="377825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259138" y="4006850"/>
            <a:ext cx="377825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4383088" y="2425700"/>
            <a:ext cx="377825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grpSp>
        <p:nvGrpSpPr>
          <p:cNvPr id="27673" name="Group 200"/>
          <p:cNvGrpSpPr>
            <a:grpSpLocks/>
          </p:cNvGrpSpPr>
          <p:nvPr/>
        </p:nvGrpSpPr>
        <p:grpSpPr bwMode="auto">
          <a:xfrm>
            <a:off x="3248025" y="5486400"/>
            <a:ext cx="2646363" cy="430213"/>
            <a:chOff x="3228884" y="5682183"/>
            <a:chExt cx="2646587" cy="430267"/>
          </a:xfrm>
        </p:grpSpPr>
        <p:sp>
          <p:nvSpPr>
            <p:cNvPr id="202" name="Rectangle 201"/>
            <p:cNvSpPr/>
            <p:nvPr/>
          </p:nvSpPr>
          <p:spPr>
            <a:xfrm rot="10800000">
              <a:off x="5497614" y="5682183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 rot="10800000">
              <a:off x="5129283" y="5682183"/>
              <a:ext cx="377857" cy="43026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 rot="10800000">
              <a:off x="4751426" y="5682183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 rot="10800000">
              <a:off x="4375156" y="5682183"/>
              <a:ext cx="376270" cy="43026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 rot="10800000">
              <a:off x="3984598" y="5682183"/>
              <a:ext cx="376270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 rot="10800000">
              <a:off x="3606741" y="5682183"/>
              <a:ext cx="377857" cy="43026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 rot="10800000">
              <a:off x="3228884" y="5682183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</p:grpSp>
      <p:grpSp>
        <p:nvGrpSpPr>
          <p:cNvPr id="27674" name="Group 209"/>
          <p:cNvGrpSpPr>
            <a:grpSpLocks/>
          </p:cNvGrpSpPr>
          <p:nvPr/>
        </p:nvGrpSpPr>
        <p:grpSpPr bwMode="auto">
          <a:xfrm>
            <a:off x="4022725" y="4729163"/>
            <a:ext cx="338138" cy="312737"/>
            <a:chOff x="2832839" y="1843522"/>
            <a:chExt cx="1364973" cy="1336813"/>
          </a:xfrm>
        </p:grpSpPr>
        <p:sp>
          <p:nvSpPr>
            <p:cNvPr id="27707" name="Oval 22"/>
            <p:cNvSpPr>
              <a:spLocks noChangeArrowheads="1"/>
            </p:cNvSpPr>
            <p:nvPr/>
          </p:nvSpPr>
          <p:spPr bwMode="auto">
            <a:xfrm>
              <a:off x="2832839" y="1843522"/>
              <a:ext cx="1364973" cy="1336813"/>
            </a:xfrm>
            <a:prstGeom prst="ellipse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Times New Roman" panose="02020603050405020304" pitchFamily="18" charset="0"/>
                <a:buNone/>
              </a:pPr>
              <a:endParaRPr lang="en-US" altLang="en-US" sz="1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4" name="Freeform 223"/>
            <p:cNvSpPr/>
            <p:nvPr/>
          </p:nvSpPr>
          <p:spPr>
            <a:xfrm>
              <a:off x="3339098" y="1979239"/>
              <a:ext cx="352455" cy="1038235"/>
            </a:xfrm>
            <a:custGeom>
              <a:avLst/>
              <a:gdLst>
                <a:gd name="connsiteX0" fmla="*/ 222106 w 864968"/>
                <a:gd name="connsiteY0" fmla="*/ 0 h 2429691"/>
                <a:gd name="connsiteX1" fmla="*/ 862186 w 864968"/>
                <a:gd name="connsiteY1" fmla="*/ 352697 h 2429691"/>
                <a:gd name="connsiteX2" fmla="*/ 38 w 864968"/>
                <a:gd name="connsiteY2" fmla="*/ 718457 h 2429691"/>
                <a:gd name="connsiteX3" fmla="*/ 822998 w 864968"/>
                <a:gd name="connsiteY3" fmla="*/ 1071154 h 2429691"/>
                <a:gd name="connsiteX4" fmla="*/ 39226 w 864968"/>
                <a:gd name="connsiteY4" fmla="*/ 1358537 h 2429691"/>
                <a:gd name="connsiteX5" fmla="*/ 836061 w 864968"/>
                <a:gd name="connsiteY5" fmla="*/ 1658983 h 2429691"/>
                <a:gd name="connsiteX6" fmla="*/ 91478 w 864968"/>
                <a:gd name="connsiteY6" fmla="*/ 1998617 h 2429691"/>
                <a:gd name="connsiteX7" fmla="*/ 483363 w 864968"/>
                <a:gd name="connsiteY7" fmla="*/ 2194560 h 2429691"/>
                <a:gd name="connsiteX8" fmla="*/ 535615 w 864968"/>
                <a:gd name="connsiteY8" fmla="*/ 2429691 h 2429691"/>
                <a:gd name="connsiteX9" fmla="*/ 535615 w 864968"/>
                <a:gd name="connsiteY9" fmla="*/ 2429691 h 242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968" h="2429691">
                  <a:moveTo>
                    <a:pt x="222106" y="0"/>
                  </a:moveTo>
                  <a:cubicBezTo>
                    <a:pt x="560651" y="116477"/>
                    <a:pt x="899197" y="232954"/>
                    <a:pt x="862186" y="352697"/>
                  </a:cubicBezTo>
                  <a:cubicBezTo>
                    <a:pt x="825175" y="472440"/>
                    <a:pt x="6569" y="598714"/>
                    <a:pt x="38" y="718457"/>
                  </a:cubicBezTo>
                  <a:cubicBezTo>
                    <a:pt x="-6493" y="838200"/>
                    <a:pt x="816467" y="964474"/>
                    <a:pt x="822998" y="1071154"/>
                  </a:cubicBezTo>
                  <a:cubicBezTo>
                    <a:pt x="829529" y="1177834"/>
                    <a:pt x="37049" y="1260566"/>
                    <a:pt x="39226" y="1358537"/>
                  </a:cubicBezTo>
                  <a:cubicBezTo>
                    <a:pt x="41403" y="1456508"/>
                    <a:pt x="827352" y="1552303"/>
                    <a:pt x="836061" y="1658983"/>
                  </a:cubicBezTo>
                  <a:cubicBezTo>
                    <a:pt x="844770" y="1765663"/>
                    <a:pt x="150261" y="1909354"/>
                    <a:pt x="91478" y="1998617"/>
                  </a:cubicBezTo>
                  <a:cubicBezTo>
                    <a:pt x="32695" y="2087880"/>
                    <a:pt x="409340" y="2122714"/>
                    <a:pt x="483363" y="2194560"/>
                  </a:cubicBezTo>
                  <a:cubicBezTo>
                    <a:pt x="557386" y="2266406"/>
                    <a:pt x="535615" y="2429691"/>
                    <a:pt x="535615" y="2429691"/>
                  </a:cubicBezTo>
                  <a:lnTo>
                    <a:pt x="535615" y="24296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</p:grpSp>
      <p:grpSp>
        <p:nvGrpSpPr>
          <p:cNvPr id="27675" name="Group 210"/>
          <p:cNvGrpSpPr>
            <a:grpSpLocks/>
          </p:cNvGrpSpPr>
          <p:nvPr/>
        </p:nvGrpSpPr>
        <p:grpSpPr bwMode="auto">
          <a:xfrm>
            <a:off x="3636963" y="4729163"/>
            <a:ext cx="338137" cy="312737"/>
            <a:chOff x="2832839" y="1843522"/>
            <a:chExt cx="1364973" cy="1336813"/>
          </a:xfrm>
        </p:grpSpPr>
        <p:sp>
          <p:nvSpPr>
            <p:cNvPr id="27705" name="Oval 22"/>
            <p:cNvSpPr>
              <a:spLocks noChangeArrowheads="1"/>
            </p:cNvSpPr>
            <p:nvPr/>
          </p:nvSpPr>
          <p:spPr bwMode="auto">
            <a:xfrm>
              <a:off x="2832839" y="1843522"/>
              <a:ext cx="1364973" cy="1336813"/>
            </a:xfrm>
            <a:prstGeom prst="ellipse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Times New Roman" panose="02020603050405020304" pitchFamily="18" charset="0"/>
                <a:buNone/>
              </a:pPr>
              <a:endParaRPr lang="en-US" altLang="en-US" sz="1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2" name="Freeform 221"/>
            <p:cNvSpPr/>
            <p:nvPr/>
          </p:nvSpPr>
          <p:spPr>
            <a:xfrm>
              <a:off x="3339095" y="1979239"/>
              <a:ext cx="352460" cy="1038235"/>
            </a:xfrm>
            <a:custGeom>
              <a:avLst/>
              <a:gdLst>
                <a:gd name="connsiteX0" fmla="*/ 222106 w 864968"/>
                <a:gd name="connsiteY0" fmla="*/ 0 h 2429691"/>
                <a:gd name="connsiteX1" fmla="*/ 862186 w 864968"/>
                <a:gd name="connsiteY1" fmla="*/ 352697 h 2429691"/>
                <a:gd name="connsiteX2" fmla="*/ 38 w 864968"/>
                <a:gd name="connsiteY2" fmla="*/ 718457 h 2429691"/>
                <a:gd name="connsiteX3" fmla="*/ 822998 w 864968"/>
                <a:gd name="connsiteY3" fmla="*/ 1071154 h 2429691"/>
                <a:gd name="connsiteX4" fmla="*/ 39226 w 864968"/>
                <a:gd name="connsiteY4" fmla="*/ 1358537 h 2429691"/>
                <a:gd name="connsiteX5" fmla="*/ 836061 w 864968"/>
                <a:gd name="connsiteY5" fmla="*/ 1658983 h 2429691"/>
                <a:gd name="connsiteX6" fmla="*/ 91478 w 864968"/>
                <a:gd name="connsiteY6" fmla="*/ 1998617 h 2429691"/>
                <a:gd name="connsiteX7" fmla="*/ 483363 w 864968"/>
                <a:gd name="connsiteY7" fmla="*/ 2194560 h 2429691"/>
                <a:gd name="connsiteX8" fmla="*/ 535615 w 864968"/>
                <a:gd name="connsiteY8" fmla="*/ 2429691 h 2429691"/>
                <a:gd name="connsiteX9" fmla="*/ 535615 w 864968"/>
                <a:gd name="connsiteY9" fmla="*/ 2429691 h 242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968" h="2429691">
                  <a:moveTo>
                    <a:pt x="222106" y="0"/>
                  </a:moveTo>
                  <a:cubicBezTo>
                    <a:pt x="560651" y="116477"/>
                    <a:pt x="899197" y="232954"/>
                    <a:pt x="862186" y="352697"/>
                  </a:cubicBezTo>
                  <a:cubicBezTo>
                    <a:pt x="825175" y="472440"/>
                    <a:pt x="6569" y="598714"/>
                    <a:pt x="38" y="718457"/>
                  </a:cubicBezTo>
                  <a:cubicBezTo>
                    <a:pt x="-6493" y="838200"/>
                    <a:pt x="816467" y="964474"/>
                    <a:pt x="822998" y="1071154"/>
                  </a:cubicBezTo>
                  <a:cubicBezTo>
                    <a:pt x="829529" y="1177834"/>
                    <a:pt x="37049" y="1260566"/>
                    <a:pt x="39226" y="1358537"/>
                  </a:cubicBezTo>
                  <a:cubicBezTo>
                    <a:pt x="41403" y="1456508"/>
                    <a:pt x="827352" y="1552303"/>
                    <a:pt x="836061" y="1658983"/>
                  </a:cubicBezTo>
                  <a:cubicBezTo>
                    <a:pt x="844770" y="1765663"/>
                    <a:pt x="150261" y="1909354"/>
                    <a:pt x="91478" y="1998617"/>
                  </a:cubicBezTo>
                  <a:cubicBezTo>
                    <a:pt x="32695" y="2087880"/>
                    <a:pt x="409340" y="2122714"/>
                    <a:pt x="483363" y="2194560"/>
                  </a:cubicBezTo>
                  <a:cubicBezTo>
                    <a:pt x="557386" y="2266406"/>
                    <a:pt x="535615" y="2429691"/>
                    <a:pt x="535615" y="2429691"/>
                  </a:cubicBezTo>
                  <a:lnTo>
                    <a:pt x="535615" y="24296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</p:grpSp>
      <p:grpSp>
        <p:nvGrpSpPr>
          <p:cNvPr id="27676" name="Group 211"/>
          <p:cNvGrpSpPr>
            <a:grpSpLocks/>
          </p:cNvGrpSpPr>
          <p:nvPr/>
        </p:nvGrpSpPr>
        <p:grpSpPr bwMode="auto">
          <a:xfrm>
            <a:off x="4394200" y="4729163"/>
            <a:ext cx="338138" cy="312737"/>
            <a:chOff x="2832839" y="1843522"/>
            <a:chExt cx="1364973" cy="1336813"/>
          </a:xfrm>
        </p:grpSpPr>
        <p:sp>
          <p:nvSpPr>
            <p:cNvPr id="27703" name="Oval 22"/>
            <p:cNvSpPr>
              <a:spLocks noChangeArrowheads="1"/>
            </p:cNvSpPr>
            <p:nvPr/>
          </p:nvSpPr>
          <p:spPr bwMode="auto">
            <a:xfrm>
              <a:off x="2832839" y="1843522"/>
              <a:ext cx="1364973" cy="1336813"/>
            </a:xfrm>
            <a:prstGeom prst="ellipse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Times New Roman" panose="02020603050405020304" pitchFamily="18" charset="0"/>
                <a:buNone/>
              </a:pPr>
              <a:endParaRPr lang="en-US" altLang="en-US" sz="1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0" name="Freeform 219"/>
            <p:cNvSpPr/>
            <p:nvPr/>
          </p:nvSpPr>
          <p:spPr>
            <a:xfrm>
              <a:off x="3339098" y="1979239"/>
              <a:ext cx="352455" cy="1038235"/>
            </a:xfrm>
            <a:custGeom>
              <a:avLst/>
              <a:gdLst>
                <a:gd name="connsiteX0" fmla="*/ 222106 w 864968"/>
                <a:gd name="connsiteY0" fmla="*/ 0 h 2429691"/>
                <a:gd name="connsiteX1" fmla="*/ 862186 w 864968"/>
                <a:gd name="connsiteY1" fmla="*/ 352697 h 2429691"/>
                <a:gd name="connsiteX2" fmla="*/ 38 w 864968"/>
                <a:gd name="connsiteY2" fmla="*/ 718457 h 2429691"/>
                <a:gd name="connsiteX3" fmla="*/ 822998 w 864968"/>
                <a:gd name="connsiteY3" fmla="*/ 1071154 h 2429691"/>
                <a:gd name="connsiteX4" fmla="*/ 39226 w 864968"/>
                <a:gd name="connsiteY4" fmla="*/ 1358537 h 2429691"/>
                <a:gd name="connsiteX5" fmla="*/ 836061 w 864968"/>
                <a:gd name="connsiteY5" fmla="*/ 1658983 h 2429691"/>
                <a:gd name="connsiteX6" fmla="*/ 91478 w 864968"/>
                <a:gd name="connsiteY6" fmla="*/ 1998617 h 2429691"/>
                <a:gd name="connsiteX7" fmla="*/ 483363 w 864968"/>
                <a:gd name="connsiteY7" fmla="*/ 2194560 h 2429691"/>
                <a:gd name="connsiteX8" fmla="*/ 535615 w 864968"/>
                <a:gd name="connsiteY8" fmla="*/ 2429691 h 2429691"/>
                <a:gd name="connsiteX9" fmla="*/ 535615 w 864968"/>
                <a:gd name="connsiteY9" fmla="*/ 2429691 h 242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968" h="2429691">
                  <a:moveTo>
                    <a:pt x="222106" y="0"/>
                  </a:moveTo>
                  <a:cubicBezTo>
                    <a:pt x="560651" y="116477"/>
                    <a:pt x="899197" y="232954"/>
                    <a:pt x="862186" y="352697"/>
                  </a:cubicBezTo>
                  <a:cubicBezTo>
                    <a:pt x="825175" y="472440"/>
                    <a:pt x="6569" y="598714"/>
                    <a:pt x="38" y="718457"/>
                  </a:cubicBezTo>
                  <a:cubicBezTo>
                    <a:pt x="-6493" y="838200"/>
                    <a:pt x="816467" y="964474"/>
                    <a:pt x="822998" y="1071154"/>
                  </a:cubicBezTo>
                  <a:cubicBezTo>
                    <a:pt x="829529" y="1177834"/>
                    <a:pt x="37049" y="1260566"/>
                    <a:pt x="39226" y="1358537"/>
                  </a:cubicBezTo>
                  <a:cubicBezTo>
                    <a:pt x="41403" y="1456508"/>
                    <a:pt x="827352" y="1552303"/>
                    <a:pt x="836061" y="1658983"/>
                  </a:cubicBezTo>
                  <a:cubicBezTo>
                    <a:pt x="844770" y="1765663"/>
                    <a:pt x="150261" y="1909354"/>
                    <a:pt x="91478" y="1998617"/>
                  </a:cubicBezTo>
                  <a:cubicBezTo>
                    <a:pt x="32695" y="2087880"/>
                    <a:pt x="409340" y="2122714"/>
                    <a:pt x="483363" y="2194560"/>
                  </a:cubicBezTo>
                  <a:cubicBezTo>
                    <a:pt x="557386" y="2266406"/>
                    <a:pt x="535615" y="2429691"/>
                    <a:pt x="535615" y="2429691"/>
                  </a:cubicBezTo>
                  <a:lnTo>
                    <a:pt x="535615" y="24296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</p:grpSp>
      <p:cxnSp>
        <p:nvCxnSpPr>
          <p:cNvPr id="216" name="Straight Arrow Connector 215"/>
          <p:cNvCxnSpPr>
            <a:endCxn id="27707" idx="0"/>
          </p:cNvCxnSpPr>
          <p:nvPr/>
        </p:nvCxnSpPr>
        <p:spPr>
          <a:xfrm>
            <a:off x="4192588" y="1524000"/>
            <a:ext cx="0" cy="3205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endCxn id="27705" idx="0"/>
          </p:cNvCxnSpPr>
          <p:nvPr/>
        </p:nvCxnSpPr>
        <p:spPr>
          <a:xfrm flipH="1">
            <a:off x="3805238" y="1524000"/>
            <a:ext cx="11112" cy="3205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endCxn id="27703" idx="0"/>
          </p:cNvCxnSpPr>
          <p:nvPr/>
        </p:nvCxnSpPr>
        <p:spPr>
          <a:xfrm flipH="1">
            <a:off x="4562475" y="1524000"/>
            <a:ext cx="9525" cy="3205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27680" name="Group 249"/>
          <p:cNvGrpSpPr>
            <a:grpSpLocks/>
          </p:cNvGrpSpPr>
          <p:nvPr/>
        </p:nvGrpSpPr>
        <p:grpSpPr bwMode="auto">
          <a:xfrm>
            <a:off x="2330450" y="1658938"/>
            <a:ext cx="946150" cy="2732087"/>
            <a:chOff x="2312932" y="1658746"/>
            <a:chExt cx="946281" cy="2732701"/>
          </a:xfrm>
        </p:grpSpPr>
        <p:grpSp>
          <p:nvGrpSpPr>
            <p:cNvPr id="27688" name="Group 225"/>
            <p:cNvGrpSpPr>
              <a:grpSpLocks/>
            </p:cNvGrpSpPr>
            <p:nvPr/>
          </p:nvGrpSpPr>
          <p:grpSpPr bwMode="auto">
            <a:xfrm rot="5400000">
              <a:off x="1161715" y="2809963"/>
              <a:ext cx="2732701" cy="430267"/>
              <a:chOff x="3228884" y="5682183"/>
              <a:chExt cx="2646587" cy="430267"/>
            </a:xfrm>
          </p:grpSpPr>
          <p:sp>
            <p:nvSpPr>
              <p:cNvPr id="227" name="Rectangle 226"/>
              <p:cNvSpPr/>
              <p:nvPr/>
            </p:nvSpPr>
            <p:spPr>
              <a:xfrm rot="10800000">
                <a:off x="5498706" y="5682177"/>
                <a:ext cx="376765" cy="4302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228" name="Rectangle 227"/>
              <p:cNvSpPr/>
              <p:nvPr/>
            </p:nvSpPr>
            <p:spPr>
              <a:xfrm rot="10800000">
                <a:off x="5129629" y="5682177"/>
                <a:ext cx="376765" cy="4302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 rot="10800000">
                <a:off x="4751325" y="5682177"/>
                <a:ext cx="378304" cy="4302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230" name="Rectangle 229"/>
              <p:cNvSpPr/>
              <p:nvPr/>
            </p:nvSpPr>
            <p:spPr>
              <a:xfrm rot="10800000">
                <a:off x="4374559" y="5682176"/>
                <a:ext cx="376766" cy="4302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 rot="10800000">
                <a:off x="3983952" y="5682176"/>
                <a:ext cx="376766" cy="4302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 rot="10800000">
                <a:off x="3605649" y="5682177"/>
                <a:ext cx="378304" cy="4302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 rot="10800000">
                <a:off x="3228884" y="5682177"/>
                <a:ext cx="376765" cy="4302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cxnSp>
          <p:nvCxnSpPr>
            <p:cNvPr id="235" name="Straight Arrow Connector 234"/>
            <p:cNvCxnSpPr>
              <a:stCxn id="233" idx="2"/>
              <a:endCxn id="156" idx="1"/>
            </p:cNvCxnSpPr>
            <p:nvPr/>
          </p:nvCxnSpPr>
          <p:spPr>
            <a:xfrm flipV="1">
              <a:off x="2743205" y="1847700"/>
              <a:ext cx="516008" cy="63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stCxn id="232" idx="2"/>
              <a:endCxn id="149" idx="1"/>
            </p:cNvCxnSpPr>
            <p:nvPr/>
          </p:nvCxnSpPr>
          <p:spPr>
            <a:xfrm flipV="1">
              <a:off x="2743205" y="2231962"/>
              <a:ext cx="516008" cy="111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>
              <a:stCxn id="231" idx="2"/>
              <a:endCxn id="163" idx="1"/>
            </p:cNvCxnSpPr>
            <p:nvPr/>
          </p:nvCxnSpPr>
          <p:spPr>
            <a:xfrm flipV="1">
              <a:off x="2743205" y="2617811"/>
              <a:ext cx="516008" cy="158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230" idx="2"/>
              <a:endCxn id="170" idx="1"/>
            </p:cNvCxnSpPr>
            <p:nvPr/>
          </p:nvCxnSpPr>
          <p:spPr>
            <a:xfrm flipV="1">
              <a:off x="2743205" y="3002073"/>
              <a:ext cx="516008" cy="349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/>
            <p:cNvCxnSpPr>
              <a:stCxn id="229" idx="2"/>
              <a:endCxn id="142" idx="1"/>
            </p:cNvCxnSpPr>
            <p:nvPr/>
          </p:nvCxnSpPr>
          <p:spPr>
            <a:xfrm flipV="1">
              <a:off x="2743205" y="3411740"/>
              <a:ext cx="516008" cy="142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>
              <a:stCxn id="228" idx="2"/>
              <a:endCxn id="135" idx="1"/>
            </p:cNvCxnSpPr>
            <p:nvPr/>
          </p:nvCxnSpPr>
          <p:spPr>
            <a:xfrm flipV="1">
              <a:off x="2743205" y="3813467"/>
              <a:ext cx="516008" cy="31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>
              <a:stCxn id="227" idx="2"/>
              <a:endCxn id="128" idx="1"/>
            </p:cNvCxnSpPr>
            <p:nvPr/>
          </p:nvCxnSpPr>
          <p:spPr>
            <a:xfrm>
              <a:off x="2743205" y="4196141"/>
              <a:ext cx="516008" cy="31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Straight Arrow Connector 102"/>
          <p:cNvCxnSpPr>
            <a:stCxn id="27703" idx="4"/>
            <a:endCxn id="203" idx="2"/>
          </p:cNvCxnSpPr>
          <p:nvPr/>
        </p:nvCxnSpPr>
        <p:spPr>
          <a:xfrm>
            <a:off x="4562475" y="5041900"/>
            <a:ext cx="774700" cy="44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7707" idx="4"/>
            <a:endCxn id="207" idx="2"/>
          </p:cNvCxnSpPr>
          <p:nvPr/>
        </p:nvCxnSpPr>
        <p:spPr>
          <a:xfrm flipH="1">
            <a:off x="3814763" y="5041900"/>
            <a:ext cx="377825" cy="44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7705" idx="4"/>
            <a:endCxn id="205" idx="2"/>
          </p:cNvCxnSpPr>
          <p:nvPr/>
        </p:nvCxnSpPr>
        <p:spPr>
          <a:xfrm>
            <a:off x="3805238" y="5041900"/>
            <a:ext cx="777875" cy="44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8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Palatino"/>
              <a:buNone/>
            </a:pPr>
            <a:r>
              <a:rPr lang="en-US" altLang="en-US" sz="1200">
                <a:latin typeface="Palatino"/>
              </a:rPr>
              <a:t>©Wen-mei W. Hwu and David Kirk/NVIDIA, 2010-2018</a:t>
            </a:r>
          </a:p>
        </p:txBody>
      </p:sp>
      <p:sp>
        <p:nvSpPr>
          <p:cNvPr id="2768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B95DE950-5A99-4EBA-9695-68E3662F7B5C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7686" name="TextBox 1"/>
          <p:cNvSpPr txBox="1">
            <a:spLocks noChangeArrowheads="1"/>
          </p:cNvSpPr>
          <p:nvPr/>
        </p:nvSpPr>
        <p:spPr bwMode="auto">
          <a:xfrm rot="-5400000">
            <a:off x="1162245" y="2895749"/>
            <a:ext cx="1568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jds_col_ptr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87" name="TextBox 2"/>
          <p:cNvSpPr txBox="1">
            <a:spLocks noChangeArrowheads="1"/>
          </p:cNvSpPr>
          <p:nvPr/>
        </p:nvSpPr>
        <p:spPr bwMode="auto">
          <a:xfrm>
            <a:off x="5705474" y="4286071"/>
            <a:ext cx="336342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Access with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col_index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Perm with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jds_row_index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645"/>
    </mc:Choice>
    <mc:Fallback xmlns="">
      <p:transition spd="slow" advTm="30764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/>
          <p:cNvGrpSpPr>
            <a:grpSpLocks/>
          </p:cNvGrpSpPr>
          <p:nvPr/>
        </p:nvGrpSpPr>
        <p:grpSpPr bwMode="auto">
          <a:xfrm>
            <a:off x="1619672" y="1702662"/>
            <a:ext cx="6130925" cy="3725566"/>
            <a:chOff x="1489075" y="990600"/>
            <a:chExt cx="6130925" cy="3725565"/>
          </a:xfrm>
        </p:grpSpPr>
        <p:sp>
          <p:nvSpPr>
            <p:cNvPr id="11" name="Rectangle 10"/>
            <p:cNvSpPr/>
            <p:nvPr/>
          </p:nvSpPr>
          <p:spPr>
            <a:xfrm>
              <a:off x="1673225" y="1925797"/>
              <a:ext cx="630237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dirty="0"/>
                <a:t>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97136" y="1079553"/>
              <a:ext cx="630238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dirty="0"/>
                <a:t>4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40087" y="1079553"/>
              <a:ext cx="630238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73225" y="2769056"/>
              <a:ext cx="630237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489075" y="990600"/>
              <a:ext cx="2493963" cy="31543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498724" y="1891573"/>
              <a:ext cx="628650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04974" y="1079721"/>
              <a:ext cx="630237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00584" y="2769056"/>
              <a:ext cx="630238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31756" name="TextBox 27"/>
            <p:cNvSpPr txBox="1">
              <a:spLocks noChangeArrowheads="1"/>
            </p:cNvSpPr>
            <p:nvPr/>
          </p:nvSpPr>
          <p:spPr bwMode="auto">
            <a:xfrm>
              <a:off x="2335212" y="4254500"/>
              <a:ext cx="6992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Arial" charset="0"/>
                </a:rPr>
                <a:t>JDS</a:t>
              </a:r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4135438" y="2201863"/>
              <a:ext cx="838200" cy="73183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265738" y="1897063"/>
              <a:ext cx="630237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dirty="0"/>
                <a:t>4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49963" y="1100138"/>
              <a:ext cx="630237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dirty="0"/>
                <a:t>3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824663" y="1100138"/>
              <a:ext cx="630237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265738" y="2667000"/>
              <a:ext cx="630237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126038" y="990600"/>
              <a:ext cx="2493962" cy="31543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048375" y="1897063"/>
              <a:ext cx="628650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257800" y="1100138"/>
              <a:ext cx="630238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844448" y="1897063"/>
              <a:ext cx="630238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31766" name="TextBox 27"/>
            <p:cNvSpPr txBox="1">
              <a:spLocks noChangeArrowheads="1"/>
            </p:cNvSpPr>
            <p:nvPr/>
          </p:nvSpPr>
          <p:spPr bwMode="auto">
            <a:xfrm>
              <a:off x="5322731" y="4254500"/>
              <a:ext cx="211788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Arial" charset="0"/>
                </a:rPr>
                <a:t>JDS-transposed</a:t>
              </a:r>
            </a:p>
          </p:txBody>
        </p:sp>
      </p:grpSp>
      <p:sp>
        <p:nvSpPr>
          <p:cNvPr id="317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Transposition for Memory Coalescing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18</a:t>
            </a:fld>
            <a:endParaRPr lang="es-ES" dirty="0"/>
          </a:p>
        </p:txBody>
      </p:sp>
      <p:sp>
        <p:nvSpPr>
          <p:cNvPr id="3" name="TextBox 2"/>
          <p:cNvSpPr txBox="1"/>
          <p:nvPr/>
        </p:nvSpPr>
        <p:spPr>
          <a:xfrm>
            <a:off x="7895863" y="180501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95862" y="260194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95861" y="336056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 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95860" y="405643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</p:spTree>
    <p:extLst>
      <p:ext uri="{BB962C8B-B14F-4D97-AF65-F5344CB8AC3E}">
        <p14:creationId xmlns:p14="http://schemas.microsoft.com/office/powerpoint/2010/main" val="297961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42"/>
    </mc:Choice>
    <mc:Fallback xmlns="">
      <p:transition spd="slow" advTm="4054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425139"/>
              </p:ext>
            </p:extLst>
          </p:nvPr>
        </p:nvGraphicFramePr>
        <p:xfrm>
          <a:off x="76200" y="1905000"/>
          <a:ext cx="9235751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1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6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8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93" marB="4569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93" marB="45693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93" marB="456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93" marB="45693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93" marB="45693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93" marB="456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JDS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row indices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93" marB="45693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Jds_row_perm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</a:p>
                  </a:txBody>
                  <a:tcPr marL="91444" marR="91444" marT="45693" marB="45693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{ 2, 0, 3, 1 }</a:t>
                      </a:r>
                    </a:p>
                  </a:txBody>
                  <a:tcPr marL="91444" marR="91444" marT="45693" marB="456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JDS column pointers</a:t>
                      </a:r>
                    </a:p>
                  </a:txBody>
                  <a:tcPr marL="91444" marR="91444" marT="45693" marB="45693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jds_t_col_ptr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</a:p>
                  </a:txBody>
                  <a:tcPr marL="91444" marR="91444" marT="45693" marB="45693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 0, 3, 6,</a:t>
                      </a:r>
                      <a:r>
                        <a:rPr lang="en-US" sz="2000" baseline="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 }</a:t>
                      </a:r>
                    </a:p>
                  </a:txBody>
                  <a:tcPr marL="91444" marR="91444" marT="45693" marB="4569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783" name="Group 8"/>
          <p:cNvGrpSpPr>
            <a:grpSpLocks/>
          </p:cNvGrpSpPr>
          <p:nvPr/>
        </p:nvGrpSpPr>
        <p:grpSpPr bwMode="auto">
          <a:xfrm>
            <a:off x="2850175" y="3696855"/>
            <a:ext cx="4296695" cy="1872208"/>
            <a:chOff x="3048000" y="2852192"/>
            <a:chExt cx="4296695" cy="1872208"/>
          </a:xfrm>
        </p:grpSpPr>
        <p:sp>
          <p:nvSpPr>
            <p:cNvPr id="32785" name="Rectangle 7"/>
            <p:cNvSpPr>
              <a:spLocks noChangeArrowheads="1"/>
            </p:cNvSpPr>
            <p:nvPr/>
          </p:nvSpPr>
          <p:spPr bwMode="auto">
            <a:xfrm>
              <a:off x="3048000" y="3648075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</a:t>
              </a:r>
            </a:p>
          </p:txBody>
        </p:sp>
        <p:sp>
          <p:nvSpPr>
            <p:cNvPr id="32786" name="Rectangle 8"/>
            <p:cNvSpPr>
              <a:spLocks noChangeArrowheads="1"/>
            </p:cNvSpPr>
            <p:nvPr/>
          </p:nvSpPr>
          <p:spPr bwMode="auto">
            <a:xfrm>
              <a:off x="3513804" y="3648075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32787" name="Rectangle 9"/>
            <p:cNvSpPr>
              <a:spLocks noChangeArrowheads="1"/>
            </p:cNvSpPr>
            <p:nvPr/>
          </p:nvSpPr>
          <p:spPr bwMode="auto">
            <a:xfrm>
              <a:off x="3971004" y="3648075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32788" name="Rectangle 10"/>
            <p:cNvSpPr>
              <a:spLocks noChangeArrowheads="1"/>
            </p:cNvSpPr>
            <p:nvPr/>
          </p:nvSpPr>
          <p:spPr bwMode="auto">
            <a:xfrm>
              <a:off x="4419600" y="3648075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  <a:cs typeface="Arial" charset="0"/>
                </a:rPr>
                <a:t>4</a:t>
              </a:r>
            </a:p>
          </p:txBody>
        </p:sp>
        <p:sp>
          <p:nvSpPr>
            <p:cNvPr id="32789" name="Rectangle 11"/>
            <p:cNvSpPr>
              <a:spLocks noChangeArrowheads="1"/>
            </p:cNvSpPr>
            <p:nvPr/>
          </p:nvSpPr>
          <p:spPr bwMode="auto">
            <a:xfrm>
              <a:off x="4885404" y="3648075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32790" name="Rectangle 12"/>
            <p:cNvSpPr>
              <a:spLocks noChangeArrowheads="1"/>
            </p:cNvSpPr>
            <p:nvPr/>
          </p:nvSpPr>
          <p:spPr bwMode="auto">
            <a:xfrm>
              <a:off x="5342604" y="3648075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32791" name="Rectangle 13"/>
            <p:cNvSpPr>
              <a:spLocks noChangeArrowheads="1"/>
            </p:cNvSpPr>
            <p:nvPr/>
          </p:nvSpPr>
          <p:spPr bwMode="auto">
            <a:xfrm>
              <a:off x="5791200" y="3648075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32792" name="Rectangle 15"/>
            <p:cNvSpPr>
              <a:spLocks noChangeArrowheads="1"/>
            </p:cNvSpPr>
            <p:nvPr/>
          </p:nvSpPr>
          <p:spPr bwMode="auto">
            <a:xfrm>
              <a:off x="3048000" y="426720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32793" name="Rectangle 16"/>
            <p:cNvSpPr>
              <a:spLocks noChangeArrowheads="1"/>
            </p:cNvSpPr>
            <p:nvPr/>
          </p:nvSpPr>
          <p:spPr bwMode="auto">
            <a:xfrm>
              <a:off x="3513804" y="426720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cs typeface="Arial" charset="0"/>
                </a:rPr>
                <a:t>0</a:t>
              </a:r>
            </a:p>
          </p:txBody>
        </p:sp>
        <p:sp>
          <p:nvSpPr>
            <p:cNvPr id="32794" name="Rectangle 17"/>
            <p:cNvSpPr>
              <a:spLocks noChangeArrowheads="1"/>
            </p:cNvSpPr>
            <p:nvPr/>
          </p:nvSpPr>
          <p:spPr bwMode="auto">
            <a:xfrm>
              <a:off x="3971004" y="426720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cs typeface="Arial" charset="0"/>
                </a:rPr>
                <a:t>0</a:t>
              </a:r>
            </a:p>
          </p:txBody>
        </p:sp>
        <p:sp>
          <p:nvSpPr>
            <p:cNvPr id="32795" name="Rectangle 18"/>
            <p:cNvSpPr>
              <a:spLocks noChangeArrowheads="1"/>
            </p:cNvSpPr>
            <p:nvPr/>
          </p:nvSpPr>
          <p:spPr bwMode="auto">
            <a:xfrm>
              <a:off x="4419600" y="426720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  <a:cs typeface="Arial" charset="0"/>
                </a:rPr>
                <a:t>2</a:t>
              </a:r>
            </a:p>
          </p:txBody>
        </p:sp>
        <p:sp>
          <p:nvSpPr>
            <p:cNvPr id="32796" name="Rectangle 19"/>
            <p:cNvSpPr>
              <a:spLocks noChangeArrowheads="1"/>
            </p:cNvSpPr>
            <p:nvPr/>
          </p:nvSpPr>
          <p:spPr bwMode="auto">
            <a:xfrm>
              <a:off x="4885404" y="426720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cs typeface="Arial" charset="0"/>
                </a:rPr>
                <a:t>2</a:t>
              </a:r>
            </a:p>
          </p:txBody>
        </p:sp>
        <p:sp>
          <p:nvSpPr>
            <p:cNvPr id="32797" name="Rectangle 20"/>
            <p:cNvSpPr>
              <a:spLocks noChangeArrowheads="1"/>
            </p:cNvSpPr>
            <p:nvPr/>
          </p:nvSpPr>
          <p:spPr bwMode="auto">
            <a:xfrm>
              <a:off x="5342604" y="426720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32798" name="Rectangle 21"/>
            <p:cNvSpPr>
              <a:spLocks noChangeArrowheads="1"/>
            </p:cNvSpPr>
            <p:nvPr/>
          </p:nvSpPr>
          <p:spPr bwMode="auto">
            <a:xfrm>
              <a:off x="5791200" y="426720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3</a:t>
              </a:r>
            </a:p>
          </p:txBody>
        </p:sp>
        <p:cxnSp>
          <p:nvCxnSpPr>
            <p:cNvPr id="20" name="Straight Arrow Connector 19"/>
            <p:cNvCxnSpPr>
              <a:endCxn id="32785" idx="0"/>
            </p:cNvCxnSpPr>
            <p:nvPr/>
          </p:nvCxnSpPr>
          <p:spPr>
            <a:xfrm flipH="1">
              <a:off x="3276600" y="2852192"/>
              <a:ext cx="3145758" cy="7958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32788" idx="0"/>
            </p:cNvCxnSpPr>
            <p:nvPr/>
          </p:nvCxnSpPr>
          <p:spPr>
            <a:xfrm flipH="1">
              <a:off x="4648200" y="2924200"/>
              <a:ext cx="2002758" cy="7238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32791" idx="0"/>
            </p:cNvCxnSpPr>
            <p:nvPr/>
          </p:nvCxnSpPr>
          <p:spPr>
            <a:xfrm flipH="1">
              <a:off x="6019800" y="2852192"/>
              <a:ext cx="1079754" cy="7958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6477000" y="2852192"/>
              <a:ext cx="867695" cy="7958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784" name="Title 1"/>
          <p:cNvSpPr>
            <a:spLocks noGrp="1"/>
          </p:cNvSpPr>
          <p:nvPr>
            <p:ph type="title"/>
          </p:nvPr>
        </p:nvSpPr>
        <p:spPr>
          <a:xfrm>
            <a:off x="427153" y="-17055"/>
            <a:ext cx="8304213" cy="1141413"/>
          </a:xfrm>
        </p:spPr>
        <p:txBody>
          <a:bodyPr/>
          <a:lstStyle/>
          <a:p>
            <a:r>
              <a:rPr lang="en-US" sz="3600" dirty="0"/>
              <a:t>JDS Format with Transposed Layout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6827953" y="6588263"/>
            <a:ext cx="1903413" cy="455613"/>
          </a:xfrm>
        </p:spPr>
        <p:txBody>
          <a:bodyPr/>
          <a:lstStyle/>
          <a:p>
            <a:fld id="{4A490C5D-AEA8-4823-B9B3-806910A0ECF7}" type="slidenum">
              <a:rPr lang="es-ES" smtClean="0"/>
              <a:pPr/>
              <a:t>19</a:t>
            </a:fld>
            <a:endParaRPr lang="es-ES" dirty="0"/>
          </a:p>
        </p:txBody>
      </p:sp>
      <p:sp>
        <p:nvSpPr>
          <p:cNvPr id="9" name="TextBox 8"/>
          <p:cNvSpPr txBox="1"/>
          <p:nvPr/>
        </p:nvSpPr>
        <p:spPr>
          <a:xfrm>
            <a:off x="1987161" y="4514442"/>
            <a:ext cx="69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3612" y="5061954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col_index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584229" y="5179382"/>
            <a:ext cx="630237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/>
              <a:t>4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7368454" y="4382457"/>
            <a:ext cx="630237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/>
              <a:t>3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8143154" y="4382457"/>
            <a:ext cx="630237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/>
              <a:t>1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584229" y="5949319"/>
            <a:ext cx="630237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/>
              <a:t>1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6444529" y="4272919"/>
            <a:ext cx="2493962" cy="2424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 bwMode="auto">
          <a:xfrm>
            <a:off x="7366866" y="5179382"/>
            <a:ext cx="628650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/>
              <a:t>1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6576291" y="4382457"/>
            <a:ext cx="630238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/>
              <a:t>2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8162939" y="5179382"/>
            <a:ext cx="630238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/>
              <a:t>1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485050"/>
              </p:ext>
            </p:extLst>
          </p:nvPr>
        </p:nvGraphicFramePr>
        <p:xfrm>
          <a:off x="1097576" y="895463"/>
          <a:ext cx="5181599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5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1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71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Row 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Thread 0</a:t>
                      </a:r>
                    </a:p>
                  </a:txBody>
                  <a:tcPr marL="91456" marR="91456" marT="45704" marB="4570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Row 1</a:t>
                      </a:r>
                    </a:p>
                  </a:txBody>
                  <a:tcPr marL="91456" marR="91456" marT="45704" marB="4570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Thread 1</a:t>
                      </a:r>
                    </a:p>
                  </a:txBody>
                  <a:tcPr marL="91456" marR="91456" marT="45704" marB="4570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Row 2</a:t>
                      </a:r>
                    </a:p>
                  </a:txBody>
                  <a:tcPr marL="91456" marR="91456" marT="45704" marB="4570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Thread 2</a:t>
                      </a:r>
                    </a:p>
                  </a:txBody>
                  <a:tcPr marL="91456" marR="91456" marT="45704" marB="4570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Row 3</a:t>
                      </a:r>
                    </a:p>
                  </a:txBody>
                  <a:tcPr marL="91456" marR="91456" marT="45704" marB="4570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Thread 3</a:t>
                      </a:r>
                    </a:p>
                  </a:txBody>
                  <a:tcPr marL="91456" marR="91456" marT="45704" marB="4570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</p:spTree>
    <p:extLst>
      <p:ext uri="{BB962C8B-B14F-4D97-AF65-F5344CB8AC3E}">
        <p14:creationId xmlns:p14="http://schemas.microsoft.com/office/powerpoint/2010/main" val="373635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972"/>
    </mc:Choice>
    <mc:Fallback xmlns="">
      <p:transition spd="slow" advTm="10197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Objective</a:t>
            </a:r>
          </a:p>
        </p:txBody>
      </p:sp>
      <p:sp>
        <p:nvSpPr>
          <p:cNvPr id="512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learn to regularize irregular data with</a:t>
            </a:r>
          </a:p>
          <a:p>
            <a:pPr lvl="1"/>
            <a:r>
              <a:rPr lang="en-US" altLang="en-US" dirty="0"/>
              <a:t>Limiting variations with clamping</a:t>
            </a:r>
          </a:p>
          <a:p>
            <a:pPr lvl="1"/>
            <a:r>
              <a:rPr lang="en-US" altLang="en-US" dirty="0"/>
              <a:t>Sorting</a:t>
            </a:r>
          </a:p>
          <a:p>
            <a:pPr lvl="1"/>
            <a:r>
              <a:rPr lang="en-US" altLang="en-US" dirty="0"/>
              <a:t>Transposition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To learn to write a high-performance </a:t>
            </a:r>
            <a:r>
              <a:rPr lang="en-US" altLang="en-US" dirty="0" err="1"/>
              <a:t>SpMV</a:t>
            </a:r>
            <a:r>
              <a:rPr lang="en-US" altLang="en-US" dirty="0"/>
              <a:t> kernel based on JDS transposed format</a:t>
            </a:r>
          </a:p>
        </p:txBody>
      </p:sp>
      <p:sp>
        <p:nvSpPr>
          <p:cNvPr id="512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Palatino"/>
              <a:buNone/>
            </a:pPr>
            <a:r>
              <a:rPr lang="en-US" altLang="en-US" sz="1200">
                <a:latin typeface="Palatino"/>
              </a:rPr>
              <a:t>©Wen-mei W. Hwu and David Kirk/NVIDIA, 2010-2018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46E42F09-DBE9-4498-8358-25B4BAF45A1E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095"/>
    </mc:Choice>
    <mc:Fallback xmlns="">
      <p:transition spd="slow" advTm="4509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JDS with Transposition</a:t>
            </a:r>
            <a:br>
              <a:rPr lang="en-US" dirty="0"/>
            </a:br>
            <a:r>
              <a:rPr lang="en-US" dirty="0"/>
              <a:t>Memory Coalescing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20</a:t>
            </a:fld>
            <a:endParaRPr lang="es-ES" dirty="0"/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 rot="5400000">
            <a:off x="304800" y="2411760"/>
            <a:ext cx="2057400" cy="5334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/>
              <a:t>Thread 0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 rot="5400000">
            <a:off x="838200" y="2411760"/>
            <a:ext cx="2057400" cy="5334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/>
              <a:t>Thread 1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 rot="5400000">
            <a:off x="1905000" y="2411760"/>
            <a:ext cx="2057400" cy="5334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/>
              <a:t>Thread 3</a:t>
            </a: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 rot="5400000">
            <a:off x="1371600" y="2411760"/>
            <a:ext cx="2057400" cy="5334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/>
              <a:t>Thread 2</a:t>
            </a:r>
          </a:p>
        </p:txBody>
      </p:sp>
      <p:cxnSp>
        <p:nvCxnSpPr>
          <p:cNvPr id="23576" name="Straight Arrow Connector 24"/>
          <p:cNvCxnSpPr>
            <a:cxnSpLocks noChangeShapeType="1"/>
            <a:endCxn id="23560" idx="0"/>
          </p:cNvCxnSpPr>
          <p:nvPr/>
        </p:nvCxnSpPr>
        <p:spPr bwMode="auto">
          <a:xfrm flipH="1">
            <a:off x="1100958" y="3708748"/>
            <a:ext cx="119832" cy="6080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7" name="Straight Arrow Connector 26"/>
          <p:cNvCxnSpPr>
            <a:cxnSpLocks noChangeShapeType="1"/>
            <a:stCxn id="23557" idx="3"/>
            <a:endCxn id="23561" idx="0"/>
          </p:cNvCxnSpPr>
          <p:nvPr/>
        </p:nvCxnSpPr>
        <p:spPr bwMode="auto">
          <a:xfrm flipH="1">
            <a:off x="1849866" y="3707160"/>
            <a:ext cx="17034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8" name="Straight Arrow Connector 29"/>
          <p:cNvCxnSpPr>
            <a:cxnSpLocks noChangeShapeType="1"/>
            <a:stCxn id="23559" idx="3"/>
            <a:endCxn id="23562" idx="0"/>
          </p:cNvCxnSpPr>
          <p:nvPr/>
        </p:nvCxnSpPr>
        <p:spPr bwMode="auto">
          <a:xfrm>
            <a:off x="2400300" y="3707160"/>
            <a:ext cx="198473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726504" y="4316760"/>
            <a:ext cx="5242353" cy="1524000"/>
            <a:chOff x="726504" y="4316760"/>
            <a:chExt cx="5334000" cy="1524000"/>
          </a:xfrm>
        </p:grpSpPr>
        <p:sp>
          <p:nvSpPr>
            <p:cNvPr id="23560" name="Rectangle 7"/>
            <p:cNvSpPr>
              <a:spLocks noChangeArrowheads="1"/>
            </p:cNvSpPr>
            <p:nvPr/>
          </p:nvSpPr>
          <p:spPr bwMode="auto">
            <a:xfrm>
              <a:off x="726504" y="43167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3561" name="Rectangle 8"/>
            <p:cNvSpPr>
              <a:spLocks noChangeArrowheads="1"/>
            </p:cNvSpPr>
            <p:nvPr/>
          </p:nvSpPr>
          <p:spPr bwMode="auto">
            <a:xfrm>
              <a:off x="1488504" y="43167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3562" name="Rectangle 9"/>
            <p:cNvSpPr>
              <a:spLocks noChangeArrowheads="1"/>
            </p:cNvSpPr>
            <p:nvPr/>
          </p:nvSpPr>
          <p:spPr bwMode="auto">
            <a:xfrm>
              <a:off x="2250504" y="43167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3563" name="Rectangle 10"/>
            <p:cNvSpPr>
              <a:spLocks noChangeArrowheads="1"/>
            </p:cNvSpPr>
            <p:nvPr/>
          </p:nvSpPr>
          <p:spPr bwMode="auto">
            <a:xfrm>
              <a:off x="3012504" y="43167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3564" name="Rectangle 11"/>
            <p:cNvSpPr>
              <a:spLocks noChangeArrowheads="1"/>
            </p:cNvSpPr>
            <p:nvPr/>
          </p:nvSpPr>
          <p:spPr bwMode="auto">
            <a:xfrm>
              <a:off x="3774504" y="43167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3565" name="Rectangle 12"/>
            <p:cNvSpPr>
              <a:spLocks noChangeArrowheads="1"/>
            </p:cNvSpPr>
            <p:nvPr/>
          </p:nvSpPr>
          <p:spPr bwMode="auto">
            <a:xfrm>
              <a:off x="4536504" y="43167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3566" name="Rectangle 13"/>
            <p:cNvSpPr>
              <a:spLocks noChangeArrowheads="1"/>
            </p:cNvSpPr>
            <p:nvPr/>
          </p:nvSpPr>
          <p:spPr bwMode="auto">
            <a:xfrm>
              <a:off x="5298504" y="43167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3568" name="Rectangle 15"/>
            <p:cNvSpPr>
              <a:spLocks noChangeArrowheads="1"/>
            </p:cNvSpPr>
            <p:nvPr/>
          </p:nvSpPr>
          <p:spPr bwMode="auto">
            <a:xfrm>
              <a:off x="726504" y="52311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3569" name="Rectangle 16"/>
            <p:cNvSpPr>
              <a:spLocks noChangeArrowheads="1"/>
            </p:cNvSpPr>
            <p:nvPr/>
          </p:nvSpPr>
          <p:spPr bwMode="auto">
            <a:xfrm>
              <a:off x="1488504" y="52311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570" name="Rectangle 17"/>
            <p:cNvSpPr>
              <a:spLocks noChangeArrowheads="1"/>
            </p:cNvSpPr>
            <p:nvPr/>
          </p:nvSpPr>
          <p:spPr bwMode="auto">
            <a:xfrm>
              <a:off x="2250504" y="52311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571" name="Rectangle 18"/>
            <p:cNvSpPr>
              <a:spLocks noChangeArrowheads="1"/>
            </p:cNvSpPr>
            <p:nvPr/>
          </p:nvSpPr>
          <p:spPr bwMode="auto">
            <a:xfrm>
              <a:off x="3012504" y="52311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3572" name="Rectangle 19"/>
            <p:cNvSpPr>
              <a:spLocks noChangeArrowheads="1"/>
            </p:cNvSpPr>
            <p:nvPr/>
          </p:nvSpPr>
          <p:spPr bwMode="auto">
            <a:xfrm>
              <a:off x="3774504" y="52311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3573" name="Rectangle 20"/>
            <p:cNvSpPr>
              <a:spLocks noChangeArrowheads="1"/>
            </p:cNvSpPr>
            <p:nvPr/>
          </p:nvSpPr>
          <p:spPr bwMode="auto">
            <a:xfrm>
              <a:off x="4536504" y="52311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3574" name="Rectangle 21"/>
            <p:cNvSpPr>
              <a:spLocks noChangeArrowheads="1"/>
            </p:cNvSpPr>
            <p:nvPr/>
          </p:nvSpPr>
          <p:spPr bwMode="auto">
            <a:xfrm>
              <a:off x="5298504" y="52311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23587" name="TextBox 40"/>
          <p:cNvSpPr txBox="1">
            <a:spLocks noChangeArrowheads="1"/>
          </p:cNvSpPr>
          <p:nvPr/>
        </p:nvSpPr>
        <p:spPr bwMode="auto">
          <a:xfrm>
            <a:off x="28967" y="4365104"/>
            <a:ext cx="68320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>
              <a:defRPr sz="2000">
                <a:solidFill>
                  <a:srgbClr val="000000"/>
                </a:solidFill>
                <a:latin typeface="Arial" charset="0"/>
              </a:defRPr>
            </a:lvl3pPr>
            <a:lvl4pPr>
              <a:defRPr sz="2000">
                <a:solidFill>
                  <a:srgbClr val="000000"/>
                </a:solidFill>
                <a:latin typeface="Arial" charset="0"/>
              </a:defRPr>
            </a:lvl4pPr>
            <a:lvl5pPr>
              <a:defRPr sz="2000">
                <a:solidFill>
                  <a:srgbClr val="000000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rgbClr val="000000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rgbClr val="000000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rgbClr val="000000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>
                <a:solidFill>
                  <a:schemeClr val="tx1"/>
                </a:solidFill>
                <a:latin typeface="+mj-lt"/>
              </a:rPr>
              <a:t>data</a:t>
            </a:r>
          </a:p>
        </p:txBody>
      </p:sp>
      <p:sp>
        <p:nvSpPr>
          <p:cNvPr id="23588" name="TextBox 41"/>
          <p:cNvSpPr txBox="1">
            <a:spLocks noChangeArrowheads="1"/>
          </p:cNvSpPr>
          <p:nvPr/>
        </p:nvSpPr>
        <p:spPr bwMode="auto">
          <a:xfrm>
            <a:off x="107504" y="5773779"/>
            <a:ext cx="1269899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>
              <a:defRPr sz="2000">
                <a:solidFill>
                  <a:srgbClr val="000000"/>
                </a:solidFill>
                <a:latin typeface="Arial" charset="0"/>
              </a:defRPr>
            </a:lvl3pPr>
            <a:lvl4pPr>
              <a:defRPr sz="2000">
                <a:solidFill>
                  <a:srgbClr val="000000"/>
                </a:solidFill>
                <a:latin typeface="Arial" charset="0"/>
              </a:defRPr>
            </a:lvl4pPr>
            <a:lvl5pPr>
              <a:defRPr sz="2000">
                <a:solidFill>
                  <a:srgbClr val="000000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rgbClr val="000000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rgbClr val="000000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rgbClr val="000000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 dirty="0" err="1">
                <a:solidFill>
                  <a:schemeClr val="tx1"/>
                </a:solidFill>
                <a:latin typeface="+mj-lt"/>
              </a:rPr>
              <a:t>col_index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703762" y="1602512"/>
            <a:ext cx="630238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470962" y="1602512"/>
            <a:ext cx="630237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703761" y="3153311"/>
            <a:ext cx="630237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4572001" y="1450112"/>
            <a:ext cx="2438400" cy="2406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243200" y="1596162"/>
            <a:ext cx="630237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4703762" y="2383562"/>
            <a:ext cx="630238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470962" y="2383562"/>
            <a:ext cx="630237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6243200" y="2377212"/>
            <a:ext cx="630237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</p:spTree>
    <p:extLst>
      <p:ext uri="{BB962C8B-B14F-4D97-AF65-F5344CB8AC3E}">
        <p14:creationId xmlns:p14="http://schemas.microsoft.com/office/powerpoint/2010/main" val="380509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18"/>
    </mc:Choice>
    <mc:Fallback xmlns="">
      <p:transition spd="slow" advTm="2151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JDS with Transposition</a:t>
            </a:r>
            <a:br>
              <a:rPr lang="en-US" dirty="0"/>
            </a:br>
            <a:r>
              <a:rPr lang="en-US" dirty="0"/>
              <a:t>Memory Coalescing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21</a:t>
            </a:fld>
            <a:endParaRPr lang="es-ES" dirty="0"/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 rot="5400000">
            <a:off x="304800" y="2411760"/>
            <a:ext cx="2057400" cy="5334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/>
              <a:t>Thread 0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 rot="5400000">
            <a:off x="838200" y="2411760"/>
            <a:ext cx="2057400" cy="5334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/>
              <a:t>Thread 1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 rot="5400000">
            <a:off x="1905000" y="2411760"/>
            <a:ext cx="2057400" cy="5334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/>
              <a:t>Thread 3</a:t>
            </a: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 rot="5400000">
            <a:off x="1371600" y="2411760"/>
            <a:ext cx="2057400" cy="5334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/>
              <a:t>Thread 2</a:t>
            </a:r>
          </a:p>
        </p:txBody>
      </p:sp>
      <p:cxnSp>
        <p:nvCxnSpPr>
          <p:cNvPr id="23576" name="Straight Arrow Connector 24"/>
          <p:cNvCxnSpPr>
            <a:cxnSpLocks noChangeShapeType="1"/>
            <a:endCxn id="55" idx="0"/>
          </p:cNvCxnSpPr>
          <p:nvPr/>
        </p:nvCxnSpPr>
        <p:spPr bwMode="auto">
          <a:xfrm>
            <a:off x="1220790" y="3708748"/>
            <a:ext cx="2126891" cy="6080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7" name="Straight Arrow Connector 26"/>
          <p:cNvCxnSpPr>
            <a:cxnSpLocks noChangeShapeType="1"/>
            <a:stCxn id="23557" idx="3"/>
            <a:endCxn id="56" idx="0"/>
          </p:cNvCxnSpPr>
          <p:nvPr/>
        </p:nvCxnSpPr>
        <p:spPr bwMode="auto">
          <a:xfrm>
            <a:off x="1866900" y="3707160"/>
            <a:ext cx="2229688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8" name="Straight Arrow Connector 29"/>
          <p:cNvCxnSpPr>
            <a:cxnSpLocks noChangeShapeType="1"/>
            <a:stCxn id="23559" idx="3"/>
            <a:endCxn id="57" idx="0"/>
          </p:cNvCxnSpPr>
          <p:nvPr/>
        </p:nvCxnSpPr>
        <p:spPr bwMode="auto">
          <a:xfrm>
            <a:off x="2400300" y="3707160"/>
            <a:ext cx="2445196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87" name="TextBox 40"/>
          <p:cNvSpPr txBox="1">
            <a:spLocks noChangeArrowheads="1"/>
          </p:cNvSpPr>
          <p:nvPr/>
        </p:nvSpPr>
        <p:spPr bwMode="auto">
          <a:xfrm>
            <a:off x="445040" y="3915062"/>
            <a:ext cx="68320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>
              <a:defRPr sz="2000">
                <a:solidFill>
                  <a:srgbClr val="000000"/>
                </a:solidFill>
                <a:latin typeface="Arial" charset="0"/>
              </a:defRPr>
            </a:lvl3pPr>
            <a:lvl4pPr>
              <a:defRPr sz="2000">
                <a:solidFill>
                  <a:srgbClr val="000000"/>
                </a:solidFill>
                <a:latin typeface="Arial" charset="0"/>
              </a:defRPr>
            </a:lvl4pPr>
            <a:lvl5pPr>
              <a:defRPr sz="2000">
                <a:solidFill>
                  <a:srgbClr val="000000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rgbClr val="000000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rgbClr val="000000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rgbClr val="000000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data</a:t>
            </a:r>
          </a:p>
        </p:txBody>
      </p:sp>
      <p:sp>
        <p:nvSpPr>
          <p:cNvPr id="23588" name="TextBox 41"/>
          <p:cNvSpPr txBox="1">
            <a:spLocks noChangeArrowheads="1"/>
          </p:cNvSpPr>
          <p:nvPr/>
        </p:nvSpPr>
        <p:spPr bwMode="auto">
          <a:xfrm>
            <a:off x="472291" y="5807802"/>
            <a:ext cx="1269899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>
              <a:defRPr sz="2000">
                <a:solidFill>
                  <a:srgbClr val="000000"/>
                </a:solidFill>
                <a:latin typeface="Arial" charset="0"/>
              </a:defRPr>
            </a:lvl3pPr>
            <a:lvl4pPr>
              <a:defRPr sz="2000">
                <a:solidFill>
                  <a:srgbClr val="000000"/>
                </a:solidFill>
                <a:latin typeface="Arial" charset="0"/>
              </a:defRPr>
            </a:lvl4pPr>
            <a:lvl5pPr>
              <a:defRPr sz="2000">
                <a:solidFill>
                  <a:srgbClr val="000000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rgbClr val="000000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rgbClr val="000000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rgbClr val="000000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 dirty="0" err="1">
                <a:solidFill>
                  <a:schemeClr val="tx1"/>
                </a:solidFill>
                <a:latin typeface="+mj-lt"/>
              </a:rPr>
              <a:t>col_index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703762" y="1602512"/>
            <a:ext cx="630238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470962" y="1602512"/>
            <a:ext cx="630237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703761" y="3153311"/>
            <a:ext cx="630237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4572001" y="1450112"/>
            <a:ext cx="2438400" cy="2406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243200" y="1596162"/>
            <a:ext cx="630237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4703762" y="2383562"/>
            <a:ext cx="630238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470962" y="2383562"/>
            <a:ext cx="630237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6243200" y="2377212"/>
            <a:ext cx="630237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726504" y="4316760"/>
            <a:ext cx="5242353" cy="1524000"/>
            <a:chOff x="726504" y="4316760"/>
            <a:chExt cx="5334000" cy="1524000"/>
          </a:xfrm>
        </p:grpSpPr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726504" y="43167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1488504" y="43167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4" name="Rectangle 9"/>
            <p:cNvSpPr>
              <a:spLocks noChangeArrowheads="1"/>
            </p:cNvSpPr>
            <p:nvPr/>
          </p:nvSpPr>
          <p:spPr bwMode="auto">
            <a:xfrm>
              <a:off x="2250504" y="43167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5" name="Rectangle 10"/>
            <p:cNvSpPr>
              <a:spLocks noChangeArrowheads="1"/>
            </p:cNvSpPr>
            <p:nvPr/>
          </p:nvSpPr>
          <p:spPr bwMode="auto">
            <a:xfrm>
              <a:off x="3012504" y="43167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3774504" y="43167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4536504" y="43167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98504" y="43167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9" name="Rectangle 15"/>
            <p:cNvSpPr>
              <a:spLocks noChangeArrowheads="1"/>
            </p:cNvSpPr>
            <p:nvPr/>
          </p:nvSpPr>
          <p:spPr bwMode="auto">
            <a:xfrm>
              <a:off x="726504" y="52311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1488504" y="52311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" name="Rectangle 17"/>
            <p:cNvSpPr>
              <a:spLocks noChangeArrowheads="1"/>
            </p:cNvSpPr>
            <p:nvPr/>
          </p:nvSpPr>
          <p:spPr bwMode="auto">
            <a:xfrm>
              <a:off x="2250504" y="52311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Rectangle 18"/>
            <p:cNvSpPr>
              <a:spLocks noChangeArrowheads="1"/>
            </p:cNvSpPr>
            <p:nvPr/>
          </p:nvSpPr>
          <p:spPr bwMode="auto">
            <a:xfrm>
              <a:off x="3012504" y="52311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3" name="Rectangle 19"/>
            <p:cNvSpPr>
              <a:spLocks noChangeArrowheads="1"/>
            </p:cNvSpPr>
            <p:nvPr/>
          </p:nvSpPr>
          <p:spPr bwMode="auto">
            <a:xfrm>
              <a:off x="3774504" y="52311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4" name="Rectangle 20"/>
            <p:cNvSpPr>
              <a:spLocks noChangeArrowheads="1"/>
            </p:cNvSpPr>
            <p:nvPr/>
          </p:nvSpPr>
          <p:spPr bwMode="auto">
            <a:xfrm>
              <a:off x="4536504" y="52311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5" name="Rectangle 21"/>
            <p:cNvSpPr>
              <a:spLocks noChangeArrowheads="1"/>
            </p:cNvSpPr>
            <p:nvPr/>
          </p:nvSpPr>
          <p:spPr bwMode="auto">
            <a:xfrm>
              <a:off x="5298504" y="52311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126364" y="4593299"/>
            <a:ext cx="236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Not aligned with DRAM bursts but OK with recent GPUS</a:t>
            </a:r>
          </a:p>
        </p:txBody>
      </p:sp>
    </p:spTree>
    <p:extLst>
      <p:ext uri="{BB962C8B-B14F-4D97-AF65-F5344CB8AC3E}">
        <p14:creationId xmlns:p14="http://schemas.microsoft.com/office/powerpoint/2010/main" val="189931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52"/>
    </mc:Choice>
    <mc:Fallback xmlns="">
      <p:transition spd="slow" advTm="8252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JDS with Transposition</a:t>
            </a:r>
            <a:br>
              <a:rPr lang="en-US" dirty="0"/>
            </a:br>
            <a:r>
              <a:rPr lang="en-US" dirty="0"/>
              <a:t>Memory Coalescing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22</a:t>
            </a:fld>
            <a:endParaRPr lang="es-ES" dirty="0"/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 rot="5400000">
            <a:off x="304800" y="2411760"/>
            <a:ext cx="2057400" cy="5334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/>
              <a:t>Thread 0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 rot="5400000">
            <a:off x="838200" y="2411760"/>
            <a:ext cx="2057400" cy="5334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/>
              <a:t>Thread 1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 rot="5400000">
            <a:off x="1905000" y="2411760"/>
            <a:ext cx="2057400" cy="5334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/>
              <a:t>Thread 3</a:t>
            </a: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 rot="5400000">
            <a:off x="1371600" y="2411760"/>
            <a:ext cx="2057400" cy="5334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/>
              <a:t>Thread 2</a:t>
            </a:r>
          </a:p>
        </p:txBody>
      </p:sp>
      <p:cxnSp>
        <p:nvCxnSpPr>
          <p:cNvPr id="23576" name="Straight Arrow Connector 24"/>
          <p:cNvCxnSpPr>
            <a:cxnSpLocks noChangeShapeType="1"/>
            <a:endCxn id="58" idx="0"/>
          </p:cNvCxnSpPr>
          <p:nvPr/>
        </p:nvCxnSpPr>
        <p:spPr bwMode="auto">
          <a:xfrm>
            <a:off x="1220790" y="3708748"/>
            <a:ext cx="4373613" cy="6080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87" name="TextBox 40"/>
          <p:cNvSpPr txBox="1">
            <a:spLocks noChangeArrowheads="1"/>
          </p:cNvSpPr>
          <p:nvPr/>
        </p:nvSpPr>
        <p:spPr bwMode="auto">
          <a:xfrm>
            <a:off x="537590" y="3837421"/>
            <a:ext cx="68320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>
              <a:defRPr sz="2000">
                <a:solidFill>
                  <a:srgbClr val="000000"/>
                </a:solidFill>
                <a:latin typeface="Arial" charset="0"/>
              </a:defRPr>
            </a:lvl3pPr>
            <a:lvl4pPr>
              <a:defRPr sz="2000">
                <a:solidFill>
                  <a:srgbClr val="000000"/>
                </a:solidFill>
                <a:latin typeface="Arial" charset="0"/>
              </a:defRPr>
            </a:lvl4pPr>
            <a:lvl5pPr>
              <a:defRPr sz="2000">
                <a:solidFill>
                  <a:srgbClr val="000000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rgbClr val="000000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rgbClr val="000000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rgbClr val="000000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>
                <a:solidFill>
                  <a:schemeClr val="tx1"/>
                </a:solidFill>
                <a:latin typeface="+mj-lt"/>
              </a:rPr>
              <a:t>data</a:t>
            </a:r>
          </a:p>
        </p:txBody>
      </p:sp>
      <p:sp>
        <p:nvSpPr>
          <p:cNvPr id="23588" name="TextBox 41"/>
          <p:cNvSpPr txBox="1">
            <a:spLocks noChangeArrowheads="1"/>
          </p:cNvSpPr>
          <p:nvPr/>
        </p:nvSpPr>
        <p:spPr bwMode="auto">
          <a:xfrm>
            <a:off x="474571" y="5840760"/>
            <a:ext cx="1269899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>
              <a:defRPr sz="2000">
                <a:solidFill>
                  <a:srgbClr val="000000"/>
                </a:solidFill>
                <a:latin typeface="Arial" charset="0"/>
              </a:defRPr>
            </a:lvl3pPr>
            <a:lvl4pPr>
              <a:defRPr sz="2000">
                <a:solidFill>
                  <a:srgbClr val="000000"/>
                </a:solidFill>
                <a:latin typeface="Arial" charset="0"/>
              </a:defRPr>
            </a:lvl4pPr>
            <a:lvl5pPr>
              <a:defRPr sz="2000">
                <a:solidFill>
                  <a:srgbClr val="000000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rgbClr val="000000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rgbClr val="000000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rgbClr val="000000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 dirty="0" err="1">
                <a:solidFill>
                  <a:schemeClr val="tx1"/>
                </a:solidFill>
                <a:latin typeface="+mj-lt"/>
              </a:rPr>
              <a:t>col_index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703762" y="1602512"/>
            <a:ext cx="630238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470962" y="1602512"/>
            <a:ext cx="630237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703761" y="3153311"/>
            <a:ext cx="630237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4572001" y="1450112"/>
            <a:ext cx="2438400" cy="2406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243200" y="1596162"/>
            <a:ext cx="630237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4703762" y="2383562"/>
            <a:ext cx="630238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470962" y="2383562"/>
            <a:ext cx="630237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6243200" y="2377212"/>
            <a:ext cx="630237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726504" y="4316760"/>
            <a:ext cx="5242353" cy="1524000"/>
            <a:chOff x="726504" y="4316760"/>
            <a:chExt cx="5334000" cy="1524000"/>
          </a:xfrm>
        </p:grpSpPr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726504" y="43167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1488504" y="43167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4" name="Rectangle 9"/>
            <p:cNvSpPr>
              <a:spLocks noChangeArrowheads="1"/>
            </p:cNvSpPr>
            <p:nvPr/>
          </p:nvSpPr>
          <p:spPr bwMode="auto">
            <a:xfrm>
              <a:off x="2250504" y="43167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5" name="Rectangle 10"/>
            <p:cNvSpPr>
              <a:spLocks noChangeArrowheads="1"/>
            </p:cNvSpPr>
            <p:nvPr/>
          </p:nvSpPr>
          <p:spPr bwMode="auto">
            <a:xfrm>
              <a:off x="3012504" y="43167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3774504" y="43167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4536504" y="43167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98504" y="43167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9" name="Rectangle 15"/>
            <p:cNvSpPr>
              <a:spLocks noChangeArrowheads="1"/>
            </p:cNvSpPr>
            <p:nvPr/>
          </p:nvSpPr>
          <p:spPr bwMode="auto">
            <a:xfrm>
              <a:off x="726504" y="52311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1488504" y="52311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" name="Rectangle 17"/>
            <p:cNvSpPr>
              <a:spLocks noChangeArrowheads="1"/>
            </p:cNvSpPr>
            <p:nvPr/>
          </p:nvSpPr>
          <p:spPr bwMode="auto">
            <a:xfrm>
              <a:off x="2250504" y="52311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Rectangle 18"/>
            <p:cNvSpPr>
              <a:spLocks noChangeArrowheads="1"/>
            </p:cNvSpPr>
            <p:nvPr/>
          </p:nvSpPr>
          <p:spPr bwMode="auto">
            <a:xfrm>
              <a:off x="3012504" y="52311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3" name="Rectangle 19"/>
            <p:cNvSpPr>
              <a:spLocks noChangeArrowheads="1"/>
            </p:cNvSpPr>
            <p:nvPr/>
          </p:nvSpPr>
          <p:spPr bwMode="auto">
            <a:xfrm>
              <a:off x="3774504" y="52311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4" name="Rectangle 20"/>
            <p:cNvSpPr>
              <a:spLocks noChangeArrowheads="1"/>
            </p:cNvSpPr>
            <p:nvPr/>
          </p:nvSpPr>
          <p:spPr bwMode="auto">
            <a:xfrm>
              <a:off x="4536504" y="52311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5" name="Rectangle 21"/>
            <p:cNvSpPr>
              <a:spLocks noChangeArrowheads="1"/>
            </p:cNvSpPr>
            <p:nvPr/>
          </p:nvSpPr>
          <p:spPr bwMode="auto">
            <a:xfrm>
              <a:off x="5298504" y="52311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037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90"/>
    </mc:Choice>
    <mc:Fallback xmlns="">
      <p:transition spd="slow" advTm="1639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815770"/>
              </p:ext>
            </p:extLst>
          </p:nvPr>
        </p:nvGraphicFramePr>
        <p:xfrm>
          <a:off x="430161" y="3954382"/>
          <a:ext cx="9317063" cy="2713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210">
                  <a:extLst>
                    <a:ext uri="{9D8B030D-6E8A-4147-A177-3AD203B41FA5}">
                      <a16:colId xmlns:a16="http://schemas.microsoft.com/office/drawing/2014/main" val="2633831720"/>
                    </a:ext>
                  </a:extLst>
                </a:gridCol>
                <a:gridCol w="605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9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2536">
                  <a:extLst>
                    <a:ext uri="{9D8B030D-6E8A-4147-A177-3AD203B41FA5}">
                      <a16:colId xmlns:a16="http://schemas.microsoft.com/office/drawing/2014/main" val="11533189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5593341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993">
                  <a:extLst>
                    <a:ext uri="{9D8B030D-6E8A-4147-A177-3AD203B41FA5}">
                      <a16:colId xmlns:a16="http://schemas.microsoft.com/office/drawing/2014/main" val="766453838"/>
                    </a:ext>
                  </a:extLst>
                </a:gridCol>
                <a:gridCol w="4319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4313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Sec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0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       Sec 1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Sec 2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95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Nonzero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values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 data[7]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4,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757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Column indices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800" dirty="0" err="1">
                          <a:latin typeface="Times New Roman" pitchFamily="18" charset="0"/>
                          <a:cs typeface="Times New Roman" pitchFamily="18" charset="0"/>
                        </a:rPr>
                        <a:t>col_index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[7]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137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JDS_T Column Pointers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800" dirty="0" err="1">
                          <a:latin typeface="Times New Roman" pitchFamily="18" charset="0"/>
                          <a:cs typeface="Times New Roman" pitchFamily="18" charset="0"/>
                        </a:rPr>
                        <a:t>jds_t_col_ptr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[5]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 anchor="ctr"/>
                </a:tc>
                <a:tc gridSpan="12"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                3,            6,          7,7  }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137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JDS Row Indices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800" dirty="0" err="1">
                          <a:latin typeface="Times New Roman" pitchFamily="18" charset="0"/>
                          <a:cs typeface="Times New Roman" pitchFamily="18" charset="0"/>
                        </a:rPr>
                        <a:t>jds_row_perm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 anchor="ctr"/>
                </a:tc>
                <a:tc gridSpan="12"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2,                0,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            3,         1 }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66861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F360487-F91B-46F3-8D32-AB6F55B5E14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5363" name="Title 4"/>
          <p:cNvSpPr>
            <a:spLocks noGrp="1"/>
          </p:cNvSpPr>
          <p:nvPr>
            <p:ph type="title"/>
          </p:nvPr>
        </p:nvSpPr>
        <p:spPr>
          <a:xfrm>
            <a:off x="657349" y="-2309"/>
            <a:ext cx="8304213" cy="1141413"/>
          </a:xfrm>
        </p:spPr>
        <p:txBody>
          <a:bodyPr/>
          <a:lstStyle/>
          <a:p>
            <a:r>
              <a:rPr lang="en-US" sz="3600" dirty="0"/>
              <a:t>A Parallel </a:t>
            </a:r>
            <a:r>
              <a:rPr lang="en-US" sz="3600" dirty="0" err="1"/>
              <a:t>SpMV</a:t>
            </a:r>
            <a:r>
              <a:rPr lang="en-US" sz="3600" dirty="0"/>
              <a:t>/JDS_T </a:t>
            </a:r>
            <a:r>
              <a:rPr lang="en-US" sz="3600"/>
              <a:t>Kernel </a:t>
            </a:r>
            <a:endParaRPr lang="en-US" sz="3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46FCB4-0BDE-4C08-BEB7-CA7F4B47027C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08" y="959817"/>
            <a:ext cx="9071992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SpMV_JDS_T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num_rows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float *data, </a:t>
            </a:r>
          </a:p>
          <a:p>
            <a:pPr lvl="1"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col_index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jds_t_col_ptr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jds_row_perm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1"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*x, float *y) {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2.  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row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3.    if (row &lt;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num_rows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2900" indent="-342900">
              <a:buAutoNum type="arabicPeriod" startAt="4"/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float dot = 0;</a:t>
            </a:r>
          </a:p>
          <a:p>
            <a:pPr lvl="2"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unsigned in sec = 0;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5.      while 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jds_t_col_ptr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[sec+1]-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jds_t_col_ptr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[sec] &gt; row){</a:t>
            </a:r>
          </a:p>
          <a:p>
            <a:pPr marL="342900" indent="-342900">
              <a:buAutoNum type="arabicPeriod" startAt="6"/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dot += data[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jds_t_col_ptr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[sec]+row] *   			     	              x[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col_index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jds_t_col_ptr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[sec]+row]];</a:t>
            </a:r>
          </a:p>
          <a:p>
            <a:pPr marL="342900" indent="-342900">
              <a:buAutoNum type="arabicPeriod" startAt="6"/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sec++;</a:t>
            </a:r>
          </a:p>
          <a:p>
            <a:pPr>
              <a:defRPr/>
            </a:pPr>
            <a:r>
              <a:rPr lang="en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8.      y[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jds_row_perm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[row]] = dot;</a:t>
            </a:r>
          </a:p>
          <a:p>
            <a:pPr>
              <a:defRPr/>
            </a:pPr>
            <a:r>
              <a:rPr lang="en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defRPr/>
            </a:pPr>
            <a:r>
              <a:rPr lang="en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3051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013"/>
    </mc:Choice>
    <mc:Fallback xmlns="">
      <p:transition spd="slow" advTm="127013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828603"/>
              </p:ext>
            </p:extLst>
          </p:nvPr>
        </p:nvGraphicFramePr>
        <p:xfrm>
          <a:off x="304800" y="3505200"/>
          <a:ext cx="9317063" cy="281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210">
                  <a:extLst>
                    <a:ext uri="{9D8B030D-6E8A-4147-A177-3AD203B41FA5}">
                      <a16:colId xmlns:a16="http://schemas.microsoft.com/office/drawing/2014/main" val="2633831720"/>
                    </a:ext>
                  </a:extLst>
                </a:gridCol>
                <a:gridCol w="605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9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2536">
                  <a:extLst>
                    <a:ext uri="{9D8B030D-6E8A-4147-A177-3AD203B41FA5}">
                      <a16:colId xmlns:a16="http://schemas.microsoft.com/office/drawing/2014/main" val="11533189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5593341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993">
                  <a:extLst>
                    <a:ext uri="{9D8B030D-6E8A-4147-A177-3AD203B41FA5}">
                      <a16:colId xmlns:a16="http://schemas.microsoft.com/office/drawing/2014/main" val="766453838"/>
                    </a:ext>
                  </a:extLst>
                </a:gridCol>
                <a:gridCol w="4319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6049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Sec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0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       Sec 1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Sec 2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60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Nonzero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values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800" dirty="0" err="1">
                          <a:latin typeface="Times New Roman" pitchFamily="18" charset="0"/>
                          <a:cs typeface="Times New Roman" pitchFamily="18" charset="0"/>
                        </a:rPr>
                        <a:t>matData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[7]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4,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305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Column indices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800" dirty="0" err="1">
                          <a:latin typeface="Times New Roman" pitchFamily="18" charset="0"/>
                          <a:cs typeface="Times New Roman" pitchFamily="18" charset="0"/>
                        </a:rPr>
                        <a:t>matCols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[7]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496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JDS_T Column Pointers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800" dirty="0" err="1">
                          <a:latin typeface="Times New Roman" pitchFamily="18" charset="0"/>
                          <a:cs typeface="Times New Roman" pitchFamily="18" charset="0"/>
                        </a:rPr>
                        <a:t>matColStart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 anchor="ctr"/>
                </a:tc>
                <a:tc gridSpan="12"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                3,            6,          7 }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496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JDS Row Indices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800" dirty="0" err="1">
                          <a:latin typeface="Times New Roman" pitchFamily="18" charset="0"/>
                          <a:cs typeface="Times New Roman" pitchFamily="18" charset="0"/>
                        </a:rPr>
                        <a:t>matRowPerm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 anchor="ctr"/>
                </a:tc>
                <a:tc gridSpan="12"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2,                0,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            3,         1 }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66861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F360487-F91B-46F3-8D32-AB6F55B5E14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5363" name="Title 4"/>
          <p:cNvSpPr>
            <a:spLocks noGrp="1"/>
          </p:cNvSpPr>
          <p:nvPr>
            <p:ph type="title"/>
          </p:nvPr>
        </p:nvSpPr>
        <p:spPr>
          <a:xfrm>
            <a:off x="657349" y="-2309"/>
            <a:ext cx="8304213" cy="1141413"/>
          </a:xfrm>
        </p:spPr>
        <p:txBody>
          <a:bodyPr/>
          <a:lstStyle/>
          <a:p>
            <a:r>
              <a:rPr lang="en-US" sz="3600" dirty="0"/>
              <a:t>MP7 Variable Names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46FCB4-0BDE-4C08-BEB7-CA7F4B47027C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4398D9-09B8-49C3-81D0-ADF126D83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439094"/>
              </p:ext>
            </p:extLst>
          </p:nvPr>
        </p:nvGraphicFramePr>
        <p:xfrm>
          <a:off x="0" y="2665108"/>
          <a:ext cx="9644611" cy="44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799">
                  <a:extLst>
                    <a:ext uri="{9D8B030D-6E8A-4147-A177-3AD203B41FA5}">
                      <a16:colId xmlns:a16="http://schemas.microsoft.com/office/drawing/2014/main" val="344420672"/>
                    </a:ext>
                  </a:extLst>
                </a:gridCol>
                <a:gridCol w="1662647">
                  <a:extLst>
                    <a:ext uri="{9D8B030D-6E8A-4147-A177-3AD203B41FA5}">
                      <a16:colId xmlns:a16="http://schemas.microsoft.com/office/drawing/2014/main" val="3798448429"/>
                    </a:ext>
                  </a:extLst>
                </a:gridCol>
                <a:gridCol w="89953">
                  <a:extLst>
                    <a:ext uri="{9D8B030D-6E8A-4147-A177-3AD203B41FA5}">
                      <a16:colId xmlns:a16="http://schemas.microsoft.com/office/drawing/2014/main" val="1751396118"/>
                    </a:ext>
                  </a:extLst>
                </a:gridCol>
                <a:gridCol w="4920212">
                  <a:extLst>
                    <a:ext uri="{9D8B030D-6E8A-4147-A177-3AD203B41FA5}">
                      <a16:colId xmlns:a16="http://schemas.microsoft.com/office/drawing/2014/main" val="2704262395"/>
                    </a:ext>
                  </a:extLst>
                </a:gridCol>
              </a:tblGrid>
              <a:tr h="443137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JDS_T Length of Cols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matRows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3,               2,</a:t>
                      </a:r>
                      <a:r>
                        <a:rPr lang="en-US" sz="2400" baseline="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2,         0 }  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27662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00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013"/>
    </mc:Choice>
    <mc:Fallback xmlns="">
      <p:transition spd="slow" advTm="127013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575C-D64E-4792-A1D0-9950ED3D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Matrices as Foundation for Advanced Algorithm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39D51-44FF-4A96-98A3-6DF5B1CA5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Graphs are often represented as sparse adjacency matrices</a:t>
            </a:r>
          </a:p>
          <a:p>
            <a:pPr lvl="1"/>
            <a:r>
              <a:rPr lang="en-US" dirty="0"/>
              <a:t>Used extensively in social network analytics, natural language processing, etc.</a:t>
            </a:r>
          </a:p>
          <a:p>
            <a:r>
              <a:rPr lang="en-US" dirty="0"/>
              <a:t>Binning techniques often use sparse matrices for data compaction</a:t>
            </a:r>
          </a:p>
          <a:p>
            <a:pPr lvl="1"/>
            <a:r>
              <a:rPr lang="en-US" dirty="0"/>
              <a:t>Used extensively in ray tracing, particle-based fluid dynamics methods, and games</a:t>
            </a:r>
          </a:p>
          <a:p>
            <a:r>
              <a:rPr lang="en-US" dirty="0"/>
              <a:t>These will be covered in ECE508/CS508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72299-B859-4B04-9F38-1BF95D4749B2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F8CFD-CDA2-4489-BA7E-F674D97F0C7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674FFEFF-15CC-4A55-A011-34A78976D79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06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9866A6-81FE-41BC-A256-6B8BF53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B4F0E1-396F-467E-A9A6-A843C6241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3545A-8FAC-4B29-8F78-C5F8D4200F78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B5CB5-71F0-4980-BE20-FAC6D1A4DE8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674FFEFF-15CC-4A55-A011-34A78976D79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5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51520" y="3284984"/>
          <a:ext cx="8310563" cy="1482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18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42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0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2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3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Nonzero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values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 data[7]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4,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Column indices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col_index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[7]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indices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row_index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[7]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3, 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658670" y="6303739"/>
            <a:ext cx="1903413" cy="455613"/>
          </a:xfrm>
        </p:spPr>
        <p:txBody>
          <a:bodyPr/>
          <a:lstStyle/>
          <a:p>
            <a:fld id="{B46B1C4F-3864-40DC-8A49-983E95FBB75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4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(COO) format</a:t>
            </a:r>
          </a:p>
        </p:txBody>
      </p:sp>
      <p:sp>
        <p:nvSpPr>
          <p:cNvPr id="24628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Explicitly list the column and row indices for every non-zero element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</p:spTree>
    <p:extLst>
      <p:ext uri="{BB962C8B-B14F-4D97-AF65-F5344CB8AC3E}">
        <p14:creationId xmlns:p14="http://schemas.microsoft.com/office/powerpoint/2010/main" val="422379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747"/>
    </mc:Choice>
    <mc:Fallback xmlns="">
      <p:transition spd="slow" advTm="5374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65893" y="1628800"/>
          <a:ext cx="8310563" cy="1482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18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42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0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2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3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Nonzero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values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 data[7]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4,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Column indices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col_index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[7]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indices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row_index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[7]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3, 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71759" y="3835797"/>
          <a:ext cx="7834312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8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1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1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1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1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1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90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Nonzero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values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8" marR="91438" marT="45704" marB="4570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data[7]</a:t>
                      </a:r>
                    </a:p>
                  </a:txBody>
                  <a:tcPr marL="91438" marR="91438" marT="45704" marB="45704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91438" marR="91438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38" marR="91438" marT="45704" marB="457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91438" marR="91438" marT="45704" marB="457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91438" marR="91438" marT="45704" marB="457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4,</a:t>
                      </a:r>
                    </a:p>
                  </a:txBody>
                  <a:tcPr marL="91438" marR="91438" marT="45704" marB="457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3,</a:t>
                      </a:r>
                    </a:p>
                  </a:txBody>
                  <a:tcPr marL="91438" marR="91438" marT="45704" marB="457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38" marR="91438" marT="45704" marB="457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38" marR="91438" marT="45704" marB="45704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91438" marR="91438" marT="45704" marB="457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Column indices</a:t>
                      </a:r>
                    </a:p>
                  </a:txBody>
                  <a:tcPr marL="91438" marR="91438" marT="45704" marB="45704"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col_index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[7]</a:t>
                      </a:r>
                    </a:p>
                  </a:txBody>
                  <a:tcPr marL="91438" marR="91438" marT="45704" marB="45704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91438" marR="91438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38" marR="91438" marT="45704" marB="457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91438" marR="91438" marT="45704" marB="457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91438" marR="91438" marT="45704" marB="457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91438" marR="91438" marT="45704" marB="457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91438" marR="91438" marT="45704" marB="457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3,</a:t>
                      </a:r>
                    </a:p>
                  </a:txBody>
                  <a:tcPr marL="91438" marR="91438" marT="45704" marB="457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1438" marR="91438" marT="45704" marB="45704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91438" marR="91438" marT="45704" marB="457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indices</a:t>
                      </a:r>
                    </a:p>
                  </a:txBody>
                  <a:tcPr marL="91438" marR="91438" marT="45704" marB="45704"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row_index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[7]</a:t>
                      </a:r>
                    </a:p>
                  </a:txBody>
                  <a:tcPr marL="91438" marR="91438" marT="45704" marB="45704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91438" marR="91438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1438" marR="91438" marT="45704" marB="457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91438" marR="91438" marT="45704" marB="457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91438" marR="91438" marT="45704" marB="457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91438" marR="91438" marT="45704" marB="457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91438" marR="91438" marT="45704" marB="457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 </a:t>
                      </a:r>
                    </a:p>
                  </a:txBody>
                  <a:tcPr marL="91438" marR="91438" marT="45704" marB="457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1438" marR="91438" marT="45704" marB="45704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91438" marR="91438" marT="45704" marB="457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6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 Allows Reordering of 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</p:spTree>
    <p:extLst>
      <p:ext uri="{BB962C8B-B14F-4D97-AF65-F5344CB8AC3E}">
        <p14:creationId xmlns:p14="http://schemas.microsoft.com/office/powerpoint/2010/main" val="37307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999"/>
    </mc:Choice>
    <mc:Fallback xmlns="">
      <p:transition spd="slow" advTm="6199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133600"/>
            <a:ext cx="8340745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defRPr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1.    for (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num_elem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row++)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2.      y[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row_index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[i]] += data[i] * x[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col_index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[i]];</a:t>
            </a:r>
          </a:p>
        </p:txBody>
      </p:sp>
      <p:sp>
        <p:nvSpPr>
          <p:cNvPr id="30723" name="TextBox 4"/>
          <p:cNvSpPr txBox="1">
            <a:spLocks noChangeArrowheads="1"/>
          </p:cNvSpPr>
          <p:nvPr/>
        </p:nvSpPr>
        <p:spPr bwMode="auto">
          <a:xfrm>
            <a:off x="683568" y="3717032"/>
            <a:ext cx="7720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>
              <a:defRPr sz="2000">
                <a:solidFill>
                  <a:srgbClr val="000000"/>
                </a:solidFill>
                <a:latin typeface="Arial" charset="0"/>
              </a:defRPr>
            </a:lvl3pPr>
            <a:lvl4pPr>
              <a:defRPr sz="2000">
                <a:solidFill>
                  <a:srgbClr val="000000"/>
                </a:solidFill>
                <a:latin typeface="Arial" charset="0"/>
              </a:defRPr>
            </a:lvl4pPr>
            <a:lvl5pPr>
              <a:defRPr sz="2000">
                <a:solidFill>
                  <a:srgbClr val="000000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rgbClr val="000000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rgbClr val="000000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rgbClr val="000000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a sequential loop that implements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SpMV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/COO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</p:spTree>
    <p:extLst>
      <p:ext uri="{BB962C8B-B14F-4D97-AF65-F5344CB8AC3E}">
        <p14:creationId xmlns:p14="http://schemas.microsoft.com/office/powerpoint/2010/main" val="226798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229"/>
    </mc:Choice>
    <mc:Fallback xmlns="">
      <p:transition spd="slow" advTm="7322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>
            <a:stCxn id="326" idx="2"/>
            <a:endCxn id="128" idx="3"/>
          </p:cNvCxnSpPr>
          <p:nvPr/>
        </p:nvCxnSpPr>
        <p:spPr>
          <a:xfrm>
            <a:off x="695325" y="4144963"/>
            <a:ext cx="365125" cy="65722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30" idx="2"/>
            <a:endCxn id="127" idx="3"/>
          </p:cNvCxnSpPr>
          <p:nvPr/>
        </p:nvCxnSpPr>
        <p:spPr>
          <a:xfrm>
            <a:off x="695325" y="2630488"/>
            <a:ext cx="1017588" cy="21717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328" idx="2"/>
            <a:endCxn id="126" idx="3"/>
          </p:cNvCxnSpPr>
          <p:nvPr/>
        </p:nvCxnSpPr>
        <p:spPr>
          <a:xfrm>
            <a:off x="695325" y="3398838"/>
            <a:ext cx="1344613" cy="140335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330" idx="2"/>
            <a:endCxn id="137" idx="3"/>
          </p:cNvCxnSpPr>
          <p:nvPr/>
        </p:nvCxnSpPr>
        <p:spPr>
          <a:xfrm>
            <a:off x="695325" y="2630488"/>
            <a:ext cx="3298825" cy="21717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stCxn id="332" idx="2"/>
            <a:endCxn id="143" idx="3"/>
          </p:cNvCxnSpPr>
          <p:nvPr/>
        </p:nvCxnSpPr>
        <p:spPr>
          <a:xfrm>
            <a:off x="695325" y="1876425"/>
            <a:ext cx="3965575" cy="292576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332" idx="2"/>
            <a:endCxn id="90" idx="3"/>
          </p:cNvCxnSpPr>
          <p:nvPr/>
        </p:nvCxnSpPr>
        <p:spPr>
          <a:xfrm>
            <a:off x="695325" y="1876425"/>
            <a:ext cx="4292600" cy="292576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stCxn id="328" idx="2"/>
            <a:endCxn id="69" idx="3"/>
          </p:cNvCxnSpPr>
          <p:nvPr/>
        </p:nvCxnSpPr>
        <p:spPr>
          <a:xfrm>
            <a:off x="695325" y="3398838"/>
            <a:ext cx="5260975" cy="140176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326" idx="2"/>
            <a:endCxn id="81" idx="3"/>
          </p:cNvCxnSpPr>
          <p:nvPr/>
        </p:nvCxnSpPr>
        <p:spPr>
          <a:xfrm>
            <a:off x="695325" y="4144963"/>
            <a:ext cx="5913438" cy="6604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41" idx="2"/>
            <a:endCxn id="102" idx="3"/>
          </p:cNvCxnSpPr>
          <p:nvPr/>
        </p:nvCxnSpPr>
        <p:spPr>
          <a:xfrm>
            <a:off x="685800" y="2640013"/>
            <a:ext cx="6575425" cy="216535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32" idx="2"/>
            <a:endCxn id="67" idx="3"/>
          </p:cNvCxnSpPr>
          <p:nvPr/>
        </p:nvCxnSpPr>
        <p:spPr>
          <a:xfrm>
            <a:off x="695325" y="1876425"/>
            <a:ext cx="7207250" cy="29289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26" idx="2"/>
            <a:endCxn id="131" idx="3"/>
          </p:cNvCxnSpPr>
          <p:nvPr/>
        </p:nvCxnSpPr>
        <p:spPr>
          <a:xfrm>
            <a:off x="695325" y="4144963"/>
            <a:ext cx="1985963" cy="65722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27" idx="2"/>
            <a:endCxn id="130" idx="3"/>
          </p:cNvCxnSpPr>
          <p:nvPr/>
        </p:nvCxnSpPr>
        <p:spPr>
          <a:xfrm>
            <a:off x="695325" y="3776663"/>
            <a:ext cx="1644650" cy="102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5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COO Kernel Design</a:t>
            </a:r>
            <a:br>
              <a:rPr lang="en-US" altLang="en-US" dirty="0"/>
            </a:br>
            <a:r>
              <a:rPr lang="en-US" altLang="en-US" dirty="0"/>
              <a:t>Accessing Input Matrix and Vector</a:t>
            </a:r>
          </a:p>
        </p:txBody>
      </p:sp>
      <p:grpSp>
        <p:nvGrpSpPr>
          <p:cNvPr id="22543" name="Group 133"/>
          <p:cNvGrpSpPr>
            <a:grpSpLocks/>
          </p:cNvGrpSpPr>
          <p:nvPr/>
        </p:nvGrpSpPr>
        <p:grpSpPr bwMode="auto">
          <a:xfrm rot="5400000">
            <a:off x="7377112" y="2784476"/>
            <a:ext cx="2646363" cy="430212"/>
            <a:chOff x="3228884" y="5682183"/>
            <a:chExt cx="2646587" cy="430267"/>
          </a:xfrm>
        </p:grpSpPr>
        <p:sp>
          <p:nvSpPr>
            <p:cNvPr id="14" name="Rectangle 13"/>
            <p:cNvSpPr/>
            <p:nvPr/>
          </p:nvSpPr>
          <p:spPr>
            <a:xfrm rot="10800000">
              <a:off x="5497614" y="5682183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0800000">
              <a:off x="5129283" y="5682183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0800000">
              <a:off x="4751426" y="5682183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10800000">
              <a:off x="4375156" y="5682182"/>
              <a:ext cx="376270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10800000">
              <a:off x="3984597" y="5682182"/>
              <a:ext cx="376270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10800000">
              <a:off x="3606741" y="5682183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800000">
              <a:off x="3228884" y="5682183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</p:grpSp>
      <p:grpSp>
        <p:nvGrpSpPr>
          <p:cNvPr id="22544" name="Group 144"/>
          <p:cNvGrpSpPr>
            <a:grpSpLocks/>
          </p:cNvGrpSpPr>
          <p:nvPr/>
        </p:nvGrpSpPr>
        <p:grpSpPr bwMode="auto">
          <a:xfrm>
            <a:off x="896938" y="4800600"/>
            <a:ext cx="7496175" cy="385763"/>
            <a:chOff x="645619" y="2283701"/>
            <a:chExt cx="7496054" cy="386146"/>
          </a:xfrm>
        </p:grpSpPr>
        <p:grpSp>
          <p:nvGrpSpPr>
            <p:cNvPr id="22667" name="Group 117"/>
            <p:cNvGrpSpPr>
              <a:grpSpLocks/>
            </p:cNvGrpSpPr>
            <p:nvPr/>
          </p:nvGrpSpPr>
          <p:grpSpPr bwMode="auto">
            <a:xfrm rot="-5400000">
              <a:off x="5028428" y="1828598"/>
              <a:ext cx="383966" cy="1294171"/>
              <a:chOff x="2737544" y="3412447"/>
              <a:chExt cx="383966" cy="1525662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2748076" y="4168158"/>
                <a:ext cx="382968" cy="3836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748076" y="3412100"/>
                <a:ext cx="382968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748076" y="3782643"/>
                <a:ext cx="382968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749666" y="4551799"/>
                <a:ext cx="382967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2668" name="Group 134"/>
            <p:cNvGrpSpPr>
              <a:grpSpLocks/>
            </p:cNvGrpSpPr>
            <p:nvPr/>
          </p:nvGrpSpPr>
          <p:grpSpPr bwMode="auto">
            <a:xfrm>
              <a:off x="5867497" y="2288178"/>
              <a:ext cx="2274176" cy="381669"/>
              <a:chOff x="5829146" y="2290478"/>
              <a:chExt cx="2274176" cy="381669"/>
            </a:xfrm>
          </p:grpSpPr>
          <p:sp>
            <p:nvSpPr>
              <p:cNvPr id="102" name="Rectangle 101"/>
              <p:cNvSpPr/>
              <p:nvPr/>
            </p:nvSpPr>
            <p:spPr>
              <a:xfrm rot="16200000">
                <a:off x="6780764" y="2317947"/>
                <a:ext cx="381379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 rot="16200000">
                <a:off x="6453744" y="2317947"/>
                <a:ext cx="381379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 rot="16200000">
                <a:off x="5801292" y="2317947"/>
                <a:ext cx="381379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16200000">
                <a:off x="6127518" y="2318741"/>
                <a:ext cx="381379" cy="325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16200000">
                <a:off x="7080796" y="2317947"/>
                <a:ext cx="381379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 rot="16200000">
                <a:off x="7422897" y="2318741"/>
                <a:ext cx="381379" cy="325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16200000">
                <a:off x="7749123" y="2317947"/>
                <a:ext cx="381379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2669" name="Group 124"/>
            <p:cNvGrpSpPr>
              <a:grpSpLocks/>
            </p:cNvGrpSpPr>
            <p:nvPr/>
          </p:nvGrpSpPr>
          <p:grpSpPr bwMode="auto">
            <a:xfrm rot="-5400000">
              <a:off x="1591873" y="1339747"/>
              <a:ext cx="381668" cy="2274175"/>
              <a:chOff x="873660" y="1693619"/>
              <a:chExt cx="381668" cy="2680962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873071" y="2848290"/>
                <a:ext cx="382967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873071" y="2462775"/>
                <a:ext cx="382967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873071" y="1693618"/>
                <a:ext cx="382967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73071" y="2079133"/>
                <a:ext cx="382967" cy="3836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873071" y="3201990"/>
                <a:ext cx="382967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873071" y="3606219"/>
                <a:ext cx="382967" cy="3836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873071" y="3989862"/>
                <a:ext cx="382967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2670" name="Group 143"/>
            <p:cNvGrpSpPr>
              <a:grpSpLocks/>
            </p:cNvGrpSpPr>
            <p:nvPr/>
          </p:nvGrpSpPr>
          <p:grpSpPr bwMode="auto">
            <a:xfrm>
              <a:off x="2919796" y="2285999"/>
              <a:ext cx="1653528" cy="381669"/>
              <a:chOff x="2919796" y="2285999"/>
              <a:chExt cx="1653528" cy="381669"/>
            </a:xfrm>
          </p:grpSpPr>
          <p:sp>
            <p:nvSpPr>
              <p:cNvPr id="137" name="Rectangle 136"/>
              <p:cNvSpPr/>
              <p:nvPr/>
            </p:nvSpPr>
            <p:spPr>
              <a:xfrm rot="16200000">
                <a:off x="3551297" y="2313264"/>
                <a:ext cx="382967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 rot="16200000">
                <a:off x="2892495" y="2313264"/>
                <a:ext cx="382967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 rot="16200000">
                <a:off x="3218721" y="2314058"/>
                <a:ext cx="382967" cy="325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 rot="16200000">
                <a:off x="3891810" y="2314058"/>
                <a:ext cx="382967" cy="325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 rot="16200000">
                <a:off x="4218037" y="2313264"/>
                <a:ext cx="382967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</p:grpSp>
      <p:sp>
        <p:nvSpPr>
          <p:cNvPr id="22545" name="TextBox 145"/>
          <p:cNvSpPr txBox="1">
            <a:spLocks noChangeArrowheads="1"/>
          </p:cNvSpPr>
          <p:nvPr/>
        </p:nvSpPr>
        <p:spPr bwMode="auto">
          <a:xfrm>
            <a:off x="3616325" y="1303338"/>
            <a:ext cx="17176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4800" b="1">
                <a:solidFill>
                  <a:schemeClr val="bg1"/>
                </a:solidFill>
                <a:latin typeface="Times New Roman" panose="02020603050405020304" pitchFamily="18" charset="0"/>
              </a:rPr>
              <a:t>Ax = v</a:t>
            </a:r>
          </a:p>
        </p:txBody>
      </p:sp>
      <p:grpSp>
        <p:nvGrpSpPr>
          <p:cNvPr id="22546" name="Group 146"/>
          <p:cNvGrpSpPr>
            <a:grpSpLocks/>
          </p:cNvGrpSpPr>
          <p:nvPr/>
        </p:nvGrpSpPr>
        <p:grpSpPr bwMode="auto">
          <a:xfrm>
            <a:off x="896938" y="5186363"/>
            <a:ext cx="7496175" cy="385762"/>
            <a:chOff x="645619" y="2283701"/>
            <a:chExt cx="7496054" cy="386146"/>
          </a:xfrm>
        </p:grpSpPr>
        <p:grpSp>
          <p:nvGrpSpPr>
            <p:cNvPr id="22640" name="Group 147"/>
            <p:cNvGrpSpPr>
              <a:grpSpLocks/>
            </p:cNvGrpSpPr>
            <p:nvPr/>
          </p:nvGrpSpPr>
          <p:grpSpPr bwMode="auto">
            <a:xfrm rot="-5400000">
              <a:off x="5028428" y="1828598"/>
              <a:ext cx="383966" cy="1294171"/>
              <a:chOff x="2737544" y="3412447"/>
              <a:chExt cx="383966" cy="1525662"/>
            </a:xfrm>
          </p:grpSpPr>
          <p:sp>
            <p:nvSpPr>
              <p:cNvPr id="171" name="Rectangle 170"/>
              <p:cNvSpPr/>
              <p:nvPr/>
            </p:nvSpPr>
            <p:spPr>
              <a:xfrm>
                <a:off x="2748076" y="4168157"/>
                <a:ext cx="382968" cy="3836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2748076" y="3412099"/>
                <a:ext cx="382968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2748076" y="3782642"/>
                <a:ext cx="382968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2749666" y="4551799"/>
                <a:ext cx="382969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2641" name="Group 148"/>
            <p:cNvGrpSpPr>
              <a:grpSpLocks/>
            </p:cNvGrpSpPr>
            <p:nvPr/>
          </p:nvGrpSpPr>
          <p:grpSpPr bwMode="auto">
            <a:xfrm>
              <a:off x="5867497" y="2288178"/>
              <a:ext cx="2274176" cy="381669"/>
              <a:chOff x="5829146" y="2290478"/>
              <a:chExt cx="2274176" cy="381669"/>
            </a:xfrm>
          </p:grpSpPr>
          <p:sp>
            <p:nvSpPr>
              <p:cNvPr id="164" name="Rectangle 163"/>
              <p:cNvSpPr/>
              <p:nvPr/>
            </p:nvSpPr>
            <p:spPr>
              <a:xfrm rot="16200000">
                <a:off x="6780764" y="2317947"/>
                <a:ext cx="381380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 rot="16200000">
                <a:off x="6453744" y="2317947"/>
                <a:ext cx="381380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 rot="16200000">
                <a:off x="5801291" y="2317947"/>
                <a:ext cx="381380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 rot="16200000">
                <a:off x="6127517" y="2318741"/>
                <a:ext cx="381380" cy="325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68" name="Rectangle 167"/>
              <p:cNvSpPr/>
              <p:nvPr/>
            </p:nvSpPr>
            <p:spPr>
              <a:xfrm rot="16200000">
                <a:off x="7080796" y="2317947"/>
                <a:ext cx="381380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 rot="16200000">
                <a:off x="7422896" y="2318741"/>
                <a:ext cx="381380" cy="325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 rot="16200000">
                <a:off x="7749123" y="2317947"/>
                <a:ext cx="381380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2642" name="Group 149"/>
            <p:cNvGrpSpPr>
              <a:grpSpLocks/>
            </p:cNvGrpSpPr>
            <p:nvPr/>
          </p:nvGrpSpPr>
          <p:grpSpPr bwMode="auto">
            <a:xfrm rot="-5400000">
              <a:off x="1591873" y="1339747"/>
              <a:ext cx="381668" cy="2274175"/>
              <a:chOff x="873660" y="1693619"/>
              <a:chExt cx="381668" cy="2680962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873071" y="2848291"/>
                <a:ext cx="382969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873071" y="2462776"/>
                <a:ext cx="382969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873071" y="1693620"/>
                <a:ext cx="382969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873071" y="2079134"/>
                <a:ext cx="382969" cy="3836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873071" y="3201992"/>
                <a:ext cx="382969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873071" y="3606220"/>
                <a:ext cx="382969" cy="3836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873071" y="3989863"/>
                <a:ext cx="382969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2643" name="Group 150"/>
            <p:cNvGrpSpPr>
              <a:grpSpLocks/>
            </p:cNvGrpSpPr>
            <p:nvPr/>
          </p:nvGrpSpPr>
          <p:grpSpPr bwMode="auto">
            <a:xfrm>
              <a:off x="2919796" y="2285999"/>
              <a:ext cx="1653528" cy="381669"/>
              <a:chOff x="2919796" y="2285999"/>
              <a:chExt cx="1653528" cy="381669"/>
            </a:xfrm>
          </p:grpSpPr>
          <p:sp>
            <p:nvSpPr>
              <p:cNvPr id="152" name="Rectangle 151"/>
              <p:cNvSpPr/>
              <p:nvPr/>
            </p:nvSpPr>
            <p:spPr>
              <a:xfrm rot="16200000">
                <a:off x="3551297" y="2313264"/>
                <a:ext cx="382969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 rot="16200000">
                <a:off x="2892495" y="2313264"/>
                <a:ext cx="382969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16200000">
                <a:off x="3218720" y="2314058"/>
                <a:ext cx="382969" cy="325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 rot="16200000">
                <a:off x="3891809" y="2314058"/>
                <a:ext cx="382969" cy="325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 rot="16200000">
                <a:off x="4218036" y="2313264"/>
                <a:ext cx="382969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</p:grpSp>
      <p:grpSp>
        <p:nvGrpSpPr>
          <p:cNvPr id="22547" name="Group 174"/>
          <p:cNvGrpSpPr>
            <a:grpSpLocks/>
          </p:cNvGrpSpPr>
          <p:nvPr/>
        </p:nvGrpSpPr>
        <p:grpSpPr bwMode="auto">
          <a:xfrm>
            <a:off x="896938" y="5572125"/>
            <a:ext cx="7496175" cy="387350"/>
            <a:chOff x="645619" y="2283701"/>
            <a:chExt cx="7496054" cy="386146"/>
          </a:xfrm>
        </p:grpSpPr>
        <p:grpSp>
          <p:nvGrpSpPr>
            <p:cNvPr id="22613" name="Group 175"/>
            <p:cNvGrpSpPr>
              <a:grpSpLocks/>
            </p:cNvGrpSpPr>
            <p:nvPr/>
          </p:nvGrpSpPr>
          <p:grpSpPr bwMode="auto">
            <a:xfrm rot="-5400000">
              <a:off x="5028428" y="1828598"/>
              <a:ext cx="383966" cy="1294171"/>
              <a:chOff x="2737544" y="3412447"/>
              <a:chExt cx="383966" cy="1525662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2725868" y="4168157"/>
                <a:ext cx="382981" cy="3836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2725868" y="3412100"/>
                <a:ext cx="382981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2725868" y="3782643"/>
                <a:ext cx="382981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2727450" y="4551799"/>
                <a:ext cx="382981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2614" name="Group 176"/>
            <p:cNvGrpSpPr>
              <a:grpSpLocks/>
            </p:cNvGrpSpPr>
            <p:nvPr/>
          </p:nvGrpSpPr>
          <p:grpSpPr bwMode="auto">
            <a:xfrm>
              <a:off x="5867497" y="2288178"/>
              <a:ext cx="2274176" cy="381669"/>
              <a:chOff x="5829146" y="2290478"/>
              <a:chExt cx="2274176" cy="381669"/>
            </a:xfrm>
          </p:grpSpPr>
          <p:sp>
            <p:nvSpPr>
              <p:cNvPr id="192" name="Rectangle 191"/>
              <p:cNvSpPr/>
              <p:nvPr/>
            </p:nvSpPr>
            <p:spPr>
              <a:xfrm rot="16200000">
                <a:off x="6780754" y="2317938"/>
                <a:ext cx="381398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 rot="16200000">
                <a:off x="6453734" y="2317938"/>
                <a:ext cx="381398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rot="16200000">
                <a:off x="5801282" y="2317938"/>
                <a:ext cx="381398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rot="16200000">
                <a:off x="6127508" y="2318732"/>
                <a:ext cx="381398" cy="325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 rot="16200000">
                <a:off x="7080786" y="2317938"/>
                <a:ext cx="381398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 rot="16200000">
                <a:off x="7422887" y="2318732"/>
                <a:ext cx="381398" cy="325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 rot="16200000">
                <a:off x="7749113" y="2317938"/>
                <a:ext cx="381398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2615" name="Group 177"/>
            <p:cNvGrpSpPr>
              <a:grpSpLocks/>
            </p:cNvGrpSpPr>
            <p:nvPr/>
          </p:nvGrpSpPr>
          <p:grpSpPr bwMode="auto">
            <a:xfrm rot="-5400000">
              <a:off x="1591873" y="1339747"/>
              <a:ext cx="381668" cy="2274175"/>
              <a:chOff x="873660" y="1693619"/>
              <a:chExt cx="381668" cy="268096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873064" y="2848290"/>
                <a:ext cx="382981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873064" y="2462776"/>
                <a:ext cx="382981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873064" y="1693619"/>
                <a:ext cx="382981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873064" y="2079133"/>
                <a:ext cx="382981" cy="3836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873064" y="3201991"/>
                <a:ext cx="382981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873064" y="3606220"/>
                <a:ext cx="382981" cy="3836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873064" y="3989862"/>
                <a:ext cx="382981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2616" name="Group 178"/>
            <p:cNvGrpSpPr>
              <a:grpSpLocks/>
            </p:cNvGrpSpPr>
            <p:nvPr/>
          </p:nvGrpSpPr>
          <p:grpSpPr bwMode="auto">
            <a:xfrm>
              <a:off x="2919796" y="2285999"/>
              <a:ext cx="1653528" cy="381669"/>
              <a:chOff x="2919796" y="2285999"/>
              <a:chExt cx="1653528" cy="381669"/>
            </a:xfrm>
          </p:grpSpPr>
          <p:sp>
            <p:nvSpPr>
              <p:cNvPr id="180" name="Rectangle 179"/>
              <p:cNvSpPr/>
              <p:nvPr/>
            </p:nvSpPr>
            <p:spPr>
              <a:xfrm rot="16200000">
                <a:off x="3551291" y="2313265"/>
                <a:ext cx="382981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 rot="16200000">
                <a:off x="2892488" y="2313265"/>
                <a:ext cx="382981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 rot="16200000">
                <a:off x="3218714" y="2314059"/>
                <a:ext cx="382981" cy="325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 rot="16200000">
                <a:off x="3891803" y="2314059"/>
                <a:ext cx="382981" cy="325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 rot="16200000">
                <a:off x="4218030" y="2313265"/>
                <a:ext cx="382981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</p:grpSp>
      <p:sp>
        <p:nvSpPr>
          <p:cNvPr id="22548" name="TextBox 202"/>
          <p:cNvSpPr txBox="1">
            <a:spLocks noChangeArrowheads="1"/>
          </p:cNvSpPr>
          <p:nvPr/>
        </p:nvSpPr>
        <p:spPr bwMode="auto">
          <a:xfrm>
            <a:off x="239713" y="4805363"/>
            <a:ext cx="6703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Row</a:t>
            </a:r>
          </a:p>
        </p:txBody>
      </p:sp>
      <p:sp>
        <p:nvSpPr>
          <p:cNvPr id="22549" name="TextBox 231"/>
          <p:cNvSpPr txBox="1">
            <a:spLocks noChangeArrowheads="1"/>
          </p:cNvSpPr>
          <p:nvPr/>
        </p:nvSpPr>
        <p:spPr bwMode="auto">
          <a:xfrm>
            <a:off x="228600" y="5567363"/>
            <a:ext cx="6687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Data</a:t>
            </a:r>
          </a:p>
        </p:txBody>
      </p:sp>
      <p:sp>
        <p:nvSpPr>
          <p:cNvPr id="22550" name="TextBox 232"/>
          <p:cNvSpPr txBox="1">
            <a:spLocks noChangeArrowheads="1"/>
          </p:cNvSpPr>
          <p:nvPr/>
        </p:nvSpPr>
        <p:spPr bwMode="auto">
          <a:xfrm>
            <a:off x="290513" y="5186363"/>
            <a:ext cx="554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Col</a:t>
            </a:r>
          </a:p>
        </p:txBody>
      </p:sp>
      <p:sp>
        <p:nvSpPr>
          <p:cNvPr id="22551" name="TextBox 234"/>
          <p:cNvSpPr txBox="1">
            <a:spLocks noChangeArrowheads="1"/>
          </p:cNvSpPr>
          <p:nvPr/>
        </p:nvSpPr>
        <p:spPr bwMode="auto">
          <a:xfrm>
            <a:off x="8458200" y="998538"/>
            <a:ext cx="4762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4800" b="1">
                <a:solidFill>
                  <a:schemeClr val="bg1"/>
                </a:solidFill>
                <a:latin typeface="Times New Roman" panose="02020603050405020304" pitchFamily="18" charset="0"/>
              </a:rPr>
              <a:t>v</a:t>
            </a:r>
          </a:p>
        </p:txBody>
      </p:sp>
      <p:grpSp>
        <p:nvGrpSpPr>
          <p:cNvPr id="22552" name="Group 235"/>
          <p:cNvGrpSpPr>
            <a:grpSpLocks/>
          </p:cNvGrpSpPr>
          <p:nvPr/>
        </p:nvGrpSpPr>
        <p:grpSpPr bwMode="auto">
          <a:xfrm rot="5400000">
            <a:off x="-852487" y="2805113"/>
            <a:ext cx="2646362" cy="430212"/>
            <a:chOff x="3228884" y="5682183"/>
            <a:chExt cx="2646587" cy="430267"/>
          </a:xfrm>
        </p:grpSpPr>
        <p:sp>
          <p:nvSpPr>
            <p:cNvPr id="237" name="Rectangle 236"/>
            <p:cNvSpPr/>
            <p:nvPr/>
          </p:nvSpPr>
          <p:spPr>
            <a:xfrm rot="10800000">
              <a:off x="5497614" y="5682184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 rot="10800000">
              <a:off x="5129283" y="5682184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 rot="10800000">
              <a:off x="4751426" y="5682184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 rot="10800000">
              <a:off x="4375157" y="5682184"/>
              <a:ext cx="376269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 rot="10800000">
              <a:off x="3984599" y="5682184"/>
              <a:ext cx="376269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 rot="10800000">
              <a:off x="3606742" y="5682184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 rot="10800000">
              <a:off x="3228885" y="5682184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</p:grpSp>
      <p:sp>
        <p:nvSpPr>
          <p:cNvPr id="22553" name="TextBox 243"/>
          <p:cNvSpPr txBox="1">
            <a:spLocks noChangeArrowheads="1"/>
          </p:cNvSpPr>
          <p:nvPr/>
        </p:nvSpPr>
        <p:spPr bwMode="auto">
          <a:xfrm>
            <a:off x="228600" y="998538"/>
            <a:ext cx="4667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4800" b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</a:p>
        </p:txBody>
      </p:sp>
      <p:grpSp>
        <p:nvGrpSpPr>
          <p:cNvPr id="297" name="Group 296"/>
          <p:cNvGrpSpPr>
            <a:grpSpLocks/>
          </p:cNvGrpSpPr>
          <p:nvPr/>
        </p:nvGrpSpPr>
        <p:grpSpPr bwMode="auto">
          <a:xfrm>
            <a:off x="903288" y="5181600"/>
            <a:ext cx="7494587" cy="387350"/>
            <a:chOff x="645619" y="2283701"/>
            <a:chExt cx="7496054" cy="386146"/>
          </a:xfrm>
        </p:grpSpPr>
        <p:grpSp>
          <p:nvGrpSpPr>
            <p:cNvPr id="22579" name="Group 297"/>
            <p:cNvGrpSpPr>
              <a:grpSpLocks/>
            </p:cNvGrpSpPr>
            <p:nvPr/>
          </p:nvGrpSpPr>
          <p:grpSpPr bwMode="auto">
            <a:xfrm rot="-5400000">
              <a:off x="5028428" y="1828598"/>
              <a:ext cx="383966" cy="1294171"/>
              <a:chOff x="2737544" y="3412447"/>
              <a:chExt cx="383966" cy="1525662"/>
            </a:xfrm>
          </p:grpSpPr>
          <p:sp>
            <p:nvSpPr>
              <p:cNvPr id="321" name="Rectangle 320"/>
              <p:cNvSpPr/>
              <p:nvPr/>
            </p:nvSpPr>
            <p:spPr>
              <a:xfrm>
                <a:off x="2725868" y="4169298"/>
                <a:ext cx="382981" cy="383724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2725868" y="3413081"/>
                <a:ext cx="382981" cy="3855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2725868" y="3783702"/>
                <a:ext cx="382981" cy="385596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2727450" y="4553022"/>
                <a:ext cx="382981" cy="3855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2580" name="Group 298"/>
            <p:cNvGrpSpPr>
              <a:grpSpLocks/>
            </p:cNvGrpSpPr>
            <p:nvPr/>
          </p:nvGrpSpPr>
          <p:grpSpPr bwMode="auto">
            <a:xfrm>
              <a:off x="5867497" y="2288178"/>
              <a:ext cx="2274176" cy="381669"/>
              <a:chOff x="5829146" y="2290478"/>
              <a:chExt cx="2274176" cy="381669"/>
            </a:xfrm>
          </p:grpSpPr>
          <p:sp>
            <p:nvSpPr>
              <p:cNvPr id="314" name="Rectangle 313"/>
              <p:cNvSpPr/>
              <p:nvPr/>
            </p:nvSpPr>
            <p:spPr>
              <a:xfrm rot="16200000">
                <a:off x="6781308" y="2318698"/>
                <a:ext cx="381398" cy="325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 rot="16200000">
                <a:off x="6455013" y="2317904"/>
                <a:ext cx="381398" cy="32708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 rot="16200000">
                <a:off x="5802423" y="2317904"/>
                <a:ext cx="381398" cy="32708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317" name="Rectangle 316"/>
              <p:cNvSpPr/>
              <p:nvPr/>
            </p:nvSpPr>
            <p:spPr>
              <a:xfrm rot="16200000">
                <a:off x="6128718" y="2318698"/>
                <a:ext cx="381398" cy="325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 rot="16200000">
                <a:off x="7081404" y="2318698"/>
                <a:ext cx="381398" cy="32550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 rot="16200000">
                <a:off x="7422784" y="2318698"/>
                <a:ext cx="381398" cy="325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 rot="16200000">
                <a:off x="7749079" y="2317904"/>
                <a:ext cx="381398" cy="32708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2581" name="Group 299"/>
            <p:cNvGrpSpPr>
              <a:grpSpLocks/>
            </p:cNvGrpSpPr>
            <p:nvPr/>
          </p:nvGrpSpPr>
          <p:grpSpPr bwMode="auto">
            <a:xfrm rot="-5400000">
              <a:off x="1591873" y="1339747"/>
              <a:ext cx="381668" cy="2274175"/>
              <a:chOff x="873660" y="1693619"/>
              <a:chExt cx="381668" cy="2680962"/>
            </a:xfrm>
          </p:grpSpPr>
          <p:sp>
            <p:nvSpPr>
              <p:cNvPr id="307" name="Rectangle 306"/>
              <p:cNvSpPr/>
              <p:nvPr/>
            </p:nvSpPr>
            <p:spPr>
              <a:xfrm>
                <a:off x="873063" y="2848535"/>
                <a:ext cx="382981" cy="3837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873064" y="2462939"/>
                <a:ext cx="382981" cy="3855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873064" y="1693619"/>
                <a:ext cx="382981" cy="3855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873064" y="2079215"/>
                <a:ext cx="382981" cy="383724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873064" y="3202311"/>
                <a:ext cx="382981" cy="38372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873063" y="3604752"/>
                <a:ext cx="382981" cy="3837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873064" y="3988478"/>
                <a:ext cx="382981" cy="38559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2582" name="Group 300"/>
            <p:cNvGrpSpPr>
              <a:grpSpLocks/>
            </p:cNvGrpSpPr>
            <p:nvPr/>
          </p:nvGrpSpPr>
          <p:grpSpPr bwMode="auto">
            <a:xfrm>
              <a:off x="2919796" y="2285999"/>
              <a:ext cx="1653528" cy="381669"/>
              <a:chOff x="2919796" y="2285999"/>
              <a:chExt cx="1653528" cy="381669"/>
            </a:xfrm>
          </p:grpSpPr>
          <p:sp>
            <p:nvSpPr>
              <p:cNvPr id="302" name="Rectangle 301"/>
              <p:cNvSpPr/>
              <p:nvPr/>
            </p:nvSpPr>
            <p:spPr>
              <a:xfrm rot="16200000">
                <a:off x="3550359" y="2313230"/>
                <a:ext cx="382981" cy="3270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 rot="16200000">
                <a:off x="2891418" y="2313230"/>
                <a:ext cx="382981" cy="32708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304" name="Rectangle 303"/>
              <p:cNvSpPr/>
              <p:nvPr/>
            </p:nvSpPr>
            <p:spPr>
              <a:xfrm rot="16200000">
                <a:off x="3217713" y="2314024"/>
                <a:ext cx="382981" cy="325501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305" name="Rectangle 304"/>
              <p:cNvSpPr/>
              <p:nvPr/>
            </p:nvSpPr>
            <p:spPr>
              <a:xfrm rot="16200000">
                <a:off x="3892532" y="2314024"/>
                <a:ext cx="382981" cy="32550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306" name="Rectangle 305"/>
              <p:cNvSpPr/>
              <p:nvPr/>
            </p:nvSpPr>
            <p:spPr>
              <a:xfrm rot="16200000">
                <a:off x="4218828" y="2313230"/>
                <a:ext cx="382981" cy="3270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</p:grpSp>
      <p:grpSp>
        <p:nvGrpSpPr>
          <p:cNvPr id="325" name="Group 324"/>
          <p:cNvGrpSpPr>
            <a:grpSpLocks/>
          </p:cNvGrpSpPr>
          <p:nvPr/>
        </p:nvGrpSpPr>
        <p:grpSpPr bwMode="auto">
          <a:xfrm rot="5400000">
            <a:off x="-842962" y="2795588"/>
            <a:ext cx="2646362" cy="430212"/>
            <a:chOff x="3228884" y="5682183"/>
            <a:chExt cx="2646587" cy="430267"/>
          </a:xfrm>
        </p:grpSpPr>
        <p:sp>
          <p:nvSpPr>
            <p:cNvPr id="326" name="Rectangle 325"/>
            <p:cNvSpPr/>
            <p:nvPr/>
          </p:nvSpPr>
          <p:spPr>
            <a:xfrm rot="10800000">
              <a:off x="5497614" y="5682184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 rot="10800000">
              <a:off x="5129283" y="5682184"/>
              <a:ext cx="377857" cy="43026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 rot="10800000">
              <a:off x="4751426" y="5682184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 rot="10800000">
              <a:off x="4375157" y="5682184"/>
              <a:ext cx="376269" cy="43026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 rot="10800000">
              <a:off x="3984599" y="5682184"/>
              <a:ext cx="376269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 rot="10800000">
              <a:off x="3606742" y="5682184"/>
              <a:ext cx="377857" cy="43026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 rot="10800000">
              <a:off x="3228885" y="5682184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</p:grpSp>
      <p:cxnSp>
        <p:nvCxnSpPr>
          <p:cNvPr id="338" name="Straight Arrow Connector 337"/>
          <p:cNvCxnSpPr>
            <a:stCxn id="331" idx="2"/>
            <a:endCxn id="129" idx="3"/>
          </p:cNvCxnSpPr>
          <p:nvPr/>
        </p:nvCxnSpPr>
        <p:spPr>
          <a:xfrm>
            <a:off x="695325" y="2254250"/>
            <a:ext cx="690563" cy="2547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>
            <a:stCxn id="331" idx="2"/>
            <a:endCxn id="140" idx="3"/>
          </p:cNvCxnSpPr>
          <p:nvPr/>
        </p:nvCxnSpPr>
        <p:spPr>
          <a:xfrm>
            <a:off x="695325" y="2254250"/>
            <a:ext cx="2965450" cy="2547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4" name="Straight Arrow Connector 343"/>
          <p:cNvCxnSpPr>
            <a:stCxn id="331" idx="2"/>
            <a:endCxn id="83" idx="3"/>
          </p:cNvCxnSpPr>
          <p:nvPr/>
        </p:nvCxnSpPr>
        <p:spPr>
          <a:xfrm>
            <a:off x="695325" y="2254250"/>
            <a:ext cx="4606925" cy="2547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>
            <a:stCxn id="331" idx="2"/>
            <a:endCxn id="104" idx="3"/>
          </p:cNvCxnSpPr>
          <p:nvPr/>
        </p:nvCxnSpPr>
        <p:spPr>
          <a:xfrm>
            <a:off x="695325" y="2254250"/>
            <a:ext cx="4933950" cy="2547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>
            <a:stCxn id="331" idx="2"/>
            <a:endCxn id="95" idx="3"/>
          </p:cNvCxnSpPr>
          <p:nvPr/>
        </p:nvCxnSpPr>
        <p:spPr>
          <a:xfrm>
            <a:off x="695325" y="2254250"/>
            <a:ext cx="6238875" cy="2551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329" idx="2"/>
            <a:endCxn id="139" idx="3"/>
          </p:cNvCxnSpPr>
          <p:nvPr/>
        </p:nvCxnSpPr>
        <p:spPr>
          <a:xfrm>
            <a:off x="695325" y="3021013"/>
            <a:ext cx="2638425" cy="1781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29" idx="2"/>
            <a:endCxn id="88" idx="3"/>
          </p:cNvCxnSpPr>
          <p:nvPr/>
        </p:nvCxnSpPr>
        <p:spPr>
          <a:xfrm>
            <a:off x="695325" y="3021013"/>
            <a:ext cx="5586413" cy="1784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29" idx="2"/>
            <a:endCxn id="74" idx="3"/>
          </p:cNvCxnSpPr>
          <p:nvPr/>
        </p:nvCxnSpPr>
        <p:spPr>
          <a:xfrm>
            <a:off x="695325" y="3021013"/>
            <a:ext cx="6865938" cy="1784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29" idx="2"/>
            <a:endCxn id="60" idx="3"/>
          </p:cNvCxnSpPr>
          <p:nvPr/>
        </p:nvCxnSpPr>
        <p:spPr>
          <a:xfrm>
            <a:off x="695325" y="3021013"/>
            <a:ext cx="7534275" cy="1784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27" idx="2"/>
            <a:endCxn id="132" idx="3"/>
          </p:cNvCxnSpPr>
          <p:nvPr/>
        </p:nvCxnSpPr>
        <p:spPr>
          <a:xfrm>
            <a:off x="695325" y="3776663"/>
            <a:ext cx="2312988" cy="102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27" idx="2"/>
            <a:endCxn id="142" idx="3"/>
          </p:cNvCxnSpPr>
          <p:nvPr/>
        </p:nvCxnSpPr>
        <p:spPr>
          <a:xfrm>
            <a:off x="695325" y="3776663"/>
            <a:ext cx="3640138" cy="102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567" name="TextBox 203"/>
          <p:cNvSpPr txBox="1">
            <a:spLocks noChangeArrowheads="1"/>
          </p:cNvSpPr>
          <p:nvPr/>
        </p:nvSpPr>
        <p:spPr bwMode="auto">
          <a:xfrm>
            <a:off x="4318000" y="5867400"/>
            <a:ext cx="558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4800" b="1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2568" name="TextBox 2"/>
          <p:cNvSpPr txBox="1">
            <a:spLocks noChangeArrowheads="1"/>
          </p:cNvSpPr>
          <p:nvPr/>
        </p:nvSpPr>
        <p:spPr bwMode="auto">
          <a:xfrm>
            <a:off x="5483225" y="6216650"/>
            <a:ext cx="2241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COO Storage Format</a:t>
            </a:r>
          </a:p>
        </p:txBody>
      </p:sp>
      <p:sp>
        <p:nvSpPr>
          <p:cNvPr id="22569" name="TextBox 3"/>
          <p:cNvSpPr txBox="1">
            <a:spLocks noChangeArrowheads="1"/>
          </p:cNvSpPr>
          <p:nvPr/>
        </p:nvSpPr>
        <p:spPr bwMode="auto">
          <a:xfrm>
            <a:off x="4987925" y="2473904"/>
            <a:ext cx="2889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Maximal parallelism.</a:t>
            </a: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257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Palatino"/>
              <a:buNone/>
            </a:pPr>
            <a:r>
              <a:rPr lang="en-US" altLang="en-US" sz="1200">
                <a:latin typeface="Palatino"/>
              </a:rPr>
              <a:t>©Wen-mei W. Hwu and David Kirk/NVIDIA, 2010-2018</a:t>
            </a:r>
          </a:p>
        </p:txBody>
      </p:sp>
      <p:sp>
        <p:nvSpPr>
          <p:cNvPr id="2257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74059B4A-DBA6-427F-B1CE-B70999CC2F34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2203" y="1532858"/>
            <a:ext cx="6897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All threads can access matrix data and the accessed </a:t>
            </a:r>
            <a:r>
              <a:rPr lang="en-US" dirty="0" err="1">
                <a:solidFill>
                  <a:schemeClr val="tx1"/>
                </a:solidFill>
              </a:rPr>
              <a:t>col_index</a:t>
            </a:r>
            <a:r>
              <a:rPr lang="en-US" dirty="0">
                <a:solidFill>
                  <a:schemeClr val="tx1"/>
                </a:solidFill>
              </a:rPr>
              <a:t> to access vector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612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387"/>
    </mc:Choice>
    <mc:Fallback xmlns="">
      <p:transition spd="slow" advTm="623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COO kernel Design</a:t>
            </a:r>
            <a:br>
              <a:rPr lang="en-US" altLang="en-US"/>
            </a:br>
            <a:r>
              <a:rPr lang="en-US" altLang="en-US"/>
              <a:t>Accumulating into Output Vector</a:t>
            </a:r>
          </a:p>
        </p:txBody>
      </p:sp>
      <p:grpSp>
        <p:nvGrpSpPr>
          <p:cNvPr id="23555" name="Group 133"/>
          <p:cNvGrpSpPr>
            <a:grpSpLocks/>
          </p:cNvGrpSpPr>
          <p:nvPr/>
        </p:nvGrpSpPr>
        <p:grpSpPr bwMode="auto">
          <a:xfrm rot="5400000">
            <a:off x="7377112" y="2784476"/>
            <a:ext cx="2646363" cy="430212"/>
            <a:chOff x="3228884" y="5682183"/>
            <a:chExt cx="2646587" cy="430267"/>
          </a:xfrm>
        </p:grpSpPr>
        <p:sp>
          <p:nvSpPr>
            <p:cNvPr id="14" name="Rectangle 13"/>
            <p:cNvSpPr/>
            <p:nvPr/>
          </p:nvSpPr>
          <p:spPr>
            <a:xfrm rot="10800000">
              <a:off x="5497614" y="5682183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0800000">
              <a:off x="5129283" y="5682183"/>
              <a:ext cx="377857" cy="43026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0800000">
              <a:off x="4751426" y="5682183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10800000">
              <a:off x="4375156" y="5682182"/>
              <a:ext cx="376270" cy="43026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10800000">
              <a:off x="3984597" y="5682182"/>
              <a:ext cx="376270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10800000">
              <a:off x="3606741" y="5682183"/>
              <a:ext cx="377857" cy="43026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0800000">
              <a:off x="3228884" y="5682183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</p:grpSp>
      <p:grpSp>
        <p:nvGrpSpPr>
          <p:cNvPr id="23556" name="Group 144"/>
          <p:cNvGrpSpPr>
            <a:grpSpLocks/>
          </p:cNvGrpSpPr>
          <p:nvPr/>
        </p:nvGrpSpPr>
        <p:grpSpPr bwMode="auto">
          <a:xfrm>
            <a:off x="896938" y="4800600"/>
            <a:ext cx="7496175" cy="385763"/>
            <a:chOff x="645619" y="2283701"/>
            <a:chExt cx="7496054" cy="386146"/>
          </a:xfrm>
        </p:grpSpPr>
        <p:grpSp>
          <p:nvGrpSpPr>
            <p:cNvPr id="23653" name="Group 117"/>
            <p:cNvGrpSpPr>
              <a:grpSpLocks/>
            </p:cNvGrpSpPr>
            <p:nvPr/>
          </p:nvGrpSpPr>
          <p:grpSpPr bwMode="auto">
            <a:xfrm rot="-5400000">
              <a:off x="5028428" y="1828598"/>
              <a:ext cx="383966" cy="1294171"/>
              <a:chOff x="2737544" y="3412447"/>
              <a:chExt cx="383966" cy="1525662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2748076" y="4168158"/>
                <a:ext cx="382968" cy="38364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748076" y="3412100"/>
                <a:ext cx="382968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748076" y="3782643"/>
                <a:ext cx="382968" cy="385514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749666" y="4551799"/>
                <a:ext cx="382967" cy="38551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3654" name="Group 134"/>
            <p:cNvGrpSpPr>
              <a:grpSpLocks/>
            </p:cNvGrpSpPr>
            <p:nvPr/>
          </p:nvGrpSpPr>
          <p:grpSpPr bwMode="auto">
            <a:xfrm>
              <a:off x="5867497" y="2288178"/>
              <a:ext cx="2274176" cy="381669"/>
              <a:chOff x="5829146" y="2290478"/>
              <a:chExt cx="2274176" cy="381669"/>
            </a:xfrm>
          </p:grpSpPr>
          <p:sp>
            <p:nvSpPr>
              <p:cNvPr id="102" name="Rectangle 101"/>
              <p:cNvSpPr/>
              <p:nvPr/>
            </p:nvSpPr>
            <p:spPr>
              <a:xfrm rot="16200000">
                <a:off x="6780764" y="2317947"/>
                <a:ext cx="381379" cy="32702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 rot="16200000">
                <a:off x="6453744" y="2317947"/>
                <a:ext cx="381379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 rot="16200000">
                <a:off x="5801292" y="2317947"/>
                <a:ext cx="381379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16200000">
                <a:off x="6127518" y="2318741"/>
                <a:ext cx="381379" cy="325433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16200000">
                <a:off x="7080796" y="2317947"/>
                <a:ext cx="381379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 rot="16200000">
                <a:off x="7422897" y="2318741"/>
                <a:ext cx="381379" cy="325433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16200000">
                <a:off x="7749123" y="2317947"/>
                <a:ext cx="381379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3655" name="Group 124"/>
            <p:cNvGrpSpPr>
              <a:grpSpLocks/>
            </p:cNvGrpSpPr>
            <p:nvPr/>
          </p:nvGrpSpPr>
          <p:grpSpPr bwMode="auto">
            <a:xfrm rot="-5400000">
              <a:off x="1591873" y="1339747"/>
              <a:ext cx="381668" cy="2274175"/>
              <a:chOff x="873660" y="1693619"/>
              <a:chExt cx="381668" cy="2680962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873071" y="2848290"/>
                <a:ext cx="382967" cy="38551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873071" y="2462775"/>
                <a:ext cx="382967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873071" y="1693618"/>
                <a:ext cx="382967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73071" y="2079133"/>
                <a:ext cx="382967" cy="383642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873071" y="3201990"/>
                <a:ext cx="382967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873071" y="3606219"/>
                <a:ext cx="382967" cy="38364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873071" y="3989862"/>
                <a:ext cx="382967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3656" name="Group 143"/>
            <p:cNvGrpSpPr>
              <a:grpSpLocks/>
            </p:cNvGrpSpPr>
            <p:nvPr/>
          </p:nvGrpSpPr>
          <p:grpSpPr bwMode="auto">
            <a:xfrm>
              <a:off x="2919796" y="2285999"/>
              <a:ext cx="1653528" cy="381669"/>
              <a:chOff x="2919796" y="2285999"/>
              <a:chExt cx="1653528" cy="381669"/>
            </a:xfrm>
          </p:grpSpPr>
          <p:sp>
            <p:nvSpPr>
              <p:cNvPr id="137" name="Rectangle 136"/>
              <p:cNvSpPr/>
              <p:nvPr/>
            </p:nvSpPr>
            <p:spPr>
              <a:xfrm rot="16200000">
                <a:off x="3551297" y="2313264"/>
                <a:ext cx="382967" cy="32702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 rot="16200000">
                <a:off x="2892495" y="2313264"/>
                <a:ext cx="382967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 rot="16200000">
                <a:off x="3218721" y="2314058"/>
                <a:ext cx="382967" cy="325433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 rot="16200000">
                <a:off x="3891810" y="2314058"/>
                <a:ext cx="382967" cy="32543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 rot="16200000">
                <a:off x="4218037" y="2313264"/>
                <a:ext cx="382967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</p:grpSp>
      <p:sp>
        <p:nvSpPr>
          <p:cNvPr id="23557" name="TextBox 145"/>
          <p:cNvSpPr txBox="1">
            <a:spLocks noChangeArrowheads="1"/>
          </p:cNvSpPr>
          <p:nvPr/>
        </p:nvSpPr>
        <p:spPr bwMode="auto">
          <a:xfrm>
            <a:off x="3616325" y="1303338"/>
            <a:ext cx="17176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4800" b="1">
                <a:solidFill>
                  <a:schemeClr val="bg1"/>
                </a:solidFill>
                <a:latin typeface="Times New Roman" panose="02020603050405020304" pitchFamily="18" charset="0"/>
              </a:rPr>
              <a:t>Ax = v</a:t>
            </a:r>
          </a:p>
        </p:txBody>
      </p:sp>
      <p:grpSp>
        <p:nvGrpSpPr>
          <p:cNvPr id="23558" name="Group 146"/>
          <p:cNvGrpSpPr>
            <a:grpSpLocks/>
          </p:cNvGrpSpPr>
          <p:nvPr/>
        </p:nvGrpSpPr>
        <p:grpSpPr bwMode="auto">
          <a:xfrm>
            <a:off x="896938" y="5186363"/>
            <a:ext cx="7496175" cy="385762"/>
            <a:chOff x="645619" y="2283701"/>
            <a:chExt cx="7496054" cy="386146"/>
          </a:xfrm>
        </p:grpSpPr>
        <p:grpSp>
          <p:nvGrpSpPr>
            <p:cNvPr id="23626" name="Group 147"/>
            <p:cNvGrpSpPr>
              <a:grpSpLocks/>
            </p:cNvGrpSpPr>
            <p:nvPr/>
          </p:nvGrpSpPr>
          <p:grpSpPr bwMode="auto">
            <a:xfrm rot="-5400000">
              <a:off x="5028428" y="1828598"/>
              <a:ext cx="383966" cy="1294171"/>
              <a:chOff x="2737544" y="3412447"/>
              <a:chExt cx="383966" cy="1525662"/>
            </a:xfrm>
          </p:grpSpPr>
          <p:sp>
            <p:nvSpPr>
              <p:cNvPr id="171" name="Rectangle 170"/>
              <p:cNvSpPr/>
              <p:nvPr/>
            </p:nvSpPr>
            <p:spPr>
              <a:xfrm>
                <a:off x="2748076" y="4168157"/>
                <a:ext cx="382968" cy="3836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2748076" y="3412099"/>
                <a:ext cx="382968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2748076" y="3782642"/>
                <a:ext cx="382968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2749666" y="4551799"/>
                <a:ext cx="382969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3627" name="Group 148"/>
            <p:cNvGrpSpPr>
              <a:grpSpLocks/>
            </p:cNvGrpSpPr>
            <p:nvPr/>
          </p:nvGrpSpPr>
          <p:grpSpPr bwMode="auto">
            <a:xfrm>
              <a:off x="5867497" y="2288178"/>
              <a:ext cx="2274176" cy="381669"/>
              <a:chOff x="5829146" y="2290478"/>
              <a:chExt cx="2274176" cy="381669"/>
            </a:xfrm>
          </p:grpSpPr>
          <p:sp>
            <p:nvSpPr>
              <p:cNvPr id="164" name="Rectangle 163"/>
              <p:cNvSpPr/>
              <p:nvPr/>
            </p:nvSpPr>
            <p:spPr>
              <a:xfrm rot="16200000">
                <a:off x="6780764" y="2317947"/>
                <a:ext cx="381380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 rot="16200000">
                <a:off x="6453744" y="2317947"/>
                <a:ext cx="381380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 rot="16200000">
                <a:off x="5801291" y="2317947"/>
                <a:ext cx="381380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 rot="16200000">
                <a:off x="6127517" y="2318741"/>
                <a:ext cx="381380" cy="325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68" name="Rectangle 167"/>
              <p:cNvSpPr/>
              <p:nvPr/>
            </p:nvSpPr>
            <p:spPr>
              <a:xfrm rot="16200000">
                <a:off x="7080796" y="2317947"/>
                <a:ext cx="381380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 rot="16200000">
                <a:off x="7422896" y="2318741"/>
                <a:ext cx="381380" cy="325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 rot="16200000">
                <a:off x="7749123" y="2317947"/>
                <a:ext cx="381380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3628" name="Group 149"/>
            <p:cNvGrpSpPr>
              <a:grpSpLocks/>
            </p:cNvGrpSpPr>
            <p:nvPr/>
          </p:nvGrpSpPr>
          <p:grpSpPr bwMode="auto">
            <a:xfrm rot="-5400000">
              <a:off x="1591873" y="1339747"/>
              <a:ext cx="381668" cy="2274175"/>
              <a:chOff x="873660" y="1693619"/>
              <a:chExt cx="381668" cy="2680962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873071" y="2848291"/>
                <a:ext cx="382969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873071" y="2462776"/>
                <a:ext cx="382969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873071" y="1693620"/>
                <a:ext cx="382969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873071" y="2079134"/>
                <a:ext cx="382969" cy="3836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873071" y="3201992"/>
                <a:ext cx="382969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873071" y="3606220"/>
                <a:ext cx="382969" cy="3836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873071" y="3989863"/>
                <a:ext cx="382969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3629" name="Group 150"/>
            <p:cNvGrpSpPr>
              <a:grpSpLocks/>
            </p:cNvGrpSpPr>
            <p:nvPr/>
          </p:nvGrpSpPr>
          <p:grpSpPr bwMode="auto">
            <a:xfrm>
              <a:off x="2919796" y="2285999"/>
              <a:ext cx="1653528" cy="381669"/>
              <a:chOff x="2919796" y="2285999"/>
              <a:chExt cx="1653528" cy="381669"/>
            </a:xfrm>
          </p:grpSpPr>
          <p:sp>
            <p:nvSpPr>
              <p:cNvPr id="152" name="Rectangle 151"/>
              <p:cNvSpPr/>
              <p:nvPr/>
            </p:nvSpPr>
            <p:spPr>
              <a:xfrm rot="16200000">
                <a:off x="3551297" y="2313264"/>
                <a:ext cx="382969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 rot="16200000">
                <a:off x="2892495" y="2313264"/>
                <a:ext cx="382969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16200000">
                <a:off x="3218720" y="2314058"/>
                <a:ext cx="382969" cy="325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 rot="16200000">
                <a:off x="3891809" y="2314058"/>
                <a:ext cx="382969" cy="325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 rot="16200000">
                <a:off x="4218036" y="2313264"/>
                <a:ext cx="382969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</p:grpSp>
      <p:grpSp>
        <p:nvGrpSpPr>
          <p:cNvPr id="23559" name="Group 174"/>
          <p:cNvGrpSpPr>
            <a:grpSpLocks/>
          </p:cNvGrpSpPr>
          <p:nvPr/>
        </p:nvGrpSpPr>
        <p:grpSpPr bwMode="auto">
          <a:xfrm>
            <a:off x="896938" y="5572125"/>
            <a:ext cx="7496175" cy="387350"/>
            <a:chOff x="645619" y="2283701"/>
            <a:chExt cx="7496054" cy="386146"/>
          </a:xfrm>
        </p:grpSpPr>
        <p:grpSp>
          <p:nvGrpSpPr>
            <p:cNvPr id="23599" name="Group 175"/>
            <p:cNvGrpSpPr>
              <a:grpSpLocks/>
            </p:cNvGrpSpPr>
            <p:nvPr/>
          </p:nvGrpSpPr>
          <p:grpSpPr bwMode="auto">
            <a:xfrm rot="-5400000">
              <a:off x="5028428" y="1828598"/>
              <a:ext cx="383966" cy="1294171"/>
              <a:chOff x="2737544" y="3412447"/>
              <a:chExt cx="383966" cy="1525662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2725868" y="4168157"/>
                <a:ext cx="382981" cy="3836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2725868" y="3412100"/>
                <a:ext cx="382981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2725868" y="3782643"/>
                <a:ext cx="382981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2727450" y="4551799"/>
                <a:ext cx="382981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3600" name="Group 176"/>
            <p:cNvGrpSpPr>
              <a:grpSpLocks/>
            </p:cNvGrpSpPr>
            <p:nvPr/>
          </p:nvGrpSpPr>
          <p:grpSpPr bwMode="auto">
            <a:xfrm>
              <a:off x="5867497" y="2288178"/>
              <a:ext cx="2274176" cy="381669"/>
              <a:chOff x="5829146" y="2290478"/>
              <a:chExt cx="2274176" cy="381669"/>
            </a:xfrm>
          </p:grpSpPr>
          <p:sp>
            <p:nvSpPr>
              <p:cNvPr id="192" name="Rectangle 191"/>
              <p:cNvSpPr/>
              <p:nvPr/>
            </p:nvSpPr>
            <p:spPr>
              <a:xfrm rot="16200000">
                <a:off x="6780754" y="2317938"/>
                <a:ext cx="381398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 rot="16200000">
                <a:off x="6453734" y="2317938"/>
                <a:ext cx="381398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rot="16200000">
                <a:off x="5801282" y="2317938"/>
                <a:ext cx="381398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rot="16200000">
                <a:off x="6127508" y="2318732"/>
                <a:ext cx="381398" cy="325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 rot="16200000">
                <a:off x="7080786" y="2317938"/>
                <a:ext cx="381398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 rot="16200000">
                <a:off x="7422887" y="2318732"/>
                <a:ext cx="381398" cy="325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 rot="16200000">
                <a:off x="7749113" y="2317938"/>
                <a:ext cx="381398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3601" name="Group 177"/>
            <p:cNvGrpSpPr>
              <a:grpSpLocks/>
            </p:cNvGrpSpPr>
            <p:nvPr/>
          </p:nvGrpSpPr>
          <p:grpSpPr bwMode="auto">
            <a:xfrm rot="-5400000">
              <a:off x="1591873" y="1339747"/>
              <a:ext cx="381668" cy="2274175"/>
              <a:chOff x="873660" y="1693619"/>
              <a:chExt cx="381668" cy="268096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873064" y="2848290"/>
                <a:ext cx="382981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873064" y="2462776"/>
                <a:ext cx="382981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873064" y="1693619"/>
                <a:ext cx="382981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873064" y="2079133"/>
                <a:ext cx="382981" cy="3836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873064" y="3201991"/>
                <a:ext cx="382981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873064" y="3606220"/>
                <a:ext cx="382981" cy="3836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873064" y="3989862"/>
                <a:ext cx="382981" cy="3855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grpSp>
          <p:nvGrpSpPr>
            <p:cNvPr id="23602" name="Group 178"/>
            <p:cNvGrpSpPr>
              <a:grpSpLocks/>
            </p:cNvGrpSpPr>
            <p:nvPr/>
          </p:nvGrpSpPr>
          <p:grpSpPr bwMode="auto">
            <a:xfrm>
              <a:off x="2919796" y="2285999"/>
              <a:ext cx="1653528" cy="381669"/>
              <a:chOff x="2919796" y="2285999"/>
              <a:chExt cx="1653528" cy="381669"/>
            </a:xfrm>
          </p:grpSpPr>
          <p:sp>
            <p:nvSpPr>
              <p:cNvPr id="180" name="Rectangle 179"/>
              <p:cNvSpPr/>
              <p:nvPr/>
            </p:nvSpPr>
            <p:spPr>
              <a:xfrm rot="16200000">
                <a:off x="3551291" y="2313265"/>
                <a:ext cx="382981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 rot="16200000">
                <a:off x="2892488" y="2313265"/>
                <a:ext cx="382981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 rot="16200000">
                <a:off x="3218714" y="2314059"/>
                <a:ext cx="382981" cy="325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 rot="16200000">
                <a:off x="3891803" y="2314059"/>
                <a:ext cx="382981" cy="325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 rot="16200000">
                <a:off x="4218030" y="2313265"/>
                <a:ext cx="382981" cy="327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</p:grpSp>
      <p:sp>
        <p:nvSpPr>
          <p:cNvPr id="23560" name="TextBox 202"/>
          <p:cNvSpPr txBox="1">
            <a:spLocks noChangeArrowheads="1"/>
          </p:cNvSpPr>
          <p:nvPr/>
        </p:nvSpPr>
        <p:spPr bwMode="auto">
          <a:xfrm>
            <a:off x="239713" y="4805363"/>
            <a:ext cx="6703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Row</a:t>
            </a:r>
          </a:p>
        </p:txBody>
      </p:sp>
      <p:sp>
        <p:nvSpPr>
          <p:cNvPr id="23561" name="TextBox 231"/>
          <p:cNvSpPr txBox="1">
            <a:spLocks noChangeArrowheads="1"/>
          </p:cNvSpPr>
          <p:nvPr/>
        </p:nvSpPr>
        <p:spPr bwMode="auto">
          <a:xfrm>
            <a:off x="228600" y="5567363"/>
            <a:ext cx="6687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Data</a:t>
            </a:r>
          </a:p>
        </p:txBody>
      </p:sp>
      <p:sp>
        <p:nvSpPr>
          <p:cNvPr id="23562" name="TextBox 232"/>
          <p:cNvSpPr txBox="1">
            <a:spLocks noChangeArrowheads="1"/>
          </p:cNvSpPr>
          <p:nvPr/>
        </p:nvSpPr>
        <p:spPr bwMode="auto">
          <a:xfrm>
            <a:off x="290513" y="5186363"/>
            <a:ext cx="554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Col</a:t>
            </a:r>
          </a:p>
        </p:txBody>
      </p:sp>
      <p:sp>
        <p:nvSpPr>
          <p:cNvPr id="23563" name="TextBox 233"/>
          <p:cNvSpPr txBox="1">
            <a:spLocks noChangeArrowheads="1"/>
          </p:cNvSpPr>
          <p:nvPr/>
        </p:nvSpPr>
        <p:spPr bwMode="auto">
          <a:xfrm>
            <a:off x="4318000" y="5867400"/>
            <a:ext cx="558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4800" b="1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3564" name="TextBox 234"/>
          <p:cNvSpPr txBox="1">
            <a:spLocks noChangeArrowheads="1"/>
          </p:cNvSpPr>
          <p:nvPr/>
        </p:nvSpPr>
        <p:spPr bwMode="auto">
          <a:xfrm>
            <a:off x="8458200" y="998538"/>
            <a:ext cx="4762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4800" b="1">
                <a:solidFill>
                  <a:schemeClr val="bg1"/>
                </a:solidFill>
                <a:latin typeface="Times New Roman" panose="02020603050405020304" pitchFamily="18" charset="0"/>
              </a:rPr>
              <a:t>v</a:t>
            </a:r>
          </a:p>
        </p:txBody>
      </p:sp>
      <p:grpSp>
        <p:nvGrpSpPr>
          <p:cNvPr id="23565" name="Group 235"/>
          <p:cNvGrpSpPr>
            <a:grpSpLocks/>
          </p:cNvGrpSpPr>
          <p:nvPr/>
        </p:nvGrpSpPr>
        <p:grpSpPr bwMode="auto">
          <a:xfrm rot="5400000">
            <a:off x="-852487" y="2805113"/>
            <a:ext cx="2646362" cy="430212"/>
            <a:chOff x="3228884" y="5682183"/>
            <a:chExt cx="2646587" cy="430267"/>
          </a:xfrm>
        </p:grpSpPr>
        <p:sp>
          <p:nvSpPr>
            <p:cNvPr id="237" name="Rectangle 236"/>
            <p:cNvSpPr/>
            <p:nvPr/>
          </p:nvSpPr>
          <p:spPr>
            <a:xfrm rot="10800000">
              <a:off x="5497614" y="5682184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 rot="10800000">
              <a:off x="5129283" y="5682184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 rot="10800000">
              <a:off x="4751426" y="5682184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 rot="10800000">
              <a:off x="4375157" y="5682184"/>
              <a:ext cx="376269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 rot="10800000">
              <a:off x="3984599" y="5682184"/>
              <a:ext cx="376269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 rot="10800000">
              <a:off x="3606742" y="5682184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 rot="10800000">
              <a:off x="3228885" y="5682184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</p:grpSp>
      <p:sp>
        <p:nvSpPr>
          <p:cNvPr id="23566" name="TextBox 243"/>
          <p:cNvSpPr txBox="1">
            <a:spLocks noChangeArrowheads="1"/>
          </p:cNvSpPr>
          <p:nvPr/>
        </p:nvSpPr>
        <p:spPr bwMode="auto">
          <a:xfrm>
            <a:off x="228600" y="998538"/>
            <a:ext cx="4667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4800" b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</a:p>
        </p:txBody>
      </p:sp>
      <p:cxnSp>
        <p:nvCxnSpPr>
          <p:cNvPr id="246" name="Straight Arrow Connector 245"/>
          <p:cNvCxnSpPr>
            <a:stCxn id="128" idx="3"/>
            <a:endCxn id="20" idx="0"/>
          </p:cNvCxnSpPr>
          <p:nvPr/>
        </p:nvCxnSpPr>
        <p:spPr>
          <a:xfrm flipV="1">
            <a:off x="1060450" y="1865313"/>
            <a:ext cx="7424738" cy="2936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129" idx="3"/>
            <a:endCxn id="19" idx="0"/>
          </p:cNvCxnSpPr>
          <p:nvPr/>
        </p:nvCxnSpPr>
        <p:spPr>
          <a:xfrm flipV="1">
            <a:off x="1385888" y="2243138"/>
            <a:ext cx="7099300" cy="2559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127" idx="3"/>
            <a:endCxn id="14" idx="0"/>
          </p:cNvCxnSpPr>
          <p:nvPr/>
        </p:nvCxnSpPr>
        <p:spPr>
          <a:xfrm flipV="1">
            <a:off x="1712913" y="4133850"/>
            <a:ext cx="6772275" cy="66833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26" idx="3"/>
            <a:endCxn id="17" idx="0"/>
          </p:cNvCxnSpPr>
          <p:nvPr/>
        </p:nvCxnSpPr>
        <p:spPr>
          <a:xfrm flipV="1">
            <a:off x="2039938" y="3011488"/>
            <a:ext cx="6445250" cy="179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130" idx="3"/>
            <a:endCxn id="20" idx="0"/>
          </p:cNvCxnSpPr>
          <p:nvPr/>
        </p:nvCxnSpPr>
        <p:spPr>
          <a:xfrm flipV="1">
            <a:off x="2339975" y="1865313"/>
            <a:ext cx="6145213" cy="2936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131" idx="3"/>
            <a:endCxn id="15" idx="0"/>
          </p:cNvCxnSpPr>
          <p:nvPr/>
        </p:nvCxnSpPr>
        <p:spPr>
          <a:xfrm flipV="1">
            <a:off x="2681288" y="3765550"/>
            <a:ext cx="5803900" cy="1036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132" idx="3"/>
            <a:endCxn id="16" idx="0"/>
          </p:cNvCxnSpPr>
          <p:nvPr/>
        </p:nvCxnSpPr>
        <p:spPr>
          <a:xfrm flipV="1">
            <a:off x="3008313" y="3387725"/>
            <a:ext cx="5476875" cy="141446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stCxn id="139" idx="3"/>
            <a:endCxn id="18" idx="0"/>
          </p:cNvCxnSpPr>
          <p:nvPr/>
        </p:nvCxnSpPr>
        <p:spPr>
          <a:xfrm flipV="1">
            <a:off x="3333750" y="2620963"/>
            <a:ext cx="5151438" cy="218122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40" idx="3"/>
            <a:endCxn id="19" idx="0"/>
          </p:cNvCxnSpPr>
          <p:nvPr/>
        </p:nvCxnSpPr>
        <p:spPr>
          <a:xfrm flipV="1">
            <a:off x="3660775" y="2243138"/>
            <a:ext cx="4824413" cy="2559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137" idx="3"/>
            <a:endCxn id="17" idx="0"/>
          </p:cNvCxnSpPr>
          <p:nvPr/>
        </p:nvCxnSpPr>
        <p:spPr>
          <a:xfrm flipV="1">
            <a:off x="3994150" y="3011488"/>
            <a:ext cx="4491038" cy="179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142" idx="3"/>
            <a:endCxn id="15" idx="0"/>
          </p:cNvCxnSpPr>
          <p:nvPr/>
        </p:nvCxnSpPr>
        <p:spPr>
          <a:xfrm flipV="1">
            <a:off x="4335463" y="3765550"/>
            <a:ext cx="4149725" cy="1036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143" idx="3"/>
            <a:endCxn id="16" idx="0"/>
          </p:cNvCxnSpPr>
          <p:nvPr/>
        </p:nvCxnSpPr>
        <p:spPr>
          <a:xfrm flipV="1">
            <a:off x="4660900" y="3387725"/>
            <a:ext cx="3824288" cy="141446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>
            <a:stCxn id="90" idx="3"/>
            <a:endCxn id="14" idx="0"/>
          </p:cNvCxnSpPr>
          <p:nvPr/>
        </p:nvCxnSpPr>
        <p:spPr>
          <a:xfrm flipV="1">
            <a:off x="4987925" y="4133850"/>
            <a:ext cx="3497263" cy="66833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>
            <a:stCxn id="83" idx="3"/>
            <a:endCxn id="19" idx="0"/>
          </p:cNvCxnSpPr>
          <p:nvPr/>
        </p:nvCxnSpPr>
        <p:spPr>
          <a:xfrm flipV="1">
            <a:off x="5302250" y="2243138"/>
            <a:ext cx="3182938" cy="2559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104" idx="3"/>
            <a:endCxn id="17" idx="0"/>
          </p:cNvCxnSpPr>
          <p:nvPr/>
        </p:nvCxnSpPr>
        <p:spPr>
          <a:xfrm flipV="1">
            <a:off x="5629275" y="3011488"/>
            <a:ext cx="2855913" cy="179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69" idx="3"/>
            <a:endCxn id="15" idx="0"/>
          </p:cNvCxnSpPr>
          <p:nvPr/>
        </p:nvCxnSpPr>
        <p:spPr>
          <a:xfrm flipV="1">
            <a:off x="5956300" y="3765550"/>
            <a:ext cx="2528888" cy="1035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stCxn id="88" idx="3"/>
            <a:endCxn id="16" idx="0"/>
          </p:cNvCxnSpPr>
          <p:nvPr/>
        </p:nvCxnSpPr>
        <p:spPr>
          <a:xfrm flipV="1">
            <a:off x="6281738" y="3387725"/>
            <a:ext cx="2203450" cy="141763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81" idx="3"/>
            <a:endCxn id="17" idx="0"/>
          </p:cNvCxnSpPr>
          <p:nvPr/>
        </p:nvCxnSpPr>
        <p:spPr>
          <a:xfrm flipV="1">
            <a:off x="6608763" y="3011488"/>
            <a:ext cx="1876425" cy="1793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stCxn id="95" idx="3"/>
            <a:endCxn id="18" idx="0"/>
          </p:cNvCxnSpPr>
          <p:nvPr/>
        </p:nvCxnSpPr>
        <p:spPr>
          <a:xfrm flipV="1">
            <a:off x="6934200" y="2620963"/>
            <a:ext cx="1550988" cy="21844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102" idx="3"/>
            <a:endCxn id="17" idx="0"/>
          </p:cNvCxnSpPr>
          <p:nvPr/>
        </p:nvCxnSpPr>
        <p:spPr>
          <a:xfrm flipV="1">
            <a:off x="7261225" y="3011488"/>
            <a:ext cx="1223963" cy="1793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74" idx="3"/>
            <a:endCxn id="14" idx="0"/>
          </p:cNvCxnSpPr>
          <p:nvPr/>
        </p:nvCxnSpPr>
        <p:spPr>
          <a:xfrm flipV="1">
            <a:off x="7561263" y="4133850"/>
            <a:ext cx="923925" cy="67151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>
            <a:stCxn id="67" idx="3"/>
            <a:endCxn id="17" idx="0"/>
          </p:cNvCxnSpPr>
          <p:nvPr/>
        </p:nvCxnSpPr>
        <p:spPr>
          <a:xfrm flipV="1">
            <a:off x="7902575" y="3011488"/>
            <a:ext cx="582613" cy="1793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89" name="TextBox 3"/>
          <p:cNvSpPr txBox="1">
            <a:spLocks noChangeArrowheads="1"/>
          </p:cNvSpPr>
          <p:nvPr/>
        </p:nvSpPr>
        <p:spPr bwMode="auto">
          <a:xfrm>
            <a:off x="1011236" y="3173845"/>
            <a:ext cx="3206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Need atomic operations!</a:t>
            </a:r>
          </a:p>
        </p:txBody>
      </p:sp>
      <p:sp>
        <p:nvSpPr>
          <p:cNvPr id="2359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Palatino"/>
              <a:buNone/>
            </a:pPr>
            <a:r>
              <a:rPr lang="en-US" altLang="en-US" sz="1200">
                <a:latin typeface="Palatino"/>
              </a:rPr>
              <a:t>©Wen-mei W. Hwu and David Kirk/NVIDIA, 2010-2018</a:t>
            </a:r>
          </a:p>
        </p:txBody>
      </p:sp>
      <p:sp>
        <p:nvSpPr>
          <p:cNvPr id="2359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3895450B-FE40-470B-B7AB-C747F53C4575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4425" y="1879421"/>
            <a:ext cx="532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Each threads uses the </a:t>
            </a:r>
            <a:r>
              <a:rPr lang="en-US" dirty="0" err="1">
                <a:solidFill>
                  <a:schemeClr val="tx1"/>
                </a:solidFill>
              </a:rPr>
              <a:t>row_index</a:t>
            </a:r>
            <a:r>
              <a:rPr lang="en-US" dirty="0">
                <a:solidFill>
                  <a:schemeClr val="tx1"/>
                </a:solidFill>
              </a:rPr>
              <a:t> of its element to accumulate into one of the output Y elements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808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90"/>
    </mc:Choice>
    <mc:Fallback xmlns="">
      <p:transition spd="slow" advTm="490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4579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Palatino"/>
              <a:buNone/>
            </a:pPr>
            <a:r>
              <a:rPr lang="en-US" altLang="en-US" sz="1200">
                <a:latin typeface="Palatino"/>
              </a:rPr>
              <a:t>©Wen-mei W. Hwu and David Kirk/NVIDIA, 2010-2018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t="10971" r="14285" b="4572"/>
          <a:stretch>
            <a:fillRect/>
          </a:stretch>
        </p:blipFill>
        <p:spPr bwMode="auto">
          <a:xfrm>
            <a:off x="0" y="0"/>
            <a:ext cx="9144000" cy="692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5A7F25C3-9C28-4AB5-8A12-E1006A3C63F0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4582" name="Rounded Rectangle 1"/>
          <p:cNvSpPr>
            <a:spLocks noChangeArrowheads="1"/>
          </p:cNvSpPr>
          <p:nvPr/>
        </p:nvSpPr>
        <p:spPr bwMode="auto">
          <a:xfrm>
            <a:off x="6400800" y="2362200"/>
            <a:ext cx="2743200" cy="160020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Often implemented  in sequential host code in practice</a:t>
            </a:r>
          </a:p>
        </p:txBody>
      </p:sp>
    </p:spTree>
    <p:extLst>
      <p:ext uri="{BB962C8B-B14F-4D97-AF65-F5344CB8AC3E}">
        <p14:creationId xmlns:p14="http://schemas.microsoft.com/office/powerpoint/2010/main" val="346846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609"/>
    </mc:Choice>
    <mc:Fallback xmlns="">
      <p:transition spd="slow" advTm="17160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54439"/>
              </p:ext>
            </p:extLst>
          </p:nvPr>
        </p:nvGraphicFramePr>
        <p:xfrm>
          <a:off x="2903971" y="1371253"/>
          <a:ext cx="4824413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9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col_index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Thread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Thread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Thread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Thread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8713" name="Group 4"/>
          <p:cNvGrpSpPr>
            <a:grpSpLocks/>
          </p:cNvGrpSpPr>
          <p:nvPr/>
        </p:nvGrpSpPr>
        <p:grpSpPr bwMode="auto">
          <a:xfrm>
            <a:off x="5856176" y="3810000"/>
            <a:ext cx="1957387" cy="2181424"/>
            <a:chOff x="5738812" y="3343275"/>
            <a:chExt cx="1957388" cy="2181424"/>
          </a:xfrm>
        </p:grpSpPr>
        <p:sp>
          <p:nvSpPr>
            <p:cNvPr id="28743" name="TextBox 41"/>
            <p:cNvSpPr txBox="1">
              <a:spLocks noChangeArrowheads="1"/>
            </p:cNvSpPr>
            <p:nvPr/>
          </p:nvSpPr>
          <p:spPr bwMode="auto">
            <a:xfrm>
              <a:off x="5738812" y="4495800"/>
              <a:ext cx="1500188" cy="461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rPr>
                <a:t>row_index</a:t>
              </a:r>
            </a:p>
          </p:txBody>
        </p:sp>
        <p:sp>
          <p:nvSpPr>
            <p:cNvPr id="28744" name="TextBox 40"/>
            <p:cNvSpPr txBox="1">
              <a:spLocks noChangeArrowheads="1"/>
            </p:cNvSpPr>
            <p:nvPr/>
          </p:nvSpPr>
          <p:spPr bwMode="auto">
            <a:xfrm>
              <a:off x="6553200" y="3346450"/>
              <a:ext cx="695325" cy="463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rPr>
                <a:t>data</a:t>
              </a:r>
            </a:p>
          </p:txBody>
        </p:sp>
        <p:sp>
          <p:nvSpPr>
            <p:cNvPr id="28745" name="TextBox 41"/>
            <p:cNvSpPr txBox="1">
              <a:spLocks noChangeArrowheads="1"/>
            </p:cNvSpPr>
            <p:nvPr/>
          </p:nvSpPr>
          <p:spPr bwMode="auto">
            <a:xfrm>
              <a:off x="5867400" y="3940175"/>
              <a:ext cx="1397000" cy="461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rPr>
                <a:t>col_index</a:t>
              </a:r>
            </a:p>
          </p:txBody>
        </p:sp>
        <p:sp>
          <p:nvSpPr>
            <p:cNvPr id="28746" name="Rectangle 22"/>
            <p:cNvSpPr>
              <a:spLocks noChangeArrowheads="1"/>
            </p:cNvSpPr>
            <p:nvPr/>
          </p:nvSpPr>
          <p:spPr bwMode="auto">
            <a:xfrm>
              <a:off x="7239000" y="3940175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28747" name="Rectangle 14"/>
            <p:cNvSpPr>
              <a:spLocks noChangeArrowheads="1"/>
            </p:cNvSpPr>
            <p:nvPr/>
          </p:nvSpPr>
          <p:spPr bwMode="auto">
            <a:xfrm>
              <a:off x="7239000" y="3343275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28748" name="Rectangle 22"/>
            <p:cNvSpPr>
              <a:spLocks noChangeArrowheads="1"/>
            </p:cNvSpPr>
            <p:nvPr/>
          </p:nvSpPr>
          <p:spPr bwMode="auto">
            <a:xfrm>
              <a:off x="7239000" y="4498976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</a:t>
              </a:r>
            </a:p>
          </p:txBody>
        </p:sp>
        <p:sp>
          <p:nvSpPr>
            <p:cNvPr id="28749" name="TextBox 49"/>
            <p:cNvSpPr txBox="1">
              <a:spLocks noChangeArrowheads="1"/>
            </p:cNvSpPr>
            <p:nvPr/>
          </p:nvSpPr>
          <p:spPr bwMode="auto">
            <a:xfrm>
              <a:off x="6172200" y="5062736"/>
              <a:ext cx="83661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rPr>
                <a:t>COO</a:t>
              </a:r>
            </a:p>
          </p:txBody>
        </p:sp>
      </p:grpSp>
      <p:grpSp>
        <p:nvGrpSpPr>
          <p:cNvPr id="28714" name="Group 2"/>
          <p:cNvGrpSpPr>
            <a:grpSpLocks/>
          </p:cNvGrpSpPr>
          <p:nvPr/>
        </p:nvGrpSpPr>
        <p:grpSpPr bwMode="auto">
          <a:xfrm>
            <a:off x="356456" y="1659285"/>
            <a:ext cx="4525963" cy="4310559"/>
            <a:chOff x="733425" y="990600"/>
            <a:chExt cx="4526219" cy="4310559"/>
          </a:xfrm>
        </p:grpSpPr>
        <p:sp>
          <p:nvSpPr>
            <p:cNvPr id="28715" name="TextBox 7"/>
            <p:cNvSpPr txBox="1">
              <a:spLocks noChangeArrowheads="1"/>
            </p:cNvSpPr>
            <p:nvPr/>
          </p:nvSpPr>
          <p:spPr bwMode="auto">
            <a:xfrm>
              <a:off x="3032058" y="4840784"/>
              <a:ext cx="747713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Arial" charset="0"/>
                </a:rPr>
                <a:t>ELL</a:t>
              </a:r>
            </a:p>
          </p:txBody>
        </p:sp>
        <p:sp>
          <p:nvSpPr>
            <p:cNvPr id="28716" name="Rectangle 3"/>
            <p:cNvSpPr>
              <a:spLocks noChangeArrowheads="1"/>
            </p:cNvSpPr>
            <p:nvPr/>
          </p:nvSpPr>
          <p:spPr bwMode="auto">
            <a:xfrm rot="5400000">
              <a:off x="678180" y="1607820"/>
              <a:ext cx="1645920" cy="41148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b="1">
                  <a:solidFill>
                    <a:schemeClr val="bg2"/>
                  </a:solidFill>
                  <a:cs typeface="Arial" charset="0"/>
                </a:rPr>
                <a:t>Thread 0</a:t>
              </a:r>
            </a:p>
          </p:txBody>
        </p:sp>
        <p:sp>
          <p:nvSpPr>
            <p:cNvPr id="28717" name="Rectangle 4"/>
            <p:cNvSpPr>
              <a:spLocks noChangeArrowheads="1"/>
            </p:cNvSpPr>
            <p:nvPr/>
          </p:nvSpPr>
          <p:spPr bwMode="auto">
            <a:xfrm rot="5400000">
              <a:off x="1097280" y="1607820"/>
              <a:ext cx="1645920" cy="41148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b="1">
                  <a:solidFill>
                    <a:schemeClr val="bg2"/>
                  </a:solidFill>
                  <a:cs typeface="Arial" charset="0"/>
                </a:rPr>
                <a:t>Thread 1</a:t>
              </a:r>
            </a:p>
          </p:txBody>
        </p:sp>
        <p:sp>
          <p:nvSpPr>
            <p:cNvPr id="28718" name="Rectangle 6"/>
            <p:cNvSpPr>
              <a:spLocks noChangeArrowheads="1"/>
            </p:cNvSpPr>
            <p:nvPr/>
          </p:nvSpPr>
          <p:spPr bwMode="auto">
            <a:xfrm rot="5400000">
              <a:off x="1478280" y="1607820"/>
              <a:ext cx="1645920" cy="41148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b="1">
                  <a:solidFill>
                    <a:schemeClr val="bg2"/>
                  </a:solidFill>
                  <a:cs typeface="Arial" charset="0"/>
                </a:rPr>
                <a:t>Thread 2</a:t>
              </a:r>
            </a:p>
          </p:txBody>
        </p:sp>
        <p:sp>
          <p:nvSpPr>
            <p:cNvPr id="28719" name="Rectangle 7"/>
            <p:cNvSpPr>
              <a:spLocks noChangeArrowheads="1"/>
            </p:cNvSpPr>
            <p:nvPr/>
          </p:nvSpPr>
          <p:spPr bwMode="auto">
            <a:xfrm>
              <a:off x="1605270" y="324612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28720" name="Rectangle 8"/>
            <p:cNvSpPr>
              <a:spLocks noChangeArrowheads="1"/>
            </p:cNvSpPr>
            <p:nvPr/>
          </p:nvSpPr>
          <p:spPr bwMode="auto">
            <a:xfrm>
              <a:off x="2062010" y="324612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*</a:t>
              </a:r>
            </a:p>
          </p:txBody>
        </p:sp>
        <p:sp>
          <p:nvSpPr>
            <p:cNvPr id="28721" name="Rectangle 9"/>
            <p:cNvSpPr>
              <a:spLocks noChangeArrowheads="1"/>
            </p:cNvSpPr>
            <p:nvPr/>
          </p:nvSpPr>
          <p:spPr bwMode="auto">
            <a:xfrm>
              <a:off x="2518749" y="324612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</a:t>
              </a:r>
            </a:p>
          </p:txBody>
        </p:sp>
        <p:sp>
          <p:nvSpPr>
            <p:cNvPr id="28722" name="Rectangle 10"/>
            <p:cNvSpPr>
              <a:spLocks noChangeArrowheads="1"/>
            </p:cNvSpPr>
            <p:nvPr/>
          </p:nvSpPr>
          <p:spPr bwMode="auto">
            <a:xfrm>
              <a:off x="2975488" y="324612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28723" name="Rectangle 11"/>
            <p:cNvSpPr>
              <a:spLocks noChangeArrowheads="1"/>
            </p:cNvSpPr>
            <p:nvPr/>
          </p:nvSpPr>
          <p:spPr bwMode="auto">
            <a:xfrm>
              <a:off x="3432227" y="324612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28724" name="Rectangle 12"/>
            <p:cNvSpPr>
              <a:spLocks noChangeArrowheads="1"/>
            </p:cNvSpPr>
            <p:nvPr/>
          </p:nvSpPr>
          <p:spPr bwMode="auto">
            <a:xfrm>
              <a:off x="3888966" y="324612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*</a:t>
              </a:r>
            </a:p>
          </p:txBody>
        </p:sp>
        <p:sp>
          <p:nvSpPr>
            <p:cNvPr id="28725" name="Rectangle 13"/>
            <p:cNvSpPr>
              <a:spLocks noChangeArrowheads="1"/>
            </p:cNvSpPr>
            <p:nvPr/>
          </p:nvSpPr>
          <p:spPr bwMode="auto">
            <a:xfrm>
              <a:off x="4345705" y="324612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4</a:t>
              </a:r>
            </a:p>
          </p:txBody>
        </p:sp>
        <p:sp>
          <p:nvSpPr>
            <p:cNvPr id="28726" name="Rectangle 14"/>
            <p:cNvSpPr>
              <a:spLocks noChangeArrowheads="1"/>
            </p:cNvSpPr>
            <p:nvPr/>
          </p:nvSpPr>
          <p:spPr bwMode="auto">
            <a:xfrm>
              <a:off x="4802444" y="324612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28727" name="Rectangle 15"/>
            <p:cNvSpPr>
              <a:spLocks noChangeArrowheads="1"/>
            </p:cNvSpPr>
            <p:nvPr/>
          </p:nvSpPr>
          <p:spPr bwMode="auto">
            <a:xfrm>
              <a:off x="1600200" y="393192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0</a:t>
              </a:r>
            </a:p>
          </p:txBody>
        </p:sp>
        <p:sp>
          <p:nvSpPr>
            <p:cNvPr id="28728" name="Rectangle 16"/>
            <p:cNvSpPr>
              <a:spLocks noChangeArrowheads="1"/>
            </p:cNvSpPr>
            <p:nvPr/>
          </p:nvSpPr>
          <p:spPr bwMode="auto">
            <a:xfrm>
              <a:off x="2057400" y="393192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*</a:t>
              </a:r>
            </a:p>
          </p:txBody>
        </p:sp>
        <p:sp>
          <p:nvSpPr>
            <p:cNvPr id="28729" name="Rectangle 17"/>
            <p:cNvSpPr>
              <a:spLocks noChangeArrowheads="1"/>
            </p:cNvSpPr>
            <p:nvPr/>
          </p:nvSpPr>
          <p:spPr bwMode="auto">
            <a:xfrm>
              <a:off x="2514600" y="393192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28730" name="Rectangle 18"/>
            <p:cNvSpPr>
              <a:spLocks noChangeArrowheads="1"/>
            </p:cNvSpPr>
            <p:nvPr/>
          </p:nvSpPr>
          <p:spPr bwMode="auto">
            <a:xfrm>
              <a:off x="2971800" y="393192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0</a:t>
              </a:r>
            </a:p>
          </p:txBody>
        </p:sp>
        <p:sp>
          <p:nvSpPr>
            <p:cNvPr id="28731" name="Rectangle 19"/>
            <p:cNvSpPr>
              <a:spLocks noChangeArrowheads="1"/>
            </p:cNvSpPr>
            <p:nvPr/>
          </p:nvSpPr>
          <p:spPr bwMode="auto">
            <a:xfrm>
              <a:off x="3429000" y="393192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</a:t>
              </a:r>
            </a:p>
          </p:txBody>
        </p:sp>
        <p:sp>
          <p:nvSpPr>
            <p:cNvPr id="28732" name="Rectangle 20"/>
            <p:cNvSpPr>
              <a:spLocks noChangeArrowheads="1"/>
            </p:cNvSpPr>
            <p:nvPr/>
          </p:nvSpPr>
          <p:spPr bwMode="auto">
            <a:xfrm>
              <a:off x="3886200" y="393192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*</a:t>
              </a:r>
            </a:p>
          </p:txBody>
        </p:sp>
        <p:sp>
          <p:nvSpPr>
            <p:cNvPr id="28733" name="Rectangle 21"/>
            <p:cNvSpPr>
              <a:spLocks noChangeArrowheads="1"/>
            </p:cNvSpPr>
            <p:nvPr/>
          </p:nvSpPr>
          <p:spPr bwMode="auto">
            <a:xfrm>
              <a:off x="4343400" y="393192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2</a:t>
              </a:r>
            </a:p>
          </p:txBody>
        </p:sp>
        <p:sp>
          <p:nvSpPr>
            <p:cNvPr id="28734" name="Rectangle 22"/>
            <p:cNvSpPr>
              <a:spLocks noChangeArrowheads="1"/>
            </p:cNvSpPr>
            <p:nvPr/>
          </p:nvSpPr>
          <p:spPr bwMode="auto">
            <a:xfrm>
              <a:off x="4800600" y="3931920"/>
              <a:ext cx="4572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  <a:cs typeface="Arial" charset="0"/>
                </a:rPr>
                <a:t>3</a:t>
              </a:r>
            </a:p>
          </p:txBody>
        </p:sp>
        <p:cxnSp>
          <p:nvCxnSpPr>
            <p:cNvPr id="28735" name="Straight Arrow Connector 26"/>
            <p:cNvCxnSpPr>
              <a:cxnSpLocks noChangeShapeType="1"/>
              <a:stCxn id="28717" idx="3"/>
              <a:endCxn id="28720" idx="0"/>
            </p:cNvCxnSpPr>
            <p:nvPr/>
          </p:nvCxnSpPr>
          <p:spPr bwMode="auto">
            <a:xfrm>
              <a:off x="1920240" y="2636520"/>
              <a:ext cx="370370" cy="609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36" name="Straight Arrow Connector 29"/>
            <p:cNvCxnSpPr>
              <a:cxnSpLocks noChangeShapeType="1"/>
              <a:stCxn id="28718" idx="3"/>
              <a:endCxn id="28721" idx="0"/>
            </p:cNvCxnSpPr>
            <p:nvPr/>
          </p:nvCxnSpPr>
          <p:spPr bwMode="auto">
            <a:xfrm>
              <a:off x="2301240" y="2636520"/>
              <a:ext cx="446109" cy="609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37" name="TextBox 40"/>
            <p:cNvSpPr txBox="1">
              <a:spLocks noChangeArrowheads="1"/>
            </p:cNvSpPr>
            <p:nvPr/>
          </p:nvSpPr>
          <p:spPr bwMode="auto">
            <a:xfrm>
              <a:off x="914400" y="3241357"/>
              <a:ext cx="6953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rPr>
                <a:t>data</a:t>
              </a:r>
            </a:p>
          </p:txBody>
        </p:sp>
        <p:sp>
          <p:nvSpPr>
            <p:cNvPr id="28738" name="TextBox 41"/>
            <p:cNvSpPr txBox="1">
              <a:spLocks noChangeArrowheads="1"/>
            </p:cNvSpPr>
            <p:nvPr/>
          </p:nvSpPr>
          <p:spPr bwMode="auto">
            <a:xfrm>
              <a:off x="733425" y="3927158"/>
              <a:ext cx="86677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rPr>
                <a:t>index</a:t>
              </a:r>
            </a:p>
          </p:txBody>
        </p:sp>
        <p:sp>
          <p:nvSpPr>
            <p:cNvPr id="28739" name="TextBox 1"/>
            <p:cNvSpPr txBox="1">
              <a:spLocks noChangeArrowheads="1"/>
            </p:cNvSpPr>
            <p:nvPr/>
          </p:nvSpPr>
          <p:spPr bwMode="auto">
            <a:xfrm>
              <a:off x="1739440" y="2742216"/>
              <a:ext cx="1141412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1800">
                  <a:solidFill>
                    <a:schemeClr val="tx1"/>
                  </a:solidFill>
                  <a:latin typeface="Times New Roman" pitchFamily="18" charset="0"/>
                  <a:cs typeface="Arial" charset="0"/>
                </a:rPr>
                <a:t>Iteration 0</a:t>
              </a:r>
            </a:p>
          </p:txBody>
        </p:sp>
        <p:sp>
          <p:nvSpPr>
            <p:cNvPr id="28740" name="Rectangle 5"/>
            <p:cNvSpPr>
              <a:spLocks noChangeArrowheads="1"/>
            </p:cNvSpPr>
            <p:nvPr/>
          </p:nvSpPr>
          <p:spPr bwMode="auto">
            <a:xfrm rot="5400000">
              <a:off x="1859280" y="1607820"/>
              <a:ext cx="1645920" cy="41148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b="1">
                  <a:solidFill>
                    <a:schemeClr val="bg2"/>
                  </a:solidFill>
                  <a:cs typeface="Arial" charset="0"/>
                </a:rPr>
                <a:t>Thread 3</a:t>
              </a:r>
            </a:p>
          </p:txBody>
        </p:sp>
        <p:cxnSp>
          <p:nvCxnSpPr>
            <p:cNvPr id="28741" name="Straight Arrow Connector 31"/>
            <p:cNvCxnSpPr>
              <a:cxnSpLocks noChangeShapeType="1"/>
              <a:stCxn id="28740" idx="3"/>
              <a:endCxn id="28722" idx="0"/>
            </p:cNvCxnSpPr>
            <p:nvPr/>
          </p:nvCxnSpPr>
          <p:spPr bwMode="auto">
            <a:xfrm>
              <a:off x="2682240" y="2636520"/>
              <a:ext cx="521848" cy="609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42" name="Straight Arrow Connector 24"/>
            <p:cNvCxnSpPr>
              <a:cxnSpLocks noChangeShapeType="1"/>
              <a:stCxn id="28716" idx="3"/>
              <a:endCxn id="28719" idx="0"/>
            </p:cNvCxnSpPr>
            <p:nvPr/>
          </p:nvCxnSpPr>
          <p:spPr bwMode="auto">
            <a:xfrm>
              <a:off x="1501140" y="2636520"/>
              <a:ext cx="332730" cy="609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3365" y="119751"/>
            <a:ext cx="8304213" cy="638377"/>
          </a:xfrm>
        </p:spPr>
        <p:txBody>
          <a:bodyPr/>
          <a:lstStyle/>
          <a:p>
            <a:r>
              <a:rPr lang="en-US" sz="3600" dirty="0"/>
              <a:t>Reduced Padding with Hybrid Format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</p:spTree>
    <p:extLst>
      <p:ext uri="{BB962C8B-B14F-4D97-AF65-F5344CB8AC3E}">
        <p14:creationId xmlns:p14="http://schemas.microsoft.com/office/powerpoint/2010/main" val="363203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667"/>
    </mc:Choice>
    <mc:Fallback xmlns="">
      <p:transition spd="slow" advTm="116667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|19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3.6|56.6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20366</TotalTime>
  <Words>2106</Words>
  <Application>Microsoft Office PowerPoint</Application>
  <PresentationFormat>On-screen Show (4:3)</PresentationFormat>
  <Paragraphs>740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Gulim</vt:lpstr>
      <vt:lpstr>Arial</vt:lpstr>
      <vt:lpstr>Courier New</vt:lpstr>
      <vt:lpstr>Palatino</vt:lpstr>
      <vt:lpstr>Times New Roman</vt:lpstr>
      <vt:lpstr>Default Design</vt:lpstr>
      <vt:lpstr>ECE408 Spring 2018  Applied Parallel Programming  Lecture 22: Parallel Sparse Methods</vt:lpstr>
      <vt:lpstr>Objective</vt:lpstr>
      <vt:lpstr>Coordinate (COO) format</vt:lpstr>
      <vt:lpstr>COO Allows Reordering of  Elements</vt:lpstr>
      <vt:lpstr>PowerPoint Presentation</vt:lpstr>
      <vt:lpstr>COO Kernel Design Accessing Input Matrix and Vector</vt:lpstr>
      <vt:lpstr>COO kernel Design Accumulating into Output Vector</vt:lpstr>
      <vt:lpstr>PowerPoint Presentation</vt:lpstr>
      <vt:lpstr>Reduced Padding with Hybrid Format</vt:lpstr>
      <vt:lpstr>JDS (Jagged Diagonal Sparse) Kernel Design for Load Balancing</vt:lpstr>
      <vt:lpstr>Sorting Rows According to Length (Regularization)</vt:lpstr>
      <vt:lpstr>CSR to JDS Conversion</vt:lpstr>
      <vt:lpstr>JDS Summary</vt:lpstr>
      <vt:lpstr>A Parallel SpMV/JDS Kernel</vt:lpstr>
      <vt:lpstr>JDS vs. CSR - Control Divergence</vt:lpstr>
      <vt:lpstr>JDS vs. CSR Memory Divergence</vt:lpstr>
      <vt:lpstr>JDS with Trasposition</vt:lpstr>
      <vt:lpstr>Transposition for Memory Coalescing</vt:lpstr>
      <vt:lpstr>JDS Format with Transposed Layout</vt:lpstr>
      <vt:lpstr>JDS with Transposition Memory Coalescing</vt:lpstr>
      <vt:lpstr>JDS with Transposition Memory Coalescing</vt:lpstr>
      <vt:lpstr>JDS with Transposition Memory Coalescing</vt:lpstr>
      <vt:lpstr>A Parallel SpMV/JDS_T Kernel </vt:lpstr>
      <vt:lpstr>MP7 Variable Names</vt:lpstr>
      <vt:lpstr>Sparse Matrices as Foundation for Advanced Algorithm Techniques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hwu</dc:creator>
  <cp:lastModifiedBy>Hwu, Wen-Mei W</cp:lastModifiedBy>
  <cp:revision>154</cp:revision>
  <dcterms:modified xsi:type="dcterms:W3CDTF">2018-04-05T14:08:08Z</dcterms:modified>
</cp:coreProperties>
</file>