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</p:sldMasterIdLst>
  <p:notesMasterIdLst>
    <p:notesMasterId r:id="rId23"/>
  </p:notesMasterIdLst>
  <p:sldIdLst>
    <p:sldId id="256" r:id="rId3"/>
    <p:sldId id="282" r:id="rId4"/>
    <p:sldId id="285" r:id="rId5"/>
    <p:sldId id="284" r:id="rId6"/>
    <p:sldId id="257" r:id="rId7"/>
    <p:sldId id="258" r:id="rId8"/>
    <p:sldId id="259" r:id="rId9"/>
    <p:sldId id="260" r:id="rId10"/>
    <p:sldId id="297" r:id="rId11"/>
    <p:sldId id="294" r:id="rId12"/>
    <p:sldId id="286" r:id="rId13"/>
    <p:sldId id="295" r:id="rId14"/>
    <p:sldId id="262" r:id="rId15"/>
    <p:sldId id="296" r:id="rId16"/>
    <p:sldId id="288" r:id="rId17"/>
    <p:sldId id="289" r:id="rId18"/>
    <p:sldId id="292" r:id="rId19"/>
    <p:sldId id="293" r:id="rId20"/>
    <p:sldId id="290" r:id="rId21"/>
    <p:sldId id="291" r:id="rId22"/>
  </p:sldIdLst>
  <p:sldSz cx="9144000" cy="6858000" type="screen4x3"/>
  <p:notesSz cx="7023100" cy="92694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4" d="100"/>
          <a:sy n="114" d="100"/>
        </p:scale>
        <p:origin x="1560" y="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15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1"/>
          <p:cNvSpPr>
            <a:spLocks noChangeArrowheads="1"/>
          </p:cNvSpPr>
          <p:nvPr/>
        </p:nvSpPr>
        <p:spPr bwMode="auto">
          <a:xfrm>
            <a:off x="0" y="0"/>
            <a:ext cx="7024688" cy="92710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695325"/>
            <a:ext cx="4635500" cy="3476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675" y="4403725"/>
            <a:ext cx="5619750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87556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Text Box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Text Box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Text Box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Text Box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Text Box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Text Box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dirty="0">
                <a:latin typeface="Times New Roman" pitchFamily="18" charset="0"/>
              </a:rPr>
              <a:t>130</a:t>
            </a:r>
          </a:p>
        </p:txBody>
      </p:sp>
    </p:spTree>
    <p:extLst>
      <p:ext uri="{BB962C8B-B14F-4D97-AF65-F5344CB8AC3E}">
        <p14:creationId xmlns:p14="http://schemas.microsoft.com/office/powerpoint/2010/main" val="3285116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Text Box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4415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603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1979613" cy="5865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91200" cy="5865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1787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3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4671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3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84613" cy="4570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2813" y="1524000"/>
            <a:ext cx="3886200" cy="4570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3649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3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7923213" cy="2208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4613"/>
            <a:ext cx="792321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6681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692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418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2798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663" y="1905000"/>
            <a:ext cx="413067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738" y="1905000"/>
            <a:ext cx="4132262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550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859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42106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9508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22449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8905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8197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65711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425450"/>
            <a:ext cx="2114550" cy="6127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425450"/>
            <a:ext cx="6191250" cy="6127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496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834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84613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2813" y="1524000"/>
            <a:ext cx="3886200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77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85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079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53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04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796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304800" y="228600"/>
            <a:ext cx="1588" cy="6400800"/>
          </a:xfrm>
          <a:prstGeom prst="line">
            <a:avLst/>
          </a:prstGeom>
          <a:noFill/>
          <a:ln w="3816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Line 3"/>
          <p:cNvSpPr>
            <a:spLocks noChangeShapeType="1"/>
          </p:cNvSpPr>
          <p:nvPr/>
        </p:nvSpPr>
        <p:spPr bwMode="auto">
          <a:xfrm>
            <a:off x="381000" y="228600"/>
            <a:ext cx="1588" cy="6400800"/>
          </a:xfrm>
          <a:prstGeom prst="line">
            <a:avLst/>
          </a:prstGeom>
          <a:noFill/>
          <a:ln w="3816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923213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923213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7" name="Text Box 1"/>
          <p:cNvSpPr txBox="1">
            <a:spLocks noChangeArrowheads="1"/>
          </p:cNvSpPr>
          <p:nvPr userDrawn="1"/>
        </p:nvSpPr>
        <p:spPr bwMode="auto">
          <a:xfrm>
            <a:off x="463550" y="6394450"/>
            <a:ext cx="5702298" cy="463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GB" sz="1200" dirty="0">
                <a:solidFill>
                  <a:schemeClr val="tx1"/>
                </a:solidFill>
                <a:latin typeface="Palatino" pitchFamily="18" charset="0"/>
                <a:cs typeface="Times New Roman" pitchFamily="18" charset="0"/>
              </a:rPr>
              <a:t>© David Kirk/NVIDIA and Wen-mei W. Hwu, 2007-2018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GB" sz="1200" dirty="0">
                <a:solidFill>
                  <a:schemeClr val="tx1"/>
                </a:solidFill>
                <a:latin typeface="Palatino" pitchFamily="18" charset="0"/>
                <a:cs typeface="Times New Roman" pitchFamily="18" charset="0"/>
              </a:rPr>
              <a:t>ECE408/CS483/CSE408, ECE 498AL, University of Illinois, Urbana-Champaign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MS PGothic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charset="0"/>
          <a:ea typeface="MS PGothic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charset="0"/>
          <a:ea typeface="MS PGothic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charset="0"/>
          <a:ea typeface="MS PGothic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charset="0"/>
          <a:ea typeface="MS PGothic" pitchFamily="34" charset="-128"/>
        </a:defRPr>
      </a:lvl5pPr>
      <a:lvl6pPr marL="1536700" indent="-2159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6pPr>
      <a:lvl7pPr marL="1993900" indent="-2159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7pPr>
      <a:lvl8pPr marL="2451100" indent="-2159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8pPr>
      <a:lvl9pPr marL="2908300" indent="-2159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9pPr>
    </p:titleStyle>
    <p:bodyStyle>
      <a:lvl1pPr marL="341313" indent="-341313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MS PGothic" pitchFamily="34" charset="-128"/>
          <a:cs typeface="+mn-cs"/>
        </a:defRPr>
      </a:lvl1pPr>
      <a:lvl2pPr marL="741363" indent="-284163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  <a:ea typeface="MS PGothic" pitchFamily="34" charset="-128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MS PGothic" pitchFamily="34" charset="-128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MS PGothic" pitchFamily="34" charset="-128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MS PGothic" pitchFamily="34" charset="-128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000">
          <a:solidFill>
            <a:srgbClr val="000000"/>
          </a:solidFill>
          <a:latin typeface="+mn-lt"/>
          <a:ea typeface="ＭＳ Ｐゴシック" charset="-128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000">
          <a:solidFill>
            <a:srgbClr val="000000"/>
          </a:solidFill>
          <a:latin typeface="+mn-lt"/>
          <a:ea typeface="ＭＳ Ｐゴシック" charset="-128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000">
          <a:solidFill>
            <a:srgbClr val="000000"/>
          </a:solidFill>
          <a:latin typeface="+mn-lt"/>
          <a:ea typeface="ＭＳ Ｐゴシック" charset="-128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000"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425450"/>
            <a:ext cx="670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7663" y="1905000"/>
            <a:ext cx="841533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2" name="Line 4"/>
          <p:cNvSpPr>
            <a:spLocks noChangeShapeType="1"/>
          </p:cNvSpPr>
          <p:nvPr userDrawn="1"/>
        </p:nvSpPr>
        <p:spPr bwMode="auto">
          <a:xfrm>
            <a:off x="381000" y="1600200"/>
            <a:ext cx="8382000" cy="0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Char char="•"/>
        <a:defRPr sz="3100">
          <a:solidFill>
            <a:srgbClr val="000000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pitchFamily="34" charset="0"/>
        <a:buChar char="–"/>
        <a:defRPr sz="2600">
          <a:solidFill>
            <a:srgbClr val="000000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Char char="•"/>
        <a:defRPr sz="2100">
          <a:solidFill>
            <a:srgbClr val="000000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pitchFamily="34" charset="0"/>
        <a:buChar char="–"/>
        <a:defRPr sz="2000">
          <a:solidFill>
            <a:srgbClr val="000000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pitchFamily="34" charset="0"/>
        <a:buChar char="›"/>
        <a:defRPr sz="2000">
          <a:solidFill>
            <a:srgbClr val="000000"/>
          </a:solidFill>
          <a:latin typeface="+mn-lt"/>
          <a:ea typeface="MS PGothic" pitchFamily="34" charset="-128"/>
        </a:defRPr>
      </a:lvl5pPr>
      <a:lvl6pPr marL="25146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rgbClr val="000000"/>
          </a:solidFill>
          <a:latin typeface="+mn-lt"/>
          <a:ea typeface="ＭＳ Ｐゴシック" charset="-128"/>
        </a:defRPr>
      </a:lvl6pPr>
      <a:lvl7pPr marL="29718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rgbClr val="000000"/>
          </a:solidFill>
          <a:latin typeface="+mn-lt"/>
          <a:ea typeface="ＭＳ Ｐゴシック" charset="-128"/>
        </a:defRPr>
      </a:lvl7pPr>
      <a:lvl8pPr marL="34290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rgbClr val="000000"/>
          </a:solidFill>
          <a:latin typeface="+mn-lt"/>
          <a:ea typeface="ＭＳ Ｐゴシック" charset="-128"/>
        </a:defRPr>
      </a:lvl8pPr>
      <a:lvl9pPr marL="38862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rstechnica.com/articles/paedia/hardware/pcie.ar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428750"/>
            <a:ext cx="8153400" cy="2859088"/>
          </a:xfrm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/>
              <a:t>ECE408 / CS483 Spring 2018</a:t>
            </a:r>
            <a:br>
              <a:rPr lang="en-US" dirty="0"/>
            </a:br>
            <a:br>
              <a:rPr lang="en-US" sz="3600" dirty="0"/>
            </a:br>
            <a:r>
              <a:rPr lang="en-US" dirty="0"/>
              <a:t>Applied Parallel Programming</a:t>
            </a:r>
            <a:br>
              <a:rPr lang="en-US" sz="4800" dirty="0"/>
            </a:br>
            <a:br>
              <a:rPr lang="en-US" sz="4800" dirty="0"/>
            </a:br>
            <a:br>
              <a:rPr lang="en-US" dirty="0"/>
            </a:br>
            <a:r>
              <a:rPr lang="en-US" dirty="0"/>
              <a:t>Lecture 23: </a:t>
            </a:r>
            <a:br>
              <a:rPr lang="en-GB" dirty="0"/>
            </a:br>
            <a:r>
              <a:rPr lang="en-GB" dirty="0"/>
              <a:t>GPU as part of the PC Architecture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PCIe</a:t>
            </a:r>
            <a:r>
              <a:rPr lang="en-GB" dirty="0"/>
              <a:t> Gen 3 Links and Lanes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4267200" cy="5037138"/>
          </a:xfrm>
        </p:spPr>
        <p:txBody>
          <a:bodyPr lIns="90000" tIns="46800" rIns="90000" bIns="46800"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Each link consists of one or more lanes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Each lane is 1-bit wide (4 wires, each 2-wire pair can transmit 8Gb/s in one direction)</a:t>
            </a:r>
          </a:p>
          <a:p>
            <a:pPr lvl="2" eaLnBrk="1" hangingPunct="1">
              <a:lnSpc>
                <a:spcPct val="8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/>
              <a:t>Upstream and downstream simultaneous and symmetric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Each Link can combine 1, 2, 4, 8, 12, 16 lanes- x1, x2, etc.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Each byte data is</a:t>
            </a:r>
            <a:r>
              <a:rPr lang="en-GB" sz="2000" b="1" dirty="0"/>
              <a:t> 128b/130b </a:t>
            </a:r>
            <a:r>
              <a:rPr lang="en-GB" sz="2000" dirty="0"/>
              <a:t>encoded into 130 bits with equal number of 1’s and 0’s; net data rate 7.8768 Gb/s per lane each way.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Thus, the net data rates are 985 MB/s (x1) 1.97 GB/s (x2), 3.94 GB/s (x4), 7.9 GB/s (x8), 15.8 GB/s (x16), each way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/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24000"/>
            <a:ext cx="3886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3891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Foundation: 8/10 bit encoding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Goal is to maintain DC balance while have sufficient state transition for clock recovery</a:t>
            </a:r>
          </a:p>
          <a:p>
            <a:r>
              <a:rPr lang="en-US" sz="2800"/>
              <a:t>The difference of 1s and 0s in a 20-bit stream should be </a:t>
            </a:r>
            <a:r>
              <a:rPr lang="en-US" sz="2800">
                <a:cs typeface="Times New Roman" pitchFamily="18" charset="0"/>
              </a:rPr>
              <a:t>≤ </a:t>
            </a:r>
            <a:r>
              <a:rPr lang="en-US" sz="2800"/>
              <a:t>2</a:t>
            </a:r>
          </a:p>
          <a:p>
            <a:r>
              <a:rPr lang="en-US" sz="2800"/>
              <a:t>There should be no more than 5 consecutive 1s or 0s in any stream</a:t>
            </a:r>
          </a:p>
          <a:p>
            <a:endParaRPr lang="en-US" sz="2800"/>
          </a:p>
        </p:txBody>
      </p:sp>
      <p:sp>
        <p:nvSpPr>
          <p:cNvPr id="12292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00000000, 00000111, 11000001 bad</a:t>
            </a:r>
          </a:p>
          <a:p>
            <a:r>
              <a:rPr lang="en-US" sz="2800" dirty="0"/>
              <a:t>01010101, 11001100 good</a:t>
            </a:r>
          </a:p>
          <a:p>
            <a:r>
              <a:rPr lang="en-US" sz="2800" dirty="0"/>
              <a:t>Find 256 good patterns among 1024 total patterns of 10 bits to encode an 8-bit data</a:t>
            </a:r>
          </a:p>
          <a:p>
            <a:r>
              <a:rPr lang="en-US" sz="2800" dirty="0"/>
              <a:t>An 20% overhead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Current: 128/130 bit encoding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 dirty="0"/>
              <a:t>Same goal: maintain DC balance while have sufficient state transition for clock recovery</a:t>
            </a:r>
          </a:p>
          <a:p>
            <a:r>
              <a:rPr lang="en-US" sz="2800" dirty="0"/>
              <a:t>1.5% overhead instead of 20%</a:t>
            </a:r>
          </a:p>
          <a:p>
            <a:endParaRPr lang="en-US" sz="2800" dirty="0"/>
          </a:p>
        </p:txBody>
      </p:sp>
      <p:sp>
        <p:nvSpPr>
          <p:cNvPr id="12292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Scrambler function: long runs of 0s, 1s vanishingly small</a:t>
            </a:r>
          </a:p>
          <a:p>
            <a:r>
              <a:rPr lang="en-US" sz="2800" dirty="0"/>
              <a:t>Instead of guaranteed run length of 8/10b</a:t>
            </a:r>
          </a:p>
          <a:p>
            <a:r>
              <a:rPr lang="en-US" sz="2800" dirty="0"/>
              <a:t>At least one bit shift every 66 bits</a:t>
            </a:r>
          </a:p>
        </p:txBody>
      </p:sp>
    </p:spTree>
    <p:extLst>
      <p:ext uri="{BB962C8B-B14F-4D97-AF65-F5344CB8AC3E}">
        <p14:creationId xmlns:p14="http://schemas.microsoft.com/office/powerpoint/2010/main" val="3848757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Recent </a:t>
            </a:r>
            <a:r>
              <a:rPr lang="en-GB" dirty="0" err="1"/>
              <a:t>PCIe</a:t>
            </a:r>
            <a:r>
              <a:rPr lang="en-GB" dirty="0"/>
              <a:t> PC Architecture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3886200" cy="4572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err="1"/>
              <a:t>PCIe</a:t>
            </a:r>
            <a:r>
              <a:rPr lang="en-GB" sz="2400" dirty="0"/>
              <a:t> forms the interconnect backbone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Northbridge/Southbridge are both </a:t>
            </a:r>
            <a:r>
              <a:rPr lang="en-GB" sz="2000" dirty="0" err="1"/>
              <a:t>PCIe</a:t>
            </a:r>
            <a:r>
              <a:rPr lang="en-GB" sz="2000" dirty="0"/>
              <a:t> switches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Some Southbridge designs have built-in PCI-</a:t>
            </a:r>
            <a:r>
              <a:rPr lang="en-GB" sz="2000" dirty="0" err="1"/>
              <a:t>PCIe</a:t>
            </a:r>
            <a:r>
              <a:rPr lang="en-GB" sz="2000" dirty="0"/>
              <a:t> bridge to allow old PCI cards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Some </a:t>
            </a:r>
            <a:r>
              <a:rPr lang="en-GB" sz="2000" dirty="0" err="1"/>
              <a:t>PCIe</a:t>
            </a:r>
            <a:r>
              <a:rPr lang="en-GB" sz="2000" dirty="0"/>
              <a:t> I/O cards are PCI cards with a PCI-</a:t>
            </a:r>
            <a:r>
              <a:rPr lang="en-GB" sz="2000" dirty="0" err="1"/>
              <a:t>PCIe</a:t>
            </a:r>
            <a:r>
              <a:rPr lang="en-GB" sz="2000" dirty="0"/>
              <a:t> bridge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Source: Jon Stokes, PCI Express: An Overview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hlinkClick r:id="rId3"/>
              </a:rPr>
              <a:t>http://arstechnica.com/articles/paedia/hardware/pcie.ars</a:t>
            </a:r>
            <a:endParaRPr lang="en-GB" sz="2000" dirty="0"/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Current systems integrate </a:t>
            </a:r>
            <a:r>
              <a:rPr lang="en-GB" sz="2400" dirty="0" err="1"/>
              <a:t>PCIe</a:t>
            </a:r>
            <a:r>
              <a:rPr lang="en-GB" sz="2400" dirty="0"/>
              <a:t> controllers onto CPU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24000"/>
            <a:ext cx="3886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9A9BCE-D295-4A0B-AF77-C8A593978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918848"/>
            <a:ext cx="7315060" cy="3844216"/>
          </a:xfrm>
          <a:prstGeom prst="rect">
            <a:avLst/>
          </a:prstGeom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GeForce GTX 1080 (Pascal)</a:t>
            </a:r>
            <a:br>
              <a:rPr lang="en-US" dirty="0"/>
            </a:br>
            <a:r>
              <a:rPr lang="en-US" dirty="0"/>
              <a:t>GPU Consumer Card Details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263954" y="5074813"/>
            <a:ext cx="495935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1800" b="1" dirty="0">
                <a:solidFill>
                  <a:schemeClr val="tx1"/>
                </a:solidFill>
                <a:latin typeface="Arial" pitchFamily="34" charset="0"/>
              </a:rPr>
              <a:t>8GB/256-bit GDDR5X </a:t>
            </a:r>
          </a:p>
          <a:p>
            <a:pPr lvl="1" eaLnBrk="1" hangingPunct="1"/>
            <a:r>
              <a:rPr lang="en-US" sz="1800" dirty="0">
                <a:solidFill>
                  <a:schemeClr val="tx1"/>
                </a:solidFill>
                <a:latin typeface="Arial" pitchFamily="34" charset="0"/>
              </a:rPr>
              <a:t>1.25 GHz mem clock</a:t>
            </a:r>
          </a:p>
          <a:p>
            <a:pPr lvl="1" eaLnBrk="1" hangingPunct="1"/>
            <a:r>
              <a:rPr lang="en-US" sz="1800" dirty="0">
                <a:solidFill>
                  <a:schemeClr val="tx1"/>
                </a:solidFill>
                <a:latin typeface="Arial" pitchFamily="34" charset="0"/>
              </a:rPr>
              <a:t>2.5 GHz write clock w/ QDR = 10Gb/s/pin</a:t>
            </a:r>
          </a:p>
          <a:p>
            <a:pPr lvl="1" eaLnBrk="1" hangingPunct="1"/>
            <a:r>
              <a:rPr lang="en-US" sz="1800" dirty="0">
                <a:solidFill>
                  <a:schemeClr val="tx1"/>
                </a:solidFill>
                <a:latin typeface="Arial" pitchFamily="34" charset="0"/>
              </a:rPr>
              <a:t>256 bit bus = 320 GB/s</a:t>
            </a:r>
          </a:p>
          <a:p>
            <a:pPr lvl="1" eaLnBrk="1" hangingPunct="1"/>
            <a:r>
              <a:rPr lang="en-US" sz="1800" dirty="0">
                <a:solidFill>
                  <a:schemeClr val="tx1"/>
                </a:solidFill>
                <a:latin typeface="Arial" pitchFamily="34" charset="0"/>
              </a:rPr>
              <a:t>8 pieces of 8Gb (16 Mb x 32 x 16 banks)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993775" y="5497177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800" b="1" dirty="0">
                <a:solidFill>
                  <a:schemeClr val="tx1"/>
                </a:solidFill>
                <a:latin typeface="Arial" pitchFamily="34" charset="0"/>
              </a:rPr>
              <a:t>16x PCI-Express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819400" y="1676400"/>
            <a:ext cx="174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800" b="1" dirty="0">
                <a:solidFill>
                  <a:schemeClr val="tx1"/>
                </a:solidFill>
                <a:latin typeface="Arial" pitchFamily="34" charset="0"/>
              </a:rPr>
              <a:t>SLI Connector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57200" y="3657600"/>
            <a:ext cx="10310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800" b="1" dirty="0">
                <a:solidFill>
                  <a:schemeClr val="tx1"/>
                </a:solidFill>
                <a:latin typeface="Arial" pitchFamily="34" charset="0"/>
              </a:rPr>
              <a:t>DVI Out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28625" y="2269958"/>
            <a:ext cx="123623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800" b="1" dirty="0">
                <a:solidFill>
                  <a:schemeClr val="tx1"/>
                </a:solidFill>
                <a:latin typeface="Arial" pitchFamily="34" charset="0"/>
              </a:rPr>
              <a:t>DP Out</a:t>
            </a:r>
          </a:p>
          <a:p>
            <a:pPr eaLnBrk="1" hangingPunct="1"/>
            <a:endParaRPr lang="en-US" sz="1800" b="1" dirty="0">
              <a:solidFill>
                <a:schemeClr val="tx1"/>
              </a:solidFill>
              <a:latin typeface="Arial" pitchFamily="34" charset="0"/>
            </a:endParaRP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  <a:latin typeface="Arial" pitchFamily="34" charset="0"/>
              </a:rPr>
              <a:t>HDMI Out</a:t>
            </a: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3352800" y="1981200"/>
            <a:ext cx="152400" cy="368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1687410" y="3048000"/>
            <a:ext cx="674789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 flipV="1">
            <a:off x="2819400" y="5105399"/>
            <a:ext cx="1295400" cy="4571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2">
            <a:extLst>
              <a:ext uri="{FF2B5EF4-FFF2-40B4-BE49-F238E27FC236}">
                <a16:creationId xmlns:a16="http://schemas.microsoft.com/office/drawing/2014/main" id="{B4DE4283-C704-4BF4-98AE-B490C148A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8252" y="3886200"/>
            <a:ext cx="873947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A5E31951-8101-476C-A046-5EED217771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514600"/>
            <a:ext cx="1066800" cy="50685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F6B402D1-3D7E-445A-B2FB-5286AC2BB7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19800" y="4190999"/>
            <a:ext cx="76129" cy="914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64154"/>
      </p:ext>
    </p:extLst>
  </p:cSld>
  <p:clrMapOvr>
    <a:masterClrMapping/>
  </p:clrMapOvr>
  <p:transition advTm="50304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PCIe Data Transfer using DMA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DMA (Direct Memory Access) is used to fully utilize the bandwidth of an I/O bus</a:t>
            </a:r>
          </a:p>
          <a:p>
            <a:pPr lvl="1"/>
            <a:r>
              <a:rPr lang="en-US"/>
              <a:t>DMA uses physical address for source and destination</a:t>
            </a:r>
          </a:p>
          <a:p>
            <a:pPr lvl="1"/>
            <a:r>
              <a:rPr lang="en-US"/>
              <a:t>Transfers a number of bytes requested by OS</a:t>
            </a:r>
          </a:p>
          <a:p>
            <a:pPr lvl="1"/>
            <a:r>
              <a:rPr lang="en-US"/>
              <a:t>Needs pinned memory</a:t>
            </a:r>
          </a:p>
        </p:txBody>
      </p:sp>
      <p:sp>
        <p:nvSpPr>
          <p:cNvPr id="17412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4953000" y="1524000"/>
            <a:ext cx="3352800" cy="1295400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Main Memory (DRAM)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4953000" y="4648200"/>
            <a:ext cx="33528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GPU card 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(or other I/O cards)</a:t>
            </a:r>
          </a:p>
        </p:txBody>
      </p:sp>
      <p:sp>
        <p:nvSpPr>
          <p:cNvPr id="17415" name="Up-Down Arrow 6"/>
          <p:cNvSpPr>
            <a:spLocks noChangeArrowheads="1"/>
          </p:cNvSpPr>
          <p:nvPr/>
        </p:nvSpPr>
        <p:spPr bwMode="auto">
          <a:xfrm>
            <a:off x="7315200" y="2819400"/>
            <a:ext cx="381000" cy="1831975"/>
          </a:xfrm>
          <a:prstGeom prst="upDownArrow">
            <a:avLst>
              <a:gd name="adj1" fmla="val 50000"/>
              <a:gd name="adj2" fmla="val 5002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4940300" y="3124200"/>
            <a:ext cx="1371600" cy="1219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7417" name="Left-Right Arrow 8"/>
          <p:cNvSpPr>
            <a:spLocks noChangeArrowheads="1"/>
          </p:cNvSpPr>
          <p:nvPr/>
        </p:nvSpPr>
        <p:spPr bwMode="auto">
          <a:xfrm>
            <a:off x="6311900" y="3506788"/>
            <a:ext cx="1079500" cy="457200"/>
          </a:xfrm>
          <a:prstGeom prst="leftRightArrow">
            <a:avLst>
              <a:gd name="adj1" fmla="val 50000"/>
              <a:gd name="adj2" fmla="val 50032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Rectangle 9"/>
          <p:cNvSpPr>
            <a:spLocks noChangeArrowheads="1"/>
          </p:cNvSpPr>
          <p:nvPr/>
        </p:nvSpPr>
        <p:spPr bwMode="auto">
          <a:xfrm>
            <a:off x="7010400" y="4724400"/>
            <a:ext cx="1066800" cy="3810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DMA</a:t>
            </a:r>
          </a:p>
        </p:txBody>
      </p:sp>
      <p:sp>
        <p:nvSpPr>
          <p:cNvPr id="17419" name="Rectangle 10"/>
          <p:cNvSpPr>
            <a:spLocks noChangeArrowheads="1"/>
          </p:cNvSpPr>
          <p:nvPr/>
        </p:nvSpPr>
        <p:spPr bwMode="auto">
          <a:xfrm>
            <a:off x="5029200" y="4724400"/>
            <a:ext cx="1371600" cy="7239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Global Memory</a:t>
            </a:r>
          </a:p>
        </p:txBody>
      </p:sp>
      <p:sp>
        <p:nvSpPr>
          <p:cNvPr id="17420" name="Left-Right Arrow 11"/>
          <p:cNvSpPr>
            <a:spLocks noChangeArrowheads="1"/>
          </p:cNvSpPr>
          <p:nvPr/>
        </p:nvSpPr>
        <p:spPr bwMode="auto">
          <a:xfrm>
            <a:off x="6400800" y="4724400"/>
            <a:ext cx="598488" cy="309563"/>
          </a:xfrm>
          <a:prstGeom prst="leftRightArrow">
            <a:avLst>
              <a:gd name="adj1" fmla="val 50000"/>
              <a:gd name="adj2" fmla="val 50052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Pinned Memory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DMA uses physical addresses</a:t>
            </a:r>
          </a:p>
          <a:p>
            <a:r>
              <a:rPr lang="en-US"/>
              <a:t>The OS could accidentally page out the data that is being read or written by a DMA and page in another virtual page into the same location</a:t>
            </a:r>
          </a:p>
          <a:p>
            <a:r>
              <a:rPr lang="en-US"/>
              <a:t>Pinned memory cannot not be paged out</a:t>
            </a:r>
          </a:p>
          <a:p>
            <a:endParaRPr lang="en-US"/>
          </a:p>
        </p:txBody>
      </p:sp>
      <p:sp>
        <p:nvSpPr>
          <p:cNvPr id="18436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If a source or destination of a </a:t>
            </a:r>
            <a:r>
              <a:rPr lang="en-US" dirty="0" err="1"/>
              <a:t>cudaMemCpy</a:t>
            </a:r>
            <a:r>
              <a:rPr lang="en-US" dirty="0"/>
              <a:t>() in the host memory is not pinned, it needs to be first copied to a pinned memory – extra overhead</a:t>
            </a:r>
          </a:p>
          <a:p>
            <a:r>
              <a:rPr lang="en-US" dirty="0" err="1"/>
              <a:t>cudaMemcpy</a:t>
            </a:r>
            <a:r>
              <a:rPr lang="en-US" dirty="0"/>
              <a:t> is much faster with pinned host memory source or destination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923213" cy="1141413"/>
          </a:xfrm>
        </p:spPr>
        <p:txBody>
          <a:bodyPr/>
          <a:lstStyle/>
          <a:p>
            <a:r>
              <a:rPr lang="en-US"/>
              <a:t>Allocate/Free Pinned Memory</a:t>
            </a:r>
            <a:br>
              <a:rPr lang="en-US"/>
            </a:br>
            <a:r>
              <a:rPr lang="en-US"/>
              <a:t>(a.k.a. Page Locked Memory)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923213" cy="4570413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ea typeface="ＭＳ Ｐゴシック" pitchFamily="34" charset="-128"/>
              </a:rPr>
              <a:t>cudaHostAlloc</a:t>
            </a:r>
            <a:r>
              <a:rPr lang="en-US" dirty="0">
                <a:ea typeface="ＭＳ Ｐゴシック" pitchFamily="34" charset="-128"/>
              </a:rPr>
              <a:t>()</a:t>
            </a:r>
          </a:p>
          <a:p>
            <a:pPr lvl="1">
              <a:defRPr/>
            </a:pPr>
            <a:r>
              <a:rPr lang="en-US" dirty="0">
                <a:ea typeface="ＭＳ Ｐゴシック" charset="-128"/>
              </a:rPr>
              <a:t>Three parameters</a:t>
            </a:r>
          </a:p>
          <a:p>
            <a:pPr lvl="1">
              <a:defRPr/>
            </a:pPr>
            <a:r>
              <a:rPr lang="en-US" dirty="0">
                <a:ea typeface="ＭＳ Ｐゴシック" charset="-128"/>
              </a:rPr>
              <a:t>Address of pointer to the allocated memory</a:t>
            </a:r>
          </a:p>
          <a:p>
            <a:pPr lvl="1">
              <a:defRPr/>
            </a:pPr>
            <a:r>
              <a:rPr lang="en-US" dirty="0">
                <a:ea typeface="ＭＳ Ｐゴシック" charset="-128"/>
              </a:rPr>
              <a:t>Size of the allocated memory in bytes</a:t>
            </a:r>
          </a:p>
          <a:p>
            <a:pPr lvl="1">
              <a:defRPr/>
            </a:pPr>
            <a:r>
              <a:rPr lang="en-US" dirty="0">
                <a:ea typeface="ＭＳ Ｐゴシック" charset="-128"/>
              </a:rPr>
              <a:t>Option – use </a:t>
            </a:r>
            <a:r>
              <a:rPr lang="en-US" dirty="0" err="1">
                <a:ea typeface="ＭＳ Ｐゴシック" charset="-128"/>
              </a:rPr>
              <a:t>cudaHostAllocDefault</a:t>
            </a:r>
            <a:r>
              <a:rPr lang="en-US" dirty="0">
                <a:ea typeface="ＭＳ Ｐゴシック" charset="-128"/>
              </a:rPr>
              <a:t> for now</a:t>
            </a:r>
          </a:p>
          <a:p>
            <a:pPr lvl="2">
              <a:defRPr/>
            </a:pPr>
            <a:endParaRPr lang="en-US" dirty="0">
              <a:ea typeface="ＭＳ Ｐゴシック" charset="-128"/>
            </a:endParaRPr>
          </a:p>
          <a:p>
            <a:pPr>
              <a:defRPr/>
            </a:pPr>
            <a:r>
              <a:rPr lang="en-US" dirty="0" err="1">
                <a:ea typeface="ＭＳ Ｐゴシック" pitchFamily="34" charset="-128"/>
              </a:rPr>
              <a:t>cudaFreeHost</a:t>
            </a:r>
            <a:r>
              <a:rPr lang="en-US" dirty="0">
                <a:ea typeface="ＭＳ Ｐゴシック" pitchFamily="34" charset="-128"/>
              </a:rPr>
              <a:t>()</a:t>
            </a:r>
          </a:p>
          <a:p>
            <a:pPr lvl="1">
              <a:defRPr/>
            </a:pPr>
            <a:r>
              <a:rPr lang="en-US" dirty="0">
                <a:ea typeface="ＭＳ Ｐゴシック" charset="-128"/>
              </a:rPr>
              <a:t>One parameter</a:t>
            </a:r>
          </a:p>
          <a:p>
            <a:pPr lvl="1">
              <a:defRPr/>
            </a:pPr>
            <a:r>
              <a:rPr lang="en-US" dirty="0">
                <a:ea typeface="ＭＳ Ｐゴシック" charset="-128"/>
              </a:rPr>
              <a:t>Pointer to the memory to be freed</a:t>
            </a:r>
          </a:p>
          <a:p>
            <a:pPr marL="0" indent="0">
              <a:buFont typeface="Times New Roman" pitchFamily="18" charset="0"/>
              <a:buNone/>
              <a:defRPr/>
            </a:pP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7561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Pinned Memory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153400" cy="4570413"/>
          </a:xfrm>
        </p:spPr>
        <p:txBody>
          <a:bodyPr/>
          <a:lstStyle/>
          <a:p>
            <a:r>
              <a:rPr lang="en-US" dirty="0"/>
              <a:t>Use the allocated memory and its pointer the same way those returned by </a:t>
            </a:r>
            <a:r>
              <a:rPr lang="en-US" dirty="0" err="1"/>
              <a:t>malloc</a:t>
            </a:r>
            <a:r>
              <a:rPr lang="en-US" dirty="0"/>
              <a:t>();</a:t>
            </a:r>
          </a:p>
          <a:p>
            <a:r>
              <a:rPr lang="en-US" dirty="0"/>
              <a:t>The only difference is that the allocated memory cannot be paged by the OS</a:t>
            </a:r>
          </a:p>
          <a:p>
            <a:r>
              <a:rPr lang="en-US" dirty="0"/>
              <a:t>The </a:t>
            </a:r>
            <a:r>
              <a:rPr lang="en-US" dirty="0" err="1"/>
              <a:t>cudaMemcpy</a:t>
            </a:r>
            <a:r>
              <a:rPr lang="en-US" dirty="0"/>
              <a:t> function should be about 2X faster with pinned memory</a:t>
            </a:r>
          </a:p>
          <a:p>
            <a:r>
              <a:rPr lang="en-US" dirty="0"/>
              <a:t>Pinned memory is a limited resource whose over-subscription can have serious consequences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56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Trends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Knowing yesterday, today, and tomorrow</a:t>
            </a:r>
          </a:p>
          <a:p>
            <a:pPr lvl="1"/>
            <a:r>
              <a:rPr lang="en-US" dirty="0"/>
              <a:t>The PC world is becoming flatter</a:t>
            </a:r>
          </a:p>
          <a:p>
            <a:pPr lvl="1"/>
            <a:r>
              <a:rPr lang="en-US" dirty="0"/>
              <a:t>CPU and GPU are being fused together</a:t>
            </a:r>
          </a:p>
          <a:p>
            <a:pPr lvl="1"/>
            <a:r>
              <a:rPr lang="en-US" dirty="0"/>
              <a:t>Outsourcing of computation is becoming easier…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5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570413"/>
          </a:xfrm>
        </p:spPr>
        <p:txBody>
          <a:bodyPr/>
          <a:lstStyle/>
          <a:p>
            <a:r>
              <a:rPr lang="en-US" dirty="0"/>
              <a:t>To understand the major data transfer factors that dictate performance when using GPU as a compute co-processor for the CPU</a:t>
            </a:r>
          </a:p>
          <a:p>
            <a:pPr lvl="1"/>
            <a:r>
              <a:rPr lang="en-US" dirty="0"/>
              <a:t>The speeds and feeds of the traditional CPU world</a:t>
            </a:r>
          </a:p>
          <a:p>
            <a:pPr lvl="1"/>
            <a:r>
              <a:rPr lang="en-US" dirty="0"/>
              <a:t>The speeds and feeds when employing a GPU </a:t>
            </a:r>
          </a:p>
          <a:p>
            <a:pPr lvl="1"/>
            <a:r>
              <a:rPr lang="en-US" dirty="0"/>
              <a:t>To form a solid knowledge base for performance programming in modern GPU’s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Moe Questions?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8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305800" cy="4343400"/>
          </a:xfrm>
        </p:spPr>
        <p:txBody>
          <a:bodyPr/>
          <a:lstStyle/>
          <a:p>
            <a:pPr marL="342900" indent="-342900" defTabSz="914400" eaLnBrk="1" hangingPunct="1">
              <a:lnSpc>
                <a:spcPct val="80000"/>
              </a:lnSpc>
            </a:pPr>
            <a:r>
              <a:rPr lang="en-US" sz="1800" dirty="0">
                <a:latin typeface="Arial Unicode MS" pitchFamily="34" charset="-128"/>
              </a:rPr>
              <a:t>Global variables declaration</a:t>
            </a:r>
          </a:p>
          <a:p>
            <a:pPr marL="342900" indent="-342900" defTabSz="914400" eaLnBrk="1" hangingPunct="1">
              <a:lnSpc>
                <a:spcPct val="80000"/>
              </a:lnSpc>
            </a:pPr>
            <a:r>
              <a:rPr lang="en-US" sz="1800" dirty="0">
                <a:latin typeface="Arial Unicode MS" pitchFamily="34" charset="-128"/>
              </a:rPr>
              <a:t>Function prototypes</a:t>
            </a:r>
          </a:p>
          <a:p>
            <a:pPr marL="742950" lvl="1" indent="-285750" defTabSz="914400" eaLnBrk="1" hangingPunct="1">
              <a:lnSpc>
                <a:spcPct val="80000"/>
              </a:lnSpc>
            </a:pPr>
            <a:r>
              <a:rPr lang="en-US" sz="1800" dirty="0">
                <a:latin typeface="Arial Unicode MS" pitchFamily="34" charset="-128"/>
              </a:rPr>
              <a:t>__global__ void </a:t>
            </a:r>
            <a:r>
              <a:rPr lang="en-US" sz="1800" dirty="0" err="1">
                <a:latin typeface="Arial Unicode MS" pitchFamily="34" charset="-128"/>
              </a:rPr>
              <a:t>kernelOne</a:t>
            </a:r>
            <a:r>
              <a:rPr lang="en-US" sz="1800" dirty="0">
                <a:latin typeface="Arial Unicode MS" pitchFamily="34" charset="-128"/>
              </a:rPr>
              <a:t>(…)</a:t>
            </a:r>
          </a:p>
          <a:p>
            <a:pPr marL="342900" indent="-342900" defTabSz="914400" eaLnBrk="1" hangingPunct="1">
              <a:lnSpc>
                <a:spcPct val="80000"/>
              </a:lnSpc>
            </a:pPr>
            <a:r>
              <a:rPr lang="en-US" sz="1800" dirty="0">
                <a:latin typeface="Arial Unicode MS" pitchFamily="34" charset="-128"/>
              </a:rPr>
              <a:t>Main ()</a:t>
            </a:r>
          </a:p>
          <a:p>
            <a:pPr marL="742950" lvl="1" indent="-285750" defTabSz="914400" eaLnBrk="1" hangingPunct="1">
              <a:lnSpc>
                <a:spcPct val="80000"/>
              </a:lnSpc>
            </a:pPr>
            <a:r>
              <a:rPr lang="en-US" sz="1800" dirty="0">
                <a:latin typeface="Arial Unicode MS" pitchFamily="34" charset="-128"/>
              </a:rPr>
              <a:t>allocate memory space on the device – </a:t>
            </a:r>
            <a:r>
              <a:rPr lang="en-US" sz="1800" dirty="0" err="1">
                <a:latin typeface="Arial Unicode MS" pitchFamily="34" charset="-128"/>
              </a:rPr>
              <a:t>cudaMalloc</a:t>
            </a:r>
            <a:r>
              <a:rPr lang="en-US" sz="1800" dirty="0">
                <a:latin typeface="Arial Unicode MS" pitchFamily="34" charset="-128"/>
              </a:rPr>
              <a:t>(&amp;</a:t>
            </a:r>
            <a:r>
              <a:rPr lang="en-US" sz="1800" dirty="0" err="1">
                <a:latin typeface="Arial Unicode MS" pitchFamily="34" charset="-128"/>
              </a:rPr>
              <a:t>d_GlblVarPtr</a:t>
            </a:r>
            <a:r>
              <a:rPr lang="en-US" sz="1800" dirty="0">
                <a:latin typeface="Arial Unicode MS" pitchFamily="34" charset="-128"/>
              </a:rPr>
              <a:t>, bytes )</a:t>
            </a:r>
          </a:p>
          <a:p>
            <a:pPr marL="742950" lvl="1" indent="-285750" defTabSz="914400" eaLnBrk="1" hangingPunct="1">
              <a:lnSpc>
                <a:spcPct val="80000"/>
              </a:lnSpc>
            </a:pPr>
            <a:r>
              <a:rPr lang="en-US" sz="1800" dirty="0">
                <a:latin typeface="Arial Unicode MS" pitchFamily="34" charset="-128"/>
              </a:rPr>
              <a:t>transfer data from host to device – </a:t>
            </a:r>
            <a:r>
              <a:rPr lang="en-US" sz="1800" dirty="0" err="1">
                <a:latin typeface="Arial Unicode MS" pitchFamily="34" charset="-128"/>
              </a:rPr>
              <a:t>cudaMemcpy</a:t>
            </a:r>
            <a:r>
              <a:rPr lang="en-US" sz="1800" dirty="0">
                <a:latin typeface="Arial Unicode MS" pitchFamily="34" charset="-128"/>
              </a:rPr>
              <a:t>(</a:t>
            </a:r>
            <a:r>
              <a:rPr lang="en-US" sz="1800" dirty="0" err="1">
                <a:latin typeface="Arial Unicode MS" pitchFamily="34" charset="-128"/>
              </a:rPr>
              <a:t>d_GlblVarPtr</a:t>
            </a:r>
            <a:r>
              <a:rPr lang="en-US" sz="1800" dirty="0">
                <a:latin typeface="Arial Unicode MS" pitchFamily="34" charset="-128"/>
              </a:rPr>
              <a:t>, </a:t>
            </a:r>
            <a:r>
              <a:rPr lang="en-US" sz="1800" dirty="0" err="1">
                <a:latin typeface="Arial Unicode MS" pitchFamily="34" charset="-128"/>
              </a:rPr>
              <a:t>h_Gl</a:t>
            </a:r>
            <a:r>
              <a:rPr lang="en-US" sz="1800" dirty="0">
                <a:latin typeface="Arial Unicode MS" pitchFamily="34" charset="-128"/>
              </a:rPr>
              <a:t>…)</a:t>
            </a:r>
          </a:p>
          <a:p>
            <a:pPr marL="742950" lvl="1" indent="-285750" defTabSz="914400" eaLnBrk="1" hangingPunct="1">
              <a:lnSpc>
                <a:spcPct val="80000"/>
              </a:lnSpc>
            </a:pPr>
            <a:r>
              <a:rPr lang="en-US" sz="1800" dirty="0">
                <a:latin typeface="Arial Unicode MS" pitchFamily="34" charset="-128"/>
              </a:rPr>
              <a:t>execution configuration setup</a:t>
            </a:r>
          </a:p>
          <a:p>
            <a:pPr marL="742950" lvl="1" indent="-285750" defTabSz="914400" eaLnBrk="1" hangingPunct="1">
              <a:lnSpc>
                <a:spcPct val="80000"/>
              </a:lnSpc>
            </a:pPr>
            <a:r>
              <a:rPr lang="en-US" sz="1800" dirty="0">
                <a:latin typeface="Arial Unicode MS" pitchFamily="34" charset="-128"/>
              </a:rPr>
              <a:t>kernel call – </a:t>
            </a:r>
            <a:r>
              <a:rPr lang="en-US" sz="1800" dirty="0" err="1">
                <a:latin typeface="Arial Unicode MS" pitchFamily="34" charset="-128"/>
              </a:rPr>
              <a:t>kernelOne</a:t>
            </a:r>
            <a:r>
              <a:rPr lang="en-US" sz="1800" dirty="0">
                <a:latin typeface="Arial Unicode MS" pitchFamily="34" charset="-128"/>
              </a:rPr>
              <a:t>&lt;&lt;&lt;execution configuration&gt;&gt;&gt;( </a:t>
            </a:r>
            <a:r>
              <a:rPr lang="en-US" sz="1800" dirty="0" err="1">
                <a:latin typeface="Arial Unicode MS" pitchFamily="34" charset="-128"/>
              </a:rPr>
              <a:t>args</a:t>
            </a:r>
            <a:r>
              <a:rPr lang="en-US" sz="1800" dirty="0">
                <a:latin typeface="Arial Unicode MS" pitchFamily="34" charset="-128"/>
              </a:rPr>
              <a:t>… );</a:t>
            </a:r>
          </a:p>
          <a:p>
            <a:pPr marL="742950" lvl="1" indent="-285750" defTabSz="914400" eaLnBrk="1" hangingPunct="1">
              <a:lnSpc>
                <a:spcPct val="80000"/>
              </a:lnSpc>
            </a:pPr>
            <a:r>
              <a:rPr lang="en-US" sz="1800" dirty="0">
                <a:latin typeface="Arial Unicode MS" pitchFamily="34" charset="-128"/>
              </a:rPr>
              <a:t>transfer results from device to host – </a:t>
            </a:r>
            <a:r>
              <a:rPr lang="en-US" sz="1800" dirty="0" err="1">
                <a:latin typeface="Arial Unicode MS" pitchFamily="34" charset="-128"/>
              </a:rPr>
              <a:t>cudaMemcpy</a:t>
            </a:r>
            <a:r>
              <a:rPr lang="en-US" sz="1800" dirty="0">
                <a:latin typeface="Arial Unicode MS" pitchFamily="34" charset="-128"/>
              </a:rPr>
              <a:t>(</a:t>
            </a:r>
            <a:r>
              <a:rPr lang="en-US" sz="1800" dirty="0" err="1">
                <a:latin typeface="Arial Unicode MS" pitchFamily="34" charset="-128"/>
              </a:rPr>
              <a:t>h_GlblVarPtr</a:t>
            </a:r>
            <a:r>
              <a:rPr lang="en-US" sz="1800" dirty="0">
                <a:latin typeface="Arial Unicode MS" pitchFamily="34" charset="-128"/>
              </a:rPr>
              <a:t>,…)</a:t>
            </a:r>
          </a:p>
          <a:p>
            <a:pPr marL="742950" lvl="1" indent="-285750" defTabSz="914400" eaLnBrk="1" hangingPunct="1">
              <a:lnSpc>
                <a:spcPct val="80000"/>
              </a:lnSpc>
            </a:pPr>
            <a:r>
              <a:rPr lang="en-US" sz="1800" dirty="0">
                <a:latin typeface="Arial Unicode MS" pitchFamily="34" charset="-128"/>
              </a:rPr>
              <a:t>optional: compare against golden (host computed) solution</a:t>
            </a:r>
          </a:p>
          <a:p>
            <a:pPr marL="342900" indent="-342900" defTabSz="914400" eaLnBrk="1" hangingPunct="1">
              <a:lnSpc>
                <a:spcPct val="80000"/>
              </a:lnSpc>
            </a:pPr>
            <a:r>
              <a:rPr lang="en-US" sz="1800" dirty="0">
                <a:latin typeface="Arial Unicode MS" pitchFamily="34" charset="-128"/>
              </a:rPr>
              <a:t>					</a:t>
            </a:r>
          </a:p>
          <a:p>
            <a:pPr marL="342900" indent="-342900" defTabSz="914400" eaLnBrk="1" hangingPunct="1">
              <a:lnSpc>
                <a:spcPct val="80000"/>
              </a:lnSpc>
            </a:pPr>
            <a:endParaRPr lang="en-US" sz="1800" dirty="0">
              <a:latin typeface="Arial Unicode MS" pitchFamily="34" charset="-128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648200" y="3086100"/>
            <a:ext cx="37719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928393" y="3990999"/>
            <a:ext cx="3144838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990600"/>
          </a:xfrm>
        </p:spPr>
        <p:txBody>
          <a:bodyPr/>
          <a:lstStyle/>
          <a:p>
            <a:pPr defTabSz="914400" eaLnBrk="1" hangingPunct="1"/>
            <a:r>
              <a:rPr lang="en-US" dirty="0"/>
              <a:t>Review- Common Structure of a CUDA Program</a:t>
            </a:r>
          </a:p>
        </p:txBody>
      </p:sp>
      <p:sp>
        <p:nvSpPr>
          <p:cNvPr id="5126" name="AutoShape 8"/>
          <p:cNvSpPr>
            <a:spLocks noChangeArrowheads="1"/>
          </p:cNvSpPr>
          <p:nvPr/>
        </p:nvSpPr>
        <p:spPr bwMode="auto">
          <a:xfrm rot="-5685818">
            <a:off x="7728744" y="3548856"/>
            <a:ext cx="688975" cy="296863"/>
          </a:xfrm>
          <a:prstGeom prst="curvedUpArrow">
            <a:avLst>
              <a:gd name="adj1" fmla="val 46417"/>
              <a:gd name="adj2" fmla="val 9283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Text Box 9"/>
          <p:cNvSpPr txBox="1">
            <a:spLocks noChangeArrowheads="1"/>
          </p:cNvSpPr>
          <p:nvPr/>
        </p:nvSpPr>
        <p:spPr bwMode="auto">
          <a:xfrm>
            <a:off x="8153400" y="3733800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chemeClr val="tx1"/>
                </a:solidFill>
                <a:latin typeface="Palatino" pitchFamily="18" charset="0"/>
              </a:rPr>
              <a:t>repeat</a:t>
            </a:r>
          </a:p>
          <a:p>
            <a:pPr eaLnBrk="1" hangingPunct="1"/>
            <a:r>
              <a:rPr lang="en-US" sz="1600">
                <a:solidFill>
                  <a:schemeClr val="tx1"/>
                </a:solidFill>
                <a:latin typeface="Palatino" pitchFamily="18" charset="0"/>
              </a:rPr>
              <a:t>as needed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923213" cy="1141413"/>
          </a:xfrm>
        </p:spPr>
        <p:txBody>
          <a:bodyPr/>
          <a:lstStyle/>
          <a:p>
            <a:pPr eaLnBrk="1" hangingPunct="1"/>
            <a:r>
              <a:rPr lang="en-US" sz="4000"/>
              <a:t>Bandwidth – </a:t>
            </a:r>
            <a:br>
              <a:rPr lang="en-US" sz="4000"/>
            </a:br>
            <a:r>
              <a:rPr lang="en-US" sz="4000"/>
              <a:t>Gravity of Modern Computer Systems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Bandwidth between key components ultimately dictates system performance</a:t>
            </a:r>
          </a:p>
          <a:p>
            <a:pPr lvl="1" eaLnBrk="1" hangingPunct="1"/>
            <a:r>
              <a:rPr lang="en-US" dirty="0"/>
              <a:t>Especially true for massively parallel systems processing massive amount of data </a:t>
            </a:r>
          </a:p>
          <a:p>
            <a:pPr lvl="1" eaLnBrk="1" hangingPunct="1"/>
            <a:r>
              <a:rPr lang="en-US" dirty="0"/>
              <a:t>Tricks like buffering, reordering, caching can temporarily defy the rules in some cases</a:t>
            </a:r>
          </a:p>
          <a:p>
            <a:pPr lvl="1" eaLnBrk="1" hangingPunct="1"/>
            <a:r>
              <a:rPr lang="en-US" dirty="0"/>
              <a:t>Ultimately, the performance falls back to what the “speeds and feeds” dictate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10600" cy="1143000"/>
          </a:xfrm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Classic (Historical) PC Architecture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3886200" cy="4572000"/>
          </a:xfrm>
        </p:spPr>
        <p:txBody>
          <a:bodyPr lIns="90000" tIns="46800" rIns="90000" bIns="46800"/>
          <a:lstStyle/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Northbridge connects 3 components that must communicate at high speed</a:t>
            </a:r>
          </a:p>
          <a:p>
            <a:pPr lvl="1" eaLnBrk="1" hangingPunct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CPU, DRAM, video</a:t>
            </a:r>
          </a:p>
          <a:p>
            <a:pPr lvl="1" eaLnBrk="1" hangingPunct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Video also needs to have 1</a:t>
            </a:r>
            <a:r>
              <a:rPr lang="en-GB" sz="2000" baseline="30000" dirty="0"/>
              <a:t>st</a:t>
            </a:r>
            <a:r>
              <a:rPr lang="en-GB" sz="2000" dirty="0"/>
              <a:t>-class access to DRAM</a:t>
            </a:r>
          </a:p>
          <a:p>
            <a:pPr lvl="1" eaLnBrk="1" hangingPunct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Previous NVIDIA cards are connected to AGP, up to 2 GB/s transfers</a:t>
            </a: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Southbridge serves as a concentrator for slower I/O devices</a:t>
            </a: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24000"/>
            <a:ext cx="3886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3" name="Group 4"/>
          <p:cNvGrpSpPr>
            <a:grpSpLocks/>
          </p:cNvGrpSpPr>
          <p:nvPr/>
        </p:nvGrpSpPr>
        <p:grpSpPr bwMode="auto">
          <a:xfrm>
            <a:off x="7680325" y="2570163"/>
            <a:ext cx="819150" cy="455612"/>
            <a:chOff x="4838" y="1619"/>
            <a:chExt cx="516" cy="287"/>
          </a:xfrm>
        </p:grpSpPr>
        <p:sp>
          <p:nvSpPr>
            <p:cNvPr id="7177" name="AutoShape 5"/>
            <p:cNvSpPr>
              <a:spLocks noChangeArrowheads="1"/>
            </p:cNvSpPr>
            <p:nvPr/>
          </p:nvSpPr>
          <p:spPr bwMode="auto">
            <a:xfrm>
              <a:off x="4838" y="1619"/>
              <a:ext cx="517" cy="288"/>
            </a:xfrm>
            <a:prstGeom prst="roundRect">
              <a:avLst>
                <a:gd name="adj" fmla="val 347"/>
              </a:avLst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AutoShape 6"/>
            <p:cNvSpPr>
              <a:spLocks noChangeArrowheads="1"/>
            </p:cNvSpPr>
            <p:nvPr/>
          </p:nvSpPr>
          <p:spPr bwMode="auto">
            <a:xfrm>
              <a:off x="4838" y="1619"/>
              <a:ext cx="517" cy="288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chemeClr val="tx1"/>
                  </a:solidFill>
                  <a:latin typeface="Palatino" pitchFamily="18" charset="0"/>
                </a:rPr>
                <a:t>CPU</a:t>
              </a:r>
            </a:p>
          </p:txBody>
        </p:sp>
      </p:grpSp>
      <p:sp>
        <p:nvSpPr>
          <p:cNvPr id="7174" name="AutoShape 7"/>
          <p:cNvSpPr>
            <a:spLocks noChangeArrowheads="1"/>
          </p:cNvSpPr>
          <p:nvPr/>
        </p:nvSpPr>
        <p:spPr bwMode="auto">
          <a:xfrm>
            <a:off x="5791200" y="2895600"/>
            <a:ext cx="1295400" cy="2286000"/>
          </a:xfrm>
          <a:prstGeom prst="roundRect">
            <a:avLst>
              <a:gd name="adj" fmla="val 120"/>
            </a:avLst>
          </a:prstGeom>
          <a:noFill/>
          <a:ln w="38160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Line 8"/>
          <p:cNvSpPr>
            <a:spLocks noChangeShapeType="1"/>
          </p:cNvSpPr>
          <p:nvPr/>
        </p:nvSpPr>
        <p:spPr bwMode="auto">
          <a:xfrm flipH="1">
            <a:off x="5637213" y="5181600"/>
            <a:ext cx="460375" cy="1143000"/>
          </a:xfrm>
          <a:prstGeom prst="line">
            <a:avLst/>
          </a:prstGeom>
          <a:noFill/>
          <a:ln w="38160">
            <a:solidFill>
              <a:srgbClr val="00CC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AutoShape 9"/>
          <p:cNvSpPr>
            <a:spLocks noChangeArrowheads="1"/>
          </p:cNvSpPr>
          <p:nvPr/>
        </p:nvSpPr>
        <p:spPr bwMode="auto">
          <a:xfrm>
            <a:off x="5318125" y="6075363"/>
            <a:ext cx="2771775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chemeClr val="tx1"/>
                </a:solidFill>
                <a:latin typeface="Palatino" pitchFamily="18" charset="0"/>
              </a:rPr>
              <a:t>Core Logic Chipset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(Original) PCI Bus Specification</a:t>
            </a:r>
            <a:br>
              <a:rPr lang="en-GB" dirty="0"/>
            </a:br>
            <a:r>
              <a:rPr lang="en-GB" dirty="0"/>
              <a:t>A Humble Beginning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2667000"/>
          </a:xfrm>
        </p:spPr>
        <p:txBody>
          <a:bodyPr lIns="90000" tIns="46800" rIns="90000" bIns="46800"/>
          <a:lstStyle/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Connected to the </a:t>
            </a:r>
            <a:r>
              <a:rPr lang="en-GB" sz="2400" dirty="0" err="1"/>
              <a:t>southBridge</a:t>
            </a:r>
            <a:endParaRPr lang="en-GB" sz="2400" dirty="0"/>
          </a:p>
          <a:p>
            <a:pPr lvl="1" eaLnBrk="1" hangingPunct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Originally 33 MHz, 32-bit wide, 132 MB/second peak transfer rate</a:t>
            </a:r>
          </a:p>
          <a:p>
            <a:pPr lvl="1" eaLnBrk="1" hangingPunct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Later, 66 MHz, 64-bit, 528 MB/second peak</a:t>
            </a:r>
          </a:p>
          <a:p>
            <a:pPr lvl="1" eaLnBrk="1" hangingPunct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Upstream bandwidth remain slow for device (~256MB/s peak)</a:t>
            </a:r>
          </a:p>
          <a:p>
            <a:pPr lvl="1" eaLnBrk="1" hangingPunct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Shared bus with arbitration</a:t>
            </a:r>
          </a:p>
          <a:p>
            <a:pPr lvl="2" eaLnBrk="1" hangingPunct="1"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/>
              <a:t>Winner of arbitration becomes bus master and can connect to CPU or DRAM through the southbridge and northbridge</a:t>
            </a:r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343400"/>
            <a:ext cx="48768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PCI as Memory Mapped I/O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3886200" cy="4572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PCI device registers are mapped into the CPU’s physical address space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/>
              <a:t>Accessed through loads/ stores (kernel mode)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Addresses are assigned to the PCI devices at boot time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/>
              <a:t>All devices listen for their addresses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24000"/>
            <a:ext cx="3886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PCI Express (PCIe)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4419600" cy="5181600"/>
          </a:xfrm>
        </p:spPr>
        <p:txBody>
          <a:bodyPr lIns="90000" tIns="46800" rIns="90000" bIns="46800"/>
          <a:lstStyle/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Switched, point-to-point connection</a:t>
            </a:r>
          </a:p>
          <a:p>
            <a:pPr lvl="1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Each card has a dedicated “link” to the central switch, no bus arbitration.</a:t>
            </a:r>
          </a:p>
          <a:p>
            <a:pPr lvl="1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Packet switches messages form virtual channel</a:t>
            </a:r>
          </a:p>
          <a:p>
            <a:pPr lvl="1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Prioritized packets for QoS</a:t>
            </a:r>
          </a:p>
          <a:p>
            <a:pPr lvl="2" eaLnBrk="1" hangingPunct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E.g., real-time video streaming</a:t>
            </a:r>
          </a:p>
          <a:p>
            <a:pPr lvl="1" eaLnBrk="1" hangingPunct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/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00200"/>
            <a:ext cx="3657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DF1E8-0C0D-4B49-ADF0-77ABF025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PCIe Generations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224510-12B9-4F3E-A413-57E16F790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each generation, the links can be scaled by making it wider </a:t>
            </a:r>
          </a:p>
          <a:p>
            <a:pPr lvl="1"/>
            <a:r>
              <a:rPr lang="en-US" dirty="0"/>
              <a:t>X1, x2, x4, x8, x16, x32,…</a:t>
            </a:r>
          </a:p>
          <a:p>
            <a:r>
              <a:rPr lang="en-US" dirty="0"/>
              <a:t>The goal is to double the speed with each new generation</a:t>
            </a:r>
          </a:p>
        </p:txBody>
      </p:sp>
    </p:spTree>
    <p:extLst>
      <p:ext uri="{BB962C8B-B14F-4D97-AF65-F5344CB8AC3E}">
        <p14:creationId xmlns:p14="http://schemas.microsoft.com/office/powerpoint/2010/main" val="245247237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FFFFFF"/>
      </a:dk2>
      <a:lt2>
        <a:srgbClr val="FFCC33"/>
      </a:lt2>
      <a:accent1>
        <a:srgbClr val="FF6633"/>
      </a:accent1>
      <a:accent2>
        <a:srgbClr val="B9D300"/>
      </a:accent2>
      <a:accent3>
        <a:srgbClr val="FFFFFF"/>
      </a:accent3>
      <a:accent4>
        <a:srgbClr val="000000"/>
      </a:accent4>
      <a:accent5>
        <a:srgbClr val="FFB8AD"/>
      </a:accent5>
      <a:accent6>
        <a:srgbClr val="A7BF00"/>
      </a:accent6>
      <a:hlink>
        <a:srgbClr val="62BD19"/>
      </a:hlink>
      <a:folHlink>
        <a:srgbClr val="99339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FFFFFF"/>
        </a:dk2>
        <a:lt2>
          <a:srgbClr val="FFCC33"/>
        </a:lt2>
        <a:accent1>
          <a:srgbClr val="FF6633"/>
        </a:accent1>
        <a:accent2>
          <a:srgbClr val="B9D300"/>
        </a:accent2>
        <a:accent3>
          <a:srgbClr val="FFFFFF"/>
        </a:accent3>
        <a:accent4>
          <a:srgbClr val="000000"/>
        </a:accent4>
        <a:accent5>
          <a:srgbClr val="FFB8AD"/>
        </a:accent5>
        <a:accent6>
          <a:srgbClr val="A7BF00"/>
        </a:accent6>
        <a:hlink>
          <a:srgbClr val="62BD19"/>
        </a:hlink>
        <a:folHlink>
          <a:srgbClr val="99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13557</TotalTime>
  <Words>1123</Words>
  <Application>Microsoft Office PowerPoint</Application>
  <PresentationFormat>On-screen Show (4:3)</PresentationFormat>
  <Paragraphs>139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MS PGothic</vt:lpstr>
      <vt:lpstr>MS PGothic</vt:lpstr>
      <vt:lpstr>Arial</vt:lpstr>
      <vt:lpstr>Arial Unicode MS</vt:lpstr>
      <vt:lpstr>Palatino</vt:lpstr>
      <vt:lpstr>StarSymbol</vt:lpstr>
      <vt:lpstr>Times New Roman</vt:lpstr>
      <vt:lpstr>Default Design</vt:lpstr>
      <vt:lpstr>Custom Design</vt:lpstr>
      <vt:lpstr>ECE408 / CS483 Spring 2018  Applied Parallel Programming   Lecture 23:  GPU as part of the PC Architecture</vt:lpstr>
      <vt:lpstr>Objective</vt:lpstr>
      <vt:lpstr>Review- Common Structure of a CUDA Program</vt:lpstr>
      <vt:lpstr>Bandwidth –  Gravity of Modern Computer Systems</vt:lpstr>
      <vt:lpstr>Classic (Historical) PC Architecture</vt:lpstr>
      <vt:lpstr>(Original) PCI Bus Specification A Humble Beginning</vt:lpstr>
      <vt:lpstr>PCI as Memory Mapped I/O</vt:lpstr>
      <vt:lpstr>PCI Express (PCIe)</vt:lpstr>
      <vt:lpstr>PCIe Generations</vt:lpstr>
      <vt:lpstr>PCIe Gen 3 Links and Lanes</vt:lpstr>
      <vt:lpstr>Foundation: 8/10 bit encoding</vt:lpstr>
      <vt:lpstr>Current: 128/130 bit encoding</vt:lpstr>
      <vt:lpstr>Recent PCIe PC Architecture</vt:lpstr>
      <vt:lpstr>GeForce GTX 1080 (Pascal) GPU Consumer Card Details</vt:lpstr>
      <vt:lpstr>PCIe Data Transfer using DMA</vt:lpstr>
      <vt:lpstr>Pinned Memory</vt:lpstr>
      <vt:lpstr>Allocate/Free Pinned Memory (a.k.a. Page Locked Memory)</vt:lpstr>
      <vt:lpstr>Using Pinned Memory</vt:lpstr>
      <vt:lpstr>Important Trends</vt:lpstr>
      <vt:lpstr>Any Moe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498AL  Lecture 4:  GPU as part of the PC Architecture</dc:title>
  <dc:creator>Wen-mei Hwu</dc:creator>
  <cp:lastModifiedBy>Hwu, Wen-Mei W</cp:lastModifiedBy>
  <cp:revision>56</cp:revision>
  <dcterms:created xsi:type="dcterms:W3CDTF">2010-02-09T04:41:45Z</dcterms:created>
  <dcterms:modified xsi:type="dcterms:W3CDTF">2018-04-10T11:57:48Z</dcterms:modified>
</cp:coreProperties>
</file>