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5"/>
  </p:notesMasterIdLst>
  <p:sldIdLst>
    <p:sldId id="256" r:id="rId3"/>
    <p:sldId id="282" r:id="rId4"/>
    <p:sldId id="292" r:id="rId5"/>
    <p:sldId id="293" r:id="rId6"/>
    <p:sldId id="294" r:id="rId7"/>
    <p:sldId id="295" r:id="rId8"/>
    <p:sldId id="307" r:id="rId9"/>
    <p:sldId id="308" r:id="rId10"/>
    <p:sldId id="298" r:id="rId11"/>
    <p:sldId id="300" r:id="rId12"/>
    <p:sldId id="301" r:id="rId13"/>
    <p:sldId id="299" r:id="rId14"/>
    <p:sldId id="306" r:id="rId15"/>
    <p:sldId id="304" r:id="rId16"/>
    <p:sldId id="303" r:id="rId17"/>
    <p:sldId id="313" r:id="rId18"/>
    <p:sldId id="305" r:id="rId19"/>
    <p:sldId id="309" r:id="rId20"/>
    <p:sldId id="310" r:id="rId21"/>
    <p:sldId id="311" r:id="rId22"/>
    <p:sldId id="314" r:id="rId23"/>
    <p:sldId id="312" r:id="rId24"/>
  </p:sldIdLst>
  <p:sldSz cx="9144000" cy="6858000" type="screen4x3"/>
  <p:notesSz cx="7023100" cy="9269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3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7024688" cy="92710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891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3978275" y="8804275"/>
            <a:ext cx="3043238" cy="4635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fld id="{3C8E0B34-5E88-4AA5-9F11-5388C0C72756}" type="slidenum">
              <a:rPr lang="en-US" sz="1200">
                <a:solidFill>
                  <a:srgbClr val="000000"/>
                </a:solidFill>
              </a:rPr>
              <a:pPr eaLnBrk="1" hangingPunct="1">
                <a:buFont typeface="Times New Roman" pitchFamily="18" charset="0"/>
                <a:buNone/>
              </a:pPr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5325"/>
            <a:ext cx="4635500" cy="3476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03725"/>
            <a:ext cx="5619750" cy="40798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3978275" y="8804275"/>
            <a:ext cx="3043238" cy="4635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fld id="{3995B5AA-8EAF-4CB0-A2AB-6AA58EEE9184}" type="slidenum">
              <a:rPr lang="en-US" sz="1200">
                <a:solidFill>
                  <a:srgbClr val="000000"/>
                </a:solidFill>
              </a:rPr>
              <a:pPr eaLnBrk="1" hangingPunct="1">
                <a:buFont typeface="Times New Roman" pitchFamily="18" charset="0"/>
                <a:buNone/>
              </a:pPr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5325"/>
            <a:ext cx="4635500" cy="3476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1675" y="4403725"/>
            <a:ext cx="5619750" cy="40798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Do we need to explain CUDA streams first? Possibly...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7531" y="8804043"/>
            <a:ext cx="3043979" cy="4637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383CDD-0148-4B18-AE6B-029774ABCD0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7531" y="8804043"/>
            <a:ext cx="3043979" cy="4637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383CDD-0148-4B18-AE6B-029774ABCD0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3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46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7961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46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37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94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3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7923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60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61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16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905000"/>
            <a:ext cx="41306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905000"/>
            <a:ext cx="413226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52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6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850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937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66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9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25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675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5450"/>
            <a:ext cx="2114550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5450"/>
            <a:ext cx="6191250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0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8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6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2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9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3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7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463550" y="6394450"/>
            <a:ext cx="56324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© David Kirk/NVIDIA and Wen-mei W. Hwu, 2007-2018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ECE408/CS483, ECE 498AL, University of Illinois, Urbana-Champaign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3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3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5pPr>
      <a:lvl6pPr marL="15367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19939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24511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29083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2545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905000"/>
            <a:ext cx="84153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81000" y="16002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6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›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428750"/>
            <a:ext cx="8153400" cy="2859088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/>
              <a:t>ECE408 / CS483/CSE408 Spring 2018</a:t>
            </a:r>
            <a:br>
              <a:rPr lang="en-US" dirty="0"/>
            </a:br>
            <a:br>
              <a:rPr lang="en-US" sz="3600" dirty="0"/>
            </a:br>
            <a:r>
              <a:rPr lang="en-US" dirty="0"/>
              <a:t>Applied Parallel Programming</a:t>
            </a:r>
            <a:br>
              <a:rPr lang="en-US" sz="4800" dirty="0"/>
            </a:br>
            <a:br>
              <a:rPr lang="en-US" sz="4800" dirty="0"/>
            </a:br>
            <a:br>
              <a:rPr lang="en-US" dirty="0"/>
            </a:br>
            <a:r>
              <a:rPr lang="en-US" dirty="0"/>
              <a:t>Lecture 23: </a:t>
            </a:r>
            <a:br>
              <a:rPr lang="en-GB" dirty="0"/>
            </a:br>
            <a:r>
              <a:rPr lang="en-GB" dirty="0"/>
              <a:t>Data Transfer and CUDA Streams</a:t>
            </a:r>
            <a:br>
              <a:rPr lang="en-GB" dirty="0"/>
            </a:br>
            <a:r>
              <a:rPr lang="en-GB" dirty="0"/>
              <a:t>(Task Parallelism)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Multi-Stream Host Code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303213" y="1295400"/>
            <a:ext cx="901065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cudaStream_t</a:t>
            </a:r>
            <a:r>
              <a:rPr lang="en-US" dirty="0">
                <a:solidFill>
                  <a:schemeClr val="tx1"/>
                </a:solidFill>
              </a:rPr>
              <a:t>	stream0, stream1;</a:t>
            </a:r>
          </a:p>
          <a:p>
            <a:r>
              <a:rPr lang="en-US" dirty="0" err="1">
                <a:solidFill>
                  <a:schemeClr val="tx1"/>
                </a:solidFill>
              </a:rPr>
              <a:t>cudaStreamCreate</a:t>
            </a:r>
            <a:r>
              <a:rPr lang="en-US" dirty="0">
                <a:solidFill>
                  <a:schemeClr val="tx1"/>
                </a:solidFill>
              </a:rPr>
              <a:t>( &amp;stream0);</a:t>
            </a:r>
          </a:p>
          <a:p>
            <a:r>
              <a:rPr lang="en-US" dirty="0" err="1">
                <a:solidFill>
                  <a:schemeClr val="tx1"/>
                </a:solidFill>
              </a:rPr>
              <a:t>cudaStreamCreate</a:t>
            </a:r>
            <a:r>
              <a:rPr lang="en-US" dirty="0">
                <a:solidFill>
                  <a:schemeClr val="tx1"/>
                </a:solidFill>
              </a:rPr>
              <a:t>( &amp;stream1);</a:t>
            </a:r>
          </a:p>
          <a:p>
            <a:r>
              <a:rPr lang="en-US" dirty="0">
                <a:solidFill>
                  <a:schemeClr val="tx1"/>
                </a:solidFill>
              </a:rPr>
              <a:t>float *d_A0, *d_B0, *d_C0;	// device memory for stream 0</a:t>
            </a:r>
          </a:p>
          <a:p>
            <a:r>
              <a:rPr lang="en-US" dirty="0">
                <a:solidFill>
                  <a:schemeClr val="tx1"/>
                </a:solidFill>
              </a:rPr>
              <a:t>float *d_A1, *d_B1, *d_C1;  // device memory for stream 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</a:t>
            </a:r>
            <a:r>
              <a:rPr lang="en-US" dirty="0" err="1">
                <a:solidFill>
                  <a:schemeClr val="tx1"/>
                </a:solidFill>
              </a:rPr>
              <a:t>cudaMalloc</a:t>
            </a:r>
            <a:r>
              <a:rPr lang="en-US" dirty="0">
                <a:solidFill>
                  <a:schemeClr val="tx1"/>
                </a:solidFill>
              </a:rPr>
              <a:t> for d_A0, d_B0, d_C0, d_A1, d_B1, d_C1 go here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+=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*2)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cudaMemcpyAsync</a:t>
            </a:r>
            <a:r>
              <a:rPr lang="en-US" dirty="0">
                <a:solidFill>
                  <a:schemeClr val="tx1"/>
                </a:solidFill>
              </a:rPr>
              <a:t>(d_A0, </a:t>
            </a:r>
            <a:r>
              <a:rPr lang="en-US" dirty="0" err="1">
                <a:solidFill>
                  <a:schemeClr val="tx1"/>
                </a:solidFill>
              </a:rPr>
              <a:t>h_A+i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(float),.., </a:t>
            </a:r>
            <a:r>
              <a:rPr lang="en-US" dirty="0">
                <a:solidFill>
                  <a:srgbClr val="FF0000"/>
                </a:solidFill>
              </a:rPr>
              <a:t>stream0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cudaMemcpyAsync</a:t>
            </a:r>
            <a:r>
              <a:rPr lang="en-US" dirty="0">
                <a:solidFill>
                  <a:schemeClr val="tx1"/>
                </a:solidFill>
              </a:rPr>
              <a:t>(d_B0, </a:t>
            </a:r>
            <a:r>
              <a:rPr lang="en-US" dirty="0" err="1">
                <a:solidFill>
                  <a:schemeClr val="tx1"/>
                </a:solidFill>
              </a:rPr>
              <a:t>h_B+I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(float),.., </a:t>
            </a:r>
            <a:r>
              <a:rPr lang="en-US" dirty="0">
                <a:solidFill>
                  <a:srgbClr val="FF0000"/>
                </a:solidFill>
              </a:rPr>
              <a:t>stream0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vecAdd</a:t>
            </a:r>
            <a:r>
              <a:rPr lang="en-US" dirty="0">
                <a:solidFill>
                  <a:schemeClr val="tx1"/>
                </a:solidFill>
              </a:rPr>
              <a:t>&lt;&lt;&lt;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/256, 256, 0, </a:t>
            </a:r>
            <a:r>
              <a:rPr lang="en-US" dirty="0">
                <a:solidFill>
                  <a:srgbClr val="FF0000"/>
                </a:solidFill>
              </a:rPr>
              <a:t>stream0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cudaMemcpyAsync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h_C+i</a:t>
            </a:r>
            <a:r>
              <a:rPr lang="en-US" dirty="0">
                <a:solidFill>
                  <a:schemeClr val="tx1"/>
                </a:solidFill>
              </a:rPr>
              <a:t>, d_C+0, 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(float),.., </a:t>
            </a:r>
            <a:r>
              <a:rPr lang="en-US" dirty="0">
                <a:solidFill>
                  <a:srgbClr val="FF0000"/>
                </a:solidFill>
              </a:rPr>
              <a:t>stream0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Multi-Stream Host Code</a:t>
            </a:r>
            <a:br>
              <a:rPr lang="en-US"/>
            </a:br>
            <a:r>
              <a:rPr lang="en-US"/>
              <a:t>(Cont.)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303213" y="1295400"/>
            <a:ext cx="8993168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i=0; i&lt;n; i+=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*2)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cudaMemcpyAsync</a:t>
            </a:r>
            <a:r>
              <a:rPr lang="en-US" dirty="0">
                <a:solidFill>
                  <a:schemeClr val="tx1"/>
                </a:solidFill>
              </a:rPr>
              <a:t>(d_A0, </a:t>
            </a:r>
            <a:r>
              <a:rPr lang="en-US" dirty="0" err="1">
                <a:solidFill>
                  <a:schemeClr val="tx1"/>
                </a:solidFill>
              </a:rPr>
              <a:t>h_A+i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(float),.., </a:t>
            </a:r>
            <a:r>
              <a:rPr lang="en-US" dirty="0">
                <a:solidFill>
                  <a:srgbClr val="FF0000"/>
                </a:solidFill>
              </a:rPr>
              <a:t>stream0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cudaMemcpyAsync</a:t>
            </a:r>
            <a:r>
              <a:rPr lang="en-US" dirty="0">
                <a:solidFill>
                  <a:schemeClr val="tx1"/>
                </a:solidFill>
              </a:rPr>
              <a:t>(d_B0, </a:t>
            </a:r>
            <a:r>
              <a:rPr lang="en-US" dirty="0" err="1">
                <a:solidFill>
                  <a:schemeClr val="tx1"/>
                </a:solidFill>
              </a:rPr>
              <a:t>h_B+i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(float),.., </a:t>
            </a:r>
            <a:r>
              <a:rPr lang="en-US" dirty="0">
                <a:solidFill>
                  <a:srgbClr val="FF0000"/>
                </a:solidFill>
              </a:rPr>
              <a:t>stream0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vecAdd</a:t>
            </a:r>
            <a:r>
              <a:rPr lang="en-US" dirty="0">
                <a:solidFill>
                  <a:schemeClr val="tx1"/>
                </a:solidFill>
              </a:rPr>
              <a:t>&lt;&lt;&lt;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/256, 256, 0, </a:t>
            </a:r>
            <a:r>
              <a:rPr lang="en-US" dirty="0">
                <a:solidFill>
                  <a:srgbClr val="FF0000"/>
                </a:solidFill>
              </a:rPr>
              <a:t>stream0</a:t>
            </a:r>
            <a:r>
              <a:rPr lang="en-US" dirty="0">
                <a:solidFill>
                  <a:schemeClr val="tx1"/>
                </a:solidFill>
              </a:rPr>
              <a:t>)(d_A0, d_B0, …);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cudaMemcpyAsync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h_C+i</a:t>
            </a:r>
            <a:r>
              <a:rPr lang="en-US" dirty="0">
                <a:solidFill>
                  <a:schemeClr val="tx1"/>
                </a:solidFill>
              </a:rPr>
              <a:t>, d_C0, 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(float),.., </a:t>
            </a:r>
            <a:r>
              <a:rPr lang="en-US" dirty="0">
                <a:solidFill>
                  <a:srgbClr val="FF0000"/>
                </a:solidFill>
              </a:rPr>
              <a:t>stream0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cudaMemcpyAsync</a:t>
            </a:r>
            <a:r>
              <a:rPr lang="en-US" dirty="0">
                <a:solidFill>
                  <a:schemeClr val="tx1"/>
                </a:solidFill>
              </a:rPr>
              <a:t>(d_A1, </a:t>
            </a:r>
            <a:r>
              <a:rPr lang="en-US" dirty="0" err="1">
                <a:solidFill>
                  <a:schemeClr val="tx1"/>
                </a:solidFill>
              </a:rPr>
              <a:t>h_A+i+SegSize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</a:rPr>
              <a:t>					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(float),.., </a:t>
            </a:r>
            <a:r>
              <a:rPr lang="en-US" dirty="0">
                <a:solidFill>
                  <a:srgbClr val="FF0000"/>
                </a:solidFill>
              </a:rPr>
              <a:t>stream1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cudaMemcpyAsync</a:t>
            </a:r>
            <a:r>
              <a:rPr lang="en-US" dirty="0">
                <a:solidFill>
                  <a:schemeClr val="tx1"/>
                </a:solidFill>
              </a:rPr>
              <a:t>(d_B1, </a:t>
            </a:r>
            <a:r>
              <a:rPr lang="en-US" dirty="0" err="1">
                <a:solidFill>
                  <a:schemeClr val="tx1"/>
                </a:solidFill>
              </a:rPr>
              <a:t>h_B+i+SegSize</a:t>
            </a:r>
            <a:r>
              <a:rPr lang="en-US" dirty="0">
                <a:solidFill>
                  <a:schemeClr val="tx1"/>
                </a:solidFill>
              </a:rPr>
              <a:t>; </a:t>
            </a:r>
          </a:p>
          <a:p>
            <a:r>
              <a:rPr lang="en-US" dirty="0">
                <a:solidFill>
                  <a:schemeClr val="tx1"/>
                </a:solidFill>
              </a:rPr>
              <a:t>					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(float),.., </a:t>
            </a:r>
            <a:r>
              <a:rPr lang="en-US" dirty="0">
                <a:solidFill>
                  <a:srgbClr val="FF0000"/>
                </a:solidFill>
              </a:rPr>
              <a:t>stream1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vecAdd</a:t>
            </a:r>
            <a:r>
              <a:rPr lang="en-US" dirty="0">
                <a:solidFill>
                  <a:schemeClr val="tx1"/>
                </a:solidFill>
              </a:rPr>
              <a:t>&lt;&lt;&lt;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/256, 256, 0, </a:t>
            </a:r>
            <a:r>
              <a:rPr lang="en-US" dirty="0">
                <a:solidFill>
                  <a:srgbClr val="FF0000"/>
                </a:solidFill>
              </a:rPr>
              <a:t>stream1</a:t>
            </a:r>
            <a:r>
              <a:rPr lang="en-US" dirty="0">
                <a:solidFill>
                  <a:schemeClr val="tx1"/>
                </a:solidFill>
              </a:rPr>
              <a:t>&gt;&gt;&gt;(d_A1, d_B1, …);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cudaMemcpyAsync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h_C+i+SegSize</a:t>
            </a:r>
            <a:r>
              <a:rPr lang="en-US" dirty="0">
                <a:solidFill>
                  <a:schemeClr val="tx1"/>
                </a:solidFill>
              </a:rPr>
              <a:t>, d_C1,</a:t>
            </a:r>
          </a:p>
          <a:p>
            <a:r>
              <a:rPr lang="en-US" dirty="0">
                <a:solidFill>
                  <a:schemeClr val="tx1"/>
                </a:solidFill>
              </a:rPr>
              <a:t>					</a:t>
            </a:r>
            <a:r>
              <a:rPr lang="en-US" dirty="0" err="1">
                <a:solidFill>
                  <a:schemeClr val="tx1"/>
                </a:solidFill>
              </a:rPr>
              <a:t>SegSize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(float),.., </a:t>
            </a:r>
            <a:r>
              <a:rPr lang="en-US" dirty="0">
                <a:solidFill>
                  <a:srgbClr val="FF0000"/>
                </a:solidFill>
              </a:rPr>
              <a:t>stream1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96938" y="76200"/>
            <a:ext cx="7923212" cy="1141413"/>
          </a:xfrm>
        </p:spPr>
        <p:txBody>
          <a:bodyPr/>
          <a:lstStyle/>
          <a:p>
            <a:r>
              <a:rPr lang="en-US" dirty="0"/>
              <a:t>Reality in GPUs without hardware stream queues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286000" y="3424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A.1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286000" y="3800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B.1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286000" y="4181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C.1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286000" y="4562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A.2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2286000" y="4943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B.2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4876800" y="3429000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Kernel 1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4876800" y="3805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Kernel 2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4876800" y="4186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4876800" y="4567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4876800" y="4948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2944813" y="6002338"/>
            <a:ext cx="110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Stream 0</a:t>
            </a: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4756150" y="6002338"/>
            <a:ext cx="1011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Stream 1</a:t>
            </a:r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2057400" y="1828800"/>
            <a:ext cx="1847850" cy="3968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Copy </a:t>
            </a:r>
          </a:p>
          <a:p>
            <a:pPr algn="ctr" eaLnBrk="0" hangingPunct="0"/>
            <a:r>
              <a:rPr lang="en-US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4352" name="Rectangle 17"/>
          <p:cNvSpPr>
            <a:spLocks noChangeArrowheads="1"/>
          </p:cNvSpPr>
          <p:nvPr/>
        </p:nvSpPr>
        <p:spPr bwMode="auto">
          <a:xfrm>
            <a:off x="2286000" y="1143000"/>
            <a:ext cx="7239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PCI UP</a:t>
            </a: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3009900" y="1143000"/>
            <a:ext cx="7239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PCI Down</a:t>
            </a:r>
          </a:p>
        </p:txBody>
      </p:sp>
      <p:sp>
        <p:nvSpPr>
          <p:cNvPr id="14354" name="Up Arrow 19"/>
          <p:cNvSpPr>
            <a:spLocks noChangeArrowheads="1"/>
          </p:cNvSpPr>
          <p:nvPr/>
        </p:nvSpPr>
        <p:spPr bwMode="auto">
          <a:xfrm>
            <a:off x="2894013" y="2649538"/>
            <a:ext cx="357187" cy="528637"/>
          </a:xfrm>
          <a:prstGeom prst="upArrow">
            <a:avLst>
              <a:gd name="adj1" fmla="val 50000"/>
              <a:gd name="adj2" fmla="val 4990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55" name="Rectangle 20"/>
          <p:cNvSpPr>
            <a:spLocks noChangeArrowheads="1"/>
          </p:cNvSpPr>
          <p:nvPr/>
        </p:nvSpPr>
        <p:spPr bwMode="auto">
          <a:xfrm>
            <a:off x="4724400" y="1827213"/>
            <a:ext cx="1758950" cy="3970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Kernel Engine</a:t>
            </a:r>
          </a:p>
        </p:txBody>
      </p:sp>
      <p:sp>
        <p:nvSpPr>
          <p:cNvPr id="14356" name="Up Arrow 21"/>
          <p:cNvSpPr>
            <a:spLocks noChangeArrowheads="1"/>
          </p:cNvSpPr>
          <p:nvPr/>
        </p:nvSpPr>
        <p:spPr bwMode="auto">
          <a:xfrm>
            <a:off x="5429250" y="2649538"/>
            <a:ext cx="357188" cy="528637"/>
          </a:xfrm>
          <a:prstGeom prst="upArrow">
            <a:avLst>
              <a:gd name="adj1" fmla="val 50000"/>
              <a:gd name="adj2" fmla="val 4990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57" name="Up Arrow 24"/>
          <p:cNvSpPr>
            <a:spLocks noChangeArrowheads="1"/>
          </p:cNvSpPr>
          <p:nvPr/>
        </p:nvSpPr>
        <p:spPr bwMode="auto">
          <a:xfrm>
            <a:off x="2970213" y="5797550"/>
            <a:ext cx="355600" cy="528638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58" name="Up Arrow 25"/>
          <p:cNvSpPr>
            <a:spLocks noChangeArrowheads="1"/>
          </p:cNvSpPr>
          <p:nvPr/>
        </p:nvSpPr>
        <p:spPr bwMode="auto">
          <a:xfrm>
            <a:off x="5480050" y="5797550"/>
            <a:ext cx="355600" cy="528638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59" name="Up Arrow 26"/>
          <p:cNvSpPr>
            <a:spLocks noChangeArrowheads="1"/>
          </p:cNvSpPr>
          <p:nvPr/>
        </p:nvSpPr>
        <p:spPr bwMode="auto">
          <a:xfrm rot="2475889">
            <a:off x="3727450" y="5734050"/>
            <a:ext cx="355600" cy="631825"/>
          </a:xfrm>
          <a:prstGeom prst="upArrow">
            <a:avLst>
              <a:gd name="adj1" fmla="val 50000"/>
              <a:gd name="adj2" fmla="val 500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60" name="Up Arrow 27"/>
          <p:cNvSpPr>
            <a:spLocks noChangeArrowheads="1"/>
          </p:cNvSpPr>
          <p:nvPr/>
        </p:nvSpPr>
        <p:spPr bwMode="auto">
          <a:xfrm rot="-2231545">
            <a:off x="4679950" y="5765800"/>
            <a:ext cx="357188" cy="619125"/>
          </a:xfrm>
          <a:prstGeom prst="upArrow">
            <a:avLst>
              <a:gd name="adj1" fmla="val 50000"/>
              <a:gd name="adj2" fmla="val 5002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61" name="TextBox 28"/>
          <p:cNvSpPr txBox="1">
            <a:spLocks noChangeArrowheads="1"/>
          </p:cNvSpPr>
          <p:nvPr/>
        </p:nvSpPr>
        <p:spPr bwMode="auto">
          <a:xfrm>
            <a:off x="2289175" y="6326188"/>
            <a:ext cx="419417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Operations (Kernels, </a:t>
            </a:r>
            <a:r>
              <a:rPr lang="en-US" dirty="0" err="1">
                <a:solidFill>
                  <a:schemeClr val="tx1"/>
                </a:solidFill>
              </a:rPr>
              <a:t>MemCpys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4362" name="Straight Arrow Connector 3"/>
          <p:cNvCxnSpPr>
            <a:cxnSpLocks noChangeShapeType="1"/>
            <a:stCxn id="14341" idx="3"/>
          </p:cNvCxnSpPr>
          <p:nvPr/>
        </p:nvCxnSpPr>
        <p:spPr bwMode="auto">
          <a:xfrm flipV="1">
            <a:off x="3733800" y="3695700"/>
            <a:ext cx="1143000" cy="676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Straight Arrow Connector 32"/>
          <p:cNvCxnSpPr>
            <a:cxnSpLocks noChangeShapeType="1"/>
            <a:endCxn id="14339" idx="3"/>
          </p:cNvCxnSpPr>
          <p:nvPr/>
        </p:nvCxnSpPr>
        <p:spPr bwMode="auto">
          <a:xfrm flipH="1">
            <a:off x="3733800" y="3505200"/>
            <a:ext cx="1143000" cy="109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Straight Arrow Connector 35"/>
          <p:cNvCxnSpPr>
            <a:cxnSpLocks noChangeShapeType="1"/>
            <a:stCxn id="14344" idx="1"/>
            <a:endCxn id="14340" idx="3"/>
          </p:cNvCxnSpPr>
          <p:nvPr/>
        </p:nvCxnSpPr>
        <p:spPr bwMode="auto">
          <a:xfrm flipH="1">
            <a:off x="3733800" y="3619500"/>
            <a:ext cx="1143000" cy="371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5" name="Rectangle 38"/>
          <p:cNvSpPr>
            <a:spLocks noChangeArrowheads="1"/>
          </p:cNvSpPr>
          <p:nvPr/>
        </p:nvSpPr>
        <p:spPr bwMode="auto">
          <a:xfrm>
            <a:off x="2289175" y="5324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C.2</a:t>
            </a:r>
          </a:p>
        </p:txBody>
      </p:sp>
      <p:cxnSp>
        <p:nvCxnSpPr>
          <p:cNvPr id="14366" name="Straight Arrow Connector 40"/>
          <p:cNvCxnSpPr>
            <a:cxnSpLocks noChangeShapeType="1"/>
            <a:stCxn id="14345" idx="1"/>
            <a:endCxn id="14342" idx="3"/>
          </p:cNvCxnSpPr>
          <p:nvPr/>
        </p:nvCxnSpPr>
        <p:spPr bwMode="auto">
          <a:xfrm flipH="1">
            <a:off x="3733800" y="3995738"/>
            <a:ext cx="1143000" cy="757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Straight Arrow Connector 42"/>
          <p:cNvCxnSpPr>
            <a:cxnSpLocks noChangeShapeType="1"/>
            <a:stCxn id="14345" idx="1"/>
            <a:endCxn id="14343" idx="3"/>
          </p:cNvCxnSpPr>
          <p:nvPr/>
        </p:nvCxnSpPr>
        <p:spPr bwMode="auto">
          <a:xfrm flipH="1">
            <a:off x="3733800" y="3995738"/>
            <a:ext cx="1143000" cy="1138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Straight Arrow Connector 44"/>
          <p:cNvCxnSpPr>
            <a:cxnSpLocks noChangeShapeType="1"/>
            <a:stCxn id="14365" idx="3"/>
          </p:cNvCxnSpPr>
          <p:nvPr/>
        </p:nvCxnSpPr>
        <p:spPr bwMode="auto">
          <a:xfrm flipV="1">
            <a:off x="3736975" y="4114800"/>
            <a:ext cx="1139825" cy="1400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ADE626-807B-40AF-9E46-C8B65FE858D5}"/>
              </a:ext>
            </a:extLst>
          </p:cNvPr>
          <p:cNvSpPr txBox="1"/>
          <p:nvPr/>
        </p:nvSpPr>
        <p:spPr>
          <a:xfrm>
            <a:off x="6491288" y="2904024"/>
            <a:ext cx="2576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an </a:t>
            </a:r>
            <a:r>
              <a:rPr lang="en-US">
                <a:solidFill>
                  <a:schemeClr val="tx1"/>
                </a:solidFill>
              </a:rPr>
              <a:t>operation reaches </a:t>
            </a:r>
            <a:r>
              <a:rPr lang="en-US" dirty="0">
                <a:solidFill>
                  <a:schemeClr val="tx1"/>
                </a:solidFill>
              </a:rPr>
              <a:t>the head of the queue, it checks if there is any dependency (arcs) on commands in other queues.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quite the overlap we want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195388"/>
            <a:ext cx="7923213" cy="4799012"/>
          </a:xfrm>
        </p:spPr>
        <p:txBody>
          <a:bodyPr/>
          <a:lstStyle/>
          <a:p>
            <a:r>
              <a:rPr lang="en-US"/>
              <a:t>C.1 blocks A.2 and B.2 in the copy engine queue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" y="29718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A.1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109663" y="2979738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B.1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494213" y="29972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C.1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5484813" y="3997325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A.2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2247900" y="2971800"/>
            <a:ext cx="2133600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Comp </a:t>
            </a:r>
          </a:p>
          <a:p>
            <a:pPr eaLnBrk="0" hangingPunct="0"/>
            <a:r>
              <a:rPr lang="en-US"/>
              <a:t>C.1 = A.1 + B.1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6627813" y="3997325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B.2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7731125" y="3997325"/>
            <a:ext cx="1336675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Comp </a:t>
            </a:r>
          </a:p>
          <a:p>
            <a:pPr eaLnBrk="0" hangingPunct="0"/>
            <a:r>
              <a:rPr lang="en-US"/>
              <a:t>C.2 = A.2 + B.2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Better Multi-Stream Host Code</a:t>
            </a:r>
            <a:br>
              <a:rPr lang="en-US"/>
            </a:br>
            <a:r>
              <a:rPr lang="en-US"/>
              <a:t>(Cont.)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303213" y="1295400"/>
            <a:ext cx="90709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for (int i=0; i&lt;n; i+=SegSize*2) {</a:t>
            </a:r>
          </a:p>
          <a:p>
            <a:r>
              <a:rPr lang="en-US">
                <a:solidFill>
                  <a:schemeClr val="tx1"/>
                </a:solidFill>
              </a:rPr>
              <a:t>  cudaMemCpyAsync(d_A0, h_A+i; SegSize*sizeof(float),.., </a:t>
            </a:r>
            <a:r>
              <a:rPr lang="en-US">
                <a:solidFill>
                  <a:srgbClr val="FF0000"/>
                </a:solidFill>
              </a:rPr>
              <a:t>stream0</a:t>
            </a:r>
            <a:r>
              <a:rPr lang="en-US">
                <a:solidFill>
                  <a:schemeClr val="tx1"/>
                </a:solidFill>
              </a:rPr>
              <a:t>);</a:t>
            </a:r>
          </a:p>
          <a:p>
            <a:r>
              <a:rPr lang="en-US">
                <a:solidFill>
                  <a:schemeClr val="tx1"/>
                </a:solidFill>
              </a:rPr>
              <a:t>  cudaMemCpyAsync(d_B0, h_B+i; SegSize*sizeof(float),.., </a:t>
            </a:r>
            <a:r>
              <a:rPr lang="en-US">
                <a:solidFill>
                  <a:srgbClr val="FF0000"/>
                </a:solidFill>
              </a:rPr>
              <a:t>stream0</a:t>
            </a:r>
            <a:r>
              <a:rPr lang="en-US">
                <a:solidFill>
                  <a:schemeClr val="tx1"/>
                </a:solidFill>
              </a:rPr>
              <a:t>);</a:t>
            </a:r>
          </a:p>
          <a:p>
            <a:r>
              <a:rPr lang="en-US">
                <a:solidFill>
                  <a:schemeClr val="tx1"/>
                </a:solidFill>
              </a:rPr>
              <a:t>  cudaMemCpyAsync(d_A1, h_A+i+SegSize; </a:t>
            </a:r>
          </a:p>
          <a:p>
            <a:r>
              <a:rPr lang="en-US">
                <a:solidFill>
                  <a:schemeClr val="tx1"/>
                </a:solidFill>
              </a:rPr>
              <a:t>					SegSize*sizeof(float),.., </a:t>
            </a:r>
            <a:r>
              <a:rPr lang="en-US">
                <a:solidFill>
                  <a:srgbClr val="FF0000"/>
                </a:solidFill>
              </a:rPr>
              <a:t>stream1</a:t>
            </a:r>
            <a:r>
              <a:rPr lang="en-US">
                <a:solidFill>
                  <a:schemeClr val="tx1"/>
                </a:solidFill>
              </a:rPr>
              <a:t>);</a:t>
            </a:r>
          </a:p>
          <a:p>
            <a:r>
              <a:rPr lang="en-US">
                <a:solidFill>
                  <a:schemeClr val="tx1"/>
                </a:solidFill>
              </a:rPr>
              <a:t>  cudaMemCpyAsync(d_B1, h_B+i+SegSize; </a:t>
            </a:r>
          </a:p>
          <a:p>
            <a:r>
              <a:rPr lang="en-US">
                <a:solidFill>
                  <a:schemeClr val="tx1"/>
                </a:solidFill>
              </a:rPr>
              <a:t>					SegSize*sizeof(float),.., </a:t>
            </a:r>
            <a:r>
              <a:rPr lang="en-US">
                <a:solidFill>
                  <a:srgbClr val="FF0000"/>
                </a:solidFill>
              </a:rPr>
              <a:t>stream1</a:t>
            </a:r>
            <a:r>
              <a:rPr lang="en-US">
                <a:solidFill>
                  <a:schemeClr val="tx1"/>
                </a:solidFill>
              </a:rPr>
              <a:t>); </a:t>
            </a:r>
          </a:p>
          <a:p>
            <a:r>
              <a:rPr lang="en-US">
                <a:solidFill>
                  <a:schemeClr val="tx1"/>
                </a:solidFill>
              </a:rPr>
              <a:t>  </a:t>
            </a:r>
          </a:p>
          <a:p>
            <a:r>
              <a:rPr lang="en-US">
                <a:solidFill>
                  <a:schemeClr val="tx1"/>
                </a:solidFill>
              </a:rPr>
              <a:t>  vecAdd&lt;&lt;&lt;SegSize/256, 256, 0, </a:t>
            </a:r>
            <a:r>
              <a:rPr lang="en-US">
                <a:solidFill>
                  <a:srgbClr val="FF0000"/>
                </a:solidFill>
              </a:rPr>
              <a:t>stream0</a:t>
            </a:r>
            <a:r>
              <a:rPr lang="en-US">
                <a:solidFill>
                  <a:schemeClr val="tx1"/>
                </a:solidFill>
              </a:rPr>
              <a:t>)(d_A0, d_B0, …);</a:t>
            </a:r>
          </a:p>
          <a:p>
            <a:r>
              <a:rPr lang="en-US">
                <a:solidFill>
                  <a:schemeClr val="tx1"/>
                </a:solidFill>
              </a:rPr>
              <a:t>  vecAdd&lt;&lt;&lt;SegSize/256, 256, 0, </a:t>
            </a:r>
            <a:r>
              <a:rPr lang="en-US">
                <a:solidFill>
                  <a:srgbClr val="FF0000"/>
                </a:solidFill>
              </a:rPr>
              <a:t>stream1</a:t>
            </a:r>
            <a:r>
              <a:rPr lang="en-US">
                <a:solidFill>
                  <a:schemeClr val="tx1"/>
                </a:solidFill>
              </a:rPr>
              <a:t>&gt;&gt;&gt;(d_A1, d_B1, …);</a:t>
            </a:r>
          </a:p>
          <a:p>
            <a:r>
              <a:rPr lang="en-US">
                <a:solidFill>
                  <a:schemeClr val="tx1"/>
                </a:solidFill>
              </a:rPr>
              <a:t>  cudaMemCpyAsync(d_C0, h_C+I; SegSize*sizeof(float),.., </a:t>
            </a:r>
            <a:r>
              <a:rPr lang="en-US">
                <a:solidFill>
                  <a:srgbClr val="FF0000"/>
                </a:solidFill>
              </a:rPr>
              <a:t>stream0</a:t>
            </a:r>
            <a:r>
              <a:rPr lang="en-US">
                <a:solidFill>
                  <a:schemeClr val="tx1"/>
                </a:solidFill>
              </a:rPr>
              <a:t>);</a:t>
            </a:r>
          </a:p>
          <a:p>
            <a:r>
              <a:rPr lang="en-US">
                <a:solidFill>
                  <a:schemeClr val="tx1"/>
                </a:solidFill>
              </a:rPr>
              <a:t>  cudaMemCpyAsync(d_C1, h_C+i+SegSize;</a:t>
            </a:r>
          </a:p>
          <a:p>
            <a:r>
              <a:rPr lang="en-US">
                <a:solidFill>
                  <a:schemeClr val="tx1"/>
                </a:solidFill>
              </a:rPr>
              <a:t>					SegSize*sizeof(float),.., </a:t>
            </a:r>
            <a:r>
              <a:rPr lang="en-US">
                <a:solidFill>
                  <a:srgbClr val="FF0000"/>
                </a:solidFill>
              </a:rPr>
              <a:t>stream1</a:t>
            </a:r>
            <a:r>
              <a:rPr lang="en-US">
                <a:solidFill>
                  <a:schemeClr val="tx1"/>
                </a:solidFill>
              </a:rPr>
              <a:t>);</a:t>
            </a:r>
          </a:p>
          <a:p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96938" y="76200"/>
            <a:ext cx="7923212" cy="1141413"/>
          </a:xfrm>
        </p:spPr>
        <p:txBody>
          <a:bodyPr/>
          <a:lstStyle/>
          <a:p>
            <a:r>
              <a:rPr lang="en-US"/>
              <a:t>A View Closer to Reality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286000" y="3424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A.1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286000" y="3800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B.1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286000" y="4181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A.2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286000" y="4562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B.2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286000" y="4943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C.1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4876800" y="3429000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Kernel 1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4876800" y="3805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Kernel 2</a:t>
            </a: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4876800" y="4186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4876800" y="4567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4876800" y="4948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21" name="TextBox 14"/>
          <p:cNvSpPr txBox="1">
            <a:spLocks noChangeArrowheads="1"/>
          </p:cNvSpPr>
          <p:nvPr/>
        </p:nvSpPr>
        <p:spPr bwMode="auto">
          <a:xfrm>
            <a:off x="2944813" y="6002338"/>
            <a:ext cx="110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Stream 0</a:t>
            </a:r>
          </a:p>
        </p:txBody>
      </p:sp>
      <p:sp>
        <p:nvSpPr>
          <p:cNvPr id="17422" name="TextBox 15"/>
          <p:cNvSpPr txBox="1">
            <a:spLocks noChangeArrowheads="1"/>
          </p:cNvSpPr>
          <p:nvPr/>
        </p:nvSpPr>
        <p:spPr bwMode="auto">
          <a:xfrm>
            <a:off x="4756150" y="6002338"/>
            <a:ext cx="1011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Stream 1</a:t>
            </a:r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2057400" y="1828800"/>
            <a:ext cx="1847850" cy="3968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Copy </a:t>
            </a:r>
          </a:p>
          <a:p>
            <a:pPr algn="ctr" eaLnBrk="0" hangingPunct="0"/>
            <a:r>
              <a:rPr lang="en-US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2286000" y="1143000"/>
            <a:ext cx="7239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PCI UP</a:t>
            </a:r>
          </a:p>
        </p:txBody>
      </p: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3009900" y="1143000"/>
            <a:ext cx="7239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PCI Down</a:t>
            </a:r>
          </a:p>
        </p:txBody>
      </p:sp>
      <p:sp>
        <p:nvSpPr>
          <p:cNvPr id="17426" name="Up Arrow 19"/>
          <p:cNvSpPr>
            <a:spLocks noChangeArrowheads="1"/>
          </p:cNvSpPr>
          <p:nvPr/>
        </p:nvSpPr>
        <p:spPr bwMode="auto">
          <a:xfrm>
            <a:off x="2894013" y="2649538"/>
            <a:ext cx="357187" cy="528637"/>
          </a:xfrm>
          <a:prstGeom prst="upArrow">
            <a:avLst>
              <a:gd name="adj1" fmla="val 50000"/>
              <a:gd name="adj2" fmla="val 4990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4724400" y="1827213"/>
            <a:ext cx="1758950" cy="3970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Kernel Engine</a:t>
            </a:r>
          </a:p>
        </p:txBody>
      </p:sp>
      <p:sp>
        <p:nvSpPr>
          <p:cNvPr id="17428" name="Up Arrow 21"/>
          <p:cNvSpPr>
            <a:spLocks noChangeArrowheads="1"/>
          </p:cNvSpPr>
          <p:nvPr/>
        </p:nvSpPr>
        <p:spPr bwMode="auto">
          <a:xfrm>
            <a:off x="5429250" y="2649538"/>
            <a:ext cx="357188" cy="528637"/>
          </a:xfrm>
          <a:prstGeom prst="upArrow">
            <a:avLst>
              <a:gd name="adj1" fmla="val 50000"/>
              <a:gd name="adj2" fmla="val 4990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29" name="Up Arrow 24"/>
          <p:cNvSpPr>
            <a:spLocks noChangeArrowheads="1"/>
          </p:cNvSpPr>
          <p:nvPr/>
        </p:nvSpPr>
        <p:spPr bwMode="auto">
          <a:xfrm>
            <a:off x="2970213" y="5797550"/>
            <a:ext cx="355600" cy="528638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30" name="Up Arrow 25"/>
          <p:cNvSpPr>
            <a:spLocks noChangeArrowheads="1"/>
          </p:cNvSpPr>
          <p:nvPr/>
        </p:nvSpPr>
        <p:spPr bwMode="auto">
          <a:xfrm>
            <a:off x="5480050" y="5797550"/>
            <a:ext cx="355600" cy="528638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31" name="Up Arrow 26"/>
          <p:cNvSpPr>
            <a:spLocks noChangeArrowheads="1"/>
          </p:cNvSpPr>
          <p:nvPr/>
        </p:nvSpPr>
        <p:spPr bwMode="auto">
          <a:xfrm rot="2475889">
            <a:off x="3727450" y="5734050"/>
            <a:ext cx="355600" cy="631825"/>
          </a:xfrm>
          <a:prstGeom prst="upArrow">
            <a:avLst>
              <a:gd name="adj1" fmla="val 50000"/>
              <a:gd name="adj2" fmla="val 500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32" name="Up Arrow 27"/>
          <p:cNvSpPr>
            <a:spLocks noChangeArrowheads="1"/>
          </p:cNvSpPr>
          <p:nvPr/>
        </p:nvSpPr>
        <p:spPr bwMode="auto">
          <a:xfrm rot="-2231545">
            <a:off x="4679950" y="5765800"/>
            <a:ext cx="357188" cy="619125"/>
          </a:xfrm>
          <a:prstGeom prst="upArrow">
            <a:avLst>
              <a:gd name="adj1" fmla="val 50000"/>
              <a:gd name="adj2" fmla="val 5002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33" name="TextBox 28"/>
          <p:cNvSpPr txBox="1">
            <a:spLocks noChangeArrowheads="1"/>
          </p:cNvSpPr>
          <p:nvPr/>
        </p:nvSpPr>
        <p:spPr bwMode="auto">
          <a:xfrm>
            <a:off x="2289175" y="6326188"/>
            <a:ext cx="419417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Operations (Kernels, MemCpys)</a:t>
            </a:r>
          </a:p>
        </p:txBody>
      </p:sp>
      <p:cxnSp>
        <p:nvCxnSpPr>
          <p:cNvPr id="17434" name="Straight Arrow Connector 3"/>
          <p:cNvCxnSpPr>
            <a:cxnSpLocks noChangeShapeType="1"/>
            <a:stCxn id="17415" idx="3"/>
          </p:cNvCxnSpPr>
          <p:nvPr/>
        </p:nvCxnSpPr>
        <p:spPr bwMode="auto">
          <a:xfrm flipV="1">
            <a:off x="3733800" y="3695700"/>
            <a:ext cx="1143000" cy="143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Straight Arrow Connector 32"/>
          <p:cNvCxnSpPr>
            <a:cxnSpLocks noChangeShapeType="1"/>
            <a:endCxn id="17411" idx="3"/>
          </p:cNvCxnSpPr>
          <p:nvPr/>
        </p:nvCxnSpPr>
        <p:spPr bwMode="auto">
          <a:xfrm flipH="1">
            <a:off x="3733800" y="3505200"/>
            <a:ext cx="1143000" cy="109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Straight Arrow Connector 35"/>
          <p:cNvCxnSpPr>
            <a:cxnSpLocks noChangeShapeType="1"/>
            <a:stCxn id="17416" idx="1"/>
            <a:endCxn id="17412" idx="3"/>
          </p:cNvCxnSpPr>
          <p:nvPr/>
        </p:nvCxnSpPr>
        <p:spPr bwMode="auto">
          <a:xfrm flipH="1">
            <a:off x="3733800" y="3619500"/>
            <a:ext cx="1143000" cy="371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Rectangle 38"/>
          <p:cNvSpPr>
            <a:spLocks noChangeArrowheads="1"/>
          </p:cNvSpPr>
          <p:nvPr/>
        </p:nvSpPr>
        <p:spPr bwMode="auto">
          <a:xfrm>
            <a:off x="2289175" y="5324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C.2</a:t>
            </a:r>
          </a:p>
        </p:txBody>
      </p:sp>
      <p:cxnSp>
        <p:nvCxnSpPr>
          <p:cNvPr id="17438" name="Straight Arrow Connector 40"/>
          <p:cNvCxnSpPr>
            <a:cxnSpLocks noChangeShapeType="1"/>
            <a:stCxn id="17417" idx="1"/>
          </p:cNvCxnSpPr>
          <p:nvPr/>
        </p:nvCxnSpPr>
        <p:spPr bwMode="auto">
          <a:xfrm flipH="1">
            <a:off x="3736975" y="3995738"/>
            <a:ext cx="1139825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Straight Arrow Connector 42"/>
          <p:cNvCxnSpPr>
            <a:cxnSpLocks noChangeShapeType="1"/>
            <a:stCxn id="17417" idx="1"/>
            <a:endCxn id="17414" idx="3"/>
          </p:cNvCxnSpPr>
          <p:nvPr/>
        </p:nvCxnSpPr>
        <p:spPr bwMode="auto">
          <a:xfrm flipH="1">
            <a:off x="3733800" y="3995738"/>
            <a:ext cx="1143000" cy="757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Straight Arrow Connector 44"/>
          <p:cNvCxnSpPr>
            <a:cxnSpLocks noChangeShapeType="1"/>
            <a:stCxn id="17437" idx="3"/>
          </p:cNvCxnSpPr>
          <p:nvPr/>
        </p:nvCxnSpPr>
        <p:spPr bwMode="auto">
          <a:xfrm flipV="1">
            <a:off x="3736975" y="4114800"/>
            <a:ext cx="1139825" cy="1400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Overlap with Two Streams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195388"/>
            <a:ext cx="7923213" cy="4799012"/>
          </a:xfrm>
        </p:spPr>
        <p:txBody>
          <a:bodyPr/>
          <a:lstStyle/>
          <a:p>
            <a:r>
              <a:rPr lang="en-US" dirty="0"/>
              <a:t>C.1 no longer blocks A.2 and B.2 in the copy engine queue</a:t>
            </a:r>
          </a:p>
          <a:p>
            <a:r>
              <a:rPr lang="en-US" dirty="0"/>
              <a:t>However, C.2 still blocks A.1 and A.2 from the next iteration – </a:t>
            </a:r>
            <a:r>
              <a:rPr lang="en-US" dirty="0" err="1"/>
              <a:t>PCIe</a:t>
            </a:r>
            <a:r>
              <a:rPr lang="en-US" dirty="0"/>
              <a:t> used for only one direction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90500" y="38100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A.1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262063" y="3817938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B.1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646613" y="38354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C.1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2400300" y="49149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A.2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2400300" y="3810000"/>
            <a:ext cx="2133600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Comp </a:t>
            </a:r>
          </a:p>
          <a:p>
            <a:pPr eaLnBrk="0" hangingPunct="0"/>
            <a:r>
              <a:rPr lang="en-US" dirty="0"/>
              <a:t>C.1 = A.1 + B.1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543300" y="49149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B.2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42320" y="4914900"/>
            <a:ext cx="2133600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Comp </a:t>
            </a:r>
          </a:p>
          <a:p>
            <a:pPr eaLnBrk="0" hangingPunct="0"/>
            <a:r>
              <a:rPr lang="en-US" dirty="0"/>
              <a:t>C.2 = A.2 + B.2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28320" y="4938511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Trans C.2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01000" y="59944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4522" y="6182667"/>
            <a:ext cx="296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for-loop iteration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7558131" y="6299199"/>
            <a:ext cx="230187" cy="228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53975"/>
            <a:ext cx="7923213" cy="1141413"/>
          </a:xfrm>
        </p:spPr>
        <p:txBody>
          <a:bodyPr/>
          <a:lstStyle/>
          <a:p>
            <a:r>
              <a:rPr lang="en-US" dirty="0"/>
              <a:t>Three streams needed for continuously pipelined) timing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195388"/>
            <a:ext cx="7923213" cy="4799012"/>
          </a:xfrm>
        </p:spPr>
        <p:txBody>
          <a:bodyPr/>
          <a:lstStyle/>
          <a:p>
            <a:r>
              <a:rPr lang="en-US" dirty="0"/>
              <a:t>Divide large vectors into segments</a:t>
            </a:r>
          </a:p>
          <a:p>
            <a:r>
              <a:rPr lang="en-US" dirty="0"/>
              <a:t>Overlap transfer and compute of adjacent segments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8100" y="29718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109663" y="2979738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B.1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4494213" y="29972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C.1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247900" y="40005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A.2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2247900" y="2971800"/>
            <a:ext cx="2133600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Comp </a:t>
            </a:r>
          </a:p>
          <a:p>
            <a:pPr eaLnBrk="0" hangingPunct="0"/>
            <a:r>
              <a:rPr lang="en-US"/>
              <a:t>C.1 = A.1 + B.1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3390900" y="40005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B.2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4494213" y="4000500"/>
            <a:ext cx="2133600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Comp </a:t>
            </a:r>
          </a:p>
          <a:p>
            <a:pPr eaLnBrk="0" hangingPunct="0"/>
            <a:r>
              <a:rPr lang="en-US"/>
              <a:t>C.2 = A.2 + B.2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4494213" y="49911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A.3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5616575" y="49911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B.3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6743700" y="40005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C.2</a:t>
            </a: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6743700" y="4991100"/>
            <a:ext cx="2133600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Comp </a:t>
            </a:r>
          </a:p>
          <a:p>
            <a:pPr eaLnBrk="0" hangingPunct="0"/>
            <a:r>
              <a:rPr lang="en-US"/>
              <a:t>C.3 = A.3 + B.3</a:t>
            </a: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6743700" y="5995988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Trans A.1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7840663" y="600075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Trans B.1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4424363" y="2743200"/>
            <a:ext cx="2203450" cy="35052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743700" y="4000500"/>
            <a:ext cx="2193925" cy="28575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multiple real stream queues for each engine</a:t>
            </a:r>
          </a:p>
          <a:p>
            <a:r>
              <a:rPr lang="en-US" dirty="0"/>
              <a:t>Allow much more concurrency by allowing some streams to make progress for an engine while others are blocked </a:t>
            </a:r>
          </a:p>
        </p:txBody>
      </p:sp>
    </p:spTree>
    <p:extLst>
      <p:ext uri="{BB962C8B-B14F-4D97-AF65-F5344CB8AC3E}">
        <p14:creationId xmlns:p14="http://schemas.microsoft.com/office/powerpoint/2010/main" val="327150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itle 1"/>
          <p:cNvSpPr>
            <a:spLocks noGrp="1"/>
          </p:cNvSpPr>
          <p:nvPr>
            <p:ph type="title"/>
          </p:nvPr>
        </p:nvSpPr>
        <p:spPr>
          <a:xfrm>
            <a:off x="464344" y="261408"/>
            <a:ext cx="7670271" cy="656584"/>
          </a:xfrm>
        </p:spPr>
        <p:txBody>
          <a:bodyPr/>
          <a:lstStyle/>
          <a:p>
            <a:pPr eaLnBrk="1" hangingPunct="1"/>
            <a:r>
              <a:rPr lang="en-US" dirty="0"/>
              <a:t>Fermi (and older) Concurrency</a:t>
            </a:r>
          </a:p>
        </p:txBody>
      </p:sp>
      <p:sp>
        <p:nvSpPr>
          <p:cNvPr id="35846" name="Content Placeholder 2"/>
          <p:cNvSpPr>
            <a:spLocks noGrp="1"/>
          </p:cNvSpPr>
          <p:nvPr>
            <p:ph idx="1"/>
          </p:nvPr>
        </p:nvSpPr>
        <p:spPr>
          <a:xfrm>
            <a:off x="750094" y="4648200"/>
            <a:ext cx="7631907" cy="193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73B900"/>
                </a:solidFill>
              </a:rPr>
              <a:t>Fermi allows 16-way concurrency</a:t>
            </a:r>
          </a:p>
          <a:p>
            <a:pPr lvl="1"/>
            <a:r>
              <a:rPr lang="en-US" sz="1800" dirty="0"/>
              <a:t>Up to 16 grids can run at once</a:t>
            </a:r>
          </a:p>
          <a:p>
            <a:pPr lvl="1"/>
            <a:r>
              <a:rPr lang="en-US" sz="1800" dirty="0"/>
              <a:t>But kernels from CUDA streams multiplex into a single queue</a:t>
            </a:r>
          </a:p>
          <a:p>
            <a:pPr lvl="1"/>
            <a:r>
              <a:rPr lang="en-US" sz="1800" dirty="0"/>
              <a:t>Overlap only at stream edges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71986" y="1630890"/>
            <a:ext cx="1810014" cy="2523068"/>
            <a:chOff x="6324600" y="1581150"/>
            <a:chExt cx="1810014" cy="1892301"/>
          </a:xfrm>
        </p:grpSpPr>
        <p:sp>
          <p:nvSpPr>
            <p:cNvPr id="6" name="Rounded Rectangle 5"/>
            <p:cNvSpPr/>
            <p:nvPr/>
          </p:nvSpPr>
          <p:spPr>
            <a:xfrm>
              <a:off x="6324600" y="2296607"/>
              <a:ext cx="1796785" cy="47744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73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r>
                <a:rPr lang="en-US" sz="1400"/>
                <a:t>P -- Q -- 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24600" y="1581150"/>
              <a:ext cx="1796785" cy="47744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73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r>
                <a:rPr lang="en-US" sz="1400"/>
                <a:t>A -- B -- C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37829" y="2996010"/>
              <a:ext cx="1796785" cy="47744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73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76197" tIns="38098" rIns="76197" bIns="38098" anchor="ctr"/>
            <a:lstStyle/>
            <a:p>
              <a:pPr algn="ctr">
                <a:defRPr/>
              </a:pPr>
              <a:r>
                <a:rPr lang="en-US" sz="1400"/>
                <a:t>X -- Y -- Z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35849" y="2267479"/>
            <a:ext cx="567457" cy="215440"/>
          </a:xfrm>
          <a:prstGeom prst="rect">
            <a:avLst/>
          </a:prstGeom>
          <a:noFill/>
        </p:spPr>
        <p:txBody>
          <a:bodyPr wrap="none" lIns="76197" tIns="38098" rIns="76197" bIns="38098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Stream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5848" y="3238446"/>
            <a:ext cx="567457" cy="215440"/>
          </a:xfrm>
          <a:prstGeom prst="rect">
            <a:avLst/>
          </a:prstGeom>
          <a:noFill/>
        </p:spPr>
        <p:txBody>
          <a:bodyPr wrap="none" lIns="76197" tIns="38098" rIns="76197" bIns="38098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Stream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5851" y="4153957"/>
            <a:ext cx="567457" cy="215440"/>
          </a:xfrm>
          <a:prstGeom prst="rect">
            <a:avLst/>
          </a:prstGeom>
          <a:noFill/>
        </p:spPr>
        <p:txBody>
          <a:bodyPr wrap="none" lIns="76197" tIns="38098" rIns="76197" bIns="38098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Stream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3930" y="3547779"/>
            <a:ext cx="1231100" cy="215440"/>
          </a:xfrm>
          <a:prstGeom prst="rect">
            <a:avLst/>
          </a:prstGeom>
          <a:noFill/>
        </p:spPr>
        <p:txBody>
          <a:bodyPr wrap="none" lIns="76197" tIns="38098" rIns="76197" bIns="38098">
            <a:spAutoFit/>
          </a:bodyPr>
          <a:lstStyle/>
          <a:p>
            <a:pPr algn="ctr">
              <a:defRPr/>
            </a:pPr>
            <a:r>
              <a:rPr lang="en-US" sz="900"/>
              <a:t>Hardware Work Queue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1729" y="2499499"/>
            <a:ext cx="4445000" cy="846667"/>
            <a:chOff x="464343" y="2361009"/>
            <a:chExt cx="4445000" cy="635000"/>
          </a:xfrm>
        </p:grpSpPr>
        <p:sp>
          <p:nvSpPr>
            <p:cNvPr id="22" name="Left Arrow 21"/>
            <p:cNvSpPr/>
            <p:nvPr/>
          </p:nvSpPr>
          <p:spPr>
            <a:xfrm>
              <a:off x="464343" y="2535328"/>
              <a:ext cx="4445000" cy="317500"/>
            </a:xfrm>
            <a:prstGeom prst="leftArrow">
              <a:avLst/>
            </a:prstGeom>
            <a:gradFill>
              <a:gsLst>
                <a:gs pos="50000">
                  <a:srgbClr val="00206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843" y="2361009"/>
              <a:ext cx="4254500" cy="635000"/>
            </a:xfrm>
            <a:prstGeom prst="rect">
              <a:avLst/>
            </a:prstGeom>
            <a:gradFill flip="none" rotWithShape="1">
              <a:gsLst>
                <a:gs pos="1000">
                  <a:schemeClr val="bg1">
                    <a:alpha val="0"/>
                  </a:schemeClr>
                </a:gs>
                <a:gs pos="50000">
                  <a:srgbClr val="00206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54843" y="2361009"/>
              <a:ext cx="4254500" cy="0"/>
            </a:xfrm>
            <a:prstGeom prst="line">
              <a:avLst/>
            </a:prstGeom>
            <a:ln>
              <a:solidFill>
                <a:srgbClr val="73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4843" y="2996009"/>
              <a:ext cx="4254500" cy="0"/>
            </a:xfrm>
            <a:prstGeom prst="line">
              <a:avLst/>
            </a:prstGeom>
            <a:ln>
              <a:solidFill>
                <a:srgbClr val="73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7" name="TextBox 16"/>
            <p:cNvSpPr txBox="1">
              <a:spLocks noChangeArrowheads="1"/>
            </p:cNvSpPr>
            <p:nvPr/>
          </p:nvSpPr>
          <p:spPr bwMode="auto">
            <a:xfrm>
              <a:off x="654843" y="2531665"/>
              <a:ext cx="4254500" cy="253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197" tIns="38098" rIns="76197" bIns="38098">
              <a:spAutoFit/>
            </a:bodyPr>
            <a:lstStyle/>
            <a:p>
              <a:pPr algn="ctr"/>
              <a:r>
                <a:rPr lang="en-US" sz="1700"/>
                <a:t>A--B--C     P--Q--R     X--Y--Z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924843" y="2515790"/>
              <a:ext cx="698500" cy="3810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64656" y="2515790"/>
              <a:ext cx="698500" cy="38100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0" name="Curved Connector 29"/>
          <p:cNvCxnSpPr/>
          <p:nvPr/>
        </p:nvCxnSpPr>
        <p:spPr>
          <a:xfrm rot="10800000" flipV="1">
            <a:off x="5169964" y="1959220"/>
            <a:ext cx="1271081" cy="752331"/>
          </a:xfrm>
          <a:prstGeom prst="curvedConnector3">
            <a:avLst>
              <a:gd name="adj1" fmla="val 50000"/>
            </a:avLst>
          </a:prstGeom>
          <a:ln w="44450">
            <a:solidFill>
              <a:srgbClr val="73B9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>
            <a:off x="5169964" y="3134884"/>
            <a:ext cx="1282962" cy="710816"/>
          </a:xfrm>
          <a:prstGeom prst="curvedConnector3">
            <a:avLst>
              <a:gd name="adj1" fmla="val 50000"/>
            </a:avLst>
          </a:prstGeom>
          <a:ln w="44450">
            <a:solidFill>
              <a:srgbClr val="73B9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169964" y="2921000"/>
            <a:ext cx="1271080" cy="0"/>
          </a:xfrm>
          <a:prstGeom prst="straightConnector1">
            <a:avLst/>
          </a:prstGeom>
          <a:ln w="38100">
            <a:solidFill>
              <a:srgbClr val="73B9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22F066-F957-4A73-81A1-2AF07BF1E261}"/>
              </a:ext>
            </a:extLst>
          </p:cNvPr>
          <p:cNvSpPr txBox="1"/>
          <p:nvPr/>
        </p:nvSpPr>
        <p:spPr>
          <a:xfrm>
            <a:off x="6934013" y="1137483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159296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To learn more advanced features of the CUDA APIs for data transfer and kernel launch </a:t>
            </a:r>
          </a:p>
          <a:p>
            <a:pPr lvl="1" eaLnBrk="1" hangingPunct="1"/>
            <a:r>
              <a:rPr lang="en-US" sz="2400" dirty="0"/>
              <a:t>Task parallelism for overlapping data transfer with kernel computation</a:t>
            </a:r>
          </a:p>
          <a:p>
            <a:pPr lvl="1" eaLnBrk="1" hangingPunct="1"/>
            <a:r>
              <a:rPr lang="en-US" sz="2400" dirty="0"/>
              <a:t>CUDA streams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Kepler Improved Concurrency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986" y="2584833"/>
            <a:ext cx="1796785" cy="636588"/>
          </a:xfrm>
          <a:prstGeom prst="roundRect">
            <a:avLst/>
          </a:prstGeom>
          <a:solidFill>
            <a:srgbClr val="002060"/>
          </a:solidFill>
          <a:ln>
            <a:solidFill>
              <a:srgbClr val="73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anchor="ctr"/>
          <a:lstStyle/>
          <a:p>
            <a:pPr algn="ctr">
              <a:defRPr/>
            </a:pPr>
            <a:r>
              <a:rPr lang="en-US" sz="1400"/>
              <a:t>P -- Q -- 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71986" y="1630890"/>
            <a:ext cx="1796785" cy="636589"/>
          </a:xfrm>
          <a:prstGeom prst="roundRect">
            <a:avLst/>
          </a:prstGeom>
          <a:solidFill>
            <a:srgbClr val="002060"/>
          </a:solidFill>
          <a:ln>
            <a:solidFill>
              <a:srgbClr val="73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anchor="ctr"/>
          <a:lstStyle/>
          <a:p>
            <a:pPr algn="ctr">
              <a:defRPr/>
            </a:pPr>
            <a:r>
              <a:rPr lang="en-US" sz="1400"/>
              <a:t>A -- B -- 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85216" y="3517370"/>
            <a:ext cx="1796785" cy="636588"/>
          </a:xfrm>
          <a:prstGeom prst="roundRect">
            <a:avLst/>
          </a:prstGeom>
          <a:solidFill>
            <a:srgbClr val="002060"/>
          </a:solidFill>
          <a:ln>
            <a:solidFill>
              <a:srgbClr val="73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6197" tIns="38098" rIns="76197" bIns="38098" anchor="ctr"/>
          <a:lstStyle/>
          <a:p>
            <a:pPr algn="ctr">
              <a:defRPr/>
            </a:pPr>
            <a:r>
              <a:rPr lang="en-US" sz="1400"/>
              <a:t>X -- Y -- 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5849" y="2267479"/>
            <a:ext cx="567457" cy="215440"/>
          </a:xfrm>
          <a:prstGeom prst="rect">
            <a:avLst/>
          </a:prstGeom>
          <a:noFill/>
        </p:spPr>
        <p:txBody>
          <a:bodyPr wrap="none" lIns="76197" tIns="38098" rIns="76197" bIns="38098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1"/>
                </a:solidFill>
              </a:rPr>
              <a:t>Stream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5849" y="3226327"/>
            <a:ext cx="567457" cy="215440"/>
          </a:xfrm>
          <a:prstGeom prst="rect">
            <a:avLst/>
          </a:prstGeom>
          <a:noFill/>
        </p:spPr>
        <p:txBody>
          <a:bodyPr wrap="none" lIns="76197" tIns="38098" rIns="76197" bIns="38098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1"/>
                </a:solidFill>
              </a:rPr>
              <a:t>Stream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5851" y="4153957"/>
            <a:ext cx="567457" cy="215440"/>
          </a:xfrm>
          <a:prstGeom prst="rect">
            <a:avLst/>
          </a:prstGeom>
          <a:noFill/>
        </p:spPr>
        <p:txBody>
          <a:bodyPr wrap="none" lIns="76197" tIns="38098" rIns="76197" bIns="38098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1"/>
                </a:solidFill>
              </a:rPr>
              <a:t>Stream 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169964" y="2897499"/>
            <a:ext cx="1271080" cy="0"/>
          </a:xfrm>
          <a:prstGeom prst="straightConnector1">
            <a:avLst/>
          </a:prstGeom>
          <a:ln w="38100">
            <a:solidFill>
              <a:srgbClr val="73B9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30242" y="3937000"/>
            <a:ext cx="1702383" cy="215440"/>
          </a:xfrm>
          <a:prstGeom prst="rect">
            <a:avLst/>
          </a:prstGeom>
          <a:noFill/>
        </p:spPr>
        <p:txBody>
          <a:bodyPr wrap="none" lIns="76197" tIns="38098" rIns="76197" bIns="38098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Multiple Hardware Work Queues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64343" y="1878049"/>
            <a:ext cx="4445000" cy="460376"/>
            <a:chOff x="464343" y="1397195"/>
            <a:chExt cx="4445000" cy="345282"/>
          </a:xfrm>
        </p:grpSpPr>
        <p:sp>
          <p:nvSpPr>
            <p:cNvPr id="24" name="Left Arrow 23"/>
            <p:cNvSpPr/>
            <p:nvPr/>
          </p:nvSpPr>
          <p:spPr>
            <a:xfrm>
              <a:off x="464343" y="1504657"/>
              <a:ext cx="4445000" cy="170962"/>
            </a:xfrm>
            <a:prstGeom prst="leftArrow">
              <a:avLst/>
            </a:prstGeom>
            <a:gradFill>
              <a:gsLst>
                <a:gs pos="50000">
                  <a:srgbClr val="00206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843" y="1397195"/>
              <a:ext cx="4254500" cy="345282"/>
            </a:xfrm>
            <a:prstGeom prst="rect">
              <a:avLst/>
            </a:prstGeom>
            <a:gradFill flip="none" rotWithShape="1">
              <a:gsLst>
                <a:gs pos="1000">
                  <a:schemeClr val="bg1">
                    <a:alpha val="0"/>
                  </a:schemeClr>
                </a:gs>
                <a:gs pos="50000">
                  <a:srgbClr val="00206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54843" y="1397195"/>
              <a:ext cx="4254500" cy="0"/>
            </a:xfrm>
            <a:prstGeom prst="line">
              <a:avLst/>
            </a:prstGeom>
            <a:ln>
              <a:solidFill>
                <a:srgbClr val="73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843" y="1742477"/>
              <a:ext cx="4254500" cy="0"/>
            </a:xfrm>
            <a:prstGeom prst="line">
              <a:avLst/>
            </a:prstGeom>
            <a:ln>
              <a:solidFill>
                <a:srgbClr val="73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654843" y="1409102"/>
              <a:ext cx="4254500" cy="253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197" tIns="38098" rIns="76197" bIns="38098">
              <a:spAutoFit/>
            </a:bodyPr>
            <a:lstStyle/>
            <a:p>
              <a:pPr algn="ctr"/>
              <a:r>
                <a:rPr lang="en-US" sz="1700"/>
                <a:t>A--B--C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4343" y="2663859"/>
            <a:ext cx="4445000" cy="460376"/>
            <a:chOff x="464343" y="2004414"/>
            <a:chExt cx="4445000" cy="345282"/>
          </a:xfrm>
        </p:grpSpPr>
        <p:sp>
          <p:nvSpPr>
            <p:cNvPr id="23" name="Left Arrow 22"/>
            <p:cNvSpPr/>
            <p:nvPr/>
          </p:nvSpPr>
          <p:spPr>
            <a:xfrm>
              <a:off x="464343" y="2115233"/>
              <a:ext cx="4445000" cy="170962"/>
            </a:xfrm>
            <a:prstGeom prst="leftArrow">
              <a:avLst/>
            </a:prstGeom>
            <a:gradFill>
              <a:gsLst>
                <a:gs pos="50000">
                  <a:srgbClr val="00206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843" y="2004415"/>
              <a:ext cx="4254500" cy="345281"/>
            </a:xfrm>
            <a:prstGeom prst="rect">
              <a:avLst/>
            </a:prstGeom>
            <a:gradFill flip="none" rotWithShape="1">
              <a:gsLst>
                <a:gs pos="1000">
                  <a:schemeClr val="bg1">
                    <a:alpha val="0"/>
                  </a:schemeClr>
                </a:gs>
                <a:gs pos="50000">
                  <a:srgbClr val="00206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54843" y="2004414"/>
              <a:ext cx="4254500" cy="0"/>
            </a:xfrm>
            <a:prstGeom prst="line">
              <a:avLst/>
            </a:prstGeom>
            <a:ln>
              <a:solidFill>
                <a:srgbClr val="73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54843" y="2349695"/>
              <a:ext cx="4254500" cy="0"/>
            </a:xfrm>
            <a:prstGeom prst="line">
              <a:avLst/>
            </a:prstGeom>
            <a:ln>
              <a:solidFill>
                <a:srgbClr val="73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0"/>
            <p:cNvSpPr txBox="1">
              <a:spLocks noChangeArrowheads="1"/>
            </p:cNvSpPr>
            <p:nvPr/>
          </p:nvSpPr>
          <p:spPr bwMode="auto">
            <a:xfrm>
              <a:off x="654843" y="2016320"/>
              <a:ext cx="4254500" cy="253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197" tIns="38098" rIns="76197" bIns="38098">
              <a:spAutoFit/>
            </a:bodyPr>
            <a:lstStyle/>
            <a:p>
              <a:pPr algn="ctr"/>
              <a:r>
                <a:rPr lang="en-US" sz="1700"/>
                <a:t>P--Q--R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343" y="3449671"/>
            <a:ext cx="4445000" cy="460376"/>
            <a:chOff x="464343" y="2575914"/>
            <a:chExt cx="4445000" cy="345282"/>
          </a:xfrm>
        </p:grpSpPr>
        <p:sp>
          <p:nvSpPr>
            <p:cNvPr id="25" name="Left Arrow 24"/>
            <p:cNvSpPr/>
            <p:nvPr/>
          </p:nvSpPr>
          <p:spPr>
            <a:xfrm>
              <a:off x="464343" y="2667195"/>
              <a:ext cx="4445000" cy="170962"/>
            </a:xfrm>
            <a:prstGeom prst="leftArrow">
              <a:avLst/>
            </a:prstGeom>
            <a:gradFill>
              <a:gsLst>
                <a:gs pos="50000">
                  <a:srgbClr val="00206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4843" y="2575915"/>
              <a:ext cx="4254500" cy="345281"/>
            </a:xfrm>
            <a:prstGeom prst="rect">
              <a:avLst/>
            </a:prstGeom>
            <a:gradFill flip="none" rotWithShape="1">
              <a:gsLst>
                <a:gs pos="1000">
                  <a:schemeClr val="bg1">
                    <a:alpha val="0"/>
                  </a:schemeClr>
                </a:gs>
                <a:gs pos="50000">
                  <a:srgbClr val="00206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54843" y="2575914"/>
              <a:ext cx="4254500" cy="0"/>
            </a:xfrm>
            <a:prstGeom prst="line">
              <a:avLst/>
            </a:prstGeom>
            <a:ln>
              <a:solidFill>
                <a:srgbClr val="73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54843" y="2921195"/>
              <a:ext cx="4254500" cy="0"/>
            </a:xfrm>
            <a:prstGeom prst="line">
              <a:avLst/>
            </a:prstGeom>
            <a:ln>
              <a:solidFill>
                <a:srgbClr val="73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24"/>
            <p:cNvSpPr txBox="1">
              <a:spLocks noChangeArrowheads="1"/>
            </p:cNvSpPr>
            <p:nvPr/>
          </p:nvSpPr>
          <p:spPr bwMode="auto">
            <a:xfrm>
              <a:off x="654843" y="2587820"/>
              <a:ext cx="4254500" cy="253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197" tIns="38098" rIns="76197" bIns="38098">
              <a:spAutoFit/>
            </a:bodyPr>
            <a:lstStyle/>
            <a:p>
              <a:pPr algn="ctr"/>
              <a:r>
                <a:rPr lang="en-US" sz="1700"/>
                <a:t>X--Y--Z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>
            <a:off x="5181600" y="2111685"/>
            <a:ext cx="1271080" cy="0"/>
          </a:xfrm>
          <a:prstGeom prst="straightConnector1">
            <a:avLst/>
          </a:prstGeom>
          <a:ln w="38100">
            <a:solidFill>
              <a:srgbClr val="73B9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181600" y="3683311"/>
            <a:ext cx="1271080" cy="0"/>
          </a:xfrm>
          <a:prstGeom prst="straightConnector1">
            <a:avLst/>
          </a:prstGeom>
          <a:ln w="38100">
            <a:solidFill>
              <a:srgbClr val="73B9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/>
          <p:cNvSpPr txBox="1">
            <a:spLocks/>
          </p:cNvSpPr>
          <p:nvPr/>
        </p:nvSpPr>
        <p:spPr>
          <a:xfrm>
            <a:off x="685800" y="4656315"/>
            <a:ext cx="8229600" cy="2125485"/>
          </a:xfrm>
          <a:prstGeom prst="rect">
            <a:avLst/>
          </a:prstGeom>
        </p:spPr>
        <p:txBody>
          <a:bodyPr/>
          <a:lstStyle/>
          <a:p>
            <a:pPr marL="285739" marR="0" lvl="0" indent="-28573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Kepler allows 32-way concurrency</a:t>
            </a:r>
          </a:p>
          <a:p>
            <a:pPr marL="742939" lvl="1" indent="-285739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work queue per stream</a:t>
            </a:r>
          </a:p>
          <a:p>
            <a:pPr marL="742939" lvl="1" indent="-285739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Concurrency at full-stream level</a:t>
            </a:r>
          </a:p>
          <a:p>
            <a:pPr marL="742939" lvl="1" indent="-285739" fontAlgn="base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inter-stream dependencies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2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A4EF-1294-4D09-AFBF-EFC63771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Synchrony Definitions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FD3D2-408A-4019-AB13-A215EAAFD3CD}"/>
              </a:ext>
            </a:extLst>
          </p:cNvPr>
          <p:cNvSpPr/>
          <p:nvPr/>
        </p:nvSpPr>
        <p:spPr bwMode="auto">
          <a:xfrm>
            <a:off x="685800" y="2057400"/>
            <a:ext cx="685800" cy="381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0D40A-2FDB-4094-A7CF-6C070D7E2E51}"/>
              </a:ext>
            </a:extLst>
          </p:cNvPr>
          <p:cNvSpPr/>
          <p:nvPr/>
        </p:nvSpPr>
        <p:spPr bwMode="auto">
          <a:xfrm>
            <a:off x="1371600" y="2057400"/>
            <a:ext cx="685800" cy="381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F64C8-6F5A-4F5E-8D41-105D75F8168A}"/>
              </a:ext>
            </a:extLst>
          </p:cNvPr>
          <p:cNvSpPr/>
          <p:nvPr/>
        </p:nvSpPr>
        <p:spPr bwMode="auto">
          <a:xfrm>
            <a:off x="2052205" y="2057400"/>
            <a:ext cx="685800" cy="381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4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Serialized Data Transfer and GPU computation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57225" y="1674813"/>
            <a:ext cx="7923213" cy="4570412"/>
          </a:xfrm>
        </p:spPr>
        <p:txBody>
          <a:bodyPr/>
          <a:lstStyle/>
          <a:p>
            <a:r>
              <a:rPr lang="en-US" dirty="0"/>
              <a:t>So far, the way we use </a:t>
            </a:r>
            <a:r>
              <a:rPr lang="en-US" dirty="0" err="1"/>
              <a:t>cudaMemcpy</a:t>
            </a:r>
            <a:r>
              <a:rPr lang="en-US" dirty="0"/>
              <a:t> serializes data transfer and GPU computation 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914400" y="3200400"/>
            <a:ext cx="1600200" cy="381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Trans. A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667000" y="3214688"/>
            <a:ext cx="1600200" cy="381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Trans. B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419600" y="3214688"/>
            <a:ext cx="175260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Vector Add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6324600" y="3225800"/>
            <a:ext cx="1447800" cy="381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Tranfer C</a:t>
            </a:r>
          </a:p>
        </p:txBody>
      </p:sp>
      <p:cxnSp>
        <p:nvCxnSpPr>
          <p:cNvPr id="7176" name="Straight Arrow Connector 8"/>
          <p:cNvCxnSpPr>
            <a:cxnSpLocks noChangeShapeType="1"/>
          </p:cNvCxnSpPr>
          <p:nvPr/>
        </p:nvCxnSpPr>
        <p:spPr bwMode="auto">
          <a:xfrm>
            <a:off x="1371600" y="4191000"/>
            <a:ext cx="6629400" cy="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TextBox 9"/>
          <p:cNvSpPr txBox="1">
            <a:spLocks noChangeArrowheads="1"/>
          </p:cNvSpPr>
          <p:nvPr/>
        </p:nvSpPr>
        <p:spPr bwMode="auto">
          <a:xfrm>
            <a:off x="3397250" y="3729038"/>
            <a:ext cx="728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1371600" y="4998730"/>
            <a:ext cx="30540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Only use one direction </a:t>
            </a:r>
          </a:p>
          <a:p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err="1">
                <a:solidFill>
                  <a:schemeClr val="tx1"/>
                </a:solidFill>
              </a:rPr>
              <a:t>PCIe</a:t>
            </a:r>
            <a:r>
              <a:rPr lang="en-US" dirty="0">
                <a:solidFill>
                  <a:schemeClr val="tx1"/>
                </a:solidFill>
              </a:rPr>
              <a:t>, GPU idle</a:t>
            </a:r>
          </a:p>
        </p:txBody>
      </p:sp>
      <p:sp>
        <p:nvSpPr>
          <p:cNvPr id="7179" name="Up Arrow 11"/>
          <p:cNvSpPr>
            <a:spLocks noChangeArrowheads="1"/>
          </p:cNvSpPr>
          <p:nvPr/>
        </p:nvSpPr>
        <p:spPr bwMode="auto">
          <a:xfrm>
            <a:off x="2409825" y="4343400"/>
            <a:ext cx="457200" cy="457200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180" name="TextBox 12"/>
          <p:cNvSpPr txBox="1">
            <a:spLocks noChangeArrowheads="1"/>
          </p:cNvSpPr>
          <p:nvPr/>
        </p:nvSpPr>
        <p:spPr bwMode="auto">
          <a:xfrm>
            <a:off x="4618038" y="5029200"/>
            <a:ext cx="135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PCIe Idle</a:t>
            </a:r>
          </a:p>
        </p:txBody>
      </p:sp>
      <p:sp>
        <p:nvSpPr>
          <p:cNvPr id="7181" name="Up Arrow 13"/>
          <p:cNvSpPr>
            <a:spLocks noChangeArrowheads="1"/>
          </p:cNvSpPr>
          <p:nvPr/>
        </p:nvSpPr>
        <p:spPr bwMode="auto">
          <a:xfrm>
            <a:off x="5067300" y="4378325"/>
            <a:ext cx="457200" cy="457200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182" name="Up Arrow 15"/>
          <p:cNvSpPr>
            <a:spLocks noChangeArrowheads="1"/>
          </p:cNvSpPr>
          <p:nvPr/>
        </p:nvSpPr>
        <p:spPr bwMode="auto">
          <a:xfrm>
            <a:off x="7010400" y="4379913"/>
            <a:ext cx="457200" cy="457200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183" name="TextBox 16"/>
          <p:cNvSpPr txBox="1">
            <a:spLocks noChangeArrowheads="1"/>
          </p:cNvSpPr>
          <p:nvPr/>
        </p:nvSpPr>
        <p:spPr bwMode="auto">
          <a:xfrm>
            <a:off x="6096000" y="4998729"/>
            <a:ext cx="2974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Only use one direction of </a:t>
            </a:r>
            <a:r>
              <a:rPr lang="en-US" dirty="0" err="1">
                <a:solidFill>
                  <a:schemeClr val="tx1"/>
                </a:solidFill>
              </a:rPr>
              <a:t>PCIe</a:t>
            </a:r>
            <a:r>
              <a:rPr lang="en-US" dirty="0">
                <a:solidFill>
                  <a:schemeClr val="tx1"/>
                </a:solidFill>
              </a:rPr>
              <a:t>, GPU idle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Overlap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Most CUDA devices support </a:t>
            </a:r>
            <a:r>
              <a:rPr lang="en-US" i="1" dirty="0">
                <a:ea typeface="ＭＳ Ｐゴシック" pitchFamily="34" charset="-128"/>
              </a:rPr>
              <a:t>device overlap</a:t>
            </a:r>
          </a:p>
          <a:p>
            <a:pPr lvl="1">
              <a:defRPr/>
            </a:pPr>
            <a:r>
              <a:rPr lang="en-US" i="1" dirty="0">
                <a:ea typeface="ＭＳ Ｐゴシック" charset="-128"/>
              </a:rPr>
              <a:t>Simultaneously execute a kernel while performing a copy between device and host memory</a:t>
            </a:r>
          </a:p>
          <a:p>
            <a:pPr lvl="1">
              <a:defRPr/>
            </a:pPr>
            <a:endParaRPr lang="en-US" i="1" dirty="0">
              <a:ea typeface="ＭＳ Ｐゴシック" charset="-128"/>
            </a:endParaRPr>
          </a:p>
          <a:p>
            <a:pPr marL="457200" lvl="1" indent="0">
              <a:buFont typeface="Times New Roman" pitchFamily="18" charset="0"/>
              <a:buNone/>
              <a:defRPr/>
            </a:pPr>
            <a:endParaRPr lang="en-US" i="1" dirty="0">
              <a:ea typeface="ＭＳ Ｐゴシック" charset="-128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2057400" y="3276600"/>
            <a:ext cx="48125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dev_count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cudaDeviceProp</a:t>
            </a:r>
            <a:r>
              <a:rPr lang="en-US" dirty="0">
                <a:solidFill>
                  <a:schemeClr val="tx1"/>
                </a:solidFill>
              </a:rPr>
              <a:t> prop;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cudaGetDeviceCount</a:t>
            </a:r>
            <a:r>
              <a:rPr lang="en-US" dirty="0">
                <a:solidFill>
                  <a:schemeClr val="tx1"/>
                </a:solidFill>
              </a:rPr>
              <a:t>( &amp;</a:t>
            </a:r>
            <a:r>
              <a:rPr lang="en-US" dirty="0" err="1">
                <a:solidFill>
                  <a:schemeClr val="tx1"/>
                </a:solidFill>
              </a:rPr>
              <a:t>dev_count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dev_count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cudaGetDeviceProperties</a:t>
            </a:r>
            <a:r>
              <a:rPr lang="en-US" dirty="0">
                <a:solidFill>
                  <a:schemeClr val="tx1"/>
                </a:solidFill>
              </a:rPr>
              <a:t>(&amp;prop,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prop.deviceOverlap</a:t>
            </a:r>
            <a:r>
              <a:rPr lang="en-US" dirty="0">
                <a:solidFill>
                  <a:schemeClr val="tx1"/>
                </a:solidFill>
              </a:rPr>
              <a:t>) …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Overlapped (Pipelined) Timing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195388"/>
            <a:ext cx="7923213" cy="4799012"/>
          </a:xfrm>
        </p:spPr>
        <p:txBody>
          <a:bodyPr/>
          <a:lstStyle/>
          <a:p>
            <a:r>
              <a:rPr lang="en-US"/>
              <a:t>Divide large vectors into segments</a:t>
            </a:r>
          </a:p>
          <a:p>
            <a:r>
              <a:rPr lang="en-US"/>
              <a:t>Overlap transfer and compute of adjacent segments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8100" y="29718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A.1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109663" y="2979738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B.1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494213" y="29972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C.1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2247900" y="40005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A.2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2247900" y="2971800"/>
            <a:ext cx="2133600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Comp </a:t>
            </a:r>
          </a:p>
          <a:p>
            <a:pPr eaLnBrk="0" hangingPunct="0"/>
            <a:r>
              <a:rPr lang="en-US"/>
              <a:t>C.1 = A.1 + B.1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3390900" y="40005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B.2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4494213" y="4000500"/>
            <a:ext cx="2133600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Comp </a:t>
            </a:r>
          </a:p>
          <a:p>
            <a:pPr eaLnBrk="0" hangingPunct="0"/>
            <a:r>
              <a:rPr lang="en-US"/>
              <a:t>C.2 = A.2 + B.2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4494213" y="49911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A.3</a:t>
            </a: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5616575" y="49911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B.3</a:t>
            </a:r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6743700" y="400050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C.2</a:t>
            </a:r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6743700" y="4991100"/>
            <a:ext cx="2133600" cy="838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Comp </a:t>
            </a:r>
          </a:p>
          <a:p>
            <a:pPr eaLnBrk="0" hangingPunct="0"/>
            <a:r>
              <a:rPr lang="en-US"/>
              <a:t>C.3 = A.3 + B.3</a:t>
            </a:r>
          </a:p>
        </p:txBody>
      </p:sp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6743700" y="5995988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A.4</a:t>
            </a:r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7840663" y="6000750"/>
            <a:ext cx="9906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Trans B.4</a:t>
            </a:r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4424363" y="2743200"/>
            <a:ext cx="2203450" cy="35052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234" name="Rectangle 17"/>
          <p:cNvSpPr>
            <a:spLocks noChangeArrowheads="1"/>
          </p:cNvSpPr>
          <p:nvPr/>
        </p:nvSpPr>
        <p:spPr bwMode="auto">
          <a:xfrm>
            <a:off x="6743700" y="4000500"/>
            <a:ext cx="2193925" cy="28575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CUDA Streams and Asynchronous </a:t>
            </a:r>
            <a:r>
              <a:rPr lang="en-US" dirty="0" err="1"/>
              <a:t>Memcpy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supports parallel execution of kernels and </a:t>
            </a:r>
            <a:r>
              <a:rPr lang="en-US" dirty="0" err="1"/>
              <a:t>cudaMemcpy</a:t>
            </a:r>
            <a:r>
              <a:rPr lang="en-US" dirty="0"/>
              <a:t> with “Streams”</a:t>
            </a:r>
          </a:p>
          <a:p>
            <a:r>
              <a:rPr lang="en-US" dirty="0"/>
              <a:t>Each stream is a queue of operations (kernel launches and </a:t>
            </a:r>
            <a:r>
              <a:rPr lang="en-US" dirty="0" err="1"/>
              <a:t>cudaMemcpy’s</a:t>
            </a:r>
            <a:r>
              <a:rPr lang="en-US" dirty="0"/>
              <a:t>)</a:t>
            </a:r>
          </a:p>
          <a:p>
            <a:r>
              <a:rPr lang="en-US" dirty="0"/>
              <a:t>Operations (tasks) in different streams can go in parallel</a:t>
            </a:r>
          </a:p>
          <a:p>
            <a:pPr lvl="1"/>
            <a:r>
              <a:rPr lang="en-US" dirty="0"/>
              <a:t>“Task parallelism”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3413" cy="455613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fld id="{FA860356-DF3F-44DA-B501-80E189171EBE}" type="slidenum">
              <a:rPr lang="en-US" sz="1400">
                <a:solidFill>
                  <a:srgbClr val="000000"/>
                </a:solidFill>
              </a:rPr>
              <a:pPr eaLnBrk="1" hangingPunct="1">
                <a:buFont typeface="Times New Roman" pitchFamily="18" charset="0"/>
                <a:buNone/>
              </a:pPr>
              <a:t>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24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8305800" cy="1054100"/>
          </a:xfrm>
        </p:spPr>
        <p:txBody>
          <a:bodyPr tIns="252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Streams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2150" y="1144588"/>
            <a:ext cx="4489450" cy="4483100"/>
          </a:xfrm>
        </p:spPr>
        <p:txBody>
          <a:bodyPr/>
          <a:lstStyle/>
          <a:p>
            <a:pPr marL="341313" indent="-341313" eaLnBrk="1" hangingPunct="1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Device requests made from the host code are put into a queue</a:t>
            </a:r>
          </a:p>
          <a:p>
            <a:pPr marL="741363" lvl="1" indent="-284163" eaLnBrk="1" hangingPunct="1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Queue is read and processed asynchronously by the driver and device</a:t>
            </a:r>
          </a:p>
          <a:p>
            <a:pPr marL="741363" lvl="1" indent="-284163" eaLnBrk="1" hangingPunct="1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Driver ensures that commands in the queue are processed and executed strictly in sequence.  Memory copies end before kernel launch, etc.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6699250" y="1144588"/>
            <a:ext cx="15303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host thread</a:t>
            </a: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60444"/>
              </p:ext>
            </p:extLst>
          </p:nvPr>
        </p:nvGraphicFramePr>
        <p:xfrm>
          <a:off x="7308850" y="2286000"/>
          <a:ext cx="469900" cy="292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67" name="Line 38"/>
          <p:cNvSpPr>
            <a:spLocks noChangeShapeType="1"/>
          </p:cNvSpPr>
          <p:nvPr/>
        </p:nvSpPr>
        <p:spPr bwMode="auto">
          <a:xfrm>
            <a:off x="7543800" y="1600200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Text Box 39"/>
          <p:cNvSpPr txBox="1">
            <a:spLocks noChangeArrowheads="1"/>
          </p:cNvSpPr>
          <p:nvPr/>
        </p:nvSpPr>
        <p:spPr bwMode="auto">
          <a:xfrm>
            <a:off x="5257800" y="1784350"/>
            <a:ext cx="1790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cudaMemcpy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Kernel launch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sync</a:t>
            </a:r>
          </a:p>
        </p:txBody>
      </p:sp>
      <p:sp>
        <p:nvSpPr>
          <p:cNvPr id="10269" name="Text Box 40"/>
          <p:cNvSpPr txBox="1">
            <a:spLocks noChangeArrowheads="1"/>
          </p:cNvSpPr>
          <p:nvPr/>
        </p:nvSpPr>
        <p:spPr bwMode="auto">
          <a:xfrm>
            <a:off x="8001000" y="3429000"/>
            <a:ext cx="6191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fifo</a:t>
            </a:r>
          </a:p>
        </p:txBody>
      </p:sp>
      <p:sp>
        <p:nvSpPr>
          <p:cNvPr id="10270" name="Text Box 41"/>
          <p:cNvSpPr txBox="1">
            <a:spLocks noChangeArrowheads="1"/>
          </p:cNvSpPr>
          <p:nvPr/>
        </p:nvSpPr>
        <p:spPr bwMode="auto">
          <a:xfrm>
            <a:off x="6673850" y="5943600"/>
            <a:ext cx="17843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device driver</a:t>
            </a:r>
          </a:p>
        </p:txBody>
      </p:sp>
      <p:sp>
        <p:nvSpPr>
          <p:cNvPr id="10271" name="Line 42"/>
          <p:cNvSpPr>
            <a:spLocks noChangeShapeType="1"/>
          </p:cNvSpPr>
          <p:nvPr/>
        </p:nvSpPr>
        <p:spPr bwMode="auto">
          <a:xfrm>
            <a:off x="7543800" y="5257800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6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3413" cy="455613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fld id="{C489C149-95E3-4EFE-BD88-8A7B75FB20D3}" type="slidenum">
              <a:rPr lang="en-US" sz="1400">
                <a:solidFill>
                  <a:srgbClr val="000000"/>
                </a:solidFill>
              </a:rPr>
              <a:pPr eaLnBrk="1" hangingPunct="1">
                <a:buFont typeface="Times New Roman" pitchFamily="18" charset="0"/>
                <a:buNone/>
              </a:pPr>
              <a:t>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26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8305800" cy="1054100"/>
          </a:xfrm>
        </p:spPr>
        <p:txBody>
          <a:bodyPr tIns="252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Streams cont.</a:t>
            </a: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3886200" cy="4483100"/>
          </a:xfrm>
        </p:spPr>
        <p:txBody>
          <a:bodyPr/>
          <a:lstStyle/>
          <a:p>
            <a:pPr marL="341313" indent="-341313" eaLnBrk="1" hangingPunct="1"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To allow concurrent copying and kernel execution, you need to use multiple queues, called “streams”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6400800" y="1144588"/>
            <a:ext cx="15303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host thread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66975"/>
              </p:ext>
            </p:extLst>
          </p:nvPr>
        </p:nvGraphicFramePr>
        <p:xfrm>
          <a:off x="5921375" y="2352675"/>
          <a:ext cx="469900" cy="292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291" name="Line 38"/>
          <p:cNvSpPr>
            <a:spLocks noChangeShapeType="1"/>
          </p:cNvSpPr>
          <p:nvPr/>
        </p:nvSpPr>
        <p:spPr bwMode="auto">
          <a:xfrm>
            <a:off x="6172200" y="1708150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Text Box 39"/>
          <p:cNvSpPr txBox="1">
            <a:spLocks noChangeArrowheads="1"/>
          </p:cNvSpPr>
          <p:nvPr/>
        </p:nvSpPr>
        <p:spPr bwMode="auto">
          <a:xfrm>
            <a:off x="6216650" y="5945188"/>
            <a:ext cx="17843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device driver</a:t>
            </a:r>
          </a:p>
        </p:txBody>
      </p:sp>
      <p:sp>
        <p:nvSpPr>
          <p:cNvPr id="11293" name="Line 40"/>
          <p:cNvSpPr>
            <a:spLocks noChangeShapeType="1"/>
          </p:cNvSpPr>
          <p:nvPr/>
        </p:nvSpPr>
        <p:spPr bwMode="auto">
          <a:xfrm>
            <a:off x="6172200" y="5149850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Text Box 41"/>
          <p:cNvSpPr txBox="1">
            <a:spLocks noChangeArrowheads="1"/>
          </p:cNvSpPr>
          <p:nvPr/>
        </p:nvSpPr>
        <p:spPr bwMode="auto">
          <a:xfrm>
            <a:off x="4672013" y="3429000"/>
            <a:ext cx="12715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Stream 1</a:t>
            </a:r>
          </a:p>
        </p:txBody>
      </p:sp>
      <p:graphicFrame>
        <p:nvGraphicFramePr>
          <p:cNvPr id="12330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8543"/>
              </p:ext>
            </p:extLst>
          </p:nvPr>
        </p:nvGraphicFramePr>
        <p:xfrm>
          <a:off x="7964488" y="2389188"/>
          <a:ext cx="469900" cy="2926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15" name="Line 76"/>
          <p:cNvSpPr>
            <a:spLocks noChangeShapeType="1"/>
          </p:cNvSpPr>
          <p:nvPr/>
        </p:nvSpPr>
        <p:spPr bwMode="auto">
          <a:xfrm>
            <a:off x="8178800" y="1744663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Line 77"/>
          <p:cNvSpPr>
            <a:spLocks noChangeShapeType="1"/>
          </p:cNvSpPr>
          <p:nvPr/>
        </p:nvSpPr>
        <p:spPr bwMode="auto">
          <a:xfrm>
            <a:off x="8178800" y="5186363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Text Box 78"/>
          <p:cNvSpPr txBox="1">
            <a:spLocks noChangeArrowheads="1"/>
          </p:cNvSpPr>
          <p:nvPr/>
        </p:nvSpPr>
        <p:spPr bwMode="auto">
          <a:xfrm>
            <a:off x="6678613" y="3465513"/>
            <a:ext cx="12715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Stream 2</a:t>
            </a:r>
          </a:p>
        </p:txBody>
      </p:sp>
    </p:spTree>
    <p:extLst>
      <p:ext uri="{BB962C8B-B14F-4D97-AF65-F5344CB8AC3E}">
        <p14:creationId xmlns:p14="http://schemas.microsoft.com/office/powerpoint/2010/main" val="2836386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96938" y="76200"/>
            <a:ext cx="7923212" cy="1141413"/>
          </a:xfrm>
        </p:spPr>
        <p:txBody>
          <a:bodyPr/>
          <a:lstStyle/>
          <a:p>
            <a:r>
              <a:rPr lang="en-US"/>
              <a:t>Conceptual View of Streams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286000" y="3424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A.1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286000" y="3800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B.1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286000" y="4181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Kernel 1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2286000" y="4562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n-US" sz="1600">
                <a:solidFill>
                  <a:schemeClr val="tx1"/>
                </a:solidFill>
              </a:rPr>
              <a:t>MemCpy C.1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2286000" y="4943475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4876800" y="3429000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A.2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4876800" y="3805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B.2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4876800" y="4186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Kernel 2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4876800" y="4567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MemCpy C.2</a:t>
            </a: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4876800" y="4948238"/>
            <a:ext cx="14478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77" name="TextBox 14"/>
          <p:cNvSpPr txBox="1">
            <a:spLocks noChangeArrowheads="1"/>
          </p:cNvSpPr>
          <p:nvPr/>
        </p:nvSpPr>
        <p:spPr bwMode="auto">
          <a:xfrm>
            <a:off x="2447925" y="5429250"/>
            <a:ext cx="128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Stream 0</a:t>
            </a:r>
          </a:p>
        </p:txBody>
      </p:sp>
      <p:sp>
        <p:nvSpPr>
          <p:cNvPr id="11278" name="TextBox 15"/>
          <p:cNvSpPr txBox="1">
            <a:spLocks noChangeArrowheads="1"/>
          </p:cNvSpPr>
          <p:nvPr/>
        </p:nvSpPr>
        <p:spPr bwMode="auto">
          <a:xfrm>
            <a:off x="5016500" y="5441950"/>
            <a:ext cx="128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Stream 1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286000" y="1828800"/>
            <a:ext cx="14478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Copy Engine</a:t>
            </a: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2286000" y="1143000"/>
            <a:ext cx="7239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sz="1600" dirty="0" err="1">
                <a:solidFill>
                  <a:schemeClr val="tx1"/>
                </a:solidFill>
              </a:rPr>
              <a:t>PCIe</a:t>
            </a:r>
            <a:r>
              <a:rPr lang="en-US" sz="1600" dirty="0">
                <a:solidFill>
                  <a:schemeClr val="tx1"/>
                </a:solidFill>
              </a:rPr>
              <a:t> UP</a:t>
            </a: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3009900" y="1143000"/>
            <a:ext cx="7239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dirty="0" err="1">
                <a:solidFill>
                  <a:schemeClr val="tx1"/>
                </a:solidFill>
              </a:rPr>
              <a:t>PCIe</a:t>
            </a:r>
            <a:r>
              <a:rPr lang="en-US" sz="1600" dirty="0">
                <a:solidFill>
                  <a:schemeClr val="tx1"/>
                </a:solidFill>
              </a:rPr>
              <a:t> Down</a:t>
            </a:r>
          </a:p>
        </p:txBody>
      </p:sp>
      <p:sp>
        <p:nvSpPr>
          <p:cNvPr id="11282" name="Up Arrow 19"/>
          <p:cNvSpPr>
            <a:spLocks noChangeArrowheads="1"/>
          </p:cNvSpPr>
          <p:nvPr/>
        </p:nvSpPr>
        <p:spPr bwMode="auto">
          <a:xfrm>
            <a:off x="2913063" y="2795588"/>
            <a:ext cx="355600" cy="528637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83" name="Rectangle 20"/>
          <p:cNvSpPr>
            <a:spLocks noChangeArrowheads="1"/>
          </p:cNvSpPr>
          <p:nvPr/>
        </p:nvSpPr>
        <p:spPr bwMode="auto">
          <a:xfrm>
            <a:off x="4876800" y="1827213"/>
            <a:ext cx="14478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Kernel Engine</a:t>
            </a:r>
          </a:p>
        </p:txBody>
      </p:sp>
      <p:sp>
        <p:nvSpPr>
          <p:cNvPr id="11284" name="Up Arrow 21"/>
          <p:cNvSpPr>
            <a:spLocks noChangeArrowheads="1"/>
          </p:cNvSpPr>
          <p:nvPr/>
        </p:nvSpPr>
        <p:spPr bwMode="auto">
          <a:xfrm>
            <a:off x="5422900" y="2795588"/>
            <a:ext cx="355600" cy="528637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85" name="Up Arrow 22"/>
          <p:cNvSpPr>
            <a:spLocks noChangeArrowheads="1"/>
          </p:cNvSpPr>
          <p:nvPr/>
        </p:nvSpPr>
        <p:spPr bwMode="auto">
          <a:xfrm rot="3463106">
            <a:off x="4042498" y="2046900"/>
            <a:ext cx="355600" cy="1521354"/>
          </a:xfrm>
          <a:prstGeom prst="upArrow">
            <a:avLst>
              <a:gd name="adj1" fmla="val 50000"/>
              <a:gd name="adj2" fmla="val 500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86" name="Up Arrow 23"/>
          <p:cNvSpPr>
            <a:spLocks noChangeArrowheads="1"/>
          </p:cNvSpPr>
          <p:nvPr/>
        </p:nvSpPr>
        <p:spPr bwMode="auto">
          <a:xfrm rot="18406556">
            <a:off x="4232388" y="1986200"/>
            <a:ext cx="355600" cy="1592370"/>
          </a:xfrm>
          <a:prstGeom prst="upArrow">
            <a:avLst>
              <a:gd name="adj1" fmla="val 50000"/>
              <a:gd name="adj2" fmla="val 5012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87" name="Up Arrow 24"/>
          <p:cNvSpPr>
            <a:spLocks noChangeArrowheads="1"/>
          </p:cNvSpPr>
          <p:nvPr/>
        </p:nvSpPr>
        <p:spPr bwMode="auto">
          <a:xfrm>
            <a:off x="2970213" y="5797550"/>
            <a:ext cx="355600" cy="528638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88" name="Up Arrow 25"/>
          <p:cNvSpPr>
            <a:spLocks noChangeArrowheads="1"/>
          </p:cNvSpPr>
          <p:nvPr/>
        </p:nvSpPr>
        <p:spPr bwMode="auto">
          <a:xfrm>
            <a:off x="5480050" y="5797550"/>
            <a:ext cx="355600" cy="528638"/>
          </a:xfrm>
          <a:prstGeom prst="upArrow">
            <a:avLst>
              <a:gd name="adj1" fmla="val 50000"/>
              <a:gd name="adj2" fmla="val 501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291" name="TextBox 28"/>
          <p:cNvSpPr txBox="1">
            <a:spLocks noChangeArrowheads="1"/>
          </p:cNvSpPr>
          <p:nvPr/>
        </p:nvSpPr>
        <p:spPr bwMode="auto">
          <a:xfrm>
            <a:off x="2289175" y="6326188"/>
            <a:ext cx="419417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Operations (Kernels, MemCpys)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FFFFFF"/>
      </a:dk2>
      <a:lt2>
        <a:srgbClr val="FFCC33"/>
      </a:lt2>
      <a:accent1>
        <a:srgbClr val="FF6633"/>
      </a:accent1>
      <a:accent2>
        <a:srgbClr val="B9D300"/>
      </a:accent2>
      <a:accent3>
        <a:srgbClr val="FFFFFF"/>
      </a:accent3>
      <a:accent4>
        <a:srgbClr val="000000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FFFFFF"/>
        </a:dk2>
        <a:lt2>
          <a:srgbClr val="FFCC33"/>
        </a:lt2>
        <a:accent1>
          <a:srgbClr val="FF6633"/>
        </a:accent1>
        <a:accent2>
          <a:srgbClr val="B9D300"/>
        </a:accent2>
        <a:accent3>
          <a:srgbClr val="FFFFFF"/>
        </a:accent3>
        <a:accent4>
          <a:srgbClr val="000000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38594</TotalTime>
  <Words>1216</Words>
  <Application>Microsoft Office PowerPoint</Application>
  <PresentationFormat>On-screen Show (4:3)</PresentationFormat>
  <Paragraphs>251</Paragraphs>
  <Slides>22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MS PGothic</vt:lpstr>
      <vt:lpstr>MS PGothic</vt:lpstr>
      <vt:lpstr>Arial</vt:lpstr>
      <vt:lpstr>Lucida Sans Unicode</vt:lpstr>
      <vt:lpstr>Palatino</vt:lpstr>
      <vt:lpstr>StarSymbol</vt:lpstr>
      <vt:lpstr>Times New Roman</vt:lpstr>
      <vt:lpstr>Default Design</vt:lpstr>
      <vt:lpstr>Custom Design</vt:lpstr>
      <vt:lpstr>ECE408 / CS483/CSE408 Spring 2018  Applied Parallel Programming   Lecture 23:  Data Transfer and CUDA Streams (Task Parallelism)</vt:lpstr>
      <vt:lpstr>Objective</vt:lpstr>
      <vt:lpstr>Serialized Data Transfer and GPU computation</vt:lpstr>
      <vt:lpstr>Device Overlap</vt:lpstr>
      <vt:lpstr>Overlapped (Pipelined) Timing</vt:lpstr>
      <vt:lpstr>Using CUDA Streams and Asynchronous Memcpy</vt:lpstr>
      <vt:lpstr>Streams</vt:lpstr>
      <vt:lpstr>Streams cont.</vt:lpstr>
      <vt:lpstr>Conceptual View of Streams</vt:lpstr>
      <vt:lpstr>A Simple Multi-Stream Host Code</vt:lpstr>
      <vt:lpstr>A Simple Multi-Stream Host Code (Cont.)</vt:lpstr>
      <vt:lpstr>Reality in GPUs without hardware stream queues</vt:lpstr>
      <vt:lpstr>Not quite the overlap we want</vt:lpstr>
      <vt:lpstr>A Better Multi-Stream Host Code (Cont.)</vt:lpstr>
      <vt:lpstr>A View Closer to Reality</vt:lpstr>
      <vt:lpstr>Better Overlap with Two Streams</vt:lpstr>
      <vt:lpstr>Three streams needed for continuously pipelined) timing</vt:lpstr>
      <vt:lpstr>Hyper Queue</vt:lpstr>
      <vt:lpstr>Fermi (and older) Concurrency</vt:lpstr>
      <vt:lpstr>Kepler Improved Concurrency</vt:lpstr>
      <vt:lpstr>Synchrony Definitions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498AL  Lecture 4:  GPU as part of the PC Architecture</dc:title>
  <dc:creator>Wen-mei Hwu</dc:creator>
  <cp:lastModifiedBy>Hwu, Wen-Mei W</cp:lastModifiedBy>
  <cp:revision>81</cp:revision>
  <dcterms:created xsi:type="dcterms:W3CDTF">2010-02-09T04:41:45Z</dcterms:created>
  <dcterms:modified xsi:type="dcterms:W3CDTF">2018-04-10T12:19:23Z</dcterms:modified>
</cp:coreProperties>
</file>