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412" r:id="rId6"/>
    <p:sldId id="428" r:id="rId7"/>
    <p:sldId id="413" r:id="rId8"/>
    <p:sldId id="418" r:id="rId9"/>
    <p:sldId id="415" r:id="rId10"/>
    <p:sldId id="416" r:id="rId11"/>
    <p:sldId id="421" r:id="rId12"/>
    <p:sldId id="420" r:id="rId13"/>
    <p:sldId id="419" r:id="rId14"/>
    <p:sldId id="423" r:id="rId15"/>
    <p:sldId id="422" r:id="rId16"/>
    <p:sldId id="424" r:id="rId17"/>
    <p:sldId id="425" r:id="rId18"/>
    <p:sldId id="426" r:id="rId19"/>
    <p:sldId id="427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9850" autoAdjust="0"/>
  </p:normalViewPr>
  <p:slideViewPr>
    <p:cSldViewPr>
      <p:cViewPr varScale="1">
        <p:scale>
          <a:sx n="163" d="100"/>
          <a:sy n="163" d="100"/>
        </p:scale>
        <p:origin x="4272" y="138"/>
      </p:cViewPr>
      <p:guideLst>
        <p:guide orient="horz" pos="2064"/>
        <p:guide pos="3792"/>
      </p:guideLst>
    </p:cSldViewPr>
  </p:slideViewPr>
  <p:outlineViewPr>
    <p:cViewPr>
      <p:scale>
        <a:sx n="33" d="100"/>
        <a:sy n="33" d="100"/>
      </p:scale>
      <p:origin x="0" y="310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pPr>
              <a:defRPr/>
            </a:pPr>
            <a:fld id="{178A5F9D-973D-498E-B2E4-CFE96E148C9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3243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60888"/>
            <a:ext cx="585470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b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b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0F4A179-6EFA-45D7-A67D-ED894CFBCF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549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32228-2771-40F5-B744-F63225A5E14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Footer Placeholder 3"/>
          <p:cNvSpPr>
            <a:spLocks noGrp="1"/>
          </p:cNvSpPr>
          <p:nvPr>
            <p:ph type="ftr" idx="11"/>
          </p:nvPr>
        </p:nvSpPr>
        <p:spPr>
          <a:xfrm>
            <a:off x="457200" y="6324600"/>
            <a:ext cx="4953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David Kirk/NVIDIA and Wen-mei Hwu, 2007-2017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8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13161-DE96-419E-AB1B-AAA3236F3CB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Footer Placeholder 3"/>
          <p:cNvSpPr>
            <a:spLocks noGrp="1"/>
          </p:cNvSpPr>
          <p:nvPr>
            <p:ph type="ftr" idx="11"/>
          </p:nvPr>
        </p:nvSpPr>
        <p:spPr>
          <a:xfrm>
            <a:off x="457200" y="6324600"/>
            <a:ext cx="502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David Kirk/NVIDIA and Wen-mei Hwu, 2007-2017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1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28600"/>
            <a:ext cx="20764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769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1D87C-E4DA-47CB-B68F-1F25F53A128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Footer Placeholder 3"/>
          <p:cNvSpPr>
            <a:spLocks noGrp="1"/>
          </p:cNvSpPr>
          <p:nvPr>
            <p:ph type="ftr" idx="11"/>
          </p:nvPr>
        </p:nvSpPr>
        <p:spPr>
          <a:xfrm>
            <a:off x="457200" y="6324600"/>
            <a:ext cx="502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David Kirk/NVIDIA and Wen-mei Hwu, 2007-2017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08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9A894-4C8C-4C93-8A60-943754D92C8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Footer Placeholder 3"/>
          <p:cNvSpPr>
            <a:spLocks noGrp="1"/>
          </p:cNvSpPr>
          <p:nvPr>
            <p:ph type="ftr" idx="11"/>
          </p:nvPr>
        </p:nvSpPr>
        <p:spPr>
          <a:xfrm>
            <a:off x="457200" y="6324600"/>
            <a:ext cx="4953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David Kirk/NVIDIA and Wen-mei Hwu, 2007-2017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1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TW"/>
              <a:t>© David Kirk/NVIDIA and Wen-mei Hwu, 2007-2017     ECE408/CS483/ECE498al, University of Illinois, Urbana-Champaign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1DC5A-23B8-439F-88F7-FD0CA636D6A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9900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8305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46D4-A7D1-4314-BCEB-B3E56AE161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Footer Placeholder 3"/>
          <p:cNvSpPr>
            <a:spLocks noGrp="1"/>
          </p:cNvSpPr>
          <p:nvPr>
            <p:ph type="ftr" idx="11"/>
          </p:nvPr>
        </p:nvSpPr>
        <p:spPr>
          <a:xfrm>
            <a:off x="457200" y="6324600"/>
            <a:ext cx="502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David Kirk/NVIDIA and Wen-mei Hwu, 2007-2017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4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TW"/>
              <a:t>© David Kirk/NVIDIA and Wen-mei Hwu, 2007-2017     ECE408/CS483/ECE498al, University of Illinois, Urbana-Champaign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28CBA-BC64-46D2-9687-B2D59B30B94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591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01AB0-1E33-47D7-91E2-EB81B036397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Footer Placeholder 3"/>
          <p:cNvSpPr>
            <a:spLocks noGrp="1"/>
          </p:cNvSpPr>
          <p:nvPr>
            <p:ph type="ftr" idx="11"/>
          </p:nvPr>
        </p:nvSpPr>
        <p:spPr>
          <a:xfrm>
            <a:off x="457200" y="6324600"/>
            <a:ext cx="4953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David Kirk/NVIDIA and Wen-mei Hwu, 2007-2017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8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TW"/>
              <a:t>© David Kirk/NVIDIA and Wen-mei Hwu, 2007-2017     ECE408/CS483/ECE498al, University of Illinois, Urbana-Champaign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E68D7-2314-49F5-8EAC-77980C0E22A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148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4B8C8-CC99-47C3-9FD8-3AC6EB03D86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Footer Placeholder 3"/>
          <p:cNvSpPr>
            <a:spLocks noGrp="1"/>
          </p:cNvSpPr>
          <p:nvPr>
            <p:ph type="ftr" idx="11"/>
          </p:nvPr>
        </p:nvSpPr>
        <p:spPr>
          <a:xfrm>
            <a:off x="457200" y="6324600"/>
            <a:ext cx="502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David Kirk/NVIDIA and Wen-mei Hwu, 2007-2017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2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54EBC-2D69-4D57-A809-0FA61278666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57200" y="6324600"/>
            <a:ext cx="4953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David Kirk/NVIDIA and Wen-mei Hwu, 2007-2017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8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899B9-6739-48E2-BF86-5502FC47758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" name="Footer Placeholder 3"/>
          <p:cNvSpPr>
            <a:spLocks noGrp="1"/>
          </p:cNvSpPr>
          <p:nvPr>
            <p:ph type="ftr" idx="11"/>
          </p:nvPr>
        </p:nvSpPr>
        <p:spPr>
          <a:xfrm>
            <a:off x="457200" y="6324600"/>
            <a:ext cx="502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David Kirk/NVIDIA and Wen-mei Hwu, 2007-2017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TW"/>
              <a:t>© David Kirk/NVIDIA and Wen-mei Hwu, 2007-2017     ECE408/CS483/ECE498al, University of Illinois, Urbana-Champaign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BB92E-2889-4BE8-BA90-3D158FB3E53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395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TW"/>
              <a:t>© David Kirk/NVIDIA and Wen-mei Hwu, 2007-2017     ECE408/CS483/ECE498al, University of Illinois, Urbana-Champaign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38166-DAAC-4745-90C3-1A6D5A2A64E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173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246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6" charset="-12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de-DE" altLang="zh-TW"/>
              <a:t>© David Kirk/NVIDIA and Wen-mei Hwu, 2007-2017     ECE408/CS483/ECE498al, University of Illinois, Urbana-Champaign</a:t>
            </a: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新細明體" pitchFamily="16" charset="-120"/>
              </a:defRPr>
            </a:lvl1pPr>
          </a:lstStyle>
          <a:p>
            <a:pPr>
              <a:defRPr/>
            </a:pPr>
            <a:fld id="{572A2E7E-E303-4B2A-9054-72A1D90A4C9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3048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 userDrawn="1"/>
        </p:nvSpPr>
        <p:spPr bwMode="auto">
          <a:xfrm>
            <a:off x="381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85" r:id="rId2"/>
    <p:sldLayoutId id="2147483991" r:id="rId3"/>
    <p:sldLayoutId id="2147483986" r:id="rId4"/>
    <p:sldLayoutId id="2147483992" r:id="rId5"/>
    <p:sldLayoutId id="2147483993" r:id="rId6"/>
    <p:sldLayoutId id="2147483994" r:id="rId7"/>
    <p:sldLayoutId id="2147483987" r:id="rId8"/>
    <p:sldLayoutId id="2147483988" r:id="rId9"/>
    <p:sldLayoutId id="2147483995" r:id="rId10"/>
    <p:sldLayoutId id="2147483996" r:id="rId11"/>
    <p:sldLayoutId id="2147483997" r:id="rId12"/>
    <p:sldLayoutId id="2147483989" r:id="rId13"/>
    <p:sldLayoutId id="2147483998" r:id="rId1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286000"/>
            <a:ext cx="8458200" cy="1143000"/>
          </a:xfrm>
        </p:spPr>
        <p:txBody>
          <a:bodyPr/>
          <a:lstStyle/>
          <a:p>
            <a:pPr eaLnBrk="1" hangingPunct="1"/>
            <a:r>
              <a:rPr lang="en-US" sz="2800" dirty="0"/>
              <a:t>ECE408/CS483 Fall 2017</a:t>
            </a:r>
            <a:br>
              <a:rPr lang="en-US" sz="2800" dirty="0"/>
            </a:br>
            <a:br>
              <a:rPr lang="en-US" sz="2800" dirty="0"/>
            </a:br>
            <a:r>
              <a:rPr lang="en-US" sz="3200" dirty="0">
                <a:ea typeface="Gulim" pitchFamily="34" charset="-127"/>
              </a:rPr>
              <a:t>Applied Parallel Programming</a:t>
            </a:r>
            <a:br>
              <a:rPr lang="en-US" altLang="zh-TW" dirty="0">
                <a:ea typeface="PMingLiU" pitchFamily="18" charset="-120"/>
              </a:rPr>
            </a:br>
            <a:br>
              <a:rPr lang="en-US" altLang="zh-TW" dirty="0">
                <a:ea typeface="PMingLiU" pitchFamily="18" charset="-120"/>
              </a:rPr>
            </a:br>
            <a:br>
              <a:rPr lang="en-US" altLang="zh-TW" dirty="0">
                <a:ea typeface="PMingLiU" pitchFamily="18" charset="-120"/>
              </a:rPr>
            </a:br>
            <a:r>
              <a:rPr lang="en-US" altLang="zh-TW" sz="3600" dirty="0">
                <a:ea typeface="PMingLiU" pitchFamily="18" charset="-120"/>
              </a:rPr>
              <a:t>Lecture 21:</a:t>
            </a:r>
            <a:r>
              <a:rPr lang="en-US" altLang="zh-TW" dirty="0">
                <a:ea typeface="PMingLiU" pitchFamily="18" charset="-120"/>
              </a:rPr>
              <a:t> Performance Considerations</a:t>
            </a:r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de-DE" sz="1200">
                <a:ea typeface="PMingLiU" pitchFamily="18" charset="-120"/>
              </a:rPr>
              <a:t>© David Kirk/NVIDIA and Wen-mei Hwu, 2007-2017     ECE408/CS483/ECE498al, University of Illinois, Urbana-Champaign</a:t>
            </a:r>
            <a:endParaRPr lang="en-US" sz="1200"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26CC-EF73-4E2D-B477-E25032DF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Coalescing with Shared Memory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7FAA0-E37F-4B72-85FD-4D3EB17690D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David Kirk/NVIDIA and Wen-mei Hwu, 2007-2017     ECE408/CS483/ECE498al, University of Illinois, Urbana-Champaign</a:t>
            </a:r>
            <a:endParaRPr lang="en-US"/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73D2008A-D5EC-4B35-94E4-47027C55ED1C}"/>
              </a:ext>
            </a:extLst>
          </p:cNvPr>
          <p:cNvGrpSpPr>
            <a:grpSpLocks/>
          </p:cNvGrpSpPr>
          <p:nvPr/>
        </p:nvGrpSpPr>
        <p:grpSpPr bwMode="auto">
          <a:xfrm>
            <a:off x="1022350" y="770489"/>
            <a:ext cx="7973396" cy="5639088"/>
            <a:chOff x="976313" y="-573088"/>
            <a:chExt cx="7973396" cy="5638801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7C5F8B96-1E8F-4BE2-B739-480F8E281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2113" y="-573088"/>
              <a:ext cx="0" cy="56388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160984B5-A31E-4FC9-9607-44CC3FE9E6F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76313" y="212725"/>
              <a:ext cx="7632700" cy="457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ED12D85F-0F18-41C1-9398-F166E75AA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400" y="228600"/>
              <a:ext cx="2143125" cy="1974850"/>
            </a:xfrm>
            <a:custGeom>
              <a:avLst/>
              <a:gdLst>
                <a:gd name="T0" fmla="*/ 0 w 1350"/>
                <a:gd name="T1" fmla="*/ 0 h 1244"/>
                <a:gd name="T2" fmla="*/ 0 w 1350"/>
                <a:gd name="T3" fmla="*/ 2147483646 h 1244"/>
                <a:gd name="T4" fmla="*/ 2147483646 w 1350"/>
                <a:gd name="T5" fmla="*/ 2147483646 h 1244"/>
                <a:gd name="T6" fmla="*/ 2147483646 w 1350"/>
                <a:gd name="T7" fmla="*/ 0 h 1244"/>
                <a:gd name="T8" fmla="*/ 0 w 1350"/>
                <a:gd name="T9" fmla="*/ 0 h 1244"/>
                <a:gd name="T10" fmla="*/ 0 w 1350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0" h="1244">
                  <a:moveTo>
                    <a:pt x="0" y="0"/>
                  </a:moveTo>
                  <a:lnTo>
                    <a:pt x="0" y="1244"/>
                  </a:lnTo>
                  <a:lnTo>
                    <a:pt x="1350" y="1244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AAE32DBC-77AE-4584-B248-0D011B17C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228600"/>
              <a:ext cx="2143125" cy="1974850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0FA522FC-B750-4982-A909-516EAF73E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400" y="284163"/>
              <a:ext cx="257175" cy="15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FFFFFF"/>
                  </a:solidFill>
                  <a:latin typeface="Arial" panose="020B0604020202020204" pitchFamily="34" charset="0"/>
                </a:rPr>
                <a:t>d_M</a:t>
              </a: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4FC6DE49-1CF4-4E43-87FA-9C2EE9080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200" y="231775"/>
              <a:ext cx="2144713" cy="1971675"/>
            </a:xfrm>
            <a:custGeom>
              <a:avLst/>
              <a:gdLst>
                <a:gd name="T0" fmla="*/ 0 w 1351"/>
                <a:gd name="T1" fmla="*/ 0 h 1242"/>
                <a:gd name="T2" fmla="*/ 0 w 1351"/>
                <a:gd name="T3" fmla="*/ 2147483646 h 1242"/>
                <a:gd name="T4" fmla="*/ 2147483646 w 1351"/>
                <a:gd name="T5" fmla="*/ 2147483646 h 1242"/>
                <a:gd name="T6" fmla="*/ 2147483646 w 1351"/>
                <a:gd name="T7" fmla="*/ 0 h 1242"/>
                <a:gd name="T8" fmla="*/ 0 w 1351"/>
                <a:gd name="T9" fmla="*/ 0 h 1242"/>
                <a:gd name="T10" fmla="*/ 0 w 1351"/>
                <a:gd name="T11" fmla="*/ 0 h 12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1" h="1242">
                  <a:moveTo>
                    <a:pt x="0" y="0"/>
                  </a:moveTo>
                  <a:lnTo>
                    <a:pt x="0" y="1242"/>
                  </a:lnTo>
                  <a:lnTo>
                    <a:pt x="1351" y="1242"/>
                  </a:lnTo>
                  <a:lnTo>
                    <a:pt x="13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0E4F718C-088A-4D2A-AA74-C9B10160A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200" y="231775"/>
              <a:ext cx="2144713" cy="1971675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FAA672D8-17B7-49A7-8875-61ED7EACB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788" y="290513"/>
              <a:ext cx="241300" cy="15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FFFFFF"/>
                  </a:solidFill>
                  <a:latin typeface="Arial" panose="020B0604020202020204" pitchFamily="34" charset="0"/>
                </a:rPr>
                <a:t>d_N</a:t>
              </a: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BFAAB95-6BF9-413A-83D1-7967C39A4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13" y="228600"/>
              <a:ext cx="53975" cy="1974850"/>
            </a:xfrm>
            <a:custGeom>
              <a:avLst/>
              <a:gdLst>
                <a:gd name="T0" fmla="*/ 0 w 34"/>
                <a:gd name="T1" fmla="*/ 0 h 1244"/>
                <a:gd name="T2" fmla="*/ 0 w 34"/>
                <a:gd name="T3" fmla="*/ 2147483646 h 1244"/>
                <a:gd name="T4" fmla="*/ 2147483646 w 34"/>
                <a:gd name="T5" fmla="*/ 2147483646 h 1244"/>
                <a:gd name="T6" fmla="*/ 2147483646 w 34"/>
                <a:gd name="T7" fmla="*/ 0 h 1244"/>
                <a:gd name="T8" fmla="*/ 0 w 34"/>
                <a:gd name="T9" fmla="*/ 0 h 1244"/>
                <a:gd name="T10" fmla="*/ 0 w 34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244">
                  <a:moveTo>
                    <a:pt x="0" y="0"/>
                  </a:moveTo>
                  <a:lnTo>
                    <a:pt x="0" y="1244"/>
                  </a:lnTo>
                  <a:lnTo>
                    <a:pt x="34" y="1244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527571A3-A376-4026-8D96-C4F1F186A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400" y="1414463"/>
              <a:ext cx="2143125" cy="47625"/>
            </a:xfrm>
            <a:custGeom>
              <a:avLst/>
              <a:gdLst>
                <a:gd name="T0" fmla="*/ 0 w 1350"/>
                <a:gd name="T1" fmla="*/ 0 h 30"/>
                <a:gd name="T2" fmla="*/ 0 w 1350"/>
                <a:gd name="T3" fmla="*/ 2147483646 h 30"/>
                <a:gd name="T4" fmla="*/ 2147483646 w 1350"/>
                <a:gd name="T5" fmla="*/ 2147483646 h 30"/>
                <a:gd name="T6" fmla="*/ 2147483646 w 1350"/>
                <a:gd name="T7" fmla="*/ 0 h 30"/>
                <a:gd name="T8" fmla="*/ 0 w 1350"/>
                <a:gd name="T9" fmla="*/ 0 h 30"/>
                <a:gd name="T10" fmla="*/ 0 w 1350"/>
                <a:gd name="T11" fmla="*/ 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0" h="30">
                  <a:moveTo>
                    <a:pt x="0" y="0"/>
                  </a:moveTo>
                  <a:lnTo>
                    <a:pt x="0" y="30"/>
                  </a:lnTo>
                  <a:lnTo>
                    <a:pt x="1350" y="30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EDD9C06-3503-4666-AB3C-0A5CF67EE4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5100" y="228600"/>
              <a:ext cx="69850" cy="1974850"/>
            </a:xfrm>
            <a:custGeom>
              <a:avLst/>
              <a:gdLst>
                <a:gd name="T0" fmla="*/ 2147483646 w 158"/>
                <a:gd name="T1" fmla="*/ 2147483646 h 4800"/>
                <a:gd name="T2" fmla="*/ 2147483646 w 158"/>
                <a:gd name="T3" fmla="*/ 2147483646 h 4800"/>
                <a:gd name="T4" fmla="*/ 2147483646 w 158"/>
                <a:gd name="T5" fmla="*/ 2147483646 h 4800"/>
                <a:gd name="T6" fmla="*/ 2147483646 w 158"/>
                <a:gd name="T7" fmla="*/ 2147483646 h 4800"/>
                <a:gd name="T8" fmla="*/ 2147483646 w 158"/>
                <a:gd name="T9" fmla="*/ 2147483646 h 4800"/>
                <a:gd name="T10" fmla="*/ 2147483646 w 158"/>
                <a:gd name="T11" fmla="*/ 2147483646 h 4800"/>
                <a:gd name="T12" fmla="*/ 2147483646 w 158"/>
                <a:gd name="T13" fmla="*/ 2147483646 h 4800"/>
                <a:gd name="T14" fmla="*/ 2147483646 w 158"/>
                <a:gd name="T15" fmla="*/ 2147483646 h 4800"/>
                <a:gd name="T16" fmla="*/ 2147483646 w 158"/>
                <a:gd name="T17" fmla="*/ 2147483646 h 4800"/>
                <a:gd name="T18" fmla="*/ 2147483646 w 158"/>
                <a:gd name="T19" fmla="*/ 2147483646 h 4800"/>
                <a:gd name="T20" fmla="*/ 2147483646 w 158"/>
                <a:gd name="T21" fmla="*/ 2147483646 h 4800"/>
                <a:gd name="T22" fmla="*/ 0 w 158"/>
                <a:gd name="T23" fmla="*/ 2147483646 h 4800"/>
                <a:gd name="T24" fmla="*/ 2147483646 w 158"/>
                <a:gd name="T25" fmla="*/ 0 h 4800"/>
                <a:gd name="T26" fmla="*/ 2147483646 w 158"/>
                <a:gd name="T27" fmla="*/ 2147483646 h 4800"/>
                <a:gd name="T28" fmla="*/ 0 w 158"/>
                <a:gd name="T29" fmla="*/ 2147483646 h 480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8" h="4800">
                  <a:moveTo>
                    <a:pt x="71" y="4676"/>
                  </a:moveTo>
                  <a:lnTo>
                    <a:pt x="62" y="126"/>
                  </a:lnTo>
                  <a:cubicBezTo>
                    <a:pt x="62" y="119"/>
                    <a:pt x="68" y="113"/>
                    <a:pt x="75" y="113"/>
                  </a:cubicBezTo>
                  <a:cubicBezTo>
                    <a:pt x="81" y="113"/>
                    <a:pt x="87" y="119"/>
                    <a:pt x="87" y="126"/>
                  </a:cubicBezTo>
                  <a:lnTo>
                    <a:pt x="96" y="4675"/>
                  </a:lnTo>
                  <a:cubicBezTo>
                    <a:pt x="96" y="4683"/>
                    <a:pt x="90" y="4688"/>
                    <a:pt x="84" y="4688"/>
                  </a:cubicBezTo>
                  <a:cubicBezTo>
                    <a:pt x="77" y="4688"/>
                    <a:pt x="71" y="4683"/>
                    <a:pt x="71" y="4676"/>
                  </a:cubicBezTo>
                  <a:close/>
                  <a:moveTo>
                    <a:pt x="158" y="4650"/>
                  </a:moveTo>
                  <a:lnTo>
                    <a:pt x="84" y="4800"/>
                  </a:lnTo>
                  <a:lnTo>
                    <a:pt x="9" y="4650"/>
                  </a:lnTo>
                  <a:lnTo>
                    <a:pt x="158" y="4650"/>
                  </a:lnTo>
                  <a:close/>
                  <a:moveTo>
                    <a:pt x="0" y="150"/>
                  </a:moveTo>
                  <a:lnTo>
                    <a:pt x="75" y="0"/>
                  </a:lnTo>
                  <a:lnTo>
                    <a:pt x="149" y="150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B2BBF37-9C69-4047-B5AF-F36DD62204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5100" y="228600"/>
              <a:ext cx="69850" cy="1974850"/>
            </a:xfrm>
            <a:custGeom>
              <a:avLst/>
              <a:gdLst>
                <a:gd name="T0" fmla="*/ 2147483646 w 158"/>
                <a:gd name="T1" fmla="*/ 2147483646 h 4800"/>
                <a:gd name="T2" fmla="*/ 2147483646 w 158"/>
                <a:gd name="T3" fmla="*/ 2147483646 h 4800"/>
                <a:gd name="T4" fmla="*/ 2147483646 w 158"/>
                <a:gd name="T5" fmla="*/ 2147483646 h 4800"/>
                <a:gd name="T6" fmla="*/ 2147483646 w 158"/>
                <a:gd name="T7" fmla="*/ 2147483646 h 4800"/>
                <a:gd name="T8" fmla="*/ 2147483646 w 158"/>
                <a:gd name="T9" fmla="*/ 2147483646 h 4800"/>
                <a:gd name="T10" fmla="*/ 2147483646 w 158"/>
                <a:gd name="T11" fmla="*/ 2147483646 h 4800"/>
                <a:gd name="T12" fmla="*/ 2147483646 w 158"/>
                <a:gd name="T13" fmla="*/ 2147483646 h 4800"/>
                <a:gd name="T14" fmla="*/ 2147483646 w 158"/>
                <a:gd name="T15" fmla="*/ 2147483646 h 4800"/>
                <a:gd name="T16" fmla="*/ 2147483646 w 158"/>
                <a:gd name="T17" fmla="*/ 2147483646 h 4800"/>
                <a:gd name="T18" fmla="*/ 2147483646 w 158"/>
                <a:gd name="T19" fmla="*/ 2147483646 h 4800"/>
                <a:gd name="T20" fmla="*/ 2147483646 w 158"/>
                <a:gd name="T21" fmla="*/ 2147483646 h 4800"/>
                <a:gd name="T22" fmla="*/ 0 w 158"/>
                <a:gd name="T23" fmla="*/ 2147483646 h 4800"/>
                <a:gd name="T24" fmla="*/ 2147483646 w 158"/>
                <a:gd name="T25" fmla="*/ 0 h 4800"/>
                <a:gd name="T26" fmla="*/ 2147483646 w 158"/>
                <a:gd name="T27" fmla="*/ 2147483646 h 4800"/>
                <a:gd name="T28" fmla="*/ 0 w 158"/>
                <a:gd name="T29" fmla="*/ 2147483646 h 480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8" h="4800">
                  <a:moveTo>
                    <a:pt x="71" y="4676"/>
                  </a:moveTo>
                  <a:lnTo>
                    <a:pt x="62" y="126"/>
                  </a:lnTo>
                  <a:cubicBezTo>
                    <a:pt x="62" y="119"/>
                    <a:pt x="68" y="113"/>
                    <a:pt x="75" y="113"/>
                  </a:cubicBezTo>
                  <a:cubicBezTo>
                    <a:pt x="81" y="113"/>
                    <a:pt x="87" y="119"/>
                    <a:pt x="87" y="126"/>
                  </a:cubicBezTo>
                  <a:lnTo>
                    <a:pt x="96" y="4675"/>
                  </a:lnTo>
                  <a:cubicBezTo>
                    <a:pt x="96" y="4683"/>
                    <a:pt x="90" y="4688"/>
                    <a:pt x="84" y="4688"/>
                  </a:cubicBezTo>
                  <a:cubicBezTo>
                    <a:pt x="77" y="4688"/>
                    <a:pt x="71" y="4683"/>
                    <a:pt x="71" y="4676"/>
                  </a:cubicBezTo>
                  <a:close/>
                  <a:moveTo>
                    <a:pt x="158" y="4650"/>
                  </a:moveTo>
                  <a:lnTo>
                    <a:pt x="84" y="4800"/>
                  </a:lnTo>
                  <a:lnTo>
                    <a:pt x="9" y="4650"/>
                  </a:lnTo>
                  <a:lnTo>
                    <a:pt x="158" y="4650"/>
                  </a:lnTo>
                  <a:close/>
                  <a:moveTo>
                    <a:pt x="0" y="150"/>
                  </a:moveTo>
                  <a:lnTo>
                    <a:pt x="75" y="0"/>
                  </a:lnTo>
                  <a:lnTo>
                    <a:pt x="149" y="150"/>
                  </a:lnTo>
                  <a:lnTo>
                    <a:pt x="0" y="150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9784478A-7E63-4965-9C4A-DCB87372B6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5813" y="2120900"/>
              <a:ext cx="2144712" cy="68263"/>
            </a:xfrm>
            <a:custGeom>
              <a:avLst/>
              <a:gdLst>
                <a:gd name="T0" fmla="*/ 2147483646 w 4800"/>
                <a:gd name="T1" fmla="*/ 2147483646 h 164"/>
                <a:gd name="T2" fmla="*/ 2147483646 w 4800"/>
                <a:gd name="T3" fmla="*/ 2147483646 h 164"/>
                <a:gd name="T4" fmla="*/ 2147483646 w 4800"/>
                <a:gd name="T5" fmla="*/ 2147483646 h 164"/>
                <a:gd name="T6" fmla="*/ 2147483646 w 4800"/>
                <a:gd name="T7" fmla="*/ 2147483646 h 164"/>
                <a:gd name="T8" fmla="*/ 2147483646 w 4800"/>
                <a:gd name="T9" fmla="*/ 2147483646 h 164"/>
                <a:gd name="T10" fmla="*/ 2147483646 w 4800"/>
                <a:gd name="T11" fmla="*/ 2147483646 h 164"/>
                <a:gd name="T12" fmla="*/ 2147483646 w 4800"/>
                <a:gd name="T13" fmla="*/ 2147483646 h 164"/>
                <a:gd name="T14" fmla="*/ 2147483646 w 4800"/>
                <a:gd name="T15" fmla="*/ 2147483646 h 164"/>
                <a:gd name="T16" fmla="*/ 2147483646 w 4800"/>
                <a:gd name="T17" fmla="*/ 2147483646 h 164"/>
                <a:gd name="T18" fmla="*/ 2147483646 w 4800"/>
                <a:gd name="T19" fmla="*/ 2147483646 h 164"/>
                <a:gd name="T20" fmla="*/ 2147483646 w 4800"/>
                <a:gd name="T21" fmla="*/ 2147483646 h 164"/>
                <a:gd name="T22" fmla="*/ 2147483646 w 4800"/>
                <a:gd name="T23" fmla="*/ 2147483646 h 164"/>
                <a:gd name="T24" fmla="*/ 0 w 4800"/>
                <a:gd name="T25" fmla="*/ 2147483646 h 164"/>
                <a:gd name="T26" fmla="*/ 2147483646 w 4800"/>
                <a:gd name="T27" fmla="*/ 0 h 164"/>
                <a:gd name="T28" fmla="*/ 2147483646 w 4800"/>
                <a:gd name="T29" fmla="*/ 2147483646 h 1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00" h="164">
                  <a:moveTo>
                    <a:pt x="4669" y="97"/>
                  </a:moveTo>
                  <a:lnTo>
                    <a:pt x="132" y="94"/>
                  </a:lnTo>
                  <a:cubicBezTo>
                    <a:pt x="125" y="94"/>
                    <a:pt x="119" y="88"/>
                    <a:pt x="119" y="80"/>
                  </a:cubicBezTo>
                  <a:cubicBezTo>
                    <a:pt x="119" y="73"/>
                    <a:pt x="125" y="67"/>
                    <a:pt x="132" y="67"/>
                  </a:cubicBezTo>
                  <a:lnTo>
                    <a:pt x="4669" y="70"/>
                  </a:lnTo>
                  <a:cubicBezTo>
                    <a:pt x="4676" y="70"/>
                    <a:pt x="4682" y="76"/>
                    <a:pt x="4682" y="84"/>
                  </a:cubicBezTo>
                  <a:cubicBezTo>
                    <a:pt x="4682" y="91"/>
                    <a:pt x="4676" y="97"/>
                    <a:pt x="4669" y="97"/>
                  </a:cubicBezTo>
                  <a:close/>
                  <a:moveTo>
                    <a:pt x="4643" y="4"/>
                  </a:moveTo>
                  <a:lnTo>
                    <a:pt x="4800" y="84"/>
                  </a:lnTo>
                  <a:lnTo>
                    <a:pt x="4643" y="164"/>
                  </a:lnTo>
                  <a:lnTo>
                    <a:pt x="4643" y="4"/>
                  </a:lnTo>
                  <a:close/>
                  <a:moveTo>
                    <a:pt x="158" y="161"/>
                  </a:moveTo>
                  <a:lnTo>
                    <a:pt x="0" y="80"/>
                  </a:lnTo>
                  <a:lnTo>
                    <a:pt x="159" y="0"/>
                  </a:lnTo>
                  <a:lnTo>
                    <a:pt x="158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4584326-9847-4CF3-BA20-C6A832C09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5813" y="2120900"/>
              <a:ext cx="2144712" cy="68263"/>
            </a:xfrm>
            <a:custGeom>
              <a:avLst/>
              <a:gdLst>
                <a:gd name="T0" fmla="*/ 2147483646 w 4800"/>
                <a:gd name="T1" fmla="*/ 2147483646 h 164"/>
                <a:gd name="T2" fmla="*/ 2147483646 w 4800"/>
                <a:gd name="T3" fmla="*/ 2147483646 h 164"/>
                <a:gd name="T4" fmla="*/ 2147483646 w 4800"/>
                <a:gd name="T5" fmla="*/ 2147483646 h 164"/>
                <a:gd name="T6" fmla="*/ 2147483646 w 4800"/>
                <a:gd name="T7" fmla="*/ 2147483646 h 164"/>
                <a:gd name="T8" fmla="*/ 2147483646 w 4800"/>
                <a:gd name="T9" fmla="*/ 2147483646 h 164"/>
                <a:gd name="T10" fmla="*/ 2147483646 w 4800"/>
                <a:gd name="T11" fmla="*/ 2147483646 h 164"/>
                <a:gd name="T12" fmla="*/ 2147483646 w 4800"/>
                <a:gd name="T13" fmla="*/ 2147483646 h 164"/>
                <a:gd name="T14" fmla="*/ 2147483646 w 4800"/>
                <a:gd name="T15" fmla="*/ 2147483646 h 164"/>
                <a:gd name="T16" fmla="*/ 2147483646 w 4800"/>
                <a:gd name="T17" fmla="*/ 2147483646 h 164"/>
                <a:gd name="T18" fmla="*/ 2147483646 w 4800"/>
                <a:gd name="T19" fmla="*/ 2147483646 h 164"/>
                <a:gd name="T20" fmla="*/ 2147483646 w 4800"/>
                <a:gd name="T21" fmla="*/ 2147483646 h 164"/>
                <a:gd name="T22" fmla="*/ 2147483646 w 4800"/>
                <a:gd name="T23" fmla="*/ 2147483646 h 164"/>
                <a:gd name="T24" fmla="*/ 0 w 4800"/>
                <a:gd name="T25" fmla="*/ 2147483646 h 164"/>
                <a:gd name="T26" fmla="*/ 2147483646 w 4800"/>
                <a:gd name="T27" fmla="*/ 0 h 164"/>
                <a:gd name="T28" fmla="*/ 2147483646 w 4800"/>
                <a:gd name="T29" fmla="*/ 2147483646 h 1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00" h="164">
                  <a:moveTo>
                    <a:pt x="4669" y="97"/>
                  </a:moveTo>
                  <a:lnTo>
                    <a:pt x="132" y="94"/>
                  </a:lnTo>
                  <a:cubicBezTo>
                    <a:pt x="125" y="94"/>
                    <a:pt x="119" y="88"/>
                    <a:pt x="119" y="80"/>
                  </a:cubicBezTo>
                  <a:cubicBezTo>
                    <a:pt x="119" y="73"/>
                    <a:pt x="125" y="67"/>
                    <a:pt x="132" y="67"/>
                  </a:cubicBezTo>
                  <a:lnTo>
                    <a:pt x="4669" y="70"/>
                  </a:lnTo>
                  <a:cubicBezTo>
                    <a:pt x="4676" y="70"/>
                    <a:pt x="4682" y="76"/>
                    <a:pt x="4682" y="84"/>
                  </a:cubicBezTo>
                  <a:cubicBezTo>
                    <a:pt x="4682" y="91"/>
                    <a:pt x="4676" y="97"/>
                    <a:pt x="4669" y="97"/>
                  </a:cubicBezTo>
                  <a:close/>
                  <a:moveTo>
                    <a:pt x="4643" y="4"/>
                  </a:moveTo>
                  <a:lnTo>
                    <a:pt x="4800" y="84"/>
                  </a:lnTo>
                  <a:lnTo>
                    <a:pt x="4643" y="164"/>
                  </a:lnTo>
                  <a:lnTo>
                    <a:pt x="4643" y="4"/>
                  </a:lnTo>
                  <a:close/>
                  <a:moveTo>
                    <a:pt x="158" y="161"/>
                  </a:moveTo>
                  <a:lnTo>
                    <a:pt x="0" y="80"/>
                  </a:lnTo>
                  <a:lnTo>
                    <a:pt x="159" y="0"/>
                  </a:lnTo>
                  <a:lnTo>
                    <a:pt x="158" y="161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F5E4F295-800C-47BC-8795-77D26B1D46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392069" y="1273969"/>
              <a:ext cx="1016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 b="1">
                  <a:solidFill>
                    <a:srgbClr val="FFFFFF"/>
                  </a:solidFill>
                </a:rPr>
                <a:t>W</a:t>
              </a: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81094E3C-E63A-4862-A5CC-A2C58B62DF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423025" y="1208088"/>
              <a:ext cx="39687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 b="1">
                  <a:solidFill>
                    <a:srgbClr val="FFFFFF"/>
                  </a:solidFill>
                </a:rPr>
                <a:t>I</a:t>
              </a: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2E632166-0001-489C-B6BE-C5C6815DDB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406356" y="1150144"/>
              <a:ext cx="73025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 b="1">
                  <a:solidFill>
                    <a:srgbClr val="FFFFFF"/>
                  </a:solidFill>
                </a:rPr>
                <a:t>D</a:t>
              </a: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631FE30A-534F-4AC9-A2BD-A79E3B9CE6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408737" y="1081088"/>
              <a:ext cx="68263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 b="1">
                  <a:solidFill>
                    <a:srgbClr val="FFFFFF"/>
                  </a:solidFill>
                </a:rPr>
                <a:t>T</a:t>
              </a: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83072073-C902-4C52-B7FD-072007E9A4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403181" y="1008857"/>
              <a:ext cx="79375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 b="1">
                  <a:solidFill>
                    <a:srgbClr val="FFFFFF"/>
                  </a:solidFill>
                </a:rPr>
                <a:t>H</a:t>
              </a: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D3DBEA5A-7CE7-4D15-BE2F-7B9945514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288" y="2001838"/>
              <a:ext cx="361950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 b="1">
                  <a:solidFill>
                    <a:srgbClr val="FFFFFF"/>
                  </a:solidFill>
                </a:rPr>
                <a:t>WIDTH</a:t>
              </a: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441D5725-7694-477A-A945-3C6632417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400" y="2794000"/>
              <a:ext cx="2143125" cy="1974850"/>
            </a:xfrm>
            <a:custGeom>
              <a:avLst/>
              <a:gdLst>
                <a:gd name="T0" fmla="*/ 0 w 1350"/>
                <a:gd name="T1" fmla="*/ 0 h 1244"/>
                <a:gd name="T2" fmla="*/ 0 w 1350"/>
                <a:gd name="T3" fmla="*/ 2147483646 h 1244"/>
                <a:gd name="T4" fmla="*/ 2147483646 w 1350"/>
                <a:gd name="T5" fmla="*/ 2147483646 h 1244"/>
                <a:gd name="T6" fmla="*/ 2147483646 w 1350"/>
                <a:gd name="T7" fmla="*/ 0 h 1244"/>
                <a:gd name="T8" fmla="*/ 0 w 1350"/>
                <a:gd name="T9" fmla="*/ 0 h 1244"/>
                <a:gd name="T10" fmla="*/ 0 w 1350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0" h="1244">
                  <a:moveTo>
                    <a:pt x="0" y="0"/>
                  </a:moveTo>
                  <a:lnTo>
                    <a:pt x="0" y="1244"/>
                  </a:lnTo>
                  <a:lnTo>
                    <a:pt x="1350" y="1244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F6D1044C-C416-4D37-99C2-D7D56EDD1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2794000"/>
              <a:ext cx="2143125" cy="1974850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81125852-48F0-4642-8572-74273FFC5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400" y="2849563"/>
              <a:ext cx="257175" cy="15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FFFFFF"/>
                  </a:solidFill>
                  <a:latin typeface="Arial" panose="020B0604020202020204" pitchFamily="34" charset="0"/>
                </a:rPr>
                <a:t>d_M</a:t>
              </a: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1B54EC20-2ED2-49B8-B9DF-5FAE25B00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200" y="2797175"/>
              <a:ext cx="2144713" cy="1971675"/>
            </a:xfrm>
            <a:custGeom>
              <a:avLst/>
              <a:gdLst>
                <a:gd name="T0" fmla="*/ 0 w 1351"/>
                <a:gd name="T1" fmla="*/ 0 h 1242"/>
                <a:gd name="T2" fmla="*/ 0 w 1351"/>
                <a:gd name="T3" fmla="*/ 2147483646 h 1242"/>
                <a:gd name="T4" fmla="*/ 2147483646 w 1351"/>
                <a:gd name="T5" fmla="*/ 2147483646 h 1242"/>
                <a:gd name="T6" fmla="*/ 2147483646 w 1351"/>
                <a:gd name="T7" fmla="*/ 0 h 1242"/>
                <a:gd name="T8" fmla="*/ 0 w 1351"/>
                <a:gd name="T9" fmla="*/ 0 h 1242"/>
                <a:gd name="T10" fmla="*/ 0 w 1351"/>
                <a:gd name="T11" fmla="*/ 0 h 12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1" h="1242">
                  <a:moveTo>
                    <a:pt x="0" y="0"/>
                  </a:moveTo>
                  <a:lnTo>
                    <a:pt x="0" y="1242"/>
                  </a:lnTo>
                  <a:lnTo>
                    <a:pt x="1351" y="1242"/>
                  </a:lnTo>
                  <a:lnTo>
                    <a:pt x="13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5F686669-FF04-442E-9C07-FFAC33D6A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200" y="2797175"/>
              <a:ext cx="2144713" cy="1971675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D9159114-8F41-472A-B7D9-5E05170EE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788" y="2857500"/>
              <a:ext cx="2413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FFFFFF"/>
                  </a:solidFill>
                  <a:latin typeface="Arial" panose="020B0604020202020204" pitchFamily="34" charset="0"/>
                </a:rPr>
                <a:t>d_N</a:t>
              </a: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246B5AE2-3099-402A-AD8A-5B91B2718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5813" y="3779838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6 h 250"/>
                <a:gd name="T4" fmla="*/ 2147483646 w 269"/>
                <a:gd name="T5" fmla="*/ 2147483646 h 250"/>
                <a:gd name="T6" fmla="*/ 2147483646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D5F3F18C-F118-49D1-97B4-39F6EBA1B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963" y="2794000"/>
              <a:ext cx="427037" cy="395288"/>
            </a:xfrm>
            <a:custGeom>
              <a:avLst/>
              <a:gdLst>
                <a:gd name="T0" fmla="*/ 0 w 269"/>
                <a:gd name="T1" fmla="*/ 0 h 249"/>
                <a:gd name="T2" fmla="*/ 0 w 269"/>
                <a:gd name="T3" fmla="*/ 2147483646 h 249"/>
                <a:gd name="T4" fmla="*/ 2147483646 w 269"/>
                <a:gd name="T5" fmla="*/ 2147483646 h 249"/>
                <a:gd name="T6" fmla="*/ 2147483646 w 269"/>
                <a:gd name="T7" fmla="*/ 0 h 249"/>
                <a:gd name="T8" fmla="*/ 0 w 269"/>
                <a:gd name="T9" fmla="*/ 0 h 249"/>
                <a:gd name="T10" fmla="*/ 0 w 269"/>
                <a:gd name="T11" fmla="*/ 0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49">
                  <a:moveTo>
                    <a:pt x="0" y="0"/>
                  </a:moveTo>
                  <a:lnTo>
                    <a:pt x="0" y="249"/>
                  </a:lnTo>
                  <a:lnTo>
                    <a:pt x="269" y="249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37B26BD7-53C2-4C93-8BBD-C5215FAD9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0438" y="308927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6 h 250"/>
                <a:gd name="T4" fmla="*/ 2147483646 w 269"/>
                <a:gd name="T5" fmla="*/ 2147483646 h 250"/>
                <a:gd name="T6" fmla="*/ 2147483646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C52EA3F4-1471-4D2E-84C9-04ED1EE24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3375" y="3089275"/>
              <a:ext cx="427038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6 h 250"/>
                <a:gd name="T4" fmla="*/ 2147483646 w 269"/>
                <a:gd name="T5" fmla="*/ 2147483646 h 250"/>
                <a:gd name="T6" fmla="*/ 2147483646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6C36449D-4947-4282-9427-549E2C1FC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8850" y="3287713"/>
              <a:ext cx="428625" cy="49212"/>
            </a:xfrm>
            <a:custGeom>
              <a:avLst/>
              <a:gdLst>
                <a:gd name="T0" fmla="*/ 0 w 270"/>
                <a:gd name="T1" fmla="*/ 0 h 31"/>
                <a:gd name="T2" fmla="*/ 0 w 270"/>
                <a:gd name="T3" fmla="*/ 2147483646 h 31"/>
                <a:gd name="T4" fmla="*/ 2147483646 w 270"/>
                <a:gd name="T5" fmla="*/ 2147483646 h 31"/>
                <a:gd name="T6" fmla="*/ 2147483646 w 270"/>
                <a:gd name="T7" fmla="*/ 0 h 31"/>
                <a:gd name="T8" fmla="*/ 0 w 270"/>
                <a:gd name="T9" fmla="*/ 0 h 31"/>
                <a:gd name="T10" fmla="*/ 0 w 270"/>
                <a:gd name="T11" fmla="*/ 0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0" h="31">
                  <a:moveTo>
                    <a:pt x="0" y="0"/>
                  </a:moveTo>
                  <a:lnTo>
                    <a:pt x="0" y="31"/>
                  </a:lnTo>
                  <a:lnTo>
                    <a:pt x="270" y="31"/>
                  </a:lnTo>
                  <a:lnTo>
                    <a:pt x="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1450B98D-5A7F-43A0-9339-96E2A8206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3090863"/>
              <a:ext cx="53975" cy="395287"/>
            </a:xfrm>
            <a:custGeom>
              <a:avLst/>
              <a:gdLst>
                <a:gd name="T0" fmla="*/ 0 w 34"/>
                <a:gd name="T1" fmla="*/ 0 h 249"/>
                <a:gd name="T2" fmla="*/ 0 w 34"/>
                <a:gd name="T3" fmla="*/ 2147483646 h 249"/>
                <a:gd name="T4" fmla="*/ 2147483646 w 34"/>
                <a:gd name="T5" fmla="*/ 2147483646 h 249"/>
                <a:gd name="T6" fmla="*/ 2147483646 w 34"/>
                <a:gd name="T7" fmla="*/ 0 h 249"/>
                <a:gd name="T8" fmla="*/ 0 w 34"/>
                <a:gd name="T9" fmla="*/ 0 h 249"/>
                <a:gd name="T10" fmla="*/ 0 w 34"/>
                <a:gd name="T11" fmla="*/ 0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249">
                  <a:moveTo>
                    <a:pt x="0" y="0"/>
                  </a:moveTo>
                  <a:lnTo>
                    <a:pt x="0" y="249"/>
                  </a:lnTo>
                  <a:lnTo>
                    <a:pt x="34" y="249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CA5F922C-D6A0-4D23-A7DC-77F2299B1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4438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623AD66C-50E9-4462-81F0-66B7F0DEF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38" y="378142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6 h 250"/>
                <a:gd name="T4" fmla="*/ 2147483646 w 269"/>
                <a:gd name="T5" fmla="*/ 2147483646 h 250"/>
                <a:gd name="T6" fmla="*/ 2147483646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7">
              <a:extLst>
                <a:ext uri="{FF2B5EF4-FFF2-40B4-BE49-F238E27FC236}">
                  <a16:creationId xmlns:a16="http://schemas.microsoft.com/office/drawing/2014/main" id="{F0E21B26-CD26-4820-9D53-2136A499E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4438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C0E54B3-5FC5-4E24-9798-138FC1F2E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38" y="378142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6 h 250"/>
                <a:gd name="T4" fmla="*/ 2147483646 w 269"/>
                <a:gd name="T5" fmla="*/ 2147483646 h 250"/>
                <a:gd name="T6" fmla="*/ 2147483646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39">
              <a:extLst>
                <a:ext uri="{FF2B5EF4-FFF2-40B4-BE49-F238E27FC236}">
                  <a16:creationId xmlns:a16="http://schemas.microsoft.com/office/drawing/2014/main" id="{FCD3AAE5-B60A-4657-ACCC-0F9D1F72B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063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6B4C1754-C0A4-4840-AB1E-647DA3E38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650" y="3781425"/>
              <a:ext cx="427038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6 h 250"/>
                <a:gd name="T4" fmla="*/ 2147483646 w 269"/>
                <a:gd name="T5" fmla="*/ 2147483646 h 250"/>
                <a:gd name="T6" fmla="*/ 2147483646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31334439-3C77-4FB4-B7F8-915B32B96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063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FEF9C378-BB3B-4998-A689-B0C166B85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650" y="3781425"/>
              <a:ext cx="427038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6 h 250"/>
                <a:gd name="T4" fmla="*/ 2147483646 w 269"/>
                <a:gd name="T5" fmla="*/ 2147483646 h 250"/>
                <a:gd name="T6" fmla="*/ 2147483646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8A713A08-846C-4A64-9275-23123EEC4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688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5B566520-EE6F-4260-8C55-B9493CF1B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688" y="3779838"/>
              <a:ext cx="428625" cy="396875"/>
            </a:xfrm>
            <a:custGeom>
              <a:avLst/>
              <a:gdLst>
                <a:gd name="T0" fmla="*/ 0 w 270"/>
                <a:gd name="T1" fmla="*/ 0 h 250"/>
                <a:gd name="T2" fmla="*/ 0 w 270"/>
                <a:gd name="T3" fmla="*/ 2147483646 h 250"/>
                <a:gd name="T4" fmla="*/ 2147483646 w 270"/>
                <a:gd name="T5" fmla="*/ 2147483646 h 250"/>
                <a:gd name="T6" fmla="*/ 2147483646 w 270"/>
                <a:gd name="T7" fmla="*/ 0 h 250"/>
                <a:gd name="T8" fmla="*/ 0 w 270"/>
                <a:gd name="T9" fmla="*/ 0 h 250"/>
                <a:gd name="T10" fmla="*/ 0 w 270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0" h="250">
                  <a:moveTo>
                    <a:pt x="0" y="0"/>
                  </a:moveTo>
                  <a:lnTo>
                    <a:pt x="0" y="250"/>
                  </a:lnTo>
                  <a:lnTo>
                    <a:pt x="270" y="250"/>
                  </a:lnTo>
                  <a:lnTo>
                    <a:pt x="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45">
              <a:extLst>
                <a:ext uri="{FF2B5EF4-FFF2-40B4-BE49-F238E27FC236}">
                  <a16:creationId xmlns:a16="http://schemas.microsoft.com/office/drawing/2014/main" id="{21163DD0-2447-429A-9859-D7A40E00D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688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48E92D36-3349-44C9-AFE6-9597E608E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688" y="3779838"/>
              <a:ext cx="428625" cy="396875"/>
            </a:xfrm>
            <a:custGeom>
              <a:avLst/>
              <a:gdLst>
                <a:gd name="T0" fmla="*/ 0 w 270"/>
                <a:gd name="T1" fmla="*/ 0 h 250"/>
                <a:gd name="T2" fmla="*/ 0 w 270"/>
                <a:gd name="T3" fmla="*/ 2147483646 h 250"/>
                <a:gd name="T4" fmla="*/ 2147483646 w 270"/>
                <a:gd name="T5" fmla="*/ 2147483646 h 250"/>
                <a:gd name="T6" fmla="*/ 2147483646 w 270"/>
                <a:gd name="T7" fmla="*/ 0 h 250"/>
                <a:gd name="T8" fmla="*/ 0 w 270"/>
                <a:gd name="T9" fmla="*/ 0 h 250"/>
                <a:gd name="T10" fmla="*/ 0 w 270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0" h="250">
                  <a:moveTo>
                    <a:pt x="0" y="0"/>
                  </a:moveTo>
                  <a:lnTo>
                    <a:pt x="0" y="250"/>
                  </a:lnTo>
                  <a:lnTo>
                    <a:pt x="270" y="250"/>
                  </a:lnTo>
                  <a:lnTo>
                    <a:pt x="27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7">
              <a:extLst>
                <a:ext uri="{FF2B5EF4-FFF2-40B4-BE49-F238E27FC236}">
                  <a16:creationId xmlns:a16="http://schemas.microsoft.com/office/drawing/2014/main" id="{94350AB8-38A4-4A0D-87C1-9DA8FE25F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313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48F8FBAF-91CC-4BD1-97E8-A70742D6C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3488" y="3779838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6 h 250"/>
                <a:gd name="T4" fmla="*/ 2147483646 w 269"/>
                <a:gd name="T5" fmla="*/ 2147483646 h 250"/>
                <a:gd name="T6" fmla="*/ 2147483646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9">
              <a:extLst>
                <a:ext uri="{FF2B5EF4-FFF2-40B4-BE49-F238E27FC236}">
                  <a16:creationId xmlns:a16="http://schemas.microsoft.com/office/drawing/2014/main" id="{0E9893B5-4884-436E-9B06-0AD41F16E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313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1995DC9B-8DA2-4485-B9A5-7D40F2523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3488" y="3779838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6 h 250"/>
                <a:gd name="T4" fmla="*/ 2147483646 w 269"/>
                <a:gd name="T5" fmla="*/ 2147483646 h 250"/>
                <a:gd name="T6" fmla="*/ 2147483646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129D9998-FB49-4F68-8526-2D5485E5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5613" y="3186113"/>
              <a:ext cx="436562" cy="40798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AD98F076-4026-4B6A-AE64-1AE687292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963" y="3189288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6 h 250"/>
                <a:gd name="T4" fmla="*/ 2147483646 w 269"/>
                <a:gd name="T5" fmla="*/ 2147483646 h 250"/>
                <a:gd name="T6" fmla="*/ 2147483646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6F9C5EDD-C2D2-456C-AC5B-17222BD04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5613" y="3186113"/>
              <a:ext cx="436562" cy="40798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980BCED2-0519-44BA-BBF6-A666D087A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963" y="3189288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6 h 250"/>
                <a:gd name="T4" fmla="*/ 2147483646 w 269"/>
                <a:gd name="T5" fmla="*/ 2147483646 h 250"/>
                <a:gd name="T6" fmla="*/ 2147483646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55">
              <a:extLst>
                <a:ext uri="{FF2B5EF4-FFF2-40B4-BE49-F238E27FC236}">
                  <a16:creationId xmlns:a16="http://schemas.microsoft.com/office/drawing/2014/main" id="{0BAB7A9F-06D3-46AA-9A7A-7371551E6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5613" y="358140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DB0CBBEA-3734-4C2E-BF85-A457A1332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963" y="3584575"/>
              <a:ext cx="427037" cy="395288"/>
            </a:xfrm>
            <a:custGeom>
              <a:avLst/>
              <a:gdLst>
                <a:gd name="T0" fmla="*/ 0 w 269"/>
                <a:gd name="T1" fmla="*/ 0 h 249"/>
                <a:gd name="T2" fmla="*/ 0 w 269"/>
                <a:gd name="T3" fmla="*/ 2147483646 h 249"/>
                <a:gd name="T4" fmla="*/ 2147483646 w 269"/>
                <a:gd name="T5" fmla="*/ 2147483646 h 249"/>
                <a:gd name="T6" fmla="*/ 2147483646 w 269"/>
                <a:gd name="T7" fmla="*/ 0 h 249"/>
                <a:gd name="T8" fmla="*/ 0 w 269"/>
                <a:gd name="T9" fmla="*/ 0 h 249"/>
                <a:gd name="T10" fmla="*/ 0 w 269"/>
                <a:gd name="T11" fmla="*/ 0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49">
                  <a:moveTo>
                    <a:pt x="0" y="0"/>
                  </a:moveTo>
                  <a:lnTo>
                    <a:pt x="0" y="249"/>
                  </a:lnTo>
                  <a:lnTo>
                    <a:pt x="269" y="249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57">
              <a:extLst>
                <a:ext uri="{FF2B5EF4-FFF2-40B4-BE49-F238E27FC236}">
                  <a16:creationId xmlns:a16="http://schemas.microsoft.com/office/drawing/2014/main" id="{7347E39B-CDD3-4E0F-BFE0-8DB58B9B8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5613" y="358140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F9FF98DE-74EA-4222-958C-7F35BB4C3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963" y="3584575"/>
              <a:ext cx="427037" cy="395288"/>
            </a:xfrm>
            <a:custGeom>
              <a:avLst/>
              <a:gdLst>
                <a:gd name="T0" fmla="*/ 0 w 269"/>
                <a:gd name="T1" fmla="*/ 0 h 249"/>
                <a:gd name="T2" fmla="*/ 0 w 269"/>
                <a:gd name="T3" fmla="*/ 2147483646 h 249"/>
                <a:gd name="T4" fmla="*/ 2147483646 w 269"/>
                <a:gd name="T5" fmla="*/ 2147483646 h 249"/>
                <a:gd name="T6" fmla="*/ 2147483646 w 269"/>
                <a:gd name="T7" fmla="*/ 0 h 249"/>
                <a:gd name="T8" fmla="*/ 0 w 269"/>
                <a:gd name="T9" fmla="*/ 0 h 249"/>
                <a:gd name="T10" fmla="*/ 0 w 269"/>
                <a:gd name="T11" fmla="*/ 0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49">
                  <a:moveTo>
                    <a:pt x="0" y="0"/>
                  </a:moveTo>
                  <a:lnTo>
                    <a:pt x="0" y="249"/>
                  </a:lnTo>
                  <a:lnTo>
                    <a:pt x="269" y="249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EA55F667-9898-477F-9FC7-A3021AB0B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5613" y="397510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62" name="Freeform 60">
              <a:extLst>
                <a:ext uri="{FF2B5EF4-FFF2-40B4-BE49-F238E27FC236}">
                  <a16:creationId xmlns:a16="http://schemas.microsoft.com/office/drawing/2014/main" id="{2EA593E2-9212-4416-B292-076445AF3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963" y="397827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6 h 250"/>
                <a:gd name="T4" fmla="*/ 2147483646 w 269"/>
                <a:gd name="T5" fmla="*/ 2147483646 h 250"/>
                <a:gd name="T6" fmla="*/ 2147483646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61">
              <a:extLst>
                <a:ext uri="{FF2B5EF4-FFF2-40B4-BE49-F238E27FC236}">
                  <a16:creationId xmlns:a16="http://schemas.microsoft.com/office/drawing/2014/main" id="{86B922D1-A64B-41E7-916D-F5A5DE4B9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5613" y="397510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63DFB054-8F4F-41BF-B874-BB44B10CC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963" y="397827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6 h 250"/>
                <a:gd name="T4" fmla="*/ 2147483646 w 269"/>
                <a:gd name="T5" fmla="*/ 2147483646 h 250"/>
                <a:gd name="T6" fmla="*/ 2147483646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63">
              <a:extLst>
                <a:ext uri="{FF2B5EF4-FFF2-40B4-BE49-F238E27FC236}">
                  <a16:creationId xmlns:a16="http://schemas.microsoft.com/office/drawing/2014/main" id="{3F8AA773-3A2C-437B-83EA-596AE252A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5613" y="4370388"/>
              <a:ext cx="436562" cy="40798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1D9E135F-05DA-4093-9566-C3939FB1C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963" y="437197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6 h 250"/>
                <a:gd name="T4" fmla="*/ 2147483646 w 269"/>
                <a:gd name="T5" fmla="*/ 2147483646 h 250"/>
                <a:gd name="T6" fmla="*/ 2147483646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Rectangle 65">
              <a:extLst>
                <a:ext uri="{FF2B5EF4-FFF2-40B4-BE49-F238E27FC236}">
                  <a16:creationId xmlns:a16="http://schemas.microsoft.com/office/drawing/2014/main" id="{DD043DB2-F209-4774-AFE6-BDB8DCDAB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5613" y="4370388"/>
              <a:ext cx="436562" cy="40798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id="{5016B70B-EE93-4FB4-94C1-8358649EF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963" y="437197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6 h 250"/>
                <a:gd name="T4" fmla="*/ 2147483646 w 269"/>
                <a:gd name="T5" fmla="*/ 2147483646 h 250"/>
                <a:gd name="T6" fmla="*/ 2147483646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67">
              <a:extLst>
                <a:ext uri="{FF2B5EF4-FFF2-40B4-BE49-F238E27FC236}">
                  <a16:creationId xmlns:a16="http://schemas.microsoft.com/office/drawing/2014/main" id="{9CE796BA-AAA1-4E17-BA68-C422C39B3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857250"/>
              <a:ext cx="7556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Original </a:t>
              </a: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70" name="Rectangle 68">
              <a:extLst>
                <a:ext uri="{FF2B5EF4-FFF2-40B4-BE49-F238E27FC236}">
                  <a16:creationId xmlns:a16="http://schemas.microsoft.com/office/drawing/2014/main" id="{6063AF96-D58C-42E8-A9EE-50A99E772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25" y="1093788"/>
              <a:ext cx="6540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Access</a:t>
              </a: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71" name="Rectangle 69">
              <a:extLst>
                <a:ext uri="{FF2B5EF4-FFF2-40B4-BE49-F238E27FC236}">
                  <a16:creationId xmlns:a16="http://schemas.microsoft.com/office/drawing/2014/main" id="{075EC954-EF0B-4A22-B0F6-A7A39E9BA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25" y="1330325"/>
              <a:ext cx="6556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Pattern</a:t>
              </a: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72" name="Rectangle 70">
              <a:extLst>
                <a:ext uri="{FF2B5EF4-FFF2-40B4-BE49-F238E27FC236}">
                  <a16:creationId xmlns:a16="http://schemas.microsoft.com/office/drawing/2014/main" id="{848719A8-D244-4EBF-9881-3BE6D9A22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125" y="3429000"/>
              <a:ext cx="4953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Tiled </a:t>
              </a: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73" name="Rectangle 71">
              <a:extLst>
                <a:ext uri="{FF2B5EF4-FFF2-40B4-BE49-F238E27FC236}">
                  <a16:creationId xmlns:a16="http://schemas.microsoft.com/office/drawing/2014/main" id="{DFDF05BC-AB54-4873-A282-8864FE3CE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25" y="3659188"/>
              <a:ext cx="6540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Access</a:t>
              </a: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74" name="Rectangle 72">
              <a:extLst>
                <a:ext uri="{FF2B5EF4-FFF2-40B4-BE49-F238E27FC236}">
                  <a16:creationId xmlns:a16="http://schemas.microsoft.com/office/drawing/2014/main" id="{A62AFB3C-0EBB-4D59-9CB1-9C61E6CD9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25" y="3895725"/>
              <a:ext cx="6556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Pattern</a:t>
              </a: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75" name="Freeform 73">
              <a:extLst>
                <a:ext uri="{FF2B5EF4-FFF2-40B4-BE49-F238E27FC236}">
                  <a16:creationId xmlns:a16="http://schemas.microsoft.com/office/drawing/2014/main" id="{8F169FDC-F22B-4DE1-ABF3-224BC190E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63" y="2773363"/>
              <a:ext cx="2220912" cy="234950"/>
            </a:xfrm>
            <a:custGeom>
              <a:avLst/>
              <a:gdLst>
                <a:gd name="T0" fmla="*/ 0 w 1399"/>
                <a:gd name="T1" fmla="*/ 2147483646 h 148"/>
                <a:gd name="T2" fmla="*/ 2147483646 w 1399"/>
                <a:gd name="T3" fmla="*/ 2147483646 h 1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99" h="148">
                  <a:moveTo>
                    <a:pt x="0" y="102"/>
                  </a:moveTo>
                  <a:cubicBezTo>
                    <a:pt x="615" y="0"/>
                    <a:pt x="1204" y="19"/>
                    <a:pt x="1399" y="148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4">
              <a:extLst>
                <a:ext uri="{FF2B5EF4-FFF2-40B4-BE49-F238E27FC236}">
                  <a16:creationId xmlns:a16="http://schemas.microsoft.com/office/drawing/2014/main" id="{546B5AA6-96AD-4F45-B179-AD7179235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888" y="2973388"/>
              <a:ext cx="122237" cy="117475"/>
            </a:xfrm>
            <a:custGeom>
              <a:avLst/>
              <a:gdLst>
                <a:gd name="T0" fmla="*/ 2147483646 w 77"/>
                <a:gd name="T1" fmla="*/ 0 h 74"/>
                <a:gd name="T2" fmla="*/ 2147483646 w 77"/>
                <a:gd name="T3" fmla="*/ 2147483646 h 74"/>
                <a:gd name="T4" fmla="*/ 0 w 77"/>
                <a:gd name="T5" fmla="*/ 2147483646 h 74"/>
                <a:gd name="T6" fmla="*/ 2147483646 w 77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" h="74">
                  <a:moveTo>
                    <a:pt x="41" y="0"/>
                  </a:moveTo>
                  <a:lnTo>
                    <a:pt x="77" y="74"/>
                  </a:lnTo>
                  <a:lnTo>
                    <a:pt x="0" y="3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5">
              <a:extLst>
                <a:ext uri="{FF2B5EF4-FFF2-40B4-BE49-F238E27FC236}">
                  <a16:creationId xmlns:a16="http://schemas.microsoft.com/office/drawing/2014/main" id="{B46AF031-0739-4BEC-AD00-6422DE985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0125" y="3557588"/>
              <a:ext cx="5159375" cy="1262062"/>
            </a:xfrm>
            <a:custGeom>
              <a:avLst/>
              <a:gdLst>
                <a:gd name="T0" fmla="*/ 0 w 3250"/>
                <a:gd name="T1" fmla="*/ 2147483646 h 795"/>
                <a:gd name="T2" fmla="*/ 2147483646 w 3250"/>
                <a:gd name="T3" fmla="*/ 0 h 79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250" h="795">
                  <a:moveTo>
                    <a:pt x="0" y="327"/>
                  </a:moveTo>
                  <a:cubicBezTo>
                    <a:pt x="1000" y="795"/>
                    <a:pt x="2374" y="657"/>
                    <a:pt x="3250" y="0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6">
              <a:extLst>
                <a:ext uri="{FF2B5EF4-FFF2-40B4-BE49-F238E27FC236}">
                  <a16:creationId xmlns:a16="http://schemas.microsoft.com/office/drawing/2014/main" id="{A055520A-3FA0-4D80-8831-B10853D6A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2988" y="3486150"/>
              <a:ext cx="130175" cy="109538"/>
            </a:xfrm>
            <a:custGeom>
              <a:avLst/>
              <a:gdLst>
                <a:gd name="T0" fmla="*/ 0 w 82"/>
                <a:gd name="T1" fmla="*/ 2147483646 h 69"/>
                <a:gd name="T2" fmla="*/ 2147483646 w 82"/>
                <a:gd name="T3" fmla="*/ 0 h 69"/>
                <a:gd name="T4" fmla="*/ 2147483646 w 82"/>
                <a:gd name="T5" fmla="*/ 2147483646 h 69"/>
                <a:gd name="T6" fmla="*/ 0 w 82"/>
                <a:gd name="T7" fmla="*/ 2147483646 h 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" h="69">
                  <a:moveTo>
                    <a:pt x="0" y="30"/>
                  </a:moveTo>
                  <a:lnTo>
                    <a:pt x="82" y="0"/>
                  </a:lnTo>
                  <a:lnTo>
                    <a:pt x="36" y="6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77">
              <a:extLst>
                <a:ext uri="{FF2B5EF4-FFF2-40B4-BE49-F238E27FC236}">
                  <a16:creationId xmlns:a16="http://schemas.microsoft.com/office/drawing/2014/main" id="{0D7C43DA-3568-4015-8F18-A591164EB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2093913"/>
              <a:ext cx="9144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Copy into </a:t>
              </a: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80" name="Rectangle 78">
              <a:extLst>
                <a:ext uri="{FF2B5EF4-FFF2-40B4-BE49-F238E27FC236}">
                  <a16:creationId xmlns:a16="http://schemas.microsoft.com/office/drawing/2014/main" id="{4C58D5EB-51E7-4E22-A716-E1FBE87DD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5188" y="2330450"/>
              <a:ext cx="684483" cy="24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shared </a:t>
              </a:r>
              <a:endParaRPr lang="en-US" altLang="en-US" sz="2400" dirty="0">
                <a:latin typeface="Palatino" pitchFamily="18" charset="0"/>
              </a:endParaRPr>
            </a:p>
          </p:txBody>
        </p:sp>
        <p:sp>
          <p:nvSpPr>
            <p:cNvPr id="81" name="Rectangle 79">
              <a:extLst>
                <a:ext uri="{FF2B5EF4-FFF2-40B4-BE49-F238E27FC236}">
                  <a16:creationId xmlns:a16="http://schemas.microsoft.com/office/drawing/2014/main" id="{9DA9BB21-1E8C-48E8-AC43-BE9E3B87B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4001" y="2330449"/>
              <a:ext cx="7350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memory</a:t>
              </a:r>
              <a:endParaRPr lang="en-US" altLang="en-US" sz="2400" dirty="0">
                <a:latin typeface="Palatino" pitchFamily="18" charset="0"/>
              </a:endParaRPr>
            </a:p>
          </p:txBody>
        </p:sp>
        <p:sp>
          <p:nvSpPr>
            <p:cNvPr id="82" name="Rectangle 80">
              <a:extLst>
                <a:ext uri="{FF2B5EF4-FFF2-40B4-BE49-F238E27FC236}">
                  <a16:creationId xmlns:a16="http://schemas.microsoft.com/office/drawing/2014/main" id="{53196632-8A9D-4BB5-B666-B5F3DB1DF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8863" y="3797300"/>
              <a:ext cx="7810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Perform </a:t>
              </a: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83" name="Rectangle 81">
              <a:extLst>
                <a:ext uri="{FF2B5EF4-FFF2-40B4-BE49-F238E27FC236}">
                  <a16:creationId xmlns:a16="http://schemas.microsoft.com/office/drawing/2014/main" id="{5B816E86-7611-4240-933C-98E541906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2325" y="4033838"/>
              <a:ext cx="12287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multiplication </a:t>
              </a: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84" name="Rectangle 82">
              <a:extLst>
                <a:ext uri="{FF2B5EF4-FFF2-40B4-BE49-F238E27FC236}">
                  <a16:creationId xmlns:a16="http://schemas.microsoft.com/office/drawing/2014/main" id="{34287217-D042-4D4E-B4A6-8C20B8D6A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3738" y="4271963"/>
              <a:ext cx="1905971" cy="24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with shared memory </a:t>
              </a:r>
              <a:endParaRPr lang="en-US" altLang="en-US" sz="2400" dirty="0">
                <a:latin typeface="Palatino" pitchFamily="18" charset="0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AF5293D-94CB-4810-980E-E8BBCFABA300}"/>
              </a:ext>
            </a:extLst>
          </p:cNvPr>
          <p:cNvSpPr txBox="1"/>
          <p:nvPr/>
        </p:nvSpPr>
        <p:spPr>
          <a:xfrm>
            <a:off x="3352800" y="3881875"/>
            <a:ext cx="232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Adjacent </a:t>
            </a:r>
            <a:r>
              <a:rPr lang="en-US" sz="1600" dirty="0" err="1"/>
              <a:t>tx</a:t>
            </a:r>
            <a:r>
              <a:rPr lang="en-US" sz="1600" dirty="0"/>
              <a:t> threads load adjacent elements</a:t>
            </a:r>
          </a:p>
        </p:txBody>
      </p:sp>
    </p:spTree>
    <p:extLst>
      <p:ext uri="{BB962C8B-B14F-4D97-AF65-F5344CB8AC3E}">
        <p14:creationId xmlns:p14="http://schemas.microsoft.com/office/powerpoint/2010/main" val="270181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0949-6196-4E39-8CD5-A0B66350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75" y="168193"/>
            <a:ext cx="8458200" cy="1143000"/>
          </a:xfrm>
        </p:spPr>
        <p:txBody>
          <a:bodyPr/>
          <a:lstStyle/>
          <a:p>
            <a:r>
              <a:rPr lang="en-US" dirty="0"/>
              <a:t>Stride Access Example (Stride = 1)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0F67C-54A8-4EFA-8B1C-9E3C25F9A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01101"/>
            <a:ext cx="8305800" cy="457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67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91C258-B8E5-4859-A2E6-3CD8B7F6AAE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8676" name="Line 71"/>
          <p:cNvSpPr>
            <a:spLocks noChangeShapeType="1"/>
          </p:cNvSpPr>
          <p:nvPr/>
        </p:nvSpPr>
        <p:spPr bwMode="auto">
          <a:xfrm>
            <a:off x="11430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Text Box 72"/>
          <p:cNvSpPr txBox="1">
            <a:spLocks noChangeArrowheads="1"/>
          </p:cNvSpPr>
          <p:nvPr/>
        </p:nvSpPr>
        <p:spPr bwMode="auto">
          <a:xfrm>
            <a:off x="898525" y="4005263"/>
            <a:ext cx="47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Palatino" pitchFamily="18" charset="0"/>
              </a:rPr>
              <a:t>M</a:t>
            </a:r>
          </a:p>
        </p:txBody>
      </p:sp>
      <p:sp>
        <p:nvSpPr>
          <p:cNvPr id="28678" name="Text Box 73"/>
          <p:cNvSpPr txBox="1">
            <a:spLocks noChangeArrowheads="1"/>
          </p:cNvSpPr>
          <p:nvPr/>
        </p:nvSpPr>
        <p:spPr bwMode="auto">
          <a:xfrm>
            <a:off x="1143000" y="3581400"/>
            <a:ext cx="4270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Palatino" pitchFamily="18" charset="0"/>
              </a:rPr>
              <a:t>T</a:t>
            </a:r>
            <a:r>
              <a:rPr lang="en-US" altLang="en-US" sz="2000" baseline="-25000">
                <a:latin typeface="Palatino" pitchFamily="18" charset="0"/>
              </a:rPr>
              <a:t>0</a:t>
            </a:r>
          </a:p>
        </p:txBody>
      </p:sp>
      <p:sp>
        <p:nvSpPr>
          <p:cNvPr id="28679" name="Text Box 74"/>
          <p:cNvSpPr txBox="1">
            <a:spLocks noChangeArrowheads="1"/>
          </p:cNvSpPr>
          <p:nvPr/>
        </p:nvSpPr>
        <p:spPr bwMode="auto">
          <a:xfrm>
            <a:off x="3048000" y="3581400"/>
            <a:ext cx="4270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Palatino" pitchFamily="18" charset="0"/>
              </a:rPr>
              <a:t>T</a:t>
            </a:r>
            <a:r>
              <a:rPr lang="en-US" altLang="en-US" sz="2000" baseline="-25000">
                <a:latin typeface="Palatino" pitchFamily="18" charset="0"/>
              </a:rPr>
              <a:t>1</a:t>
            </a:r>
          </a:p>
        </p:txBody>
      </p:sp>
      <p:sp>
        <p:nvSpPr>
          <p:cNvPr id="28680" name="Text Box 75"/>
          <p:cNvSpPr txBox="1">
            <a:spLocks noChangeArrowheads="1"/>
          </p:cNvSpPr>
          <p:nvPr/>
        </p:nvSpPr>
        <p:spPr bwMode="auto">
          <a:xfrm>
            <a:off x="4724400" y="3581400"/>
            <a:ext cx="4270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Palatino" pitchFamily="18" charset="0"/>
              </a:rPr>
              <a:t>T</a:t>
            </a:r>
            <a:r>
              <a:rPr lang="en-US" altLang="en-US" sz="2000" baseline="-25000">
                <a:latin typeface="Palatino" pitchFamily="18" charset="0"/>
              </a:rPr>
              <a:t>2</a:t>
            </a:r>
          </a:p>
        </p:txBody>
      </p:sp>
      <p:sp>
        <p:nvSpPr>
          <p:cNvPr id="28681" name="Text Box 76"/>
          <p:cNvSpPr txBox="1">
            <a:spLocks noChangeArrowheads="1"/>
          </p:cNvSpPr>
          <p:nvPr/>
        </p:nvSpPr>
        <p:spPr bwMode="auto">
          <a:xfrm>
            <a:off x="6629400" y="3581400"/>
            <a:ext cx="4270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Palatino" pitchFamily="18" charset="0"/>
              </a:rPr>
              <a:t>T</a:t>
            </a:r>
            <a:r>
              <a:rPr lang="en-US" altLang="en-US" sz="2000" baseline="-25000">
                <a:latin typeface="Palatino" pitchFamily="18" charset="0"/>
              </a:rPr>
              <a:t>3</a:t>
            </a:r>
          </a:p>
        </p:txBody>
      </p:sp>
      <p:sp>
        <p:nvSpPr>
          <p:cNvPr id="28682" name="Text Box 78"/>
          <p:cNvSpPr txBox="1">
            <a:spLocks noChangeArrowheads="1"/>
          </p:cNvSpPr>
          <p:nvPr/>
        </p:nvSpPr>
        <p:spPr bwMode="auto">
          <a:xfrm>
            <a:off x="1905000" y="3276600"/>
            <a:ext cx="16589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Palatino" pitchFamily="18" charset="0"/>
              </a:rPr>
              <a:t>Load iteration 0</a:t>
            </a:r>
          </a:p>
        </p:txBody>
      </p:sp>
      <p:sp>
        <p:nvSpPr>
          <p:cNvPr id="28683" name="Text Box 79"/>
          <p:cNvSpPr txBox="1">
            <a:spLocks noChangeArrowheads="1"/>
          </p:cNvSpPr>
          <p:nvPr/>
        </p:nvSpPr>
        <p:spPr bwMode="auto">
          <a:xfrm>
            <a:off x="1687619" y="2667000"/>
            <a:ext cx="4270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Palatino" pitchFamily="18" charset="0"/>
              </a:rPr>
              <a:t>T</a:t>
            </a:r>
            <a:r>
              <a:rPr lang="en-US" altLang="en-US" sz="2000" baseline="-25000">
                <a:latin typeface="Palatino" pitchFamily="18" charset="0"/>
              </a:rPr>
              <a:t>0</a:t>
            </a:r>
          </a:p>
        </p:txBody>
      </p:sp>
      <p:sp>
        <p:nvSpPr>
          <p:cNvPr id="28684" name="Text Box 80"/>
          <p:cNvSpPr txBox="1">
            <a:spLocks noChangeArrowheads="1"/>
          </p:cNvSpPr>
          <p:nvPr/>
        </p:nvSpPr>
        <p:spPr bwMode="auto">
          <a:xfrm>
            <a:off x="3516419" y="2667000"/>
            <a:ext cx="4270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Palatino" pitchFamily="18" charset="0"/>
              </a:rPr>
              <a:t>T</a:t>
            </a:r>
            <a:r>
              <a:rPr lang="en-US" altLang="en-US" sz="2000" baseline="-25000">
                <a:latin typeface="Palatino" pitchFamily="18" charset="0"/>
              </a:rPr>
              <a:t>1</a:t>
            </a:r>
          </a:p>
        </p:txBody>
      </p:sp>
      <p:sp>
        <p:nvSpPr>
          <p:cNvPr id="28685" name="Text Box 81"/>
          <p:cNvSpPr txBox="1">
            <a:spLocks noChangeArrowheads="1"/>
          </p:cNvSpPr>
          <p:nvPr/>
        </p:nvSpPr>
        <p:spPr bwMode="auto">
          <a:xfrm>
            <a:off x="5192819" y="2667000"/>
            <a:ext cx="4270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Palatino" pitchFamily="18" charset="0"/>
              </a:rPr>
              <a:t>T</a:t>
            </a:r>
            <a:r>
              <a:rPr lang="en-US" altLang="en-US" sz="2000" baseline="-25000">
                <a:latin typeface="Palatino" pitchFamily="18" charset="0"/>
              </a:rPr>
              <a:t>2</a:t>
            </a:r>
          </a:p>
        </p:txBody>
      </p:sp>
      <p:sp>
        <p:nvSpPr>
          <p:cNvPr id="28686" name="Text Box 82"/>
          <p:cNvSpPr txBox="1">
            <a:spLocks noChangeArrowheads="1"/>
          </p:cNvSpPr>
          <p:nvPr/>
        </p:nvSpPr>
        <p:spPr bwMode="auto">
          <a:xfrm>
            <a:off x="7174019" y="2667000"/>
            <a:ext cx="4270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Palatino" pitchFamily="18" charset="0"/>
              </a:rPr>
              <a:t>T</a:t>
            </a:r>
            <a:r>
              <a:rPr lang="en-US" altLang="en-US" sz="2000" baseline="-25000">
                <a:latin typeface="Palatino" pitchFamily="18" charset="0"/>
              </a:rPr>
              <a:t>3</a:t>
            </a:r>
          </a:p>
        </p:txBody>
      </p:sp>
      <p:sp>
        <p:nvSpPr>
          <p:cNvPr id="28687" name="Text Box 83"/>
          <p:cNvSpPr txBox="1">
            <a:spLocks noChangeArrowheads="1"/>
          </p:cNvSpPr>
          <p:nvPr/>
        </p:nvSpPr>
        <p:spPr bwMode="auto">
          <a:xfrm>
            <a:off x="3135419" y="2286000"/>
            <a:ext cx="16589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Palatino" pitchFamily="18" charset="0"/>
              </a:rPr>
              <a:t>Load iteration 1</a:t>
            </a:r>
          </a:p>
        </p:txBody>
      </p:sp>
      <p:sp>
        <p:nvSpPr>
          <p:cNvPr id="28689" name="Line 85"/>
          <p:cNvSpPr>
            <a:spLocks noChangeShapeType="1"/>
          </p:cNvSpPr>
          <p:nvPr/>
        </p:nvSpPr>
        <p:spPr bwMode="auto">
          <a:xfrm flipV="1">
            <a:off x="1371600" y="3962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86"/>
          <p:cNvSpPr>
            <a:spLocks noChangeShapeType="1"/>
          </p:cNvSpPr>
          <p:nvPr/>
        </p:nvSpPr>
        <p:spPr bwMode="auto">
          <a:xfrm flipH="1" flipV="1">
            <a:off x="1916216" y="3047999"/>
            <a:ext cx="3186116" cy="17754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87"/>
          <p:cNvSpPr>
            <a:spLocks noChangeShapeType="1"/>
          </p:cNvSpPr>
          <p:nvPr/>
        </p:nvSpPr>
        <p:spPr bwMode="auto">
          <a:xfrm flipH="1" flipV="1">
            <a:off x="5481743" y="3047999"/>
            <a:ext cx="1409996" cy="176121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Line 88"/>
          <p:cNvSpPr>
            <a:spLocks noChangeShapeType="1"/>
          </p:cNvSpPr>
          <p:nvPr/>
        </p:nvSpPr>
        <p:spPr bwMode="auto">
          <a:xfrm flipV="1">
            <a:off x="4144962" y="3976688"/>
            <a:ext cx="2713037" cy="8239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3" name="Line 89"/>
          <p:cNvSpPr>
            <a:spLocks noChangeShapeType="1"/>
          </p:cNvSpPr>
          <p:nvPr/>
        </p:nvSpPr>
        <p:spPr bwMode="auto">
          <a:xfrm flipV="1">
            <a:off x="2313094" y="3951288"/>
            <a:ext cx="917467" cy="8493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Line 90"/>
          <p:cNvSpPr>
            <a:spLocks noChangeShapeType="1"/>
          </p:cNvSpPr>
          <p:nvPr/>
        </p:nvSpPr>
        <p:spPr bwMode="auto">
          <a:xfrm flipH="1" flipV="1">
            <a:off x="3727555" y="3047999"/>
            <a:ext cx="2188950" cy="17525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Line 91"/>
          <p:cNvSpPr>
            <a:spLocks noChangeShapeType="1"/>
          </p:cNvSpPr>
          <p:nvPr/>
        </p:nvSpPr>
        <p:spPr bwMode="auto">
          <a:xfrm flipH="1" flipV="1">
            <a:off x="7342293" y="3048000"/>
            <a:ext cx="444393" cy="175259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6" name="Line 92"/>
          <p:cNvSpPr>
            <a:spLocks noChangeShapeType="1"/>
          </p:cNvSpPr>
          <p:nvPr/>
        </p:nvSpPr>
        <p:spPr bwMode="auto">
          <a:xfrm flipV="1">
            <a:off x="3170237" y="3951288"/>
            <a:ext cx="1812926" cy="8493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7" name="Rectangle 93"/>
          <p:cNvSpPr>
            <a:spLocks noChangeArrowheads="1"/>
          </p:cNvSpPr>
          <p:nvPr/>
        </p:nvSpPr>
        <p:spPr bwMode="auto">
          <a:xfrm>
            <a:off x="1143000" y="3200400"/>
            <a:ext cx="6553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698" name="Rectangle 94"/>
          <p:cNvSpPr>
            <a:spLocks noChangeArrowheads="1"/>
          </p:cNvSpPr>
          <p:nvPr/>
        </p:nvSpPr>
        <p:spPr bwMode="auto">
          <a:xfrm>
            <a:off x="1676400" y="2286000"/>
            <a:ext cx="6400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699" name="Text Box 95"/>
          <p:cNvSpPr txBox="1">
            <a:spLocks noChangeArrowheads="1"/>
          </p:cNvSpPr>
          <p:nvPr/>
        </p:nvSpPr>
        <p:spPr bwMode="auto">
          <a:xfrm>
            <a:off x="8458200" y="1981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Palatino" pitchFamily="18" charset="0"/>
              </a:rPr>
              <a:t>…</a:t>
            </a:r>
          </a:p>
        </p:txBody>
      </p:sp>
      <p:sp>
        <p:nvSpPr>
          <p:cNvPr id="28734" name="Rectangle 19"/>
          <p:cNvSpPr>
            <a:spLocks noChangeArrowheads="1"/>
          </p:cNvSpPr>
          <p:nvPr/>
        </p:nvSpPr>
        <p:spPr bwMode="auto">
          <a:xfrm>
            <a:off x="11430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35" name="Rectangle 20"/>
          <p:cNvSpPr>
            <a:spLocks noChangeArrowheads="1"/>
          </p:cNvSpPr>
          <p:nvPr/>
        </p:nvSpPr>
        <p:spPr bwMode="auto">
          <a:xfrm>
            <a:off x="16002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36" name="Rectangle 21"/>
          <p:cNvSpPr>
            <a:spLocks noChangeArrowheads="1"/>
          </p:cNvSpPr>
          <p:nvPr/>
        </p:nvSpPr>
        <p:spPr bwMode="auto">
          <a:xfrm>
            <a:off x="20574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37" name="Rectangle 22"/>
          <p:cNvSpPr>
            <a:spLocks noChangeArrowheads="1"/>
          </p:cNvSpPr>
          <p:nvPr/>
        </p:nvSpPr>
        <p:spPr bwMode="auto">
          <a:xfrm>
            <a:off x="25146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38" name="Rectangle 23"/>
          <p:cNvSpPr>
            <a:spLocks noChangeArrowheads="1"/>
          </p:cNvSpPr>
          <p:nvPr/>
        </p:nvSpPr>
        <p:spPr bwMode="auto">
          <a:xfrm>
            <a:off x="29718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39" name="Rectangle 24"/>
          <p:cNvSpPr>
            <a:spLocks noChangeArrowheads="1"/>
          </p:cNvSpPr>
          <p:nvPr/>
        </p:nvSpPr>
        <p:spPr bwMode="auto">
          <a:xfrm>
            <a:off x="34290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40" name="Rectangle 25"/>
          <p:cNvSpPr>
            <a:spLocks noChangeArrowheads="1"/>
          </p:cNvSpPr>
          <p:nvPr/>
        </p:nvSpPr>
        <p:spPr bwMode="auto">
          <a:xfrm>
            <a:off x="38862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41" name="Rectangle 26"/>
          <p:cNvSpPr>
            <a:spLocks noChangeArrowheads="1"/>
          </p:cNvSpPr>
          <p:nvPr/>
        </p:nvSpPr>
        <p:spPr bwMode="auto">
          <a:xfrm>
            <a:off x="43434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42" name="Rectangle 27"/>
          <p:cNvSpPr>
            <a:spLocks noChangeArrowheads="1"/>
          </p:cNvSpPr>
          <p:nvPr/>
        </p:nvSpPr>
        <p:spPr bwMode="auto">
          <a:xfrm>
            <a:off x="48006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43" name="Rectangle 28"/>
          <p:cNvSpPr>
            <a:spLocks noChangeArrowheads="1"/>
          </p:cNvSpPr>
          <p:nvPr/>
        </p:nvSpPr>
        <p:spPr bwMode="auto">
          <a:xfrm>
            <a:off x="52578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44" name="Rectangle 29"/>
          <p:cNvSpPr>
            <a:spLocks noChangeArrowheads="1"/>
          </p:cNvSpPr>
          <p:nvPr/>
        </p:nvSpPr>
        <p:spPr bwMode="auto">
          <a:xfrm>
            <a:off x="57150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45" name="Rectangle 30"/>
          <p:cNvSpPr>
            <a:spLocks noChangeArrowheads="1"/>
          </p:cNvSpPr>
          <p:nvPr/>
        </p:nvSpPr>
        <p:spPr bwMode="auto">
          <a:xfrm>
            <a:off x="61722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46" name="Rectangle 31"/>
          <p:cNvSpPr>
            <a:spLocks noChangeArrowheads="1"/>
          </p:cNvSpPr>
          <p:nvPr/>
        </p:nvSpPr>
        <p:spPr bwMode="auto">
          <a:xfrm>
            <a:off x="2057400" y="4800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Palatino" pitchFamily="18" charset="0"/>
              </a:rPr>
              <a:t>M</a:t>
            </a:r>
            <a:r>
              <a:rPr lang="en-US" altLang="en-US" sz="1600" baseline="-25000">
                <a:latin typeface="Palatino" pitchFamily="18" charset="0"/>
              </a:rPr>
              <a:t>0,2</a:t>
            </a:r>
          </a:p>
        </p:txBody>
      </p:sp>
      <p:sp>
        <p:nvSpPr>
          <p:cNvPr id="28747" name="Rectangle 32"/>
          <p:cNvSpPr>
            <a:spLocks noChangeArrowheads="1"/>
          </p:cNvSpPr>
          <p:nvPr/>
        </p:nvSpPr>
        <p:spPr bwMode="auto">
          <a:xfrm>
            <a:off x="1600200" y="4800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Palatino" pitchFamily="18" charset="0"/>
              </a:rPr>
              <a:t>M</a:t>
            </a:r>
            <a:r>
              <a:rPr lang="en-US" altLang="en-US" sz="1600" baseline="-25000">
                <a:latin typeface="Palatino" pitchFamily="18" charset="0"/>
              </a:rPr>
              <a:t>0,1</a:t>
            </a:r>
          </a:p>
        </p:txBody>
      </p:sp>
      <p:sp>
        <p:nvSpPr>
          <p:cNvPr id="28748" name="Rectangle 33"/>
          <p:cNvSpPr>
            <a:spLocks noChangeArrowheads="1"/>
          </p:cNvSpPr>
          <p:nvPr/>
        </p:nvSpPr>
        <p:spPr bwMode="auto">
          <a:xfrm>
            <a:off x="1143000" y="4800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Palatino" pitchFamily="18" charset="0"/>
              </a:rPr>
              <a:t>M</a:t>
            </a:r>
            <a:r>
              <a:rPr lang="en-US" altLang="en-US" sz="1600" baseline="-25000">
                <a:latin typeface="Palatino" pitchFamily="18" charset="0"/>
              </a:rPr>
              <a:t>0,0</a:t>
            </a:r>
          </a:p>
        </p:txBody>
      </p:sp>
      <p:sp>
        <p:nvSpPr>
          <p:cNvPr id="28749" name="Rectangle 34"/>
          <p:cNvSpPr>
            <a:spLocks noChangeArrowheads="1"/>
          </p:cNvSpPr>
          <p:nvPr/>
        </p:nvSpPr>
        <p:spPr bwMode="auto">
          <a:xfrm>
            <a:off x="2514600" y="4800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Palatino" pitchFamily="18" charset="0"/>
              </a:rPr>
              <a:t>M</a:t>
            </a:r>
            <a:r>
              <a:rPr lang="en-US" altLang="en-US" sz="1600" baseline="-25000">
                <a:latin typeface="Palatino" pitchFamily="18" charset="0"/>
              </a:rPr>
              <a:t>0,3</a:t>
            </a:r>
          </a:p>
        </p:txBody>
      </p:sp>
      <p:sp>
        <p:nvSpPr>
          <p:cNvPr id="28750" name="Rectangle 35"/>
          <p:cNvSpPr>
            <a:spLocks noChangeArrowheads="1"/>
          </p:cNvSpPr>
          <p:nvPr/>
        </p:nvSpPr>
        <p:spPr bwMode="auto">
          <a:xfrm>
            <a:off x="3429000" y="4800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1,1</a:t>
            </a:r>
          </a:p>
        </p:txBody>
      </p:sp>
      <p:sp>
        <p:nvSpPr>
          <p:cNvPr id="28751" name="Rectangle 36"/>
          <p:cNvSpPr>
            <a:spLocks noChangeArrowheads="1"/>
          </p:cNvSpPr>
          <p:nvPr/>
        </p:nvSpPr>
        <p:spPr bwMode="auto">
          <a:xfrm>
            <a:off x="2971800" y="4800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1,0</a:t>
            </a:r>
          </a:p>
        </p:txBody>
      </p:sp>
      <p:sp>
        <p:nvSpPr>
          <p:cNvPr id="28752" name="Rectangle 37"/>
          <p:cNvSpPr>
            <a:spLocks noChangeArrowheads="1"/>
          </p:cNvSpPr>
          <p:nvPr/>
        </p:nvSpPr>
        <p:spPr bwMode="auto">
          <a:xfrm>
            <a:off x="3886200" y="4800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1,2</a:t>
            </a:r>
          </a:p>
        </p:txBody>
      </p:sp>
      <p:sp>
        <p:nvSpPr>
          <p:cNvPr id="28753" name="Rectangle 38"/>
          <p:cNvSpPr>
            <a:spLocks noChangeArrowheads="1"/>
          </p:cNvSpPr>
          <p:nvPr/>
        </p:nvSpPr>
        <p:spPr bwMode="auto">
          <a:xfrm>
            <a:off x="4343400" y="4800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1,3</a:t>
            </a:r>
          </a:p>
        </p:txBody>
      </p:sp>
      <p:sp>
        <p:nvSpPr>
          <p:cNvPr id="28754" name="Rectangle 39"/>
          <p:cNvSpPr>
            <a:spLocks noChangeArrowheads="1"/>
          </p:cNvSpPr>
          <p:nvPr/>
        </p:nvSpPr>
        <p:spPr bwMode="auto">
          <a:xfrm>
            <a:off x="5257800" y="4800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2,1</a:t>
            </a:r>
          </a:p>
        </p:txBody>
      </p:sp>
      <p:sp>
        <p:nvSpPr>
          <p:cNvPr id="28755" name="Rectangle 40"/>
          <p:cNvSpPr>
            <a:spLocks noChangeArrowheads="1"/>
          </p:cNvSpPr>
          <p:nvPr/>
        </p:nvSpPr>
        <p:spPr bwMode="auto">
          <a:xfrm>
            <a:off x="4800600" y="4800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2,0</a:t>
            </a:r>
          </a:p>
        </p:txBody>
      </p:sp>
      <p:sp>
        <p:nvSpPr>
          <p:cNvPr id="28756" name="Rectangle 41"/>
          <p:cNvSpPr>
            <a:spLocks noChangeArrowheads="1"/>
          </p:cNvSpPr>
          <p:nvPr/>
        </p:nvSpPr>
        <p:spPr bwMode="auto">
          <a:xfrm>
            <a:off x="5715000" y="4800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2,2</a:t>
            </a:r>
          </a:p>
        </p:txBody>
      </p:sp>
      <p:sp>
        <p:nvSpPr>
          <p:cNvPr id="28757" name="Rectangle 42"/>
          <p:cNvSpPr>
            <a:spLocks noChangeArrowheads="1"/>
          </p:cNvSpPr>
          <p:nvPr/>
        </p:nvSpPr>
        <p:spPr bwMode="auto">
          <a:xfrm>
            <a:off x="6172200" y="4800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2,3</a:t>
            </a:r>
          </a:p>
        </p:txBody>
      </p:sp>
      <p:sp>
        <p:nvSpPr>
          <p:cNvPr id="28758" name="Rectangle 59"/>
          <p:cNvSpPr>
            <a:spLocks noChangeArrowheads="1"/>
          </p:cNvSpPr>
          <p:nvPr/>
        </p:nvSpPr>
        <p:spPr bwMode="auto">
          <a:xfrm>
            <a:off x="66294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59" name="Rectangle 60"/>
          <p:cNvSpPr>
            <a:spLocks noChangeArrowheads="1"/>
          </p:cNvSpPr>
          <p:nvPr/>
        </p:nvSpPr>
        <p:spPr bwMode="auto">
          <a:xfrm>
            <a:off x="70866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60" name="Rectangle 61"/>
          <p:cNvSpPr>
            <a:spLocks noChangeArrowheads="1"/>
          </p:cNvSpPr>
          <p:nvPr/>
        </p:nvSpPr>
        <p:spPr bwMode="auto">
          <a:xfrm>
            <a:off x="75438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61" name="Rectangle 62"/>
          <p:cNvSpPr>
            <a:spLocks noChangeArrowheads="1"/>
          </p:cNvSpPr>
          <p:nvPr/>
        </p:nvSpPr>
        <p:spPr bwMode="auto">
          <a:xfrm>
            <a:off x="80010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62" name="Rectangle 63"/>
          <p:cNvSpPr>
            <a:spLocks noChangeArrowheads="1"/>
          </p:cNvSpPr>
          <p:nvPr/>
        </p:nvSpPr>
        <p:spPr bwMode="auto">
          <a:xfrm>
            <a:off x="66294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63" name="Rectangle 64"/>
          <p:cNvSpPr>
            <a:spLocks noChangeArrowheads="1"/>
          </p:cNvSpPr>
          <p:nvPr/>
        </p:nvSpPr>
        <p:spPr bwMode="auto">
          <a:xfrm>
            <a:off x="70866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64" name="Rectangle 65"/>
          <p:cNvSpPr>
            <a:spLocks noChangeArrowheads="1"/>
          </p:cNvSpPr>
          <p:nvPr/>
        </p:nvSpPr>
        <p:spPr bwMode="auto">
          <a:xfrm>
            <a:off x="75438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65" name="Rectangle 66"/>
          <p:cNvSpPr>
            <a:spLocks noChangeArrowheads="1"/>
          </p:cNvSpPr>
          <p:nvPr/>
        </p:nvSpPr>
        <p:spPr bwMode="auto">
          <a:xfrm>
            <a:off x="80010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66" name="Rectangle 67"/>
          <p:cNvSpPr>
            <a:spLocks noChangeArrowheads="1"/>
          </p:cNvSpPr>
          <p:nvPr/>
        </p:nvSpPr>
        <p:spPr bwMode="auto">
          <a:xfrm>
            <a:off x="7086600" y="4800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3,1</a:t>
            </a:r>
          </a:p>
        </p:txBody>
      </p:sp>
      <p:sp>
        <p:nvSpPr>
          <p:cNvPr id="28767" name="Rectangle 68"/>
          <p:cNvSpPr>
            <a:spLocks noChangeArrowheads="1"/>
          </p:cNvSpPr>
          <p:nvPr/>
        </p:nvSpPr>
        <p:spPr bwMode="auto">
          <a:xfrm>
            <a:off x="6629400" y="4800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3,0</a:t>
            </a:r>
          </a:p>
        </p:txBody>
      </p:sp>
      <p:sp>
        <p:nvSpPr>
          <p:cNvPr id="28768" name="Rectangle 69"/>
          <p:cNvSpPr>
            <a:spLocks noChangeArrowheads="1"/>
          </p:cNvSpPr>
          <p:nvPr/>
        </p:nvSpPr>
        <p:spPr bwMode="auto">
          <a:xfrm>
            <a:off x="7543800" y="4800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3,2</a:t>
            </a:r>
          </a:p>
        </p:txBody>
      </p:sp>
      <p:sp>
        <p:nvSpPr>
          <p:cNvPr id="28769" name="Rectangle 70"/>
          <p:cNvSpPr>
            <a:spLocks noChangeArrowheads="1"/>
          </p:cNvSpPr>
          <p:nvPr/>
        </p:nvSpPr>
        <p:spPr bwMode="auto">
          <a:xfrm>
            <a:off x="8001000" y="4800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3,3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1B590-2586-4027-B633-9E8B43C89869}"/>
              </a:ext>
            </a:extLst>
          </p:cNvPr>
          <p:cNvSpPr txBox="1"/>
          <p:nvPr/>
        </p:nvSpPr>
        <p:spPr>
          <a:xfrm>
            <a:off x="898525" y="5167312"/>
            <a:ext cx="7940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Adjacent threads in a warp access elements that are one way from each other.</a:t>
            </a:r>
          </a:p>
          <a:p>
            <a:r>
              <a:rPr lang="en-US" dirty="0"/>
              <a:t>Inefficient since half of the data returned will be wasted.</a:t>
            </a:r>
          </a:p>
        </p:txBody>
      </p:sp>
    </p:spTree>
    <p:extLst>
      <p:ext uri="{BB962C8B-B14F-4D97-AF65-F5344CB8AC3E}">
        <p14:creationId xmlns:p14="http://schemas.microsoft.com/office/powerpoint/2010/main" val="361279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3" grpId="0"/>
      <p:bldP spid="28684" grpId="0"/>
      <p:bldP spid="28685" grpId="0"/>
      <p:bldP spid="28686" grpId="0"/>
      <p:bldP spid="28687" grpId="0"/>
      <p:bldP spid="28690" grpId="0" animBg="1"/>
      <p:bldP spid="28691" grpId="0" animBg="1"/>
      <p:bldP spid="28694" grpId="0" animBg="1"/>
      <p:bldP spid="28695" grpId="0" animBg="1"/>
      <p:bldP spid="286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0E3B-7029-4809-9C99-405FCB6B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Coalescing -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C0EB6-EE66-4CD4-9F9D-C6D5C43A7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row-major linearization, adjacent threads in each warp access adjacent memory locations</a:t>
            </a:r>
          </a:p>
          <a:p>
            <a:pPr lvl="1"/>
            <a:r>
              <a:rPr lang="en-US" dirty="0"/>
              <a:t>Accesses for threads in the warp consolidated into one (or two) DRAM access (burst)</a:t>
            </a:r>
          </a:p>
          <a:p>
            <a:r>
              <a:rPr lang="en-US" dirty="0"/>
              <a:t>The point is efficiency in using DRAM bursts</a:t>
            </a:r>
          </a:p>
          <a:p>
            <a:pPr lvl="1"/>
            <a:r>
              <a:rPr lang="en-US" dirty="0"/>
              <a:t>Current DRAM burst size is 64-128 bytes</a:t>
            </a:r>
          </a:p>
          <a:p>
            <a:pPr lvl="1"/>
            <a:r>
              <a:rPr lang="en-US" dirty="0"/>
              <a:t>Any distance between locations accessed by adjacent threads in a warp reduces DRAM efficiency</a:t>
            </a:r>
          </a:p>
          <a:p>
            <a:r>
              <a:rPr lang="en-US" dirty="0"/>
              <a:t>When adjacent threads in a warp access identical locations, accesses for threads in the warp consolidated into one DRAM access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C2AAC-5AC9-4AC5-B785-7E3BBD9C6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David Kirk/NVIDIA and Wen-mei Hwu, 2007-2017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Barrier Synchronization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API function call in CUDA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syncthreads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All threads in the same block must reach the __</a:t>
            </a:r>
            <a:r>
              <a:rPr lang="en-US" dirty="0" err="1"/>
              <a:t>syncthreads</a:t>
            </a:r>
            <a:r>
              <a:rPr lang="en-US" dirty="0"/>
              <a:t>() before any can move on</a:t>
            </a:r>
          </a:p>
          <a:p>
            <a:endParaRPr lang="en-US" dirty="0"/>
          </a:p>
          <a:p>
            <a:r>
              <a:rPr lang="en-US" dirty="0"/>
              <a:t>Best used to coordinate tiled algorithms</a:t>
            </a:r>
          </a:p>
          <a:p>
            <a:pPr lvl="1"/>
            <a:r>
              <a:rPr lang="en-US" dirty="0"/>
              <a:t>To ensure that all elements of a tile are loaded</a:t>
            </a:r>
          </a:p>
          <a:p>
            <a:pPr lvl="1"/>
            <a:r>
              <a:rPr lang="en-US" dirty="0"/>
              <a:t>To ensure that all elements of a tile are consumed</a:t>
            </a:r>
          </a:p>
          <a:p>
            <a:pPr lvl="1"/>
            <a:endParaRPr lang="en-US" dirty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400800"/>
            <a:ext cx="52578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/>
              <a:t>© David Kirk/NVIDIA and Wen-mei W. Hwu, 2007-2017 ECE408/CS483/ University of Illinois at Urbana-Champaign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65DB0C17-2020-4F08-9A66-9C57CB46811D}" type="slidenum">
              <a:rPr lang="en-US" sz="1400" smtClean="0">
                <a:latin typeface="Times New Roman" pitchFamily="18" charset="0"/>
              </a:rPr>
              <a:pPr eaLnBrk="1" hangingPunct="1"/>
              <a:t>13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51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5800" y="52849"/>
            <a:ext cx="7265709" cy="5953432"/>
            <a:chOff x="685800" y="52849"/>
            <a:chExt cx="7265709" cy="5953432"/>
          </a:xfrm>
        </p:grpSpPr>
        <p:sp>
          <p:nvSpPr>
            <p:cNvPr id="5" name="Right Arrow 4"/>
            <p:cNvSpPr/>
            <p:nvPr/>
          </p:nvSpPr>
          <p:spPr>
            <a:xfrm>
              <a:off x="2414875" y="4436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414875" y="977081"/>
              <a:ext cx="23622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414875" y="1510481"/>
              <a:ext cx="19050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2414875" y="2120081"/>
              <a:ext cx="8382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414875" y="2729681"/>
              <a:ext cx="32766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414875" y="4329881"/>
              <a:ext cx="14478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397667" y="4951772"/>
              <a:ext cx="415536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397667" y="56252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236200" y="52849"/>
              <a:ext cx="3382139" cy="5827972"/>
            </a:xfrm>
            <a:custGeom>
              <a:avLst/>
              <a:gdLst>
                <a:gd name="connsiteX0" fmla="*/ 609269 w 3382139"/>
                <a:gd name="connsiteY0" fmla="*/ 0 h 5827972"/>
                <a:gd name="connsiteX1" fmla="*/ 476533 w 3382139"/>
                <a:gd name="connsiteY1" fmla="*/ 619432 h 5827972"/>
                <a:gd name="connsiteX2" fmla="*/ 1553165 w 3382139"/>
                <a:gd name="connsiteY2" fmla="*/ 1106129 h 5827972"/>
                <a:gd name="connsiteX3" fmla="*/ 1066469 w 3382139"/>
                <a:gd name="connsiteY3" fmla="*/ 1681316 h 5827972"/>
                <a:gd name="connsiteX4" fmla="*/ 34081 w 3382139"/>
                <a:gd name="connsiteY4" fmla="*/ 2300748 h 5827972"/>
                <a:gd name="connsiteX5" fmla="*/ 2452817 w 3382139"/>
                <a:gd name="connsiteY5" fmla="*/ 2831690 h 5827972"/>
                <a:gd name="connsiteX6" fmla="*/ 668262 w 3382139"/>
                <a:gd name="connsiteY6" fmla="*/ 4483509 h 5827972"/>
                <a:gd name="connsiteX7" fmla="*/ 3381965 w 3382139"/>
                <a:gd name="connsiteY7" fmla="*/ 5088193 h 5827972"/>
                <a:gd name="connsiteX8" fmla="*/ 520778 w 3382139"/>
                <a:gd name="connsiteY8" fmla="*/ 5766619 h 5827972"/>
                <a:gd name="connsiteX9" fmla="*/ 461785 w 3382139"/>
                <a:gd name="connsiteY9" fmla="*/ 5796116 h 582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2139" h="5827972">
                  <a:moveTo>
                    <a:pt x="609269" y="0"/>
                  </a:moveTo>
                  <a:cubicBezTo>
                    <a:pt x="464243" y="217538"/>
                    <a:pt x="319217" y="435077"/>
                    <a:pt x="476533" y="619432"/>
                  </a:cubicBezTo>
                  <a:cubicBezTo>
                    <a:pt x="633849" y="803787"/>
                    <a:pt x="1454842" y="929148"/>
                    <a:pt x="1553165" y="1106129"/>
                  </a:cubicBezTo>
                  <a:cubicBezTo>
                    <a:pt x="1651488" y="1283110"/>
                    <a:pt x="1319650" y="1482213"/>
                    <a:pt x="1066469" y="1681316"/>
                  </a:cubicBezTo>
                  <a:cubicBezTo>
                    <a:pt x="813288" y="1880419"/>
                    <a:pt x="-196977" y="2109019"/>
                    <a:pt x="34081" y="2300748"/>
                  </a:cubicBezTo>
                  <a:cubicBezTo>
                    <a:pt x="265139" y="2492477"/>
                    <a:pt x="2347120" y="2467896"/>
                    <a:pt x="2452817" y="2831690"/>
                  </a:cubicBezTo>
                  <a:cubicBezTo>
                    <a:pt x="2558514" y="3195484"/>
                    <a:pt x="513404" y="4107425"/>
                    <a:pt x="668262" y="4483509"/>
                  </a:cubicBezTo>
                  <a:cubicBezTo>
                    <a:pt x="823120" y="4859593"/>
                    <a:pt x="3406546" y="4874341"/>
                    <a:pt x="3381965" y="5088193"/>
                  </a:cubicBezTo>
                  <a:cubicBezTo>
                    <a:pt x="3357384" y="5302045"/>
                    <a:pt x="1007475" y="5648632"/>
                    <a:pt x="520778" y="5766619"/>
                  </a:cubicBezTo>
                  <a:cubicBezTo>
                    <a:pt x="34081" y="5884606"/>
                    <a:pt x="461785" y="5796116"/>
                    <a:pt x="461785" y="579611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603764" y="152400"/>
              <a:ext cx="0" cy="585388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Arrow 18"/>
            <p:cNvSpPr/>
            <p:nvPr/>
          </p:nvSpPr>
          <p:spPr>
            <a:xfrm>
              <a:off x="6618339" y="458430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6618339" y="9770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6603764" y="15104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6618339" y="21200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6618339" y="2716776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49150" y="3113139"/>
              <a:ext cx="7152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6593932" y="43298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6605546" y="4951772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6656109" y="56252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5800" y="443681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Thread 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5800" y="969396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Thread 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7922" y="1507712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Thread 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212" y="2069691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Thread 3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0213" y="2601502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Thread 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58348" y="3113139"/>
              <a:ext cx="7152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7419" y="4269349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Thread N-3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7419" y="4945628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Thread N-2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2778" y="5524093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Thread N-1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53175" y="152400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858086" y="337066"/>
              <a:ext cx="47591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19062" y="6398344"/>
            <a:ext cx="5234275" cy="306028"/>
          </a:xfrm>
        </p:spPr>
        <p:txBody>
          <a:bodyPr/>
          <a:lstStyle/>
          <a:p>
            <a:pPr>
              <a:defRPr/>
            </a:pPr>
            <a:r>
              <a:rPr lang="en-US" dirty="0"/>
              <a:t>© David Kirk/NVIDIA and Wen-mei W. Hwu, 2007-2017 ECE408/CS483/ University of Illinois at Urbana-Champaign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E8B7F2-6807-4642-AC99-DE41D0297D1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17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5F1F5B-62A1-4670-979B-0D428F86D730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Reduction Steps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4572000"/>
          </a:xfrm>
        </p:spPr>
        <p:txBody>
          <a:bodyPr/>
          <a:lstStyle/>
          <a:p>
            <a:pPr marL="974725" lvl="1" indent="-403225" eaLnBrk="1" hangingPunct="1"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// Stride is distance to the next value being</a:t>
            </a:r>
          </a:p>
          <a:p>
            <a:pPr marL="974725" lvl="1" indent="-403225" eaLnBrk="1" hangingPunct="1"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// accumulated into the threads mapped position</a:t>
            </a:r>
          </a:p>
          <a:p>
            <a:pPr marL="974725" lvl="1" indent="-403225" eaLnBrk="1" hangingPunct="1"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// in the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[]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aray</a:t>
            </a:r>
            <a:endParaRPr lang="en-US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for (unsigned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 stride = 1; </a:t>
            </a:r>
          </a:p>
          <a:p>
            <a:pPr marL="974725" lvl="1" indent="-403225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	  stride &lt;=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blockDim.x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;  stride *= 2) </a:t>
            </a:r>
          </a:p>
          <a:p>
            <a:pPr marL="974725" lvl="1" indent="-403225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marL="974725" lvl="1" indent="-403225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  __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syncthreads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 marL="974725" lvl="1" indent="-403225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  if (t % stride == 0)</a:t>
            </a:r>
          </a:p>
          <a:p>
            <a:pPr marL="974725" lvl="1" indent="-403225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	  __syncthreads();</a:t>
            </a:r>
          </a:p>
          <a:p>
            <a:pPr marL="974725" lvl="1" indent="-403225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[2*t]+=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[2*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t+stride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];</a:t>
            </a:r>
          </a:p>
          <a:p>
            <a:pPr marL="974725" lvl="1" indent="-403225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390" name="TextBox 1"/>
          <p:cNvSpPr txBox="1">
            <a:spLocks noChangeArrowheads="1"/>
          </p:cNvSpPr>
          <p:nvPr/>
        </p:nvSpPr>
        <p:spPr bwMode="auto">
          <a:xfrm>
            <a:off x="4838700" y="4648200"/>
            <a:ext cx="36615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&lt;- Why is this a bad idea?</a:t>
            </a:r>
          </a:p>
        </p:txBody>
      </p:sp>
    </p:spTree>
    <p:extLst>
      <p:ext uri="{BB962C8B-B14F-4D97-AF65-F5344CB8AC3E}">
        <p14:creationId xmlns:p14="http://schemas.microsoft.com/office/powerpoint/2010/main" val="1925789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24371E-CCC1-4CAF-A208-6806469E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Chapter 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E1C4F6-9D72-429A-BC91-317604D846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93A48-D14A-4035-8DD6-81F6942B1B2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zh-TW"/>
              <a:t>© David Kirk/NVIDIA and Wen-mei Hwu, 2007-2017     ECE408/CS483/ECE498al, University of Illinois, Urbana-Champaign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107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35CE-5049-474A-BE5A-358BCB38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7936-6796-4EDA-BBA6-CEC0B8E99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more about CUDA memory coalescing</a:t>
            </a:r>
          </a:p>
          <a:p>
            <a:r>
              <a:rPr lang="en-US" dirty="0"/>
              <a:t>To learn more about barrier synchronization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E3493-0741-453B-B816-FF8D4D4E7E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TW"/>
              <a:t>© David Kirk/NVIDIA and Wen-mei Hwu, 2007-2017     ECE408/CS483/ECE498al, University of Illinois, Urbana-Champaign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556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0E3B-7029-4809-9C99-405FCB6B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Coalescing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C0EB6-EE66-4CD4-9F9D-C6D5C43A7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row-major linearization, adjacent threads in each warp access adjacent memory locations</a:t>
            </a:r>
          </a:p>
          <a:p>
            <a:pPr lvl="1"/>
            <a:r>
              <a:rPr lang="en-US" dirty="0"/>
              <a:t>Accesses for threads in the warp consolidated into one (or two) DRAM access (burst)</a:t>
            </a:r>
          </a:p>
          <a:p>
            <a:r>
              <a:rPr lang="en-US" dirty="0"/>
              <a:t>The point is efficiency in using DRAM bursts</a:t>
            </a:r>
          </a:p>
          <a:p>
            <a:pPr lvl="1"/>
            <a:r>
              <a:rPr lang="en-US" dirty="0"/>
              <a:t>Current DRAM burst size is 64-128 bytes</a:t>
            </a:r>
          </a:p>
          <a:p>
            <a:pPr lvl="1"/>
            <a:r>
              <a:rPr lang="en-US" dirty="0"/>
              <a:t>Any distance between locations accessed by adjacent threads in a warp reduces DRAM efficiency</a:t>
            </a:r>
          </a:p>
          <a:p>
            <a:r>
              <a:rPr lang="en-US" dirty="0"/>
              <a:t>When adjacent threads in a warp access identical locations, accesses for threads in the warp consolidated into one DRAM access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C2AAC-5AC9-4AC5-B785-7E3BBD9C6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David Kirk/NVIDIA and Wen-mei Hwu, 2007-2017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2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121B-DF53-4D96-891D-702CD0A2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Threads in Linear Order</a:t>
            </a:r>
            <a:br>
              <a:rPr lang="en-US" dirty="0"/>
            </a:br>
            <a:r>
              <a:rPr lang="en-US" dirty="0"/>
              <a:t>(Row Major Layout)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8C9B4-E0CC-4143-AA81-FB46D5F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584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025954-F019-40FF-90BC-0EBAC215D87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grpSp>
        <p:nvGrpSpPr>
          <p:cNvPr id="35844" name="Group 1"/>
          <p:cNvGrpSpPr>
            <a:grpSpLocks/>
          </p:cNvGrpSpPr>
          <p:nvPr/>
        </p:nvGrpSpPr>
        <p:grpSpPr bwMode="auto">
          <a:xfrm>
            <a:off x="838200" y="2133600"/>
            <a:ext cx="7315200" cy="3657600"/>
            <a:chOff x="838200" y="457200"/>
            <a:chExt cx="7315200" cy="3657600"/>
          </a:xfrm>
        </p:grpSpPr>
        <p:sp>
          <p:nvSpPr>
            <p:cNvPr id="35845" name="Rectangle 2"/>
            <p:cNvSpPr>
              <a:spLocks noChangeArrowheads="1"/>
            </p:cNvSpPr>
            <p:nvPr/>
          </p:nvSpPr>
          <p:spPr bwMode="auto">
            <a:xfrm>
              <a:off x="3581400" y="1828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846" name="Rectangle 3"/>
            <p:cNvSpPr>
              <a:spLocks noChangeArrowheads="1"/>
            </p:cNvSpPr>
            <p:nvPr/>
          </p:nvSpPr>
          <p:spPr bwMode="auto">
            <a:xfrm>
              <a:off x="4038600" y="1828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847" name="Rectangle 4"/>
            <p:cNvSpPr>
              <a:spLocks noChangeArrowheads="1"/>
            </p:cNvSpPr>
            <p:nvPr/>
          </p:nvSpPr>
          <p:spPr bwMode="auto">
            <a:xfrm>
              <a:off x="4495800" y="457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Palatino" pitchFamily="18" charset="0"/>
                </a:rPr>
                <a:t>T</a:t>
              </a:r>
              <a:r>
                <a:rPr lang="en-US" altLang="en-US" sz="1600" baseline="-25000">
                  <a:latin typeface="Palatino" pitchFamily="18" charset="0"/>
                </a:rPr>
                <a:t>0,2</a:t>
              </a:r>
            </a:p>
          </p:txBody>
        </p:sp>
        <p:sp>
          <p:nvSpPr>
            <p:cNvPr id="35848" name="Rectangle 5"/>
            <p:cNvSpPr>
              <a:spLocks noChangeArrowheads="1"/>
            </p:cNvSpPr>
            <p:nvPr/>
          </p:nvSpPr>
          <p:spPr bwMode="auto">
            <a:xfrm>
              <a:off x="4038600" y="1371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849" name="Rectangle 6"/>
            <p:cNvSpPr>
              <a:spLocks noChangeArrowheads="1"/>
            </p:cNvSpPr>
            <p:nvPr/>
          </p:nvSpPr>
          <p:spPr bwMode="auto">
            <a:xfrm>
              <a:off x="4038600" y="9144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T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1,1</a:t>
              </a:r>
            </a:p>
          </p:txBody>
        </p:sp>
        <p:sp>
          <p:nvSpPr>
            <p:cNvPr id="35850" name="Rectangle 7"/>
            <p:cNvSpPr>
              <a:spLocks noChangeArrowheads="1"/>
            </p:cNvSpPr>
            <p:nvPr/>
          </p:nvSpPr>
          <p:spPr bwMode="auto">
            <a:xfrm>
              <a:off x="4038600" y="457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Palatino" pitchFamily="18" charset="0"/>
                </a:rPr>
                <a:t>T</a:t>
              </a:r>
              <a:r>
                <a:rPr lang="en-US" altLang="en-US" sz="1600" baseline="-25000">
                  <a:latin typeface="Palatino" pitchFamily="18" charset="0"/>
                </a:rPr>
                <a:t>0,1</a:t>
              </a:r>
            </a:p>
          </p:txBody>
        </p:sp>
        <p:sp>
          <p:nvSpPr>
            <p:cNvPr id="35851" name="Rectangle 8"/>
            <p:cNvSpPr>
              <a:spLocks noChangeArrowheads="1"/>
            </p:cNvSpPr>
            <p:nvPr/>
          </p:nvSpPr>
          <p:spPr bwMode="auto">
            <a:xfrm>
              <a:off x="3581400" y="457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Palatino" pitchFamily="18" charset="0"/>
                </a:rPr>
                <a:t>T</a:t>
              </a:r>
              <a:r>
                <a:rPr lang="en-US" altLang="en-US" sz="1600" baseline="-25000">
                  <a:latin typeface="Palatino" pitchFamily="18" charset="0"/>
                </a:rPr>
                <a:t>0,0</a:t>
              </a:r>
            </a:p>
          </p:txBody>
        </p:sp>
        <p:sp>
          <p:nvSpPr>
            <p:cNvPr id="35852" name="Rectangle 9"/>
            <p:cNvSpPr>
              <a:spLocks noChangeArrowheads="1"/>
            </p:cNvSpPr>
            <p:nvPr/>
          </p:nvSpPr>
          <p:spPr bwMode="auto">
            <a:xfrm>
              <a:off x="3581400" y="9144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T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1,0</a:t>
              </a:r>
            </a:p>
          </p:txBody>
        </p:sp>
        <p:sp>
          <p:nvSpPr>
            <p:cNvPr id="35853" name="Rectangle 10"/>
            <p:cNvSpPr>
              <a:spLocks noChangeArrowheads="1"/>
            </p:cNvSpPr>
            <p:nvPr/>
          </p:nvSpPr>
          <p:spPr bwMode="auto">
            <a:xfrm>
              <a:off x="3581400" y="1371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854" name="Rectangle 11"/>
            <p:cNvSpPr>
              <a:spLocks noChangeArrowheads="1"/>
            </p:cNvSpPr>
            <p:nvPr/>
          </p:nvSpPr>
          <p:spPr bwMode="auto">
            <a:xfrm>
              <a:off x="4953000" y="457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Palatino" pitchFamily="18" charset="0"/>
                </a:rPr>
                <a:t>T</a:t>
              </a:r>
              <a:r>
                <a:rPr lang="en-US" altLang="en-US" sz="1600" baseline="-25000">
                  <a:latin typeface="Palatino" pitchFamily="18" charset="0"/>
                </a:rPr>
                <a:t>0,3</a:t>
              </a:r>
            </a:p>
          </p:txBody>
        </p:sp>
        <p:sp>
          <p:nvSpPr>
            <p:cNvPr id="35855" name="Rectangle 12"/>
            <p:cNvSpPr>
              <a:spLocks noChangeArrowheads="1"/>
            </p:cNvSpPr>
            <p:nvPr/>
          </p:nvSpPr>
          <p:spPr bwMode="auto">
            <a:xfrm>
              <a:off x="4495800" y="1828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856" name="Rectangle 13"/>
            <p:cNvSpPr>
              <a:spLocks noChangeArrowheads="1"/>
            </p:cNvSpPr>
            <p:nvPr/>
          </p:nvSpPr>
          <p:spPr bwMode="auto">
            <a:xfrm>
              <a:off x="4495800" y="1371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857" name="Rectangle 14"/>
            <p:cNvSpPr>
              <a:spLocks noChangeArrowheads="1"/>
            </p:cNvSpPr>
            <p:nvPr/>
          </p:nvSpPr>
          <p:spPr bwMode="auto">
            <a:xfrm>
              <a:off x="4495800" y="9144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T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1,2</a:t>
              </a:r>
            </a:p>
          </p:txBody>
        </p:sp>
        <p:sp>
          <p:nvSpPr>
            <p:cNvPr id="35858" name="Rectangle 15"/>
            <p:cNvSpPr>
              <a:spLocks noChangeArrowheads="1"/>
            </p:cNvSpPr>
            <p:nvPr/>
          </p:nvSpPr>
          <p:spPr bwMode="auto">
            <a:xfrm>
              <a:off x="4953000" y="1828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859" name="Rectangle 16"/>
            <p:cNvSpPr>
              <a:spLocks noChangeArrowheads="1"/>
            </p:cNvSpPr>
            <p:nvPr/>
          </p:nvSpPr>
          <p:spPr bwMode="auto">
            <a:xfrm>
              <a:off x="4953000" y="1371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860" name="Rectangle 17"/>
            <p:cNvSpPr>
              <a:spLocks noChangeArrowheads="1"/>
            </p:cNvSpPr>
            <p:nvPr/>
          </p:nvSpPr>
          <p:spPr bwMode="auto">
            <a:xfrm>
              <a:off x="4953000" y="9144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T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1,3</a:t>
              </a:r>
            </a:p>
          </p:txBody>
        </p:sp>
        <p:sp>
          <p:nvSpPr>
            <p:cNvPr id="35861" name="Rectangle 19"/>
            <p:cNvSpPr>
              <a:spLocks noChangeArrowheads="1"/>
            </p:cNvSpPr>
            <p:nvPr/>
          </p:nvSpPr>
          <p:spPr bwMode="auto">
            <a:xfrm>
              <a:off x="8382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862" name="Rectangle 20"/>
            <p:cNvSpPr>
              <a:spLocks noChangeArrowheads="1"/>
            </p:cNvSpPr>
            <p:nvPr/>
          </p:nvSpPr>
          <p:spPr bwMode="auto">
            <a:xfrm>
              <a:off x="12954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863" name="Rectangle 21"/>
            <p:cNvSpPr>
              <a:spLocks noChangeArrowheads="1"/>
            </p:cNvSpPr>
            <p:nvPr/>
          </p:nvSpPr>
          <p:spPr bwMode="auto">
            <a:xfrm>
              <a:off x="17526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864" name="Rectangle 22"/>
            <p:cNvSpPr>
              <a:spLocks noChangeArrowheads="1"/>
            </p:cNvSpPr>
            <p:nvPr/>
          </p:nvSpPr>
          <p:spPr bwMode="auto">
            <a:xfrm>
              <a:off x="22098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865" name="Rectangle 23"/>
            <p:cNvSpPr>
              <a:spLocks noChangeArrowheads="1"/>
            </p:cNvSpPr>
            <p:nvPr/>
          </p:nvSpPr>
          <p:spPr bwMode="auto">
            <a:xfrm>
              <a:off x="26670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866" name="Rectangle 24"/>
            <p:cNvSpPr>
              <a:spLocks noChangeArrowheads="1"/>
            </p:cNvSpPr>
            <p:nvPr/>
          </p:nvSpPr>
          <p:spPr bwMode="auto">
            <a:xfrm>
              <a:off x="31242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867" name="Rectangle 25"/>
            <p:cNvSpPr>
              <a:spLocks noChangeArrowheads="1"/>
            </p:cNvSpPr>
            <p:nvPr/>
          </p:nvSpPr>
          <p:spPr bwMode="auto">
            <a:xfrm>
              <a:off x="35814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868" name="Rectangle 26"/>
            <p:cNvSpPr>
              <a:spLocks noChangeArrowheads="1"/>
            </p:cNvSpPr>
            <p:nvPr/>
          </p:nvSpPr>
          <p:spPr bwMode="auto">
            <a:xfrm>
              <a:off x="40386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869" name="Rectangle 27"/>
            <p:cNvSpPr>
              <a:spLocks noChangeArrowheads="1"/>
            </p:cNvSpPr>
            <p:nvPr/>
          </p:nvSpPr>
          <p:spPr bwMode="auto">
            <a:xfrm>
              <a:off x="44958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870" name="Rectangle 28"/>
            <p:cNvSpPr>
              <a:spLocks noChangeArrowheads="1"/>
            </p:cNvSpPr>
            <p:nvPr/>
          </p:nvSpPr>
          <p:spPr bwMode="auto">
            <a:xfrm>
              <a:off x="49530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871" name="Rectangle 29"/>
            <p:cNvSpPr>
              <a:spLocks noChangeArrowheads="1"/>
            </p:cNvSpPr>
            <p:nvPr/>
          </p:nvSpPr>
          <p:spPr bwMode="auto">
            <a:xfrm>
              <a:off x="54102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872" name="Rectangle 30"/>
            <p:cNvSpPr>
              <a:spLocks noChangeArrowheads="1"/>
            </p:cNvSpPr>
            <p:nvPr/>
          </p:nvSpPr>
          <p:spPr bwMode="auto">
            <a:xfrm>
              <a:off x="58674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873" name="Rectangle 31"/>
            <p:cNvSpPr>
              <a:spLocks noChangeArrowheads="1"/>
            </p:cNvSpPr>
            <p:nvPr/>
          </p:nvSpPr>
          <p:spPr bwMode="auto">
            <a:xfrm>
              <a:off x="1752600" y="3124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Palatino" pitchFamily="18" charset="0"/>
                </a:rPr>
                <a:t>T</a:t>
              </a:r>
              <a:r>
                <a:rPr lang="en-US" altLang="en-US" sz="1600" baseline="-25000">
                  <a:latin typeface="Palatino" pitchFamily="18" charset="0"/>
                </a:rPr>
                <a:t>0,2</a:t>
              </a:r>
            </a:p>
          </p:txBody>
        </p:sp>
        <p:sp>
          <p:nvSpPr>
            <p:cNvPr id="35874" name="Rectangle 32"/>
            <p:cNvSpPr>
              <a:spLocks noChangeArrowheads="1"/>
            </p:cNvSpPr>
            <p:nvPr/>
          </p:nvSpPr>
          <p:spPr bwMode="auto">
            <a:xfrm>
              <a:off x="1295400" y="3124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Palatino" pitchFamily="18" charset="0"/>
                </a:rPr>
                <a:t>T</a:t>
              </a:r>
              <a:r>
                <a:rPr lang="en-US" altLang="en-US" sz="1600" baseline="-25000">
                  <a:latin typeface="Palatino" pitchFamily="18" charset="0"/>
                </a:rPr>
                <a:t>0,1</a:t>
              </a:r>
            </a:p>
          </p:txBody>
        </p:sp>
        <p:sp>
          <p:nvSpPr>
            <p:cNvPr id="35875" name="Rectangle 33"/>
            <p:cNvSpPr>
              <a:spLocks noChangeArrowheads="1"/>
            </p:cNvSpPr>
            <p:nvPr/>
          </p:nvSpPr>
          <p:spPr bwMode="auto">
            <a:xfrm>
              <a:off x="838200" y="3124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Palatino" pitchFamily="18" charset="0"/>
                </a:rPr>
                <a:t>T</a:t>
              </a:r>
              <a:r>
                <a:rPr lang="en-US" altLang="en-US" sz="1600" baseline="-25000">
                  <a:latin typeface="Palatino" pitchFamily="18" charset="0"/>
                </a:rPr>
                <a:t>0,0</a:t>
              </a:r>
            </a:p>
          </p:txBody>
        </p:sp>
        <p:sp>
          <p:nvSpPr>
            <p:cNvPr id="35876" name="Rectangle 34"/>
            <p:cNvSpPr>
              <a:spLocks noChangeArrowheads="1"/>
            </p:cNvSpPr>
            <p:nvPr/>
          </p:nvSpPr>
          <p:spPr bwMode="auto">
            <a:xfrm>
              <a:off x="2209800" y="3124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Palatino" pitchFamily="18" charset="0"/>
                </a:rPr>
                <a:t>T</a:t>
              </a:r>
              <a:r>
                <a:rPr lang="en-US" altLang="en-US" sz="1600" baseline="-25000">
                  <a:latin typeface="Palatino" pitchFamily="18" charset="0"/>
                </a:rPr>
                <a:t>0,3</a:t>
              </a:r>
            </a:p>
          </p:txBody>
        </p:sp>
        <p:sp>
          <p:nvSpPr>
            <p:cNvPr id="35877" name="Rectangle 35"/>
            <p:cNvSpPr>
              <a:spLocks noChangeArrowheads="1"/>
            </p:cNvSpPr>
            <p:nvPr/>
          </p:nvSpPr>
          <p:spPr bwMode="auto">
            <a:xfrm>
              <a:off x="3124200" y="31242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T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1,1</a:t>
              </a:r>
            </a:p>
          </p:txBody>
        </p:sp>
        <p:sp>
          <p:nvSpPr>
            <p:cNvPr id="35878" name="Rectangle 36"/>
            <p:cNvSpPr>
              <a:spLocks noChangeArrowheads="1"/>
            </p:cNvSpPr>
            <p:nvPr/>
          </p:nvSpPr>
          <p:spPr bwMode="auto">
            <a:xfrm>
              <a:off x="2667000" y="31242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T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1,0</a:t>
              </a:r>
            </a:p>
          </p:txBody>
        </p:sp>
        <p:sp>
          <p:nvSpPr>
            <p:cNvPr id="35879" name="Rectangle 37"/>
            <p:cNvSpPr>
              <a:spLocks noChangeArrowheads="1"/>
            </p:cNvSpPr>
            <p:nvPr/>
          </p:nvSpPr>
          <p:spPr bwMode="auto">
            <a:xfrm>
              <a:off x="3581400" y="31242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T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1,2</a:t>
              </a:r>
            </a:p>
          </p:txBody>
        </p:sp>
        <p:sp>
          <p:nvSpPr>
            <p:cNvPr id="35880" name="Rectangle 38"/>
            <p:cNvSpPr>
              <a:spLocks noChangeArrowheads="1"/>
            </p:cNvSpPr>
            <p:nvPr/>
          </p:nvSpPr>
          <p:spPr bwMode="auto">
            <a:xfrm>
              <a:off x="4038600" y="31242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  <a:latin typeface="Palatino" pitchFamily="18" charset="0"/>
                </a:rPr>
                <a:t>T</a:t>
              </a:r>
              <a:r>
                <a:rPr lang="en-US" altLang="en-US" sz="1600" baseline="-25000" dirty="0">
                  <a:solidFill>
                    <a:schemeClr val="bg1"/>
                  </a:solidFill>
                  <a:latin typeface="Palatino" pitchFamily="18" charset="0"/>
                </a:rPr>
                <a:t>1,3</a:t>
              </a:r>
            </a:p>
          </p:txBody>
        </p:sp>
        <p:sp>
          <p:nvSpPr>
            <p:cNvPr id="35881" name="Rectangle 39"/>
            <p:cNvSpPr>
              <a:spLocks noChangeArrowheads="1"/>
            </p:cNvSpPr>
            <p:nvPr/>
          </p:nvSpPr>
          <p:spPr bwMode="auto">
            <a:xfrm>
              <a:off x="4953000" y="3124200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T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2,1</a:t>
              </a:r>
            </a:p>
          </p:txBody>
        </p:sp>
        <p:sp>
          <p:nvSpPr>
            <p:cNvPr id="35882" name="Rectangle 40"/>
            <p:cNvSpPr>
              <a:spLocks noChangeArrowheads="1"/>
            </p:cNvSpPr>
            <p:nvPr/>
          </p:nvSpPr>
          <p:spPr bwMode="auto">
            <a:xfrm>
              <a:off x="4495800" y="3124200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T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2,0</a:t>
              </a:r>
            </a:p>
          </p:txBody>
        </p:sp>
        <p:sp>
          <p:nvSpPr>
            <p:cNvPr id="35883" name="Rectangle 41"/>
            <p:cNvSpPr>
              <a:spLocks noChangeArrowheads="1"/>
            </p:cNvSpPr>
            <p:nvPr/>
          </p:nvSpPr>
          <p:spPr bwMode="auto">
            <a:xfrm>
              <a:off x="5410200" y="3124200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T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2,2</a:t>
              </a:r>
            </a:p>
          </p:txBody>
        </p:sp>
        <p:sp>
          <p:nvSpPr>
            <p:cNvPr id="35884" name="Rectangle 42"/>
            <p:cNvSpPr>
              <a:spLocks noChangeArrowheads="1"/>
            </p:cNvSpPr>
            <p:nvPr/>
          </p:nvSpPr>
          <p:spPr bwMode="auto">
            <a:xfrm>
              <a:off x="5867400" y="3124200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T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2,3</a:t>
              </a:r>
            </a:p>
          </p:txBody>
        </p:sp>
        <p:sp>
          <p:nvSpPr>
            <p:cNvPr id="35885" name="Rectangle 43"/>
            <p:cNvSpPr>
              <a:spLocks noChangeArrowheads="1"/>
            </p:cNvSpPr>
            <p:nvPr/>
          </p:nvSpPr>
          <p:spPr bwMode="auto">
            <a:xfrm>
              <a:off x="3581400" y="1371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886" name="Rectangle 44"/>
            <p:cNvSpPr>
              <a:spLocks noChangeArrowheads="1"/>
            </p:cNvSpPr>
            <p:nvPr/>
          </p:nvSpPr>
          <p:spPr bwMode="auto">
            <a:xfrm>
              <a:off x="4038600" y="1371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887" name="Rectangle 45"/>
            <p:cNvSpPr>
              <a:spLocks noChangeArrowheads="1"/>
            </p:cNvSpPr>
            <p:nvPr/>
          </p:nvSpPr>
          <p:spPr bwMode="auto">
            <a:xfrm>
              <a:off x="4495800" y="1371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888" name="Rectangle 46"/>
            <p:cNvSpPr>
              <a:spLocks noChangeArrowheads="1"/>
            </p:cNvSpPr>
            <p:nvPr/>
          </p:nvSpPr>
          <p:spPr bwMode="auto">
            <a:xfrm>
              <a:off x="4953000" y="1371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889" name="Rectangle 47"/>
            <p:cNvSpPr>
              <a:spLocks noChangeArrowheads="1"/>
            </p:cNvSpPr>
            <p:nvPr/>
          </p:nvSpPr>
          <p:spPr bwMode="auto">
            <a:xfrm>
              <a:off x="4038600" y="1371600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T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2,1</a:t>
              </a:r>
            </a:p>
          </p:txBody>
        </p:sp>
        <p:sp>
          <p:nvSpPr>
            <p:cNvPr id="35890" name="Rectangle 48"/>
            <p:cNvSpPr>
              <a:spLocks noChangeArrowheads="1"/>
            </p:cNvSpPr>
            <p:nvPr/>
          </p:nvSpPr>
          <p:spPr bwMode="auto">
            <a:xfrm>
              <a:off x="3581400" y="1371600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T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2,0</a:t>
              </a:r>
            </a:p>
          </p:txBody>
        </p:sp>
        <p:sp>
          <p:nvSpPr>
            <p:cNvPr id="35891" name="Rectangle 49"/>
            <p:cNvSpPr>
              <a:spLocks noChangeArrowheads="1"/>
            </p:cNvSpPr>
            <p:nvPr/>
          </p:nvSpPr>
          <p:spPr bwMode="auto">
            <a:xfrm>
              <a:off x="4495800" y="1371600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T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2,2</a:t>
              </a:r>
            </a:p>
          </p:txBody>
        </p:sp>
        <p:sp>
          <p:nvSpPr>
            <p:cNvPr id="35892" name="Rectangle 50"/>
            <p:cNvSpPr>
              <a:spLocks noChangeArrowheads="1"/>
            </p:cNvSpPr>
            <p:nvPr/>
          </p:nvSpPr>
          <p:spPr bwMode="auto">
            <a:xfrm>
              <a:off x="4953000" y="1371600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T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2,3</a:t>
              </a:r>
            </a:p>
          </p:txBody>
        </p:sp>
        <p:sp>
          <p:nvSpPr>
            <p:cNvPr id="35893" name="Rectangle 51"/>
            <p:cNvSpPr>
              <a:spLocks noChangeArrowheads="1"/>
            </p:cNvSpPr>
            <p:nvPr/>
          </p:nvSpPr>
          <p:spPr bwMode="auto">
            <a:xfrm>
              <a:off x="3581400" y="1828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894" name="Rectangle 52"/>
            <p:cNvSpPr>
              <a:spLocks noChangeArrowheads="1"/>
            </p:cNvSpPr>
            <p:nvPr/>
          </p:nvSpPr>
          <p:spPr bwMode="auto">
            <a:xfrm>
              <a:off x="4038600" y="1828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895" name="Rectangle 53"/>
            <p:cNvSpPr>
              <a:spLocks noChangeArrowheads="1"/>
            </p:cNvSpPr>
            <p:nvPr/>
          </p:nvSpPr>
          <p:spPr bwMode="auto">
            <a:xfrm>
              <a:off x="4495800" y="1828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896" name="Rectangle 54"/>
            <p:cNvSpPr>
              <a:spLocks noChangeArrowheads="1"/>
            </p:cNvSpPr>
            <p:nvPr/>
          </p:nvSpPr>
          <p:spPr bwMode="auto">
            <a:xfrm>
              <a:off x="4953000" y="1828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897" name="Rectangle 55"/>
            <p:cNvSpPr>
              <a:spLocks noChangeArrowheads="1"/>
            </p:cNvSpPr>
            <p:nvPr/>
          </p:nvSpPr>
          <p:spPr bwMode="auto">
            <a:xfrm>
              <a:off x="4038600" y="1828800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T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3,1</a:t>
              </a:r>
            </a:p>
          </p:txBody>
        </p:sp>
        <p:sp>
          <p:nvSpPr>
            <p:cNvPr id="35898" name="Rectangle 56"/>
            <p:cNvSpPr>
              <a:spLocks noChangeArrowheads="1"/>
            </p:cNvSpPr>
            <p:nvPr/>
          </p:nvSpPr>
          <p:spPr bwMode="auto">
            <a:xfrm>
              <a:off x="3581400" y="1828800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T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3,0</a:t>
              </a:r>
            </a:p>
          </p:txBody>
        </p:sp>
        <p:sp>
          <p:nvSpPr>
            <p:cNvPr id="35899" name="Rectangle 57"/>
            <p:cNvSpPr>
              <a:spLocks noChangeArrowheads="1"/>
            </p:cNvSpPr>
            <p:nvPr/>
          </p:nvSpPr>
          <p:spPr bwMode="auto">
            <a:xfrm>
              <a:off x="4495800" y="1828800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T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3,2</a:t>
              </a:r>
            </a:p>
          </p:txBody>
        </p:sp>
        <p:sp>
          <p:nvSpPr>
            <p:cNvPr id="35900" name="Rectangle 58"/>
            <p:cNvSpPr>
              <a:spLocks noChangeArrowheads="1"/>
            </p:cNvSpPr>
            <p:nvPr/>
          </p:nvSpPr>
          <p:spPr bwMode="auto">
            <a:xfrm>
              <a:off x="4953000" y="1828800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T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3,3</a:t>
              </a:r>
            </a:p>
          </p:txBody>
        </p:sp>
        <p:sp>
          <p:nvSpPr>
            <p:cNvPr id="35901" name="Rectangle 59"/>
            <p:cNvSpPr>
              <a:spLocks noChangeArrowheads="1"/>
            </p:cNvSpPr>
            <p:nvPr/>
          </p:nvSpPr>
          <p:spPr bwMode="auto">
            <a:xfrm>
              <a:off x="63246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902" name="Rectangle 60"/>
            <p:cNvSpPr>
              <a:spLocks noChangeArrowheads="1"/>
            </p:cNvSpPr>
            <p:nvPr/>
          </p:nvSpPr>
          <p:spPr bwMode="auto">
            <a:xfrm>
              <a:off x="67818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903" name="Rectangle 61"/>
            <p:cNvSpPr>
              <a:spLocks noChangeArrowheads="1"/>
            </p:cNvSpPr>
            <p:nvPr/>
          </p:nvSpPr>
          <p:spPr bwMode="auto">
            <a:xfrm>
              <a:off x="72390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904" name="Rectangle 62"/>
            <p:cNvSpPr>
              <a:spLocks noChangeArrowheads="1"/>
            </p:cNvSpPr>
            <p:nvPr/>
          </p:nvSpPr>
          <p:spPr bwMode="auto">
            <a:xfrm>
              <a:off x="76962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905" name="Rectangle 63"/>
            <p:cNvSpPr>
              <a:spLocks noChangeArrowheads="1"/>
            </p:cNvSpPr>
            <p:nvPr/>
          </p:nvSpPr>
          <p:spPr bwMode="auto">
            <a:xfrm>
              <a:off x="63246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906" name="Rectangle 64"/>
            <p:cNvSpPr>
              <a:spLocks noChangeArrowheads="1"/>
            </p:cNvSpPr>
            <p:nvPr/>
          </p:nvSpPr>
          <p:spPr bwMode="auto">
            <a:xfrm>
              <a:off x="67818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907" name="Rectangle 65"/>
            <p:cNvSpPr>
              <a:spLocks noChangeArrowheads="1"/>
            </p:cNvSpPr>
            <p:nvPr/>
          </p:nvSpPr>
          <p:spPr bwMode="auto">
            <a:xfrm>
              <a:off x="72390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908" name="Rectangle 66"/>
            <p:cNvSpPr>
              <a:spLocks noChangeArrowheads="1"/>
            </p:cNvSpPr>
            <p:nvPr/>
          </p:nvSpPr>
          <p:spPr bwMode="auto">
            <a:xfrm>
              <a:off x="76962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35909" name="Rectangle 67"/>
            <p:cNvSpPr>
              <a:spLocks noChangeArrowheads="1"/>
            </p:cNvSpPr>
            <p:nvPr/>
          </p:nvSpPr>
          <p:spPr bwMode="auto">
            <a:xfrm>
              <a:off x="6781800" y="3124200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T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3,1</a:t>
              </a:r>
            </a:p>
          </p:txBody>
        </p:sp>
        <p:sp>
          <p:nvSpPr>
            <p:cNvPr id="35910" name="Rectangle 68"/>
            <p:cNvSpPr>
              <a:spLocks noChangeArrowheads="1"/>
            </p:cNvSpPr>
            <p:nvPr/>
          </p:nvSpPr>
          <p:spPr bwMode="auto">
            <a:xfrm>
              <a:off x="6324600" y="3124200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T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3,0</a:t>
              </a:r>
            </a:p>
          </p:txBody>
        </p:sp>
        <p:sp>
          <p:nvSpPr>
            <p:cNvPr id="35911" name="Rectangle 69"/>
            <p:cNvSpPr>
              <a:spLocks noChangeArrowheads="1"/>
            </p:cNvSpPr>
            <p:nvPr/>
          </p:nvSpPr>
          <p:spPr bwMode="auto">
            <a:xfrm>
              <a:off x="7239000" y="3124200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T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3,2</a:t>
              </a:r>
            </a:p>
          </p:txBody>
        </p:sp>
        <p:sp>
          <p:nvSpPr>
            <p:cNvPr id="35912" name="Rectangle 70"/>
            <p:cNvSpPr>
              <a:spLocks noChangeArrowheads="1"/>
            </p:cNvSpPr>
            <p:nvPr/>
          </p:nvSpPr>
          <p:spPr bwMode="auto">
            <a:xfrm>
              <a:off x="7696200" y="3124200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T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3,3</a:t>
              </a:r>
            </a:p>
          </p:txBody>
        </p:sp>
        <p:sp>
          <p:nvSpPr>
            <p:cNvPr id="35913" name="Line 74"/>
            <p:cNvSpPr>
              <a:spLocks noChangeShapeType="1"/>
            </p:cNvSpPr>
            <p:nvPr/>
          </p:nvSpPr>
          <p:spPr bwMode="auto">
            <a:xfrm flipH="1">
              <a:off x="914400" y="685800"/>
              <a:ext cx="266700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4" name="Line 75"/>
            <p:cNvSpPr>
              <a:spLocks noChangeShapeType="1"/>
            </p:cNvSpPr>
            <p:nvPr/>
          </p:nvSpPr>
          <p:spPr bwMode="auto">
            <a:xfrm flipH="1">
              <a:off x="2819400" y="1143000"/>
              <a:ext cx="7620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5" name="Line 76"/>
            <p:cNvSpPr>
              <a:spLocks noChangeShapeType="1"/>
            </p:cNvSpPr>
            <p:nvPr/>
          </p:nvSpPr>
          <p:spPr bwMode="auto">
            <a:xfrm>
              <a:off x="3581400" y="1639888"/>
              <a:ext cx="1181100" cy="1484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6" name="Line 77"/>
            <p:cNvSpPr>
              <a:spLocks noChangeShapeType="1"/>
            </p:cNvSpPr>
            <p:nvPr/>
          </p:nvSpPr>
          <p:spPr bwMode="auto">
            <a:xfrm>
              <a:off x="3581400" y="1905000"/>
              <a:ext cx="2819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7" name="Line 78"/>
            <p:cNvSpPr>
              <a:spLocks noChangeShapeType="1"/>
            </p:cNvSpPr>
            <p:nvPr/>
          </p:nvSpPr>
          <p:spPr bwMode="auto">
            <a:xfrm>
              <a:off x="3429000" y="37338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8" name="Text Box 79"/>
            <p:cNvSpPr txBox="1">
              <a:spLocks noChangeArrowheads="1"/>
            </p:cNvSpPr>
            <p:nvPr/>
          </p:nvSpPr>
          <p:spPr bwMode="auto">
            <a:xfrm>
              <a:off x="3352800" y="3657600"/>
              <a:ext cx="17748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Palatino" pitchFamily="18" charset="0"/>
                </a:rPr>
                <a:t>linear order</a:t>
              </a:r>
            </a:p>
          </p:txBody>
        </p:sp>
        <p:sp>
          <p:nvSpPr>
            <p:cNvPr id="35919" name="Text Box 81"/>
            <p:cNvSpPr txBox="1">
              <a:spLocks noChangeArrowheads="1"/>
            </p:cNvSpPr>
            <p:nvPr/>
          </p:nvSpPr>
          <p:spPr bwMode="auto">
            <a:xfrm>
              <a:off x="5470525" y="817563"/>
              <a:ext cx="1898650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Palatino" pitchFamily="18" charset="0"/>
                </a:rPr>
                <a:t>logical 2-D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Palatino" pitchFamily="18" charset="0"/>
                </a:rPr>
                <a:t>organization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450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Important Access Patterns </a:t>
            </a:r>
          </a:p>
        </p:txBody>
      </p:sp>
      <p:sp>
        <p:nvSpPr>
          <p:cNvPr id="27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9D9F5C1C-3783-41DD-97A9-F02F4CAFBB33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0243" name="Freeform 4"/>
          <p:cNvSpPr>
            <a:spLocks/>
          </p:cNvSpPr>
          <p:nvPr/>
        </p:nvSpPr>
        <p:spPr bwMode="auto">
          <a:xfrm>
            <a:off x="6865535" y="2651466"/>
            <a:ext cx="2143125" cy="1974850"/>
          </a:xfrm>
          <a:custGeom>
            <a:avLst/>
            <a:gdLst>
              <a:gd name="T0" fmla="*/ 0 w 1350"/>
              <a:gd name="T1" fmla="*/ 0 h 1244"/>
              <a:gd name="T2" fmla="*/ 0 w 1350"/>
              <a:gd name="T3" fmla="*/ 2147483647 h 1244"/>
              <a:gd name="T4" fmla="*/ 2147483647 w 1350"/>
              <a:gd name="T5" fmla="*/ 2147483647 h 1244"/>
              <a:gd name="T6" fmla="*/ 2147483647 w 1350"/>
              <a:gd name="T7" fmla="*/ 0 h 1244"/>
              <a:gd name="T8" fmla="*/ 0 w 1350"/>
              <a:gd name="T9" fmla="*/ 0 h 1244"/>
              <a:gd name="T10" fmla="*/ 0 w 1350"/>
              <a:gd name="T11" fmla="*/ 0 h 1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0" h="1244">
                <a:moveTo>
                  <a:pt x="0" y="0"/>
                </a:moveTo>
                <a:lnTo>
                  <a:pt x="0" y="1244"/>
                </a:lnTo>
                <a:lnTo>
                  <a:pt x="1350" y="1244"/>
                </a:ln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6865535" y="2651466"/>
            <a:ext cx="2143125" cy="1974850"/>
          </a:xfrm>
          <a:prstGeom prst="rect">
            <a:avLst/>
          </a:prstGeom>
          <a:noFill/>
          <a:ln w="9525" cap="rnd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Freeform 7"/>
          <p:cNvSpPr>
            <a:spLocks/>
          </p:cNvSpPr>
          <p:nvPr/>
        </p:nvSpPr>
        <p:spPr bwMode="auto">
          <a:xfrm>
            <a:off x="121728" y="2624700"/>
            <a:ext cx="2144713" cy="1971675"/>
          </a:xfrm>
          <a:custGeom>
            <a:avLst/>
            <a:gdLst>
              <a:gd name="T0" fmla="*/ 0 w 1351"/>
              <a:gd name="T1" fmla="*/ 0 h 1242"/>
              <a:gd name="T2" fmla="*/ 0 w 1351"/>
              <a:gd name="T3" fmla="*/ 2147483647 h 1242"/>
              <a:gd name="T4" fmla="*/ 2147483647 w 1351"/>
              <a:gd name="T5" fmla="*/ 2147483647 h 1242"/>
              <a:gd name="T6" fmla="*/ 2147483647 w 1351"/>
              <a:gd name="T7" fmla="*/ 0 h 1242"/>
              <a:gd name="T8" fmla="*/ 0 w 1351"/>
              <a:gd name="T9" fmla="*/ 0 h 1242"/>
              <a:gd name="T10" fmla="*/ 0 w 1351"/>
              <a:gd name="T11" fmla="*/ 0 h 12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1" h="1242">
                <a:moveTo>
                  <a:pt x="0" y="0"/>
                </a:moveTo>
                <a:lnTo>
                  <a:pt x="0" y="1242"/>
                </a:lnTo>
                <a:lnTo>
                  <a:pt x="1351" y="1242"/>
                </a:lnTo>
                <a:lnTo>
                  <a:pt x="1351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121728" y="2624700"/>
            <a:ext cx="2144713" cy="1971675"/>
          </a:xfrm>
          <a:prstGeom prst="rect">
            <a:avLst/>
          </a:prstGeom>
          <a:noFill/>
          <a:ln w="9525" cap="rnd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Freeform 10"/>
          <p:cNvSpPr>
            <a:spLocks/>
          </p:cNvSpPr>
          <p:nvPr/>
        </p:nvSpPr>
        <p:spPr bwMode="auto">
          <a:xfrm>
            <a:off x="1107565" y="2616763"/>
            <a:ext cx="53975" cy="1974850"/>
          </a:xfrm>
          <a:custGeom>
            <a:avLst/>
            <a:gdLst>
              <a:gd name="T0" fmla="*/ 0 w 34"/>
              <a:gd name="T1" fmla="*/ 0 h 1244"/>
              <a:gd name="T2" fmla="*/ 0 w 34"/>
              <a:gd name="T3" fmla="*/ 2147483647 h 1244"/>
              <a:gd name="T4" fmla="*/ 2147483647 w 34"/>
              <a:gd name="T5" fmla="*/ 2147483647 h 1244"/>
              <a:gd name="T6" fmla="*/ 2147483647 w 34"/>
              <a:gd name="T7" fmla="*/ 0 h 1244"/>
              <a:gd name="T8" fmla="*/ 0 w 34"/>
              <a:gd name="T9" fmla="*/ 0 h 1244"/>
              <a:gd name="T10" fmla="*/ 0 w 34"/>
              <a:gd name="T11" fmla="*/ 0 h 1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" h="1244">
                <a:moveTo>
                  <a:pt x="0" y="0"/>
                </a:moveTo>
                <a:lnTo>
                  <a:pt x="0" y="1244"/>
                </a:lnTo>
                <a:lnTo>
                  <a:pt x="34" y="1244"/>
                </a:lnTo>
                <a:lnTo>
                  <a:pt x="3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Rectangle 12"/>
          <p:cNvSpPr>
            <a:spLocks noChangeArrowheads="1"/>
          </p:cNvSpPr>
          <p:nvPr/>
        </p:nvSpPr>
        <p:spPr bwMode="auto">
          <a:xfrm rot="-5400000">
            <a:off x="1992597" y="3666893"/>
            <a:ext cx="1016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  <a:latin typeface="Times New Roman" pitchFamily="18" charset="0"/>
              </a:rPr>
              <a:t>W</a:t>
            </a:r>
            <a:endParaRPr lang="en-US"/>
          </a:p>
        </p:txBody>
      </p:sp>
      <p:sp>
        <p:nvSpPr>
          <p:cNvPr id="10252" name="Rectangle 13"/>
          <p:cNvSpPr>
            <a:spLocks noChangeArrowheads="1"/>
          </p:cNvSpPr>
          <p:nvPr/>
        </p:nvSpPr>
        <p:spPr bwMode="auto">
          <a:xfrm rot="-5400000">
            <a:off x="2023553" y="3601012"/>
            <a:ext cx="3968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/>
          </a:p>
        </p:txBody>
      </p:sp>
      <p:sp>
        <p:nvSpPr>
          <p:cNvPr id="10253" name="Rectangle 14"/>
          <p:cNvSpPr>
            <a:spLocks noChangeArrowheads="1"/>
          </p:cNvSpPr>
          <p:nvPr/>
        </p:nvSpPr>
        <p:spPr bwMode="auto">
          <a:xfrm rot="-5400000">
            <a:off x="2006884" y="3543069"/>
            <a:ext cx="730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/>
          </a:p>
        </p:txBody>
      </p:sp>
      <p:sp>
        <p:nvSpPr>
          <p:cNvPr id="10254" name="Rectangle 15"/>
          <p:cNvSpPr>
            <a:spLocks noChangeArrowheads="1"/>
          </p:cNvSpPr>
          <p:nvPr/>
        </p:nvSpPr>
        <p:spPr bwMode="auto">
          <a:xfrm rot="-5400000">
            <a:off x="2009266" y="3474012"/>
            <a:ext cx="68262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  <a:latin typeface="Times New Roman" pitchFamily="18" charset="0"/>
              </a:rPr>
              <a:t>T</a:t>
            </a:r>
            <a:endParaRPr lang="en-US"/>
          </a:p>
        </p:txBody>
      </p:sp>
      <p:sp>
        <p:nvSpPr>
          <p:cNvPr id="10255" name="Rectangle 16"/>
          <p:cNvSpPr>
            <a:spLocks noChangeArrowheads="1"/>
          </p:cNvSpPr>
          <p:nvPr/>
        </p:nvSpPr>
        <p:spPr bwMode="auto">
          <a:xfrm rot="-5400000">
            <a:off x="2003709" y="3401781"/>
            <a:ext cx="7937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  <a:latin typeface="Times New Roman" pitchFamily="18" charset="0"/>
              </a:rPr>
              <a:t>H</a:t>
            </a:r>
            <a:endParaRPr lang="en-US"/>
          </a:p>
        </p:txBody>
      </p:sp>
      <p:sp>
        <p:nvSpPr>
          <p:cNvPr id="10256" name="Rectangle 17"/>
          <p:cNvSpPr>
            <a:spLocks noChangeArrowheads="1"/>
          </p:cNvSpPr>
          <p:nvPr/>
        </p:nvSpPr>
        <p:spPr bwMode="auto">
          <a:xfrm>
            <a:off x="7743423" y="4424703"/>
            <a:ext cx="3619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  <a:endParaRPr lang="en-US"/>
          </a:p>
        </p:txBody>
      </p:sp>
      <p:sp>
        <p:nvSpPr>
          <p:cNvPr id="10257" name="Freeform 18"/>
          <p:cNvSpPr>
            <a:spLocks/>
          </p:cNvSpPr>
          <p:nvPr/>
        </p:nvSpPr>
        <p:spPr bwMode="auto">
          <a:xfrm>
            <a:off x="6865535" y="3565866"/>
            <a:ext cx="2143125" cy="47625"/>
          </a:xfrm>
          <a:custGeom>
            <a:avLst/>
            <a:gdLst>
              <a:gd name="T0" fmla="*/ 0 w 1350"/>
              <a:gd name="T1" fmla="*/ 0 h 30"/>
              <a:gd name="T2" fmla="*/ 0 w 1350"/>
              <a:gd name="T3" fmla="*/ 2147483647 h 30"/>
              <a:gd name="T4" fmla="*/ 2147483647 w 1350"/>
              <a:gd name="T5" fmla="*/ 2147483647 h 30"/>
              <a:gd name="T6" fmla="*/ 2147483647 w 1350"/>
              <a:gd name="T7" fmla="*/ 0 h 30"/>
              <a:gd name="T8" fmla="*/ 0 w 1350"/>
              <a:gd name="T9" fmla="*/ 0 h 30"/>
              <a:gd name="T10" fmla="*/ 0 w 1350"/>
              <a:gd name="T11" fmla="*/ 0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0" h="30">
                <a:moveTo>
                  <a:pt x="0" y="0"/>
                </a:moveTo>
                <a:lnTo>
                  <a:pt x="0" y="30"/>
                </a:lnTo>
                <a:lnTo>
                  <a:pt x="1350" y="30"/>
                </a:ln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19"/>
          <p:cNvSpPr>
            <a:spLocks noChangeShapeType="1"/>
          </p:cNvSpPr>
          <p:nvPr/>
        </p:nvSpPr>
        <p:spPr bwMode="auto">
          <a:xfrm>
            <a:off x="7322735" y="356586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Freeform 22"/>
          <p:cNvSpPr>
            <a:spLocks/>
          </p:cNvSpPr>
          <p:nvPr/>
        </p:nvSpPr>
        <p:spPr bwMode="auto">
          <a:xfrm>
            <a:off x="1010728" y="2621525"/>
            <a:ext cx="53975" cy="1974850"/>
          </a:xfrm>
          <a:custGeom>
            <a:avLst/>
            <a:gdLst>
              <a:gd name="T0" fmla="*/ 0 w 34"/>
              <a:gd name="T1" fmla="*/ 0 h 1244"/>
              <a:gd name="T2" fmla="*/ 0 w 34"/>
              <a:gd name="T3" fmla="*/ 2147483647 h 1244"/>
              <a:gd name="T4" fmla="*/ 2147483647 w 34"/>
              <a:gd name="T5" fmla="*/ 2147483647 h 1244"/>
              <a:gd name="T6" fmla="*/ 2147483647 w 34"/>
              <a:gd name="T7" fmla="*/ 0 h 1244"/>
              <a:gd name="T8" fmla="*/ 0 w 34"/>
              <a:gd name="T9" fmla="*/ 0 h 1244"/>
              <a:gd name="T10" fmla="*/ 0 w 34"/>
              <a:gd name="T11" fmla="*/ 0 h 1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" h="1244">
                <a:moveTo>
                  <a:pt x="0" y="0"/>
                </a:moveTo>
                <a:lnTo>
                  <a:pt x="0" y="1244"/>
                </a:lnTo>
                <a:lnTo>
                  <a:pt x="34" y="1244"/>
                </a:lnTo>
                <a:lnTo>
                  <a:pt x="3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24"/>
          <p:cNvSpPr>
            <a:spLocks noChangeShapeType="1"/>
          </p:cNvSpPr>
          <p:nvPr/>
        </p:nvSpPr>
        <p:spPr bwMode="auto">
          <a:xfrm>
            <a:off x="1010728" y="29263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4">
            <a:extLst>
              <a:ext uri="{FF2B5EF4-FFF2-40B4-BE49-F238E27FC236}">
                <a16:creationId xmlns:a16="http://schemas.microsoft.com/office/drawing/2014/main" id="{9050465B-5DEC-4CD6-A3D9-3BD422F8EA78}"/>
              </a:ext>
            </a:extLst>
          </p:cNvPr>
          <p:cNvSpPr>
            <a:spLocks/>
          </p:cNvSpPr>
          <p:nvPr/>
        </p:nvSpPr>
        <p:spPr bwMode="auto">
          <a:xfrm>
            <a:off x="2361312" y="2621525"/>
            <a:ext cx="2143125" cy="1974850"/>
          </a:xfrm>
          <a:custGeom>
            <a:avLst/>
            <a:gdLst>
              <a:gd name="T0" fmla="*/ 0 w 1350"/>
              <a:gd name="T1" fmla="*/ 0 h 1244"/>
              <a:gd name="T2" fmla="*/ 0 w 1350"/>
              <a:gd name="T3" fmla="*/ 2147483647 h 1244"/>
              <a:gd name="T4" fmla="*/ 2147483647 w 1350"/>
              <a:gd name="T5" fmla="*/ 2147483647 h 1244"/>
              <a:gd name="T6" fmla="*/ 2147483647 w 1350"/>
              <a:gd name="T7" fmla="*/ 0 h 1244"/>
              <a:gd name="T8" fmla="*/ 0 w 1350"/>
              <a:gd name="T9" fmla="*/ 0 h 1244"/>
              <a:gd name="T10" fmla="*/ 0 w 1350"/>
              <a:gd name="T11" fmla="*/ 0 h 1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0" h="1244">
                <a:moveTo>
                  <a:pt x="0" y="0"/>
                </a:moveTo>
                <a:lnTo>
                  <a:pt x="0" y="1244"/>
                </a:lnTo>
                <a:lnTo>
                  <a:pt x="1350" y="1244"/>
                </a:ln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0A86C342-29EB-41C1-810D-FB358A695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312" y="2632637"/>
            <a:ext cx="2143125" cy="1974850"/>
          </a:xfrm>
          <a:prstGeom prst="rect">
            <a:avLst/>
          </a:prstGeom>
          <a:noFill/>
          <a:ln w="9525" cap="rnd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54D0304F-D650-49F0-B600-7D34C0E22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471" y="4393175"/>
            <a:ext cx="3619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  <a:endParaRPr lang="en-US"/>
          </a:p>
        </p:txBody>
      </p:sp>
      <p:sp>
        <p:nvSpPr>
          <p:cNvPr id="33" name="Freeform 18">
            <a:extLst>
              <a:ext uri="{FF2B5EF4-FFF2-40B4-BE49-F238E27FC236}">
                <a16:creationId xmlns:a16="http://schemas.microsoft.com/office/drawing/2014/main" id="{6B8D199F-6E80-4A23-B617-D7902828BE57}"/>
              </a:ext>
            </a:extLst>
          </p:cNvPr>
          <p:cNvSpPr>
            <a:spLocks/>
          </p:cNvSpPr>
          <p:nvPr/>
        </p:nvSpPr>
        <p:spPr bwMode="auto">
          <a:xfrm>
            <a:off x="2361312" y="3547037"/>
            <a:ext cx="2143125" cy="47625"/>
          </a:xfrm>
          <a:custGeom>
            <a:avLst/>
            <a:gdLst>
              <a:gd name="T0" fmla="*/ 0 w 1350"/>
              <a:gd name="T1" fmla="*/ 0 h 30"/>
              <a:gd name="T2" fmla="*/ 0 w 1350"/>
              <a:gd name="T3" fmla="*/ 2147483647 h 30"/>
              <a:gd name="T4" fmla="*/ 2147483647 w 1350"/>
              <a:gd name="T5" fmla="*/ 2147483647 h 30"/>
              <a:gd name="T6" fmla="*/ 2147483647 w 1350"/>
              <a:gd name="T7" fmla="*/ 0 h 30"/>
              <a:gd name="T8" fmla="*/ 0 w 1350"/>
              <a:gd name="T9" fmla="*/ 0 h 30"/>
              <a:gd name="T10" fmla="*/ 0 w 1350"/>
              <a:gd name="T11" fmla="*/ 0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0" h="30">
                <a:moveTo>
                  <a:pt x="0" y="0"/>
                </a:moveTo>
                <a:lnTo>
                  <a:pt x="0" y="30"/>
                </a:lnTo>
                <a:lnTo>
                  <a:pt x="1350" y="30"/>
                </a:ln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9">
            <a:extLst>
              <a:ext uri="{FF2B5EF4-FFF2-40B4-BE49-F238E27FC236}">
                <a16:creationId xmlns:a16="http://schemas.microsoft.com/office/drawing/2014/main" id="{C459D046-3F9E-43D7-AB0E-6CB64AE552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7783" y="35343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8">
            <a:extLst>
              <a:ext uri="{FF2B5EF4-FFF2-40B4-BE49-F238E27FC236}">
                <a16:creationId xmlns:a16="http://schemas.microsoft.com/office/drawing/2014/main" id="{7C044370-22B9-4B49-9710-23B68CBF8189}"/>
              </a:ext>
            </a:extLst>
          </p:cNvPr>
          <p:cNvSpPr>
            <a:spLocks/>
          </p:cNvSpPr>
          <p:nvPr/>
        </p:nvSpPr>
        <p:spPr bwMode="auto">
          <a:xfrm>
            <a:off x="2361312" y="3638891"/>
            <a:ext cx="2143125" cy="47625"/>
          </a:xfrm>
          <a:custGeom>
            <a:avLst/>
            <a:gdLst>
              <a:gd name="T0" fmla="*/ 0 w 1350"/>
              <a:gd name="T1" fmla="*/ 0 h 30"/>
              <a:gd name="T2" fmla="*/ 0 w 1350"/>
              <a:gd name="T3" fmla="*/ 2147483647 h 30"/>
              <a:gd name="T4" fmla="*/ 2147483647 w 1350"/>
              <a:gd name="T5" fmla="*/ 2147483647 h 30"/>
              <a:gd name="T6" fmla="*/ 2147483647 w 1350"/>
              <a:gd name="T7" fmla="*/ 0 h 30"/>
              <a:gd name="T8" fmla="*/ 0 w 1350"/>
              <a:gd name="T9" fmla="*/ 0 h 30"/>
              <a:gd name="T10" fmla="*/ 0 w 1350"/>
              <a:gd name="T11" fmla="*/ 0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0" h="30">
                <a:moveTo>
                  <a:pt x="0" y="0"/>
                </a:moveTo>
                <a:lnTo>
                  <a:pt x="0" y="30"/>
                </a:lnTo>
                <a:lnTo>
                  <a:pt x="1350" y="30"/>
                </a:ln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78516-5D6F-4E7D-9F7B-34B57AB73B7B}"/>
              </a:ext>
            </a:extLst>
          </p:cNvPr>
          <p:cNvSpPr txBox="1"/>
          <p:nvPr/>
        </p:nvSpPr>
        <p:spPr>
          <a:xfrm>
            <a:off x="281213" y="4669401"/>
            <a:ext cx="2003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neighboring columns</a:t>
            </a:r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2C65BD81-11E9-486E-A5FA-6E58865EA29B}"/>
              </a:ext>
            </a:extLst>
          </p:cNvPr>
          <p:cNvSpPr>
            <a:spLocks/>
          </p:cNvSpPr>
          <p:nvPr/>
        </p:nvSpPr>
        <p:spPr bwMode="auto">
          <a:xfrm>
            <a:off x="4628344" y="2639193"/>
            <a:ext cx="2144713" cy="1971675"/>
          </a:xfrm>
          <a:custGeom>
            <a:avLst/>
            <a:gdLst>
              <a:gd name="T0" fmla="*/ 0 w 1351"/>
              <a:gd name="T1" fmla="*/ 0 h 1242"/>
              <a:gd name="T2" fmla="*/ 0 w 1351"/>
              <a:gd name="T3" fmla="*/ 2147483647 h 1242"/>
              <a:gd name="T4" fmla="*/ 2147483647 w 1351"/>
              <a:gd name="T5" fmla="*/ 2147483647 h 1242"/>
              <a:gd name="T6" fmla="*/ 2147483647 w 1351"/>
              <a:gd name="T7" fmla="*/ 0 h 1242"/>
              <a:gd name="T8" fmla="*/ 0 w 1351"/>
              <a:gd name="T9" fmla="*/ 0 h 1242"/>
              <a:gd name="T10" fmla="*/ 0 w 1351"/>
              <a:gd name="T11" fmla="*/ 0 h 12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1" h="1242">
                <a:moveTo>
                  <a:pt x="0" y="0"/>
                </a:moveTo>
                <a:lnTo>
                  <a:pt x="0" y="1242"/>
                </a:lnTo>
                <a:lnTo>
                  <a:pt x="1351" y="1242"/>
                </a:lnTo>
                <a:lnTo>
                  <a:pt x="1351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01A0847F-B87E-4752-9186-AEFC66812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8344" y="2639193"/>
            <a:ext cx="2144713" cy="1971675"/>
          </a:xfrm>
          <a:prstGeom prst="rect">
            <a:avLst/>
          </a:prstGeom>
          <a:noFill/>
          <a:ln w="9525" cap="rnd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12">
            <a:extLst>
              <a:ext uri="{FF2B5EF4-FFF2-40B4-BE49-F238E27FC236}">
                <a16:creationId xmlns:a16="http://schemas.microsoft.com/office/drawing/2014/main" id="{29E6BE71-9E7B-46A1-AF5E-32E33DE1A43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499213" y="3681386"/>
            <a:ext cx="1016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  <a:latin typeface="Times New Roman" pitchFamily="18" charset="0"/>
              </a:rPr>
              <a:t>W</a:t>
            </a:r>
            <a:endParaRPr lang="en-US"/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CE22098F-5487-4EE8-B7B0-F4F46CB7F55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30169" y="3615505"/>
            <a:ext cx="3968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/>
          </a:p>
        </p:txBody>
      </p:sp>
      <p:sp>
        <p:nvSpPr>
          <p:cNvPr id="41" name="Rectangle 14">
            <a:extLst>
              <a:ext uri="{FF2B5EF4-FFF2-40B4-BE49-F238E27FC236}">
                <a16:creationId xmlns:a16="http://schemas.microsoft.com/office/drawing/2014/main" id="{BB041371-19CD-460D-B51F-FC9564505E7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13500" y="3557562"/>
            <a:ext cx="730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/>
          </a:p>
        </p:txBody>
      </p:sp>
      <p:sp>
        <p:nvSpPr>
          <p:cNvPr id="42" name="Rectangle 15">
            <a:extLst>
              <a:ext uri="{FF2B5EF4-FFF2-40B4-BE49-F238E27FC236}">
                <a16:creationId xmlns:a16="http://schemas.microsoft.com/office/drawing/2014/main" id="{027F720A-1E4B-46E8-9330-6EB5966EDF0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15882" y="3488505"/>
            <a:ext cx="68262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  <a:latin typeface="Times New Roman" pitchFamily="18" charset="0"/>
              </a:rPr>
              <a:t>T</a:t>
            </a:r>
            <a:endParaRPr lang="en-US"/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9411D25D-6DAB-4833-8043-8CAC53E7E8B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10325" y="3416274"/>
            <a:ext cx="7937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  <a:latin typeface="Times New Roman" pitchFamily="18" charset="0"/>
              </a:rPr>
              <a:t>H</a:t>
            </a:r>
            <a:endParaRPr lang="en-US"/>
          </a:p>
        </p:txBody>
      </p:sp>
      <p:sp>
        <p:nvSpPr>
          <p:cNvPr id="44" name="Freeform 22">
            <a:extLst>
              <a:ext uri="{FF2B5EF4-FFF2-40B4-BE49-F238E27FC236}">
                <a16:creationId xmlns:a16="http://schemas.microsoft.com/office/drawing/2014/main" id="{F180F1E4-AC1D-4F45-9F46-7737190F6056}"/>
              </a:ext>
            </a:extLst>
          </p:cNvPr>
          <p:cNvSpPr>
            <a:spLocks/>
          </p:cNvSpPr>
          <p:nvPr/>
        </p:nvSpPr>
        <p:spPr bwMode="auto">
          <a:xfrm>
            <a:off x="5517344" y="2636018"/>
            <a:ext cx="53975" cy="1974850"/>
          </a:xfrm>
          <a:custGeom>
            <a:avLst/>
            <a:gdLst>
              <a:gd name="T0" fmla="*/ 0 w 34"/>
              <a:gd name="T1" fmla="*/ 0 h 1244"/>
              <a:gd name="T2" fmla="*/ 0 w 34"/>
              <a:gd name="T3" fmla="*/ 2147483647 h 1244"/>
              <a:gd name="T4" fmla="*/ 2147483647 w 34"/>
              <a:gd name="T5" fmla="*/ 2147483647 h 1244"/>
              <a:gd name="T6" fmla="*/ 2147483647 w 34"/>
              <a:gd name="T7" fmla="*/ 0 h 1244"/>
              <a:gd name="T8" fmla="*/ 0 w 34"/>
              <a:gd name="T9" fmla="*/ 0 h 1244"/>
              <a:gd name="T10" fmla="*/ 0 w 34"/>
              <a:gd name="T11" fmla="*/ 0 h 1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" h="1244">
                <a:moveTo>
                  <a:pt x="0" y="0"/>
                </a:moveTo>
                <a:lnTo>
                  <a:pt x="0" y="1244"/>
                </a:lnTo>
                <a:lnTo>
                  <a:pt x="34" y="1244"/>
                </a:lnTo>
                <a:lnTo>
                  <a:pt x="3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24">
            <a:extLst>
              <a:ext uri="{FF2B5EF4-FFF2-40B4-BE49-F238E27FC236}">
                <a16:creationId xmlns:a16="http://schemas.microsoft.com/office/drawing/2014/main" id="{D4B0718E-DEF5-4D99-BC34-62D6707A9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7344" y="294081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D39B42-4D3E-48F3-B54F-23431A610E8D}"/>
              </a:ext>
            </a:extLst>
          </p:cNvPr>
          <p:cNvSpPr txBox="1"/>
          <p:nvPr/>
        </p:nvSpPr>
        <p:spPr>
          <a:xfrm>
            <a:off x="3535485" y="1596034"/>
            <a:ext cx="2204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Neighboring </a:t>
            </a:r>
          </a:p>
          <a:p>
            <a:r>
              <a:rPr lang="en-US" dirty="0"/>
              <a:t>Threads access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91518C-B7A2-49CA-B259-9171F4D95144}"/>
              </a:ext>
            </a:extLst>
          </p:cNvPr>
          <p:cNvSpPr txBox="1"/>
          <p:nvPr/>
        </p:nvSpPr>
        <p:spPr>
          <a:xfrm>
            <a:off x="2501012" y="4666004"/>
            <a:ext cx="2003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neighboring rows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92C9FB-AC99-4C6B-829A-C3E368634D25}"/>
              </a:ext>
            </a:extLst>
          </p:cNvPr>
          <p:cNvSpPr txBox="1"/>
          <p:nvPr/>
        </p:nvSpPr>
        <p:spPr>
          <a:xfrm>
            <a:off x="4666443" y="4690533"/>
            <a:ext cx="2003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columns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B70EDA-5AF8-4112-8BCE-D2385755D1F6}"/>
              </a:ext>
            </a:extLst>
          </p:cNvPr>
          <p:cNvSpPr txBox="1"/>
          <p:nvPr/>
        </p:nvSpPr>
        <p:spPr>
          <a:xfrm>
            <a:off x="7064951" y="4666004"/>
            <a:ext cx="200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rows</a:t>
            </a:r>
          </a:p>
        </p:txBody>
      </p:sp>
    </p:spTree>
    <p:extLst>
      <p:ext uri="{BB962C8B-B14F-4D97-AF65-F5344CB8AC3E}">
        <p14:creationId xmlns:p14="http://schemas.microsoft.com/office/powerpoint/2010/main" val="255949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132E-919A-4562-B141-F9BE6274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Neighboring Columns (Coalesced)</a:t>
            </a:r>
          </a:p>
        </p:txBody>
      </p:sp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5681E5-6223-4C4D-AE70-55F385F147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grpSp>
        <p:nvGrpSpPr>
          <p:cNvPr id="26627" name="Group 1"/>
          <p:cNvGrpSpPr>
            <a:grpSpLocks/>
          </p:cNvGrpSpPr>
          <p:nvPr/>
        </p:nvGrpSpPr>
        <p:grpSpPr bwMode="auto">
          <a:xfrm>
            <a:off x="990600" y="1980942"/>
            <a:ext cx="7569200" cy="4496058"/>
            <a:chOff x="965200" y="477837"/>
            <a:chExt cx="7569200" cy="4495800"/>
          </a:xfrm>
        </p:grpSpPr>
        <p:sp>
          <p:nvSpPr>
            <p:cNvPr id="26628" name="Line 71"/>
            <p:cNvSpPr>
              <a:spLocks noChangeShapeType="1"/>
            </p:cNvSpPr>
            <p:nvPr/>
          </p:nvSpPr>
          <p:spPr bwMode="auto">
            <a:xfrm>
              <a:off x="1209675" y="41354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29" name="Text Box 72"/>
            <p:cNvSpPr txBox="1">
              <a:spLocks noChangeArrowheads="1"/>
            </p:cNvSpPr>
            <p:nvPr/>
          </p:nvSpPr>
          <p:spPr bwMode="auto">
            <a:xfrm>
              <a:off x="965200" y="3644900"/>
              <a:ext cx="406932" cy="4616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26630" name="Text Box 73"/>
            <p:cNvSpPr txBox="1">
              <a:spLocks noChangeArrowheads="1"/>
            </p:cNvSpPr>
            <p:nvPr/>
          </p:nvSpPr>
          <p:spPr bwMode="auto">
            <a:xfrm>
              <a:off x="1209675" y="3221037"/>
              <a:ext cx="436338" cy="400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T</a:t>
              </a:r>
              <a:r>
                <a:rPr lang="en-US" altLang="en-US" sz="2000" baseline="-25000" dirty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6631" name="Text Box 74"/>
            <p:cNvSpPr txBox="1">
              <a:spLocks noChangeArrowheads="1"/>
            </p:cNvSpPr>
            <p:nvPr/>
          </p:nvSpPr>
          <p:spPr bwMode="auto">
            <a:xfrm>
              <a:off x="1666875" y="3221037"/>
              <a:ext cx="436338" cy="400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T</a:t>
              </a:r>
              <a:r>
                <a:rPr lang="en-US" altLang="en-US" sz="2000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6632" name="Text Box 75"/>
            <p:cNvSpPr txBox="1">
              <a:spLocks noChangeArrowheads="1"/>
            </p:cNvSpPr>
            <p:nvPr/>
          </p:nvSpPr>
          <p:spPr bwMode="auto">
            <a:xfrm>
              <a:off x="2124075" y="3221037"/>
              <a:ext cx="436338" cy="400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T</a:t>
              </a:r>
              <a:r>
                <a:rPr lang="en-US" altLang="en-US" sz="2000" baseline="-25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6633" name="Text Box 76"/>
            <p:cNvSpPr txBox="1">
              <a:spLocks noChangeArrowheads="1"/>
            </p:cNvSpPr>
            <p:nvPr/>
          </p:nvSpPr>
          <p:spPr bwMode="auto">
            <a:xfrm>
              <a:off x="2581275" y="3221037"/>
              <a:ext cx="436338" cy="400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T</a:t>
              </a:r>
              <a:r>
                <a:rPr lang="en-US" altLang="en-US" sz="2000" baseline="-250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6634" name="Text Box 79"/>
            <p:cNvSpPr txBox="1">
              <a:spLocks noChangeArrowheads="1"/>
            </p:cNvSpPr>
            <p:nvPr/>
          </p:nvSpPr>
          <p:spPr bwMode="auto">
            <a:xfrm>
              <a:off x="1247755" y="2851149"/>
              <a:ext cx="1774845" cy="369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Load iteration 0</a:t>
              </a:r>
            </a:p>
          </p:txBody>
        </p:sp>
        <p:sp>
          <p:nvSpPr>
            <p:cNvPr id="26635" name="Text Box 80"/>
            <p:cNvSpPr txBox="1">
              <a:spLocks noChangeArrowheads="1"/>
            </p:cNvSpPr>
            <p:nvPr/>
          </p:nvSpPr>
          <p:spPr bwMode="auto">
            <a:xfrm>
              <a:off x="3114675" y="3221037"/>
              <a:ext cx="436338" cy="400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T</a:t>
              </a:r>
              <a:r>
                <a:rPr lang="en-US" altLang="en-US" sz="2000" baseline="-25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6636" name="Text Box 81"/>
            <p:cNvSpPr txBox="1">
              <a:spLocks noChangeArrowheads="1"/>
            </p:cNvSpPr>
            <p:nvPr/>
          </p:nvSpPr>
          <p:spPr bwMode="auto">
            <a:xfrm>
              <a:off x="3571875" y="3221037"/>
              <a:ext cx="436338" cy="400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T</a:t>
              </a:r>
              <a:r>
                <a:rPr lang="en-US" altLang="en-US" sz="2000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6637" name="Text Box 82"/>
            <p:cNvSpPr txBox="1">
              <a:spLocks noChangeArrowheads="1"/>
            </p:cNvSpPr>
            <p:nvPr/>
          </p:nvSpPr>
          <p:spPr bwMode="auto">
            <a:xfrm>
              <a:off x="4029075" y="3221037"/>
              <a:ext cx="436338" cy="400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T</a:t>
              </a:r>
              <a:r>
                <a:rPr lang="en-US" altLang="en-US" sz="2000" baseline="-25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6638" name="Text Box 83"/>
            <p:cNvSpPr txBox="1">
              <a:spLocks noChangeArrowheads="1"/>
            </p:cNvSpPr>
            <p:nvPr/>
          </p:nvSpPr>
          <p:spPr bwMode="auto">
            <a:xfrm>
              <a:off x="4486275" y="3221037"/>
              <a:ext cx="436338" cy="400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T</a:t>
              </a:r>
              <a:r>
                <a:rPr lang="en-US" altLang="en-US" sz="2000" baseline="-250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6639" name="Text Box 84"/>
            <p:cNvSpPr txBox="1">
              <a:spLocks noChangeArrowheads="1"/>
            </p:cNvSpPr>
            <p:nvPr/>
          </p:nvSpPr>
          <p:spPr bwMode="auto">
            <a:xfrm>
              <a:off x="3152755" y="2840037"/>
              <a:ext cx="1774845" cy="369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Load iteration 1</a:t>
              </a:r>
            </a:p>
          </p:txBody>
        </p:sp>
        <p:sp>
          <p:nvSpPr>
            <p:cNvPr id="26640" name="Text Box 85"/>
            <p:cNvSpPr txBox="1">
              <a:spLocks noChangeArrowheads="1"/>
            </p:cNvSpPr>
            <p:nvPr/>
          </p:nvSpPr>
          <p:spPr bwMode="auto">
            <a:xfrm>
              <a:off x="2124075" y="630237"/>
              <a:ext cx="1524000" cy="1015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Access direction in kernel code</a:t>
              </a:r>
            </a:p>
          </p:txBody>
        </p:sp>
        <p:sp>
          <p:nvSpPr>
            <p:cNvPr id="26641" name="Line 86"/>
            <p:cNvSpPr>
              <a:spLocks noChangeShapeType="1"/>
            </p:cNvSpPr>
            <p:nvPr/>
          </p:nvSpPr>
          <p:spPr bwMode="auto">
            <a:xfrm flipV="1">
              <a:off x="14382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Line 87"/>
            <p:cNvSpPr>
              <a:spLocks noChangeShapeType="1"/>
            </p:cNvSpPr>
            <p:nvPr/>
          </p:nvSpPr>
          <p:spPr bwMode="auto">
            <a:xfrm flipV="1">
              <a:off x="18954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Line 88"/>
            <p:cNvSpPr>
              <a:spLocks noChangeShapeType="1"/>
            </p:cNvSpPr>
            <p:nvPr/>
          </p:nvSpPr>
          <p:spPr bwMode="auto">
            <a:xfrm flipV="1">
              <a:off x="23526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89"/>
            <p:cNvSpPr>
              <a:spLocks noChangeShapeType="1"/>
            </p:cNvSpPr>
            <p:nvPr/>
          </p:nvSpPr>
          <p:spPr bwMode="auto">
            <a:xfrm flipV="1">
              <a:off x="28098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Line 90"/>
            <p:cNvSpPr>
              <a:spLocks noChangeShapeType="1"/>
            </p:cNvSpPr>
            <p:nvPr/>
          </p:nvSpPr>
          <p:spPr bwMode="auto">
            <a:xfrm flipV="1">
              <a:off x="33432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Line 91"/>
            <p:cNvSpPr>
              <a:spLocks noChangeShapeType="1"/>
            </p:cNvSpPr>
            <p:nvPr/>
          </p:nvSpPr>
          <p:spPr bwMode="auto">
            <a:xfrm flipV="1">
              <a:off x="38004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Line 92"/>
            <p:cNvSpPr>
              <a:spLocks noChangeShapeType="1"/>
            </p:cNvSpPr>
            <p:nvPr/>
          </p:nvSpPr>
          <p:spPr bwMode="auto">
            <a:xfrm flipV="1">
              <a:off x="42576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Line 93"/>
            <p:cNvSpPr>
              <a:spLocks noChangeShapeType="1"/>
            </p:cNvSpPr>
            <p:nvPr/>
          </p:nvSpPr>
          <p:spPr bwMode="auto">
            <a:xfrm flipV="1">
              <a:off x="47148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Rectangle 94"/>
            <p:cNvSpPr>
              <a:spLocks noChangeArrowheads="1"/>
            </p:cNvSpPr>
            <p:nvPr/>
          </p:nvSpPr>
          <p:spPr bwMode="auto">
            <a:xfrm>
              <a:off x="1209675" y="2840037"/>
              <a:ext cx="18288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650" name="Rectangle 95"/>
            <p:cNvSpPr>
              <a:spLocks noChangeArrowheads="1"/>
            </p:cNvSpPr>
            <p:nvPr/>
          </p:nvSpPr>
          <p:spPr bwMode="auto">
            <a:xfrm>
              <a:off x="3114675" y="2840037"/>
              <a:ext cx="18288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651" name="Text Box 96"/>
            <p:cNvSpPr txBox="1">
              <a:spLocks noChangeArrowheads="1"/>
            </p:cNvSpPr>
            <p:nvPr/>
          </p:nvSpPr>
          <p:spPr bwMode="auto">
            <a:xfrm>
              <a:off x="5711825" y="2954337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Palatino" pitchFamily="18" charset="0"/>
                </a:rPr>
                <a:t>…</a:t>
              </a:r>
            </a:p>
          </p:txBody>
        </p:sp>
        <p:sp>
          <p:nvSpPr>
            <p:cNvPr id="26653" name="Rectangle 2"/>
            <p:cNvSpPr>
              <a:spLocks noChangeArrowheads="1"/>
            </p:cNvSpPr>
            <p:nvPr/>
          </p:nvSpPr>
          <p:spPr bwMode="auto">
            <a:xfrm>
              <a:off x="3800475" y="18494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654" name="Rectangle 3"/>
            <p:cNvSpPr>
              <a:spLocks noChangeArrowheads="1"/>
            </p:cNvSpPr>
            <p:nvPr/>
          </p:nvSpPr>
          <p:spPr bwMode="auto">
            <a:xfrm>
              <a:off x="4257675" y="18494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655" name="Rectangle 4"/>
            <p:cNvSpPr>
              <a:spLocks noChangeArrowheads="1"/>
            </p:cNvSpPr>
            <p:nvPr/>
          </p:nvSpPr>
          <p:spPr bwMode="auto">
            <a:xfrm>
              <a:off x="4714875" y="4778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latin typeface="Arial" panose="020B0604020202020204" pitchFamily="34" charset="0"/>
                </a:rPr>
                <a:t>0,2</a:t>
              </a:r>
            </a:p>
          </p:txBody>
        </p:sp>
        <p:sp>
          <p:nvSpPr>
            <p:cNvPr id="26656" name="Rectangle 5"/>
            <p:cNvSpPr>
              <a:spLocks noChangeArrowheads="1"/>
            </p:cNvSpPr>
            <p:nvPr/>
          </p:nvSpPr>
          <p:spPr bwMode="auto">
            <a:xfrm>
              <a:off x="4257675" y="1392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657" name="Rectangle 6"/>
            <p:cNvSpPr>
              <a:spLocks noChangeArrowheads="1"/>
            </p:cNvSpPr>
            <p:nvPr/>
          </p:nvSpPr>
          <p:spPr bwMode="auto">
            <a:xfrm>
              <a:off x="4257675" y="9350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1,1</a:t>
              </a:r>
            </a:p>
          </p:txBody>
        </p:sp>
        <p:sp>
          <p:nvSpPr>
            <p:cNvPr id="26658" name="Rectangle 7"/>
            <p:cNvSpPr>
              <a:spLocks noChangeArrowheads="1"/>
            </p:cNvSpPr>
            <p:nvPr/>
          </p:nvSpPr>
          <p:spPr bwMode="auto">
            <a:xfrm>
              <a:off x="4257675" y="4778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latin typeface="Arial" panose="020B0604020202020204" pitchFamily="34" charset="0"/>
                </a:rPr>
                <a:t>0,1</a:t>
              </a:r>
            </a:p>
          </p:txBody>
        </p:sp>
        <p:sp>
          <p:nvSpPr>
            <p:cNvPr id="26659" name="Rectangle 8"/>
            <p:cNvSpPr>
              <a:spLocks noChangeArrowheads="1"/>
            </p:cNvSpPr>
            <p:nvPr/>
          </p:nvSpPr>
          <p:spPr bwMode="auto">
            <a:xfrm>
              <a:off x="3800475" y="4778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latin typeface="Arial" panose="020B0604020202020204" pitchFamily="34" charset="0"/>
                </a:rPr>
                <a:t>0,0</a:t>
              </a:r>
            </a:p>
          </p:txBody>
        </p:sp>
        <p:sp>
          <p:nvSpPr>
            <p:cNvPr id="26660" name="Rectangle 9"/>
            <p:cNvSpPr>
              <a:spLocks noChangeArrowheads="1"/>
            </p:cNvSpPr>
            <p:nvPr/>
          </p:nvSpPr>
          <p:spPr bwMode="auto">
            <a:xfrm>
              <a:off x="3800475" y="9350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1,0</a:t>
              </a:r>
            </a:p>
          </p:txBody>
        </p:sp>
        <p:sp>
          <p:nvSpPr>
            <p:cNvPr id="26661" name="Rectangle 10"/>
            <p:cNvSpPr>
              <a:spLocks noChangeArrowheads="1"/>
            </p:cNvSpPr>
            <p:nvPr/>
          </p:nvSpPr>
          <p:spPr bwMode="auto">
            <a:xfrm>
              <a:off x="3800475" y="1392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662" name="Rectangle 11"/>
            <p:cNvSpPr>
              <a:spLocks noChangeArrowheads="1"/>
            </p:cNvSpPr>
            <p:nvPr/>
          </p:nvSpPr>
          <p:spPr bwMode="auto">
            <a:xfrm>
              <a:off x="5172075" y="4778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latin typeface="Arial" panose="020B0604020202020204" pitchFamily="34" charset="0"/>
                </a:rPr>
                <a:t>0,3</a:t>
              </a:r>
            </a:p>
          </p:txBody>
        </p:sp>
        <p:sp>
          <p:nvSpPr>
            <p:cNvPr id="26663" name="Rectangle 12"/>
            <p:cNvSpPr>
              <a:spLocks noChangeArrowheads="1"/>
            </p:cNvSpPr>
            <p:nvPr/>
          </p:nvSpPr>
          <p:spPr bwMode="auto">
            <a:xfrm>
              <a:off x="4714875" y="18494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664" name="Rectangle 13"/>
            <p:cNvSpPr>
              <a:spLocks noChangeArrowheads="1"/>
            </p:cNvSpPr>
            <p:nvPr/>
          </p:nvSpPr>
          <p:spPr bwMode="auto">
            <a:xfrm>
              <a:off x="4714875" y="1392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665" name="Rectangle 14"/>
            <p:cNvSpPr>
              <a:spLocks noChangeArrowheads="1"/>
            </p:cNvSpPr>
            <p:nvPr/>
          </p:nvSpPr>
          <p:spPr bwMode="auto">
            <a:xfrm>
              <a:off x="4714875" y="9350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1,2</a:t>
              </a:r>
            </a:p>
          </p:txBody>
        </p:sp>
        <p:sp>
          <p:nvSpPr>
            <p:cNvPr id="26666" name="Rectangle 15"/>
            <p:cNvSpPr>
              <a:spLocks noChangeArrowheads="1"/>
            </p:cNvSpPr>
            <p:nvPr/>
          </p:nvSpPr>
          <p:spPr bwMode="auto">
            <a:xfrm>
              <a:off x="5172075" y="18494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667" name="Rectangle 16"/>
            <p:cNvSpPr>
              <a:spLocks noChangeArrowheads="1"/>
            </p:cNvSpPr>
            <p:nvPr/>
          </p:nvSpPr>
          <p:spPr bwMode="auto">
            <a:xfrm>
              <a:off x="5172075" y="1392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668" name="Rectangle 17"/>
            <p:cNvSpPr>
              <a:spLocks noChangeArrowheads="1"/>
            </p:cNvSpPr>
            <p:nvPr/>
          </p:nvSpPr>
          <p:spPr bwMode="auto">
            <a:xfrm>
              <a:off x="5172075" y="9350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1,3</a:t>
              </a:r>
            </a:p>
          </p:txBody>
        </p:sp>
        <p:sp>
          <p:nvSpPr>
            <p:cNvPr id="26669" name="Rectangle 43"/>
            <p:cNvSpPr>
              <a:spLocks noChangeArrowheads="1"/>
            </p:cNvSpPr>
            <p:nvPr/>
          </p:nvSpPr>
          <p:spPr bwMode="auto">
            <a:xfrm>
              <a:off x="3800475" y="1392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670" name="Rectangle 44"/>
            <p:cNvSpPr>
              <a:spLocks noChangeArrowheads="1"/>
            </p:cNvSpPr>
            <p:nvPr/>
          </p:nvSpPr>
          <p:spPr bwMode="auto">
            <a:xfrm>
              <a:off x="4257675" y="1392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671" name="Rectangle 45"/>
            <p:cNvSpPr>
              <a:spLocks noChangeArrowheads="1"/>
            </p:cNvSpPr>
            <p:nvPr/>
          </p:nvSpPr>
          <p:spPr bwMode="auto">
            <a:xfrm>
              <a:off x="4714875" y="1392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672" name="Rectangle 46"/>
            <p:cNvSpPr>
              <a:spLocks noChangeArrowheads="1"/>
            </p:cNvSpPr>
            <p:nvPr/>
          </p:nvSpPr>
          <p:spPr bwMode="auto">
            <a:xfrm>
              <a:off x="5172075" y="1392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673" name="Rectangle 47"/>
            <p:cNvSpPr>
              <a:spLocks noChangeArrowheads="1"/>
            </p:cNvSpPr>
            <p:nvPr/>
          </p:nvSpPr>
          <p:spPr bwMode="auto">
            <a:xfrm>
              <a:off x="4257675" y="1392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2,1</a:t>
              </a:r>
            </a:p>
          </p:txBody>
        </p:sp>
        <p:sp>
          <p:nvSpPr>
            <p:cNvPr id="26674" name="Rectangle 48"/>
            <p:cNvSpPr>
              <a:spLocks noChangeArrowheads="1"/>
            </p:cNvSpPr>
            <p:nvPr/>
          </p:nvSpPr>
          <p:spPr bwMode="auto">
            <a:xfrm>
              <a:off x="3800475" y="1392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2,0</a:t>
              </a:r>
            </a:p>
          </p:txBody>
        </p:sp>
        <p:sp>
          <p:nvSpPr>
            <p:cNvPr id="26675" name="Rectangle 49"/>
            <p:cNvSpPr>
              <a:spLocks noChangeArrowheads="1"/>
            </p:cNvSpPr>
            <p:nvPr/>
          </p:nvSpPr>
          <p:spPr bwMode="auto">
            <a:xfrm>
              <a:off x="4714875" y="1392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2,2</a:t>
              </a:r>
            </a:p>
          </p:txBody>
        </p:sp>
        <p:sp>
          <p:nvSpPr>
            <p:cNvPr id="26676" name="Rectangle 50"/>
            <p:cNvSpPr>
              <a:spLocks noChangeArrowheads="1"/>
            </p:cNvSpPr>
            <p:nvPr/>
          </p:nvSpPr>
          <p:spPr bwMode="auto">
            <a:xfrm>
              <a:off x="5172075" y="1392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2,3</a:t>
              </a:r>
            </a:p>
          </p:txBody>
        </p:sp>
        <p:sp>
          <p:nvSpPr>
            <p:cNvPr id="26677" name="Rectangle 51"/>
            <p:cNvSpPr>
              <a:spLocks noChangeArrowheads="1"/>
            </p:cNvSpPr>
            <p:nvPr/>
          </p:nvSpPr>
          <p:spPr bwMode="auto">
            <a:xfrm>
              <a:off x="3800475" y="18494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678" name="Rectangle 52"/>
            <p:cNvSpPr>
              <a:spLocks noChangeArrowheads="1"/>
            </p:cNvSpPr>
            <p:nvPr/>
          </p:nvSpPr>
          <p:spPr bwMode="auto">
            <a:xfrm>
              <a:off x="4257675" y="18494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679" name="Rectangle 53"/>
            <p:cNvSpPr>
              <a:spLocks noChangeArrowheads="1"/>
            </p:cNvSpPr>
            <p:nvPr/>
          </p:nvSpPr>
          <p:spPr bwMode="auto">
            <a:xfrm>
              <a:off x="4714875" y="18494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680" name="Rectangle 54"/>
            <p:cNvSpPr>
              <a:spLocks noChangeArrowheads="1"/>
            </p:cNvSpPr>
            <p:nvPr/>
          </p:nvSpPr>
          <p:spPr bwMode="auto">
            <a:xfrm>
              <a:off x="5172075" y="18494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681" name="Rectangle 55"/>
            <p:cNvSpPr>
              <a:spLocks noChangeArrowheads="1"/>
            </p:cNvSpPr>
            <p:nvPr/>
          </p:nvSpPr>
          <p:spPr bwMode="auto">
            <a:xfrm>
              <a:off x="4257675" y="18494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3,1</a:t>
              </a:r>
            </a:p>
          </p:txBody>
        </p:sp>
        <p:sp>
          <p:nvSpPr>
            <p:cNvPr id="26682" name="Rectangle 56"/>
            <p:cNvSpPr>
              <a:spLocks noChangeArrowheads="1"/>
            </p:cNvSpPr>
            <p:nvPr/>
          </p:nvSpPr>
          <p:spPr bwMode="auto">
            <a:xfrm>
              <a:off x="3800475" y="18494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3,0</a:t>
              </a:r>
            </a:p>
          </p:txBody>
        </p:sp>
        <p:sp>
          <p:nvSpPr>
            <p:cNvPr id="26683" name="Rectangle 57"/>
            <p:cNvSpPr>
              <a:spLocks noChangeArrowheads="1"/>
            </p:cNvSpPr>
            <p:nvPr/>
          </p:nvSpPr>
          <p:spPr bwMode="auto">
            <a:xfrm>
              <a:off x="4714875" y="18494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3,2</a:t>
              </a:r>
            </a:p>
          </p:txBody>
        </p:sp>
        <p:sp>
          <p:nvSpPr>
            <p:cNvPr id="26684" name="Rectangle 58"/>
            <p:cNvSpPr>
              <a:spLocks noChangeArrowheads="1"/>
            </p:cNvSpPr>
            <p:nvPr/>
          </p:nvSpPr>
          <p:spPr bwMode="auto">
            <a:xfrm>
              <a:off x="5172075" y="18494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3,3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3632200" y="477837"/>
              <a:ext cx="0" cy="182869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86" name="Rectangle 19"/>
            <p:cNvSpPr>
              <a:spLocks noChangeArrowheads="1"/>
            </p:cNvSpPr>
            <p:nvPr/>
          </p:nvSpPr>
          <p:spPr bwMode="auto">
            <a:xfrm>
              <a:off x="12192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687" name="Rectangle 20"/>
            <p:cNvSpPr>
              <a:spLocks noChangeArrowheads="1"/>
            </p:cNvSpPr>
            <p:nvPr/>
          </p:nvSpPr>
          <p:spPr bwMode="auto">
            <a:xfrm>
              <a:off x="16764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688" name="Rectangle 21"/>
            <p:cNvSpPr>
              <a:spLocks noChangeArrowheads="1"/>
            </p:cNvSpPr>
            <p:nvPr/>
          </p:nvSpPr>
          <p:spPr bwMode="auto">
            <a:xfrm>
              <a:off x="21336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689" name="Rectangle 22"/>
            <p:cNvSpPr>
              <a:spLocks noChangeArrowheads="1"/>
            </p:cNvSpPr>
            <p:nvPr/>
          </p:nvSpPr>
          <p:spPr bwMode="auto">
            <a:xfrm>
              <a:off x="25908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690" name="Rectangle 23"/>
            <p:cNvSpPr>
              <a:spLocks noChangeArrowheads="1"/>
            </p:cNvSpPr>
            <p:nvPr/>
          </p:nvSpPr>
          <p:spPr bwMode="auto">
            <a:xfrm>
              <a:off x="30480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691" name="Rectangle 24"/>
            <p:cNvSpPr>
              <a:spLocks noChangeArrowheads="1"/>
            </p:cNvSpPr>
            <p:nvPr/>
          </p:nvSpPr>
          <p:spPr bwMode="auto">
            <a:xfrm>
              <a:off x="35052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692" name="Rectangle 25"/>
            <p:cNvSpPr>
              <a:spLocks noChangeArrowheads="1"/>
            </p:cNvSpPr>
            <p:nvPr/>
          </p:nvSpPr>
          <p:spPr bwMode="auto">
            <a:xfrm>
              <a:off x="39624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693" name="Rectangle 26"/>
            <p:cNvSpPr>
              <a:spLocks noChangeArrowheads="1"/>
            </p:cNvSpPr>
            <p:nvPr/>
          </p:nvSpPr>
          <p:spPr bwMode="auto">
            <a:xfrm>
              <a:off x="44196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694" name="Rectangle 27"/>
            <p:cNvSpPr>
              <a:spLocks noChangeArrowheads="1"/>
            </p:cNvSpPr>
            <p:nvPr/>
          </p:nvSpPr>
          <p:spPr bwMode="auto">
            <a:xfrm>
              <a:off x="48768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695" name="Rectangle 28"/>
            <p:cNvSpPr>
              <a:spLocks noChangeArrowheads="1"/>
            </p:cNvSpPr>
            <p:nvPr/>
          </p:nvSpPr>
          <p:spPr bwMode="auto">
            <a:xfrm>
              <a:off x="53340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696" name="Rectangle 29"/>
            <p:cNvSpPr>
              <a:spLocks noChangeArrowheads="1"/>
            </p:cNvSpPr>
            <p:nvPr/>
          </p:nvSpPr>
          <p:spPr bwMode="auto">
            <a:xfrm>
              <a:off x="57912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697" name="Rectangle 30"/>
            <p:cNvSpPr>
              <a:spLocks noChangeArrowheads="1"/>
            </p:cNvSpPr>
            <p:nvPr/>
          </p:nvSpPr>
          <p:spPr bwMode="auto">
            <a:xfrm>
              <a:off x="62484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698" name="Rectangle 31"/>
            <p:cNvSpPr>
              <a:spLocks noChangeArrowheads="1"/>
            </p:cNvSpPr>
            <p:nvPr/>
          </p:nvSpPr>
          <p:spPr bwMode="auto">
            <a:xfrm>
              <a:off x="2133600" y="44402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latin typeface="Arial" panose="020B0604020202020204" pitchFamily="34" charset="0"/>
                </a:rPr>
                <a:t>0,2</a:t>
              </a:r>
            </a:p>
          </p:txBody>
        </p:sp>
        <p:sp>
          <p:nvSpPr>
            <p:cNvPr id="26699" name="Rectangle 32"/>
            <p:cNvSpPr>
              <a:spLocks noChangeArrowheads="1"/>
            </p:cNvSpPr>
            <p:nvPr/>
          </p:nvSpPr>
          <p:spPr bwMode="auto">
            <a:xfrm>
              <a:off x="1676400" y="44402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latin typeface="Arial" panose="020B0604020202020204" pitchFamily="34" charset="0"/>
                </a:rPr>
                <a:t>0,1</a:t>
              </a:r>
            </a:p>
          </p:txBody>
        </p:sp>
        <p:sp>
          <p:nvSpPr>
            <p:cNvPr id="26700" name="Rectangle 33"/>
            <p:cNvSpPr>
              <a:spLocks noChangeArrowheads="1"/>
            </p:cNvSpPr>
            <p:nvPr/>
          </p:nvSpPr>
          <p:spPr bwMode="auto">
            <a:xfrm>
              <a:off x="1219200" y="44402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latin typeface="Arial" panose="020B0604020202020204" pitchFamily="34" charset="0"/>
                </a:rPr>
                <a:t>0,0</a:t>
              </a:r>
            </a:p>
          </p:txBody>
        </p:sp>
        <p:sp>
          <p:nvSpPr>
            <p:cNvPr id="26701" name="Rectangle 34"/>
            <p:cNvSpPr>
              <a:spLocks noChangeArrowheads="1"/>
            </p:cNvSpPr>
            <p:nvPr/>
          </p:nvSpPr>
          <p:spPr bwMode="auto">
            <a:xfrm>
              <a:off x="2590800" y="44402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latin typeface="Arial" panose="020B0604020202020204" pitchFamily="34" charset="0"/>
                </a:rPr>
                <a:t>0,3</a:t>
              </a:r>
            </a:p>
          </p:txBody>
        </p:sp>
        <p:sp>
          <p:nvSpPr>
            <p:cNvPr id="26702" name="Rectangle 35"/>
            <p:cNvSpPr>
              <a:spLocks noChangeArrowheads="1"/>
            </p:cNvSpPr>
            <p:nvPr/>
          </p:nvSpPr>
          <p:spPr bwMode="auto">
            <a:xfrm>
              <a:off x="3505200" y="44402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1,1</a:t>
              </a:r>
            </a:p>
          </p:txBody>
        </p:sp>
        <p:sp>
          <p:nvSpPr>
            <p:cNvPr id="26703" name="Rectangle 36"/>
            <p:cNvSpPr>
              <a:spLocks noChangeArrowheads="1"/>
            </p:cNvSpPr>
            <p:nvPr/>
          </p:nvSpPr>
          <p:spPr bwMode="auto">
            <a:xfrm>
              <a:off x="3048000" y="44402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1,0</a:t>
              </a:r>
            </a:p>
          </p:txBody>
        </p:sp>
        <p:sp>
          <p:nvSpPr>
            <p:cNvPr id="26704" name="Rectangle 37"/>
            <p:cNvSpPr>
              <a:spLocks noChangeArrowheads="1"/>
            </p:cNvSpPr>
            <p:nvPr/>
          </p:nvSpPr>
          <p:spPr bwMode="auto">
            <a:xfrm>
              <a:off x="3962400" y="44402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1,2</a:t>
              </a:r>
            </a:p>
          </p:txBody>
        </p:sp>
        <p:sp>
          <p:nvSpPr>
            <p:cNvPr id="26705" name="Rectangle 38"/>
            <p:cNvSpPr>
              <a:spLocks noChangeArrowheads="1"/>
            </p:cNvSpPr>
            <p:nvPr/>
          </p:nvSpPr>
          <p:spPr bwMode="auto">
            <a:xfrm>
              <a:off x="4419600" y="44402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1,3</a:t>
              </a:r>
            </a:p>
          </p:txBody>
        </p:sp>
        <p:sp>
          <p:nvSpPr>
            <p:cNvPr id="26706" name="Rectangle 39"/>
            <p:cNvSpPr>
              <a:spLocks noChangeArrowheads="1"/>
            </p:cNvSpPr>
            <p:nvPr/>
          </p:nvSpPr>
          <p:spPr bwMode="auto">
            <a:xfrm>
              <a:off x="5334000" y="4440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2,1</a:t>
              </a:r>
            </a:p>
          </p:txBody>
        </p:sp>
        <p:sp>
          <p:nvSpPr>
            <p:cNvPr id="26707" name="Rectangle 40"/>
            <p:cNvSpPr>
              <a:spLocks noChangeArrowheads="1"/>
            </p:cNvSpPr>
            <p:nvPr/>
          </p:nvSpPr>
          <p:spPr bwMode="auto">
            <a:xfrm>
              <a:off x="4876800" y="4440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2,0</a:t>
              </a:r>
            </a:p>
          </p:txBody>
        </p:sp>
        <p:sp>
          <p:nvSpPr>
            <p:cNvPr id="26708" name="Rectangle 41"/>
            <p:cNvSpPr>
              <a:spLocks noChangeArrowheads="1"/>
            </p:cNvSpPr>
            <p:nvPr/>
          </p:nvSpPr>
          <p:spPr bwMode="auto">
            <a:xfrm>
              <a:off x="5791200" y="4440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2,2</a:t>
              </a:r>
            </a:p>
          </p:txBody>
        </p:sp>
        <p:sp>
          <p:nvSpPr>
            <p:cNvPr id="26709" name="Rectangle 42"/>
            <p:cNvSpPr>
              <a:spLocks noChangeArrowheads="1"/>
            </p:cNvSpPr>
            <p:nvPr/>
          </p:nvSpPr>
          <p:spPr bwMode="auto">
            <a:xfrm>
              <a:off x="6248400" y="4440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2,3</a:t>
              </a:r>
            </a:p>
          </p:txBody>
        </p:sp>
        <p:sp>
          <p:nvSpPr>
            <p:cNvPr id="26710" name="Rectangle 59"/>
            <p:cNvSpPr>
              <a:spLocks noChangeArrowheads="1"/>
            </p:cNvSpPr>
            <p:nvPr/>
          </p:nvSpPr>
          <p:spPr bwMode="auto">
            <a:xfrm>
              <a:off x="67056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711" name="Rectangle 60"/>
            <p:cNvSpPr>
              <a:spLocks noChangeArrowheads="1"/>
            </p:cNvSpPr>
            <p:nvPr/>
          </p:nvSpPr>
          <p:spPr bwMode="auto">
            <a:xfrm>
              <a:off x="71628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712" name="Rectangle 61"/>
            <p:cNvSpPr>
              <a:spLocks noChangeArrowheads="1"/>
            </p:cNvSpPr>
            <p:nvPr/>
          </p:nvSpPr>
          <p:spPr bwMode="auto">
            <a:xfrm>
              <a:off x="76200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713" name="Rectangle 62"/>
            <p:cNvSpPr>
              <a:spLocks noChangeArrowheads="1"/>
            </p:cNvSpPr>
            <p:nvPr/>
          </p:nvSpPr>
          <p:spPr bwMode="auto">
            <a:xfrm>
              <a:off x="80772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714" name="Rectangle 63"/>
            <p:cNvSpPr>
              <a:spLocks noChangeArrowheads="1"/>
            </p:cNvSpPr>
            <p:nvPr/>
          </p:nvSpPr>
          <p:spPr bwMode="auto">
            <a:xfrm>
              <a:off x="67056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715" name="Rectangle 64"/>
            <p:cNvSpPr>
              <a:spLocks noChangeArrowheads="1"/>
            </p:cNvSpPr>
            <p:nvPr/>
          </p:nvSpPr>
          <p:spPr bwMode="auto">
            <a:xfrm>
              <a:off x="71628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716" name="Rectangle 65"/>
            <p:cNvSpPr>
              <a:spLocks noChangeArrowheads="1"/>
            </p:cNvSpPr>
            <p:nvPr/>
          </p:nvSpPr>
          <p:spPr bwMode="auto">
            <a:xfrm>
              <a:off x="76200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717" name="Rectangle 66"/>
            <p:cNvSpPr>
              <a:spLocks noChangeArrowheads="1"/>
            </p:cNvSpPr>
            <p:nvPr/>
          </p:nvSpPr>
          <p:spPr bwMode="auto">
            <a:xfrm>
              <a:off x="80772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6718" name="Rectangle 67"/>
            <p:cNvSpPr>
              <a:spLocks noChangeArrowheads="1"/>
            </p:cNvSpPr>
            <p:nvPr/>
          </p:nvSpPr>
          <p:spPr bwMode="auto">
            <a:xfrm>
              <a:off x="7162800" y="44402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3,1</a:t>
              </a:r>
            </a:p>
          </p:txBody>
        </p:sp>
        <p:sp>
          <p:nvSpPr>
            <p:cNvPr id="26719" name="Rectangle 68"/>
            <p:cNvSpPr>
              <a:spLocks noChangeArrowheads="1"/>
            </p:cNvSpPr>
            <p:nvPr/>
          </p:nvSpPr>
          <p:spPr bwMode="auto">
            <a:xfrm>
              <a:off x="6705600" y="44402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3,0</a:t>
              </a:r>
            </a:p>
          </p:txBody>
        </p:sp>
        <p:sp>
          <p:nvSpPr>
            <p:cNvPr id="26720" name="Rectangle 69"/>
            <p:cNvSpPr>
              <a:spLocks noChangeArrowheads="1"/>
            </p:cNvSpPr>
            <p:nvPr/>
          </p:nvSpPr>
          <p:spPr bwMode="auto">
            <a:xfrm>
              <a:off x="7620000" y="44402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3,2</a:t>
              </a:r>
            </a:p>
          </p:txBody>
        </p:sp>
        <p:sp>
          <p:nvSpPr>
            <p:cNvPr id="26721" name="Rectangle 70"/>
            <p:cNvSpPr>
              <a:spLocks noChangeArrowheads="1"/>
            </p:cNvSpPr>
            <p:nvPr/>
          </p:nvSpPr>
          <p:spPr bwMode="auto">
            <a:xfrm>
              <a:off x="8077200" y="44402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N</a:t>
              </a:r>
              <a:r>
                <a:rPr lang="en-US" altLang="en-US" sz="1600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3,3</a:t>
              </a:r>
            </a:p>
          </p:txBody>
        </p:sp>
        <p:sp>
          <p:nvSpPr>
            <p:cNvPr id="26722" name="Line 74"/>
            <p:cNvSpPr>
              <a:spLocks noChangeShapeType="1"/>
            </p:cNvSpPr>
            <p:nvPr/>
          </p:nvSpPr>
          <p:spPr bwMode="auto">
            <a:xfrm>
              <a:off x="3657600" y="4973637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F47EFE-9DF5-46C4-BF14-0095E2E9DCD8}"/>
              </a:ext>
            </a:extLst>
          </p:cNvPr>
          <p:cNvSpPr txBox="1"/>
          <p:nvPr/>
        </p:nvSpPr>
        <p:spPr>
          <a:xfrm>
            <a:off x="5739537" y="2190394"/>
            <a:ext cx="3023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 accesses in basic Matrix Multiplication</a:t>
            </a:r>
          </a:p>
          <a:p>
            <a:endParaRPr lang="en-US" sz="1800" dirty="0"/>
          </a:p>
          <a:p>
            <a:r>
              <a:rPr lang="en-US" sz="1800" dirty="0"/>
              <a:t>Matrix accesses in ELL and JDS transposed  </a:t>
            </a:r>
            <a:r>
              <a:rPr lang="en-US" sz="1800" dirty="0" err="1"/>
              <a:t>SpMV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83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91C258-B8E5-4859-A2E6-3CD8B7F6AAE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grpSp>
        <p:nvGrpSpPr>
          <p:cNvPr id="28675" name="Group 1"/>
          <p:cNvGrpSpPr>
            <a:grpSpLocks/>
          </p:cNvGrpSpPr>
          <p:nvPr/>
        </p:nvGrpSpPr>
        <p:grpSpPr bwMode="auto">
          <a:xfrm>
            <a:off x="685800" y="1295400"/>
            <a:ext cx="8048625" cy="4953000"/>
            <a:chOff x="593725" y="76200"/>
            <a:chExt cx="8048625" cy="4953000"/>
          </a:xfrm>
        </p:grpSpPr>
        <p:sp>
          <p:nvSpPr>
            <p:cNvPr id="28676" name="Line 71"/>
            <p:cNvSpPr>
              <a:spLocks noChangeShapeType="1"/>
            </p:cNvSpPr>
            <p:nvPr/>
          </p:nvSpPr>
          <p:spPr bwMode="auto">
            <a:xfrm>
              <a:off x="838200" y="4267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77" name="Text Box 72"/>
            <p:cNvSpPr txBox="1">
              <a:spLocks noChangeArrowheads="1"/>
            </p:cNvSpPr>
            <p:nvPr/>
          </p:nvSpPr>
          <p:spPr bwMode="auto">
            <a:xfrm>
              <a:off x="593725" y="3776663"/>
              <a:ext cx="4730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Palatino" pitchFamily="18" charset="0"/>
                </a:rPr>
                <a:t>M</a:t>
              </a:r>
            </a:p>
          </p:txBody>
        </p:sp>
        <p:sp>
          <p:nvSpPr>
            <p:cNvPr id="28678" name="Text Box 73"/>
            <p:cNvSpPr txBox="1">
              <a:spLocks noChangeArrowheads="1"/>
            </p:cNvSpPr>
            <p:nvPr/>
          </p:nvSpPr>
          <p:spPr bwMode="auto">
            <a:xfrm>
              <a:off x="838200" y="3352800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Palatino" pitchFamily="18" charset="0"/>
                </a:rPr>
                <a:t>T</a:t>
              </a:r>
              <a:r>
                <a:rPr lang="en-US" altLang="en-US" sz="2000" baseline="-25000">
                  <a:latin typeface="Palatino" pitchFamily="18" charset="0"/>
                </a:rPr>
                <a:t>0</a:t>
              </a:r>
            </a:p>
          </p:txBody>
        </p:sp>
        <p:sp>
          <p:nvSpPr>
            <p:cNvPr id="28679" name="Text Box 74"/>
            <p:cNvSpPr txBox="1">
              <a:spLocks noChangeArrowheads="1"/>
            </p:cNvSpPr>
            <p:nvPr/>
          </p:nvSpPr>
          <p:spPr bwMode="auto">
            <a:xfrm>
              <a:off x="2743200" y="3352800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Palatino" pitchFamily="18" charset="0"/>
                </a:rPr>
                <a:t>T</a:t>
              </a:r>
              <a:r>
                <a:rPr lang="en-US" altLang="en-US" sz="2000" baseline="-25000">
                  <a:latin typeface="Palatino" pitchFamily="18" charset="0"/>
                </a:rPr>
                <a:t>1</a:t>
              </a:r>
            </a:p>
          </p:txBody>
        </p:sp>
        <p:sp>
          <p:nvSpPr>
            <p:cNvPr id="28680" name="Text Box 75"/>
            <p:cNvSpPr txBox="1">
              <a:spLocks noChangeArrowheads="1"/>
            </p:cNvSpPr>
            <p:nvPr/>
          </p:nvSpPr>
          <p:spPr bwMode="auto">
            <a:xfrm>
              <a:off x="4419600" y="3352800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Palatino" pitchFamily="18" charset="0"/>
                </a:rPr>
                <a:t>T</a:t>
              </a:r>
              <a:r>
                <a:rPr lang="en-US" altLang="en-US" sz="2000" baseline="-25000">
                  <a:latin typeface="Palatino" pitchFamily="18" charset="0"/>
                </a:rPr>
                <a:t>2</a:t>
              </a:r>
            </a:p>
          </p:txBody>
        </p:sp>
        <p:sp>
          <p:nvSpPr>
            <p:cNvPr id="28681" name="Text Box 76"/>
            <p:cNvSpPr txBox="1">
              <a:spLocks noChangeArrowheads="1"/>
            </p:cNvSpPr>
            <p:nvPr/>
          </p:nvSpPr>
          <p:spPr bwMode="auto">
            <a:xfrm>
              <a:off x="6324600" y="3352800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Palatino" pitchFamily="18" charset="0"/>
                </a:rPr>
                <a:t>T</a:t>
              </a:r>
              <a:r>
                <a:rPr lang="en-US" altLang="en-US" sz="2000" baseline="-25000">
                  <a:latin typeface="Palatino" pitchFamily="18" charset="0"/>
                </a:rPr>
                <a:t>3</a:t>
              </a:r>
            </a:p>
          </p:txBody>
        </p:sp>
        <p:sp>
          <p:nvSpPr>
            <p:cNvPr id="28682" name="Text Box 78"/>
            <p:cNvSpPr txBox="1">
              <a:spLocks noChangeArrowheads="1"/>
            </p:cNvSpPr>
            <p:nvPr/>
          </p:nvSpPr>
          <p:spPr bwMode="auto">
            <a:xfrm>
              <a:off x="1600200" y="3048000"/>
              <a:ext cx="1658938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Palatino" pitchFamily="18" charset="0"/>
                </a:rPr>
                <a:t>Load iteration 0</a:t>
              </a:r>
            </a:p>
          </p:txBody>
        </p:sp>
        <p:sp>
          <p:nvSpPr>
            <p:cNvPr id="28683" name="Text Box 79"/>
            <p:cNvSpPr txBox="1">
              <a:spLocks noChangeArrowheads="1"/>
            </p:cNvSpPr>
            <p:nvPr/>
          </p:nvSpPr>
          <p:spPr bwMode="auto">
            <a:xfrm>
              <a:off x="1371600" y="2438400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Palatino" pitchFamily="18" charset="0"/>
                </a:rPr>
                <a:t>T</a:t>
              </a:r>
              <a:r>
                <a:rPr lang="en-US" altLang="en-US" sz="2000" baseline="-25000">
                  <a:latin typeface="Palatino" pitchFamily="18" charset="0"/>
                </a:rPr>
                <a:t>0</a:t>
              </a:r>
            </a:p>
          </p:txBody>
        </p:sp>
        <p:sp>
          <p:nvSpPr>
            <p:cNvPr id="28684" name="Text Box 80"/>
            <p:cNvSpPr txBox="1">
              <a:spLocks noChangeArrowheads="1"/>
            </p:cNvSpPr>
            <p:nvPr/>
          </p:nvSpPr>
          <p:spPr bwMode="auto">
            <a:xfrm>
              <a:off x="3200400" y="2438400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Palatino" pitchFamily="18" charset="0"/>
                </a:rPr>
                <a:t>T</a:t>
              </a:r>
              <a:r>
                <a:rPr lang="en-US" altLang="en-US" sz="2000" baseline="-25000">
                  <a:latin typeface="Palatino" pitchFamily="18" charset="0"/>
                </a:rPr>
                <a:t>1</a:t>
              </a:r>
            </a:p>
          </p:txBody>
        </p:sp>
        <p:sp>
          <p:nvSpPr>
            <p:cNvPr id="28685" name="Text Box 81"/>
            <p:cNvSpPr txBox="1">
              <a:spLocks noChangeArrowheads="1"/>
            </p:cNvSpPr>
            <p:nvPr/>
          </p:nvSpPr>
          <p:spPr bwMode="auto">
            <a:xfrm>
              <a:off x="4876800" y="2438400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Palatino" pitchFamily="18" charset="0"/>
                </a:rPr>
                <a:t>T</a:t>
              </a:r>
              <a:r>
                <a:rPr lang="en-US" altLang="en-US" sz="2000" baseline="-25000">
                  <a:latin typeface="Palatino" pitchFamily="18" charset="0"/>
                </a:rPr>
                <a:t>2</a:t>
              </a:r>
            </a:p>
          </p:txBody>
        </p:sp>
        <p:sp>
          <p:nvSpPr>
            <p:cNvPr id="28686" name="Text Box 82"/>
            <p:cNvSpPr txBox="1">
              <a:spLocks noChangeArrowheads="1"/>
            </p:cNvSpPr>
            <p:nvPr/>
          </p:nvSpPr>
          <p:spPr bwMode="auto">
            <a:xfrm>
              <a:off x="6858000" y="2438400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Palatino" pitchFamily="18" charset="0"/>
                </a:rPr>
                <a:t>T</a:t>
              </a:r>
              <a:r>
                <a:rPr lang="en-US" altLang="en-US" sz="2000" baseline="-25000">
                  <a:latin typeface="Palatino" pitchFamily="18" charset="0"/>
                </a:rPr>
                <a:t>3</a:t>
              </a:r>
            </a:p>
          </p:txBody>
        </p:sp>
        <p:sp>
          <p:nvSpPr>
            <p:cNvPr id="28687" name="Text Box 83"/>
            <p:cNvSpPr txBox="1">
              <a:spLocks noChangeArrowheads="1"/>
            </p:cNvSpPr>
            <p:nvPr/>
          </p:nvSpPr>
          <p:spPr bwMode="auto">
            <a:xfrm>
              <a:off x="2819400" y="2057400"/>
              <a:ext cx="1658938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Palatino" pitchFamily="18" charset="0"/>
                </a:rPr>
                <a:t>Load iteration 1</a:t>
              </a:r>
            </a:p>
          </p:txBody>
        </p:sp>
        <p:sp>
          <p:nvSpPr>
            <p:cNvPr id="28688" name="Text Box 84"/>
            <p:cNvSpPr txBox="1">
              <a:spLocks noChangeArrowheads="1"/>
            </p:cNvSpPr>
            <p:nvPr/>
          </p:nvSpPr>
          <p:spPr bwMode="auto">
            <a:xfrm>
              <a:off x="1828800" y="228600"/>
              <a:ext cx="1524000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Palatino" pitchFamily="18" charset="0"/>
                </a:rPr>
                <a:t>Access direction in Kernel code</a:t>
              </a:r>
            </a:p>
          </p:txBody>
        </p:sp>
        <p:sp>
          <p:nvSpPr>
            <p:cNvPr id="28689" name="Line 85"/>
            <p:cNvSpPr>
              <a:spLocks noChangeShapeType="1"/>
            </p:cNvSpPr>
            <p:nvPr/>
          </p:nvSpPr>
          <p:spPr bwMode="auto">
            <a:xfrm flipV="1">
              <a:off x="1066800" y="3733800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86"/>
            <p:cNvSpPr>
              <a:spLocks noChangeShapeType="1"/>
            </p:cNvSpPr>
            <p:nvPr/>
          </p:nvSpPr>
          <p:spPr bwMode="auto">
            <a:xfrm flipV="1">
              <a:off x="1524000" y="2819400"/>
              <a:ext cx="0" cy="1752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87"/>
            <p:cNvSpPr>
              <a:spLocks noChangeShapeType="1"/>
            </p:cNvSpPr>
            <p:nvPr/>
          </p:nvSpPr>
          <p:spPr bwMode="auto">
            <a:xfrm flipV="1">
              <a:off x="5105400" y="2819400"/>
              <a:ext cx="0" cy="1752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88"/>
            <p:cNvSpPr>
              <a:spLocks noChangeShapeType="1"/>
            </p:cNvSpPr>
            <p:nvPr/>
          </p:nvSpPr>
          <p:spPr bwMode="auto">
            <a:xfrm flipV="1">
              <a:off x="6553200" y="3733800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89"/>
            <p:cNvSpPr>
              <a:spLocks noChangeShapeType="1"/>
            </p:cNvSpPr>
            <p:nvPr/>
          </p:nvSpPr>
          <p:spPr bwMode="auto">
            <a:xfrm flipV="1">
              <a:off x="2971800" y="3733800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90"/>
            <p:cNvSpPr>
              <a:spLocks noChangeShapeType="1"/>
            </p:cNvSpPr>
            <p:nvPr/>
          </p:nvSpPr>
          <p:spPr bwMode="auto">
            <a:xfrm flipV="1">
              <a:off x="3429000" y="2819400"/>
              <a:ext cx="0" cy="1752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Line 91"/>
            <p:cNvSpPr>
              <a:spLocks noChangeShapeType="1"/>
            </p:cNvSpPr>
            <p:nvPr/>
          </p:nvSpPr>
          <p:spPr bwMode="auto">
            <a:xfrm flipV="1">
              <a:off x="7010400" y="2819400"/>
              <a:ext cx="0" cy="1752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Line 92"/>
            <p:cNvSpPr>
              <a:spLocks noChangeShapeType="1"/>
            </p:cNvSpPr>
            <p:nvPr/>
          </p:nvSpPr>
          <p:spPr bwMode="auto">
            <a:xfrm flipV="1">
              <a:off x="4648200" y="3733800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Rectangle 93"/>
            <p:cNvSpPr>
              <a:spLocks noChangeArrowheads="1"/>
            </p:cNvSpPr>
            <p:nvPr/>
          </p:nvSpPr>
          <p:spPr bwMode="auto">
            <a:xfrm>
              <a:off x="838200" y="2971800"/>
              <a:ext cx="65532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698" name="Rectangle 94"/>
            <p:cNvSpPr>
              <a:spLocks noChangeArrowheads="1"/>
            </p:cNvSpPr>
            <p:nvPr/>
          </p:nvSpPr>
          <p:spPr bwMode="auto">
            <a:xfrm>
              <a:off x="1371600" y="2057400"/>
              <a:ext cx="64008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699" name="Text Box 95"/>
            <p:cNvSpPr txBox="1">
              <a:spLocks noChangeArrowheads="1"/>
            </p:cNvSpPr>
            <p:nvPr/>
          </p:nvSpPr>
          <p:spPr bwMode="auto">
            <a:xfrm>
              <a:off x="8153400" y="1752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Palatino" pitchFamily="18" charset="0"/>
                </a:rPr>
                <a:t>…</a:t>
              </a:r>
            </a:p>
          </p:txBody>
        </p:sp>
        <p:sp>
          <p:nvSpPr>
            <p:cNvPr id="28701" name="Rectangle 2"/>
            <p:cNvSpPr>
              <a:spLocks noChangeArrowheads="1"/>
            </p:cNvSpPr>
            <p:nvPr/>
          </p:nvSpPr>
          <p:spPr bwMode="auto">
            <a:xfrm>
              <a:off x="3657600" y="15382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02" name="Rectangle 3"/>
            <p:cNvSpPr>
              <a:spLocks noChangeArrowheads="1"/>
            </p:cNvSpPr>
            <p:nvPr/>
          </p:nvSpPr>
          <p:spPr bwMode="auto">
            <a:xfrm>
              <a:off x="4114800" y="15382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03" name="Rectangle 4"/>
            <p:cNvSpPr>
              <a:spLocks noChangeArrowheads="1"/>
            </p:cNvSpPr>
            <p:nvPr/>
          </p:nvSpPr>
          <p:spPr bwMode="auto">
            <a:xfrm>
              <a:off x="4572000" y="166688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Palatino" pitchFamily="18" charset="0"/>
                </a:rPr>
                <a:t>M</a:t>
              </a:r>
              <a:r>
                <a:rPr lang="en-US" altLang="en-US" sz="1600" baseline="-25000">
                  <a:latin typeface="Palatino" pitchFamily="18" charset="0"/>
                </a:rPr>
                <a:t>0,2</a:t>
              </a:r>
            </a:p>
          </p:txBody>
        </p:sp>
        <p:sp>
          <p:nvSpPr>
            <p:cNvPr id="28704" name="Rectangle 5"/>
            <p:cNvSpPr>
              <a:spLocks noChangeArrowheads="1"/>
            </p:cNvSpPr>
            <p:nvPr/>
          </p:nvSpPr>
          <p:spPr bwMode="auto">
            <a:xfrm>
              <a:off x="4114800" y="10810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05" name="Rectangle 6"/>
            <p:cNvSpPr>
              <a:spLocks noChangeArrowheads="1"/>
            </p:cNvSpPr>
            <p:nvPr/>
          </p:nvSpPr>
          <p:spPr bwMode="auto">
            <a:xfrm>
              <a:off x="4114800" y="623888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M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1,1</a:t>
              </a:r>
            </a:p>
          </p:txBody>
        </p:sp>
        <p:sp>
          <p:nvSpPr>
            <p:cNvPr id="28706" name="Rectangle 7"/>
            <p:cNvSpPr>
              <a:spLocks noChangeArrowheads="1"/>
            </p:cNvSpPr>
            <p:nvPr/>
          </p:nvSpPr>
          <p:spPr bwMode="auto">
            <a:xfrm>
              <a:off x="4114800" y="166688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Palatino" pitchFamily="18" charset="0"/>
                </a:rPr>
                <a:t>M</a:t>
              </a:r>
              <a:r>
                <a:rPr lang="en-US" altLang="en-US" sz="1600" baseline="-25000">
                  <a:latin typeface="Palatino" pitchFamily="18" charset="0"/>
                </a:rPr>
                <a:t>0,1</a:t>
              </a:r>
            </a:p>
          </p:txBody>
        </p:sp>
        <p:sp>
          <p:nvSpPr>
            <p:cNvPr id="28707" name="Rectangle 8"/>
            <p:cNvSpPr>
              <a:spLocks noChangeArrowheads="1"/>
            </p:cNvSpPr>
            <p:nvPr/>
          </p:nvSpPr>
          <p:spPr bwMode="auto">
            <a:xfrm>
              <a:off x="3657600" y="166688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Palatino" pitchFamily="18" charset="0"/>
                </a:rPr>
                <a:t>M</a:t>
              </a:r>
              <a:r>
                <a:rPr lang="en-US" altLang="en-US" sz="1600" baseline="-25000">
                  <a:latin typeface="Palatino" pitchFamily="18" charset="0"/>
                </a:rPr>
                <a:t>0,0</a:t>
              </a:r>
            </a:p>
          </p:txBody>
        </p:sp>
        <p:sp>
          <p:nvSpPr>
            <p:cNvPr id="28708" name="Rectangle 9"/>
            <p:cNvSpPr>
              <a:spLocks noChangeArrowheads="1"/>
            </p:cNvSpPr>
            <p:nvPr/>
          </p:nvSpPr>
          <p:spPr bwMode="auto">
            <a:xfrm>
              <a:off x="3657600" y="623888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M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1,0</a:t>
              </a:r>
            </a:p>
          </p:txBody>
        </p:sp>
        <p:sp>
          <p:nvSpPr>
            <p:cNvPr id="28709" name="Rectangle 10"/>
            <p:cNvSpPr>
              <a:spLocks noChangeArrowheads="1"/>
            </p:cNvSpPr>
            <p:nvPr/>
          </p:nvSpPr>
          <p:spPr bwMode="auto">
            <a:xfrm>
              <a:off x="3657600" y="10810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10" name="Rectangle 11"/>
            <p:cNvSpPr>
              <a:spLocks noChangeArrowheads="1"/>
            </p:cNvSpPr>
            <p:nvPr/>
          </p:nvSpPr>
          <p:spPr bwMode="auto">
            <a:xfrm>
              <a:off x="5029200" y="166688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Palatino" pitchFamily="18" charset="0"/>
                </a:rPr>
                <a:t>M</a:t>
              </a:r>
              <a:r>
                <a:rPr lang="en-US" altLang="en-US" sz="1600" baseline="-25000">
                  <a:latin typeface="Palatino" pitchFamily="18" charset="0"/>
                </a:rPr>
                <a:t>0,3</a:t>
              </a:r>
            </a:p>
          </p:txBody>
        </p:sp>
        <p:sp>
          <p:nvSpPr>
            <p:cNvPr id="28711" name="Rectangle 12"/>
            <p:cNvSpPr>
              <a:spLocks noChangeArrowheads="1"/>
            </p:cNvSpPr>
            <p:nvPr/>
          </p:nvSpPr>
          <p:spPr bwMode="auto">
            <a:xfrm>
              <a:off x="4572000" y="15382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12" name="Rectangle 13"/>
            <p:cNvSpPr>
              <a:spLocks noChangeArrowheads="1"/>
            </p:cNvSpPr>
            <p:nvPr/>
          </p:nvSpPr>
          <p:spPr bwMode="auto">
            <a:xfrm>
              <a:off x="4572000" y="10810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13" name="Rectangle 14"/>
            <p:cNvSpPr>
              <a:spLocks noChangeArrowheads="1"/>
            </p:cNvSpPr>
            <p:nvPr/>
          </p:nvSpPr>
          <p:spPr bwMode="auto">
            <a:xfrm>
              <a:off x="4572000" y="623888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M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1,2</a:t>
              </a:r>
            </a:p>
          </p:txBody>
        </p:sp>
        <p:sp>
          <p:nvSpPr>
            <p:cNvPr id="28714" name="Rectangle 15"/>
            <p:cNvSpPr>
              <a:spLocks noChangeArrowheads="1"/>
            </p:cNvSpPr>
            <p:nvPr/>
          </p:nvSpPr>
          <p:spPr bwMode="auto">
            <a:xfrm>
              <a:off x="5029200" y="15382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15" name="Rectangle 16"/>
            <p:cNvSpPr>
              <a:spLocks noChangeArrowheads="1"/>
            </p:cNvSpPr>
            <p:nvPr/>
          </p:nvSpPr>
          <p:spPr bwMode="auto">
            <a:xfrm>
              <a:off x="5029200" y="10810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16" name="Rectangle 17"/>
            <p:cNvSpPr>
              <a:spLocks noChangeArrowheads="1"/>
            </p:cNvSpPr>
            <p:nvPr/>
          </p:nvSpPr>
          <p:spPr bwMode="auto">
            <a:xfrm>
              <a:off x="5029200" y="623888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M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1,3</a:t>
              </a:r>
            </a:p>
          </p:txBody>
        </p:sp>
        <p:sp>
          <p:nvSpPr>
            <p:cNvPr id="28717" name="Rectangle 43"/>
            <p:cNvSpPr>
              <a:spLocks noChangeArrowheads="1"/>
            </p:cNvSpPr>
            <p:nvPr/>
          </p:nvSpPr>
          <p:spPr bwMode="auto">
            <a:xfrm>
              <a:off x="3657600" y="10810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18" name="Rectangle 44"/>
            <p:cNvSpPr>
              <a:spLocks noChangeArrowheads="1"/>
            </p:cNvSpPr>
            <p:nvPr/>
          </p:nvSpPr>
          <p:spPr bwMode="auto">
            <a:xfrm>
              <a:off x="4114800" y="10810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19" name="Rectangle 45"/>
            <p:cNvSpPr>
              <a:spLocks noChangeArrowheads="1"/>
            </p:cNvSpPr>
            <p:nvPr/>
          </p:nvSpPr>
          <p:spPr bwMode="auto">
            <a:xfrm>
              <a:off x="4572000" y="10810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20" name="Rectangle 46"/>
            <p:cNvSpPr>
              <a:spLocks noChangeArrowheads="1"/>
            </p:cNvSpPr>
            <p:nvPr/>
          </p:nvSpPr>
          <p:spPr bwMode="auto">
            <a:xfrm>
              <a:off x="5029200" y="10810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21" name="Rectangle 47"/>
            <p:cNvSpPr>
              <a:spLocks noChangeArrowheads="1"/>
            </p:cNvSpPr>
            <p:nvPr/>
          </p:nvSpPr>
          <p:spPr bwMode="auto">
            <a:xfrm>
              <a:off x="4114800" y="1081088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M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2,1</a:t>
              </a:r>
            </a:p>
          </p:txBody>
        </p:sp>
        <p:sp>
          <p:nvSpPr>
            <p:cNvPr id="28722" name="Rectangle 48"/>
            <p:cNvSpPr>
              <a:spLocks noChangeArrowheads="1"/>
            </p:cNvSpPr>
            <p:nvPr/>
          </p:nvSpPr>
          <p:spPr bwMode="auto">
            <a:xfrm>
              <a:off x="3657600" y="1081088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M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2,0</a:t>
              </a:r>
            </a:p>
          </p:txBody>
        </p:sp>
        <p:sp>
          <p:nvSpPr>
            <p:cNvPr id="28723" name="Rectangle 49"/>
            <p:cNvSpPr>
              <a:spLocks noChangeArrowheads="1"/>
            </p:cNvSpPr>
            <p:nvPr/>
          </p:nvSpPr>
          <p:spPr bwMode="auto">
            <a:xfrm>
              <a:off x="4572000" y="1081088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M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2,2</a:t>
              </a:r>
            </a:p>
          </p:txBody>
        </p:sp>
        <p:sp>
          <p:nvSpPr>
            <p:cNvPr id="28724" name="Rectangle 50"/>
            <p:cNvSpPr>
              <a:spLocks noChangeArrowheads="1"/>
            </p:cNvSpPr>
            <p:nvPr/>
          </p:nvSpPr>
          <p:spPr bwMode="auto">
            <a:xfrm>
              <a:off x="5029200" y="1081088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M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2,3</a:t>
              </a:r>
            </a:p>
          </p:txBody>
        </p:sp>
        <p:sp>
          <p:nvSpPr>
            <p:cNvPr id="28725" name="Rectangle 51"/>
            <p:cNvSpPr>
              <a:spLocks noChangeArrowheads="1"/>
            </p:cNvSpPr>
            <p:nvPr/>
          </p:nvSpPr>
          <p:spPr bwMode="auto">
            <a:xfrm>
              <a:off x="3657600" y="15382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26" name="Rectangle 52"/>
            <p:cNvSpPr>
              <a:spLocks noChangeArrowheads="1"/>
            </p:cNvSpPr>
            <p:nvPr/>
          </p:nvSpPr>
          <p:spPr bwMode="auto">
            <a:xfrm>
              <a:off x="4114800" y="15382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27" name="Rectangle 53"/>
            <p:cNvSpPr>
              <a:spLocks noChangeArrowheads="1"/>
            </p:cNvSpPr>
            <p:nvPr/>
          </p:nvSpPr>
          <p:spPr bwMode="auto">
            <a:xfrm>
              <a:off x="4572000" y="15382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28" name="Rectangle 54"/>
            <p:cNvSpPr>
              <a:spLocks noChangeArrowheads="1"/>
            </p:cNvSpPr>
            <p:nvPr/>
          </p:nvSpPr>
          <p:spPr bwMode="auto">
            <a:xfrm>
              <a:off x="5029200" y="15382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29" name="Rectangle 55"/>
            <p:cNvSpPr>
              <a:spLocks noChangeArrowheads="1"/>
            </p:cNvSpPr>
            <p:nvPr/>
          </p:nvSpPr>
          <p:spPr bwMode="auto">
            <a:xfrm>
              <a:off x="4114800" y="1538288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M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3,1</a:t>
              </a:r>
            </a:p>
          </p:txBody>
        </p:sp>
        <p:sp>
          <p:nvSpPr>
            <p:cNvPr id="28730" name="Rectangle 56"/>
            <p:cNvSpPr>
              <a:spLocks noChangeArrowheads="1"/>
            </p:cNvSpPr>
            <p:nvPr/>
          </p:nvSpPr>
          <p:spPr bwMode="auto">
            <a:xfrm>
              <a:off x="3657600" y="1538288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M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3,0</a:t>
              </a:r>
            </a:p>
          </p:txBody>
        </p:sp>
        <p:sp>
          <p:nvSpPr>
            <p:cNvPr id="28731" name="Rectangle 57"/>
            <p:cNvSpPr>
              <a:spLocks noChangeArrowheads="1"/>
            </p:cNvSpPr>
            <p:nvPr/>
          </p:nvSpPr>
          <p:spPr bwMode="auto">
            <a:xfrm>
              <a:off x="4572000" y="1538288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M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3,2</a:t>
              </a:r>
            </a:p>
          </p:txBody>
        </p:sp>
        <p:sp>
          <p:nvSpPr>
            <p:cNvPr id="28732" name="Rectangle 58"/>
            <p:cNvSpPr>
              <a:spLocks noChangeArrowheads="1"/>
            </p:cNvSpPr>
            <p:nvPr/>
          </p:nvSpPr>
          <p:spPr bwMode="auto">
            <a:xfrm>
              <a:off x="5029200" y="1538288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M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3,3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3411538" y="76200"/>
              <a:ext cx="20574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34" name="Rectangle 19"/>
            <p:cNvSpPr>
              <a:spLocks noChangeArrowheads="1"/>
            </p:cNvSpPr>
            <p:nvPr/>
          </p:nvSpPr>
          <p:spPr bwMode="auto">
            <a:xfrm>
              <a:off x="8382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35" name="Rectangle 20"/>
            <p:cNvSpPr>
              <a:spLocks noChangeArrowheads="1"/>
            </p:cNvSpPr>
            <p:nvPr/>
          </p:nvSpPr>
          <p:spPr bwMode="auto">
            <a:xfrm>
              <a:off x="12954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36" name="Rectangle 21"/>
            <p:cNvSpPr>
              <a:spLocks noChangeArrowheads="1"/>
            </p:cNvSpPr>
            <p:nvPr/>
          </p:nvSpPr>
          <p:spPr bwMode="auto">
            <a:xfrm>
              <a:off x="17526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37" name="Rectangle 22"/>
            <p:cNvSpPr>
              <a:spLocks noChangeArrowheads="1"/>
            </p:cNvSpPr>
            <p:nvPr/>
          </p:nvSpPr>
          <p:spPr bwMode="auto">
            <a:xfrm>
              <a:off x="22098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38" name="Rectangle 23"/>
            <p:cNvSpPr>
              <a:spLocks noChangeArrowheads="1"/>
            </p:cNvSpPr>
            <p:nvPr/>
          </p:nvSpPr>
          <p:spPr bwMode="auto">
            <a:xfrm>
              <a:off x="26670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39" name="Rectangle 24"/>
            <p:cNvSpPr>
              <a:spLocks noChangeArrowheads="1"/>
            </p:cNvSpPr>
            <p:nvPr/>
          </p:nvSpPr>
          <p:spPr bwMode="auto">
            <a:xfrm>
              <a:off x="31242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40" name="Rectangle 25"/>
            <p:cNvSpPr>
              <a:spLocks noChangeArrowheads="1"/>
            </p:cNvSpPr>
            <p:nvPr/>
          </p:nvSpPr>
          <p:spPr bwMode="auto">
            <a:xfrm>
              <a:off x="35814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41" name="Rectangle 26"/>
            <p:cNvSpPr>
              <a:spLocks noChangeArrowheads="1"/>
            </p:cNvSpPr>
            <p:nvPr/>
          </p:nvSpPr>
          <p:spPr bwMode="auto">
            <a:xfrm>
              <a:off x="40386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42" name="Rectangle 27"/>
            <p:cNvSpPr>
              <a:spLocks noChangeArrowheads="1"/>
            </p:cNvSpPr>
            <p:nvPr/>
          </p:nvSpPr>
          <p:spPr bwMode="auto">
            <a:xfrm>
              <a:off x="44958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43" name="Rectangle 28"/>
            <p:cNvSpPr>
              <a:spLocks noChangeArrowheads="1"/>
            </p:cNvSpPr>
            <p:nvPr/>
          </p:nvSpPr>
          <p:spPr bwMode="auto">
            <a:xfrm>
              <a:off x="49530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44" name="Rectangle 29"/>
            <p:cNvSpPr>
              <a:spLocks noChangeArrowheads="1"/>
            </p:cNvSpPr>
            <p:nvPr/>
          </p:nvSpPr>
          <p:spPr bwMode="auto">
            <a:xfrm>
              <a:off x="54102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45" name="Rectangle 30"/>
            <p:cNvSpPr>
              <a:spLocks noChangeArrowheads="1"/>
            </p:cNvSpPr>
            <p:nvPr/>
          </p:nvSpPr>
          <p:spPr bwMode="auto">
            <a:xfrm>
              <a:off x="58674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46" name="Rectangle 31"/>
            <p:cNvSpPr>
              <a:spLocks noChangeArrowheads="1"/>
            </p:cNvSpPr>
            <p:nvPr/>
          </p:nvSpPr>
          <p:spPr bwMode="auto">
            <a:xfrm>
              <a:off x="1752600" y="45720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Palatino" pitchFamily="18" charset="0"/>
                </a:rPr>
                <a:t>M</a:t>
              </a:r>
              <a:r>
                <a:rPr lang="en-US" altLang="en-US" sz="1600" baseline="-25000">
                  <a:latin typeface="Palatino" pitchFamily="18" charset="0"/>
                </a:rPr>
                <a:t>0,2</a:t>
              </a:r>
            </a:p>
          </p:txBody>
        </p:sp>
        <p:sp>
          <p:nvSpPr>
            <p:cNvPr id="28747" name="Rectangle 32"/>
            <p:cNvSpPr>
              <a:spLocks noChangeArrowheads="1"/>
            </p:cNvSpPr>
            <p:nvPr/>
          </p:nvSpPr>
          <p:spPr bwMode="auto">
            <a:xfrm>
              <a:off x="1295400" y="45720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Palatino" pitchFamily="18" charset="0"/>
                </a:rPr>
                <a:t>M</a:t>
              </a:r>
              <a:r>
                <a:rPr lang="en-US" altLang="en-US" sz="1600" baseline="-25000">
                  <a:latin typeface="Palatino" pitchFamily="18" charset="0"/>
                </a:rPr>
                <a:t>0,1</a:t>
              </a:r>
            </a:p>
          </p:txBody>
        </p:sp>
        <p:sp>
          <p:nvSpPr>
            <p:cNvPr id="28748" name="Rectangle 33"/>
            <p:cNvSpPr>
              <a:spLocks noChangeArrowheads="1"/>
            </p:cNvSpPr>
            <p:nvPr/>
          </p:nvSpPr>
          <p:spPr bwMode="auto">
            <a:xfrm>
              <a:off x="838200" y="45720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Palatino" pitchFamily="18" charset="0"/>
                </a:rPr>
                <a:t>M</a:t>
              </a:r>
              <a:r>
                <a:rPr lang="en-US" altLang="en-US" sz="1600" baseline="-25000">
                  <a:latin typeface="Palatino" pitchFamily="18" charset="0"/>
                </a:rPr>
                <a:t>0,0</a:t>
              </a:r>
            </a:p>
          </p:txBody>
        </p:sp>
        <p:sp>
          <p:nvSpPr>
            <p:cNvPr id="28749" name="Rectangle 34"/>
            <p:cNvSpPr>
              <a:spLocks noChangeArrowheads="1"/>
            </p:cNvSpPr>
            <p:nvPr/>
          </p:nvSpPr>
          <p:spPr bwMode="auto">
            <a:xfrm>
              <a:off x="2209800" y="45720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Palatino" pitchFamily="18" charset="0"/>
                </a:rPr>
                <a:t>M</a:t>
              </a:r>
              <a:r>
                <a:rPr lang="en-US" altLang="en-US" sz="1600" baseline="-25000">
                  <a:latin typeface="Palatino" pitchFamily="18" charset="0"/>
                </a:rPr>
                <a:t>0,3</a:t>
              </a:r>
            </a:p>
          </p:txBody>
        </p:sp>
        <p:sp>
          <p:nvSpPr>
            <p:cNvPr id="28750" name="Rectangle 35"/>
            <p:cNvSpPr>
              <a:spLocks noChangeArrowheads="1"/>
            </p:cNvSpPr>
            <p:nvPr/>
          </p:nvSpPr>
          <p:spPr bwMode="auto">
            <a:xfrm>
              <a:off x="3124200" y="45720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M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1,1</a:t>
              </a:r>
            </a:p>
          </p:txBody>
        </p:sp>
        <p:sp>
          <p:nvSpPr>
            <p:cNvPr id="28751" name="Rectangle 36"/>
            <p:cNvSpPr>
              <a:spLocks noChangeArrowheads="1"/>
            </p:cNvSpPr>
            <p:nvPr/>
          </p:nvSpPr>
          <p:spPr bwMode="auto">
            <a:xfrm>
              <a:off x="2667000" y="45720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M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1,0</a:t>
              </a:r>
            </a:p>
          </p:txBody>
        </p:sp>
        <p:sp>
          <p:nvSpPr>
            <p:cNvPr id="28752" name="Rectangle 37"/>
            <p:cNvSpPr>
              <a:spLocks noChangeArrowheads="1"/>
            </p:cNvSpPr>
            <p:nvPr/>
          </p:nvSpPr>
          <p:spPr bwMode="auto">
            <a:xfrm>
              <a:off x="3581400" y="45720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M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1,2</a:t>
              </a:r>
            </a:p>
          </p:txBody>
        </p:sp>
        <p:sp>
          <p:nvSpPr>
            <p:cNvPr id="28753" name="Rectangle 38"/>
            <p:cNvSpPr>
              <a:spLocks noChangeArrowheads="1"/>
            </p:cNvSpPr>
            <p:nvPr/>
          </p:nvSpPr>
          <p:spPr bwMode="auto">
            <a:xfrm>
              <a:off x="4038600" y="45720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M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1,3</a:t>
              </a:r>
            </a:p>
          </p:txBody>
        </p:sp>
        <p:sp>
          <p:nvSpPr>
            <p:cNvPr id="28754" name="Rectangle 39"/>
            <p:cNvSpPr>
              <a:spLocks noChangeArrowheads="1"/>
            </p:cNvSpPr>
            <p:nvPr/>
          </p:nvSpPr>
          <p:spPr bwMode="auto">
            <a:xfrm>
              <a:off x="4953000" y="4572000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M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2,1</a:t>
              </a:r>
            </a:p>
          </p:txBody>
        </p:sp>
        <p:sp>
          <p:nvSpPr>
            <p:cNvPr id="28755" name="Rectangle 40"/>
            <p:cNvSpPr>
              <a:spLocks noChangeArrowheads="1"/>
            </p:cNvSpPr>
            <p:nvPr/>
          </p:nvSpPr>
          <p:spPr bwMode="auto">
            <a:xfrm>
              <a:off x="4495800" y="4572000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M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2,0</a:t>
              </a:r>
            </a:p>
          </p:txBody>
        </p:sp>
        <p:sp>
          <p:nvSpPr>
            <p:cNvPr id="28756" name="Rectangle 41"/>
            <p:cNvSpPr>
              <a:spLocks noChangeArrowheads="1"/>
            </p:cNvSpPr>
            <p:nvPr/>
          </p:nvSpPr>
          <p:spPr bwMode="auto">
            <a:xfrm>
              <a:off x="5410200" y="4572000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M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2,2</a:t>
              </a:r>
            </a:p>
          </p:txBody>
        </p:sp>
        <p:sp>
          <p:nvSpPr>
            <p:cNvPr id="28757" name="Rectangle 42"/>
            <p:cNvSpPr>
              <a:spLocks noChangeArrowheads="1"/>
            </p:cNvSpPr>
            <p:nvPr/>
          </p:nvSpPr>
          <p:spPr bwMode="auto">
            <a:xfrm>
              <a:off x="5867400" y="4572000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M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2,3</a:t>
              </a:r>
            </a:p>
          </p:txBody>
        </p:sp>
        <p:sp>
          <p:nvSpPr>
            <p:cNvPr id="28758" name="Rectangle 59"/>
            <p:cNvSpPr>
              <a:spLocks noChangeArrowheads="1"/>
            </p:cNvSpPr>
            <p:nvPr/>
          </p:nvSpPr>
          <p:spPr bwMode="auto">
            <a:xfrm>
              <a:off x="63246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59" name="Rectangle 60"/>
            <p:cNvSpPr>
              <a:spLocks noChangeArrowheads="1"/>
            </p:cNvSpPr>
            <p:nvPr/>
          </p:nvSpPr>
          <p:spPr bwMode="auto">
            <a:xfrm>
              <a:off x="67818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60" name="Rectangle 61"/>
            <p:cNvSpPr>
              <a:spLocks noChangeArrowheads="1"/>
            </p:cNvSpPr>
            <p:nvPr/>
          </p:nvSpPr>
          <p:spPr bwMode="auto">
            <a:xfrm>
              <a:off x="72390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61" name="Rectangle 62"/>
            <p:cNvSpPr>
              <a:spLocks noChangeArrowheads="1"/>
            </p:cNvSpPr>
            <p:nvPr/>
          </p:nvSpPr>
          <p:spPr bwMode="auto">
            <a:xfrm>
              <a:off x="76962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62" name="Rectangle 63"/>
            <p:cNvSpPr>
              <a:spLocks noChangeArrowheads="1"/>
            </p:cNvSpPr>
            <p:nvPr/>
          </p:nvSpPr>
          <p:spPr bwMode="auto">
            <a:xfrm>
              <a:off x="63246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63" name="Rectangle 64"/>
            <p:cNvSpPr>
              <a:spLocks noChangeArrowheads="1"/>
            </p:cNvSpPr>
            <p:nvPr/>
          </p:nvSpPr>
          <p:spPr bwMode="auto">
            <a:xfrm>
              <a:off x="67818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64" name="Rectangle 65"/>
            <p:cNvSpPr>
              <a:spLocks noChangeArrowheads="1"/>
            </p:cNvSpPr>
            <p:nvPr/>
          </p:nvSpPr>
          <p:spPr bwMode="auto">
            <a:xfrm>
              <a:off x="72390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65" name="Rectangle 66"/>
            <p:cNvSpPr>
              <a:spLocks noChangeArrowheads="1"/>
            </p:cNvSpPr>
            <p:nvPr/>
          </p:nvSpPr>
          <p:spPr bwMode="auto">
            <a:xfrm>
              <a:off x="76962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alatino" pitchFamily="18" charset="0"/>
              </a:endParaRPr>
            </a:p>
          </p:txBody>
        </p:sp>
        <p:sp>
          <p:nvSpPr>
            <p:cNvPr id="28766" name="Rectangle 67"/>
            <p:cNvSpPr>
              <a:spLocks noChangeArrowheads="1"/>
            </p:cNvSpPr>
            <p:nvPr/>
          </p:nvSpPr>
          <p:spPr bwMode="auto">
            <a:xfrm>
              <a:off x="6781800" y="4572000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M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3,1</a:t>
              </a:r>
            </a:p>
          </p:txBody>
        </p:sp>
        <p:sp>
          <p:nvSpPr>
            <p:cNvPr id="28767" name="Rectangle 68"/>
            <p:cNvSpPr>
              <a:spLocks noChangeArrowheads="1"/>
            </p:cNvSpPr>
            <p:nvPr/>
          </p:nvSpPr>
          <p:spPr bwMode="auto">
            <a:xfrm>
              <a:off x="6324600" y="4572000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M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3,0</a:t>
              </a:r>
            </a:p>
          </p:txBody>
        </p:sp>
        <p:sp>
          <p:nvSpPr>
            <p:cNvPr id="28768" name="Rectangle 69"/>
            <p:cNvSpPr>
              <a:spLocks noChangeArrowheads="1"/>
            </p:cNvSpPr>
            <p:nvPr/>
          </p:nvSpPr>
          <p:spPr bwMode="auto">
            <a:xfrm>
              <a:off x="7239000" y="4572000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M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3,2</a:t>
              </a:r>
            </a:p>
          </p:txBody>
        </p:sp>
        <p:sp>
          <p:nvSpPr>
            <p:cNvPr id="28769" name="Rectangle 70"/>
            <p:cNvSpPr>
              <a:spLocks noChangeArrowheads="1"/>
            </p:cNvSpPr>
            <p:nvPr/>
          </p:nvSpPr>
          <p:spPr bwMode="auto">
            <a:xfrm>
              <a:off x="7696200" y="4572000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Palatino" pitchFamily="18" charset="0"/>
                </a:rPr>
                <a:t>M</a:t>
              </a:r>
              <a:r>
                <a:rPr lang="en-US" altLang="en-US" sz="1600" baseline="-25000">
                  <a:solidFill>
                    <a:schemeClr val="bg1"/>
                  </a:solidFill>
                  <a:latin typeface="Palatino" pitchFamily="18" charset="0"/>
                </a:rPr>
                <a:t>3,3</a:t>
              </a:r>
            </a:p>
          </p:txBody>
        </p:sp>
      </p:grpSp>
      <p:sp>
        <p:nvSpPr>
          <p:cNvPr id="97" name="Title 1">
            <a:extLst>
              <a:ext uri="{FF2B5EF4-FFF2-40B4-BE49-F238E27FC236}">
                <a16:creationId xmlns:a16="http://schemas.microsoft.com/office/drawing/2014/main" id="{0DEFE28D-E77C-4D46-BC76-4FC8BBC9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dirty="0"/>
              <a:t>Neighboring Rows (Not Coalesced)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895E3-E661-424D-A221-B5C9AF4331F4}"/>
              </a:ext>
            </a:extLst>
          </p:cNvPr>
          <p:cNvSpPr txBox="1"/>
          <p:nvPr/>
        </p:nvSpPr>
        <p:spPr>
          <a:xfrm>
            <a:off x="5867400" y="1752600"/>
            <a:ext cx="2867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accesses in CSR and JDS </a:t>
            </a:r>
            <a:r>
              <a:rPr lang="en-US" dirty="0" err="1"/>
              <a:t>SpMV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443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0949-6196-4E39-8CD5-A0B66350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8458200" cy="1143000"/>
          </a:xfrm>
        </p:spPr>
        <p:txBody>
          <a:bodyPr/>
          <a:lstStyle/>
          <a:p>
            <a:r>
              <a:rPr lang="en-US" dirty="0"/>
              <a:t>Same Row (Coalesced, not efficient)</a:t>
            </a:r>
          </a:p>
        </p:txBody>
      </p:sp>
      <p:sp>
        <p:nvSpPr>
          <p:cNvPr id="2867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91C258-B8E5-4859-A2E6-3CD8B7F6AAE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8676" name="Line 71"/>
          <p:cNvSpPr>
            <a:spLocks noChangeShapeType="1"/>
          </p:cNvSpPr>
          <p:nvPr/>
        </p:nvSpPr>
        <p:spPr bwMode="auto">
          <a:xfrm>
            <a:off x="1082675" y="546350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Text Box 72"/>
          <p:cNvSpPr txBox="1">
            <a:spLocks noChangeArrowheads="1"/>
          </p:cNvSpPr>
          <p:nvPr/>
        </p:nvSpPr>
        <p:spPr bwMode="auto">
          <a:xfrm>
            <a:off x="838200" y="4972964"/>
            <a:ext cx="47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Palatino" pitchFamily="18" charset="0"/>
              </a:rPr>
              <a:t>M</a:t>
            </a:r>
          </a:p>
        </p:txBody>
      </p:sp>
      <p:sp>
        <p:nvSpPr>
          <p:cNvPr id="28678" name="Text Box 73"/>
          <p:cNvSpPr txBox="1">
            <a:spLocks noChangeArrowheads="1"/>
          </p:cNvSpPr>
          <p:nvPr/>
        </p:nvSpPr>
        <p:spPr bwMode="auto">
          <a:xfrm>
            <a:off x="1082675" y="4549101"/>
            <a:ext cx="4270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Palatino" pitchFamily="18" charset="0"/>
              </a:rPr>
              <a:t>T</a:t>
            </a:r>
            <a:r>
              <a:rPr lang="en-US" altLang="en-US" sz="2000" baseline="-25000">
                <a:latin typeface="Palatino" pitchFamily="18" charset="0"/>
              </a:rPr>
              <a:t>0</a:t>
            </a:r>
          </a:p>
        </p:txBody>
      </p:sp>
      <p:sp>
        <p:nvSpPr>
          <p:cNvPr id="28679" name="Text Box 74"/>
          <p:cNvSpPr txBox="1">
            <a:spLocks noChangeArrowheads="1"/>
          </p:cNvSpPr>
          <p:nvPr/>
        </p:nvSpPr>
        <p:spPr bwMode="auto">
          <a:xfrm>
            <a:off x="2987675" y="4549101"/>
            <a:ext cx="4270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Palatino" pitchFamily="18" charset="0"/>
              </a:rPr>
              <a:t>T</a:t>
            </a:r>
            <a:r>
              <a:rPr lang="en-US" altLang="en-US" sz="2000" baseline="-25000">
                <a:latin typeface="Palatino" pitchFamily="18" charset="0"/>
              </a:rPr>
              <a:t>1</a:t>
            </a:r>
          </a:p>
        </p:txBody>
      </p:sp>
      <p:sp>
        <p:nvSpPr>
          <p:cNvPr id="28680" name="Text Box 75"/>
          <p:cNvSpPr txBox="1">
            <a:spLocks noChangeArrowheads="1"/>
          </p:cNvSpPr>
          <p:nvPr/>
        </p:nvSpPr>
        <p:spPr bwMode="auto">
          <a:xfrm>
            <a:off x="4664075" y="4549101"/>
            <a:ext cx="4270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Palatino" pitchFamily="18" charset="0"/>
              </a:rPr>
              <a:t>T</a:t>
            </a:r>
            <a:r>
              <a:rPr lang="en-US" altLang="en-US" sz="2000" baseline="-25000">
                <a:latin typeface="Palatino" pitchFamily="18" charset="0"/>
              </a:rPr>
              <a:t>2</a:t>
            </a:r>
          </a:p>
        </p:txBody>
      </p:sp>
      <p:sp>
        <p:nvSpPr>
          <p:cNvPr id="28681" name="Text Box 76"/>
          <p:cNvSpPr txBox="1">
            <a:spLocks noChangeArrowheads="1"/>
          </p:cNvSpPr>
          <p:nvPr/>
        </p:nvSpPr>
        <p:spPr bwMode="auto">
          <a:xfrm>
            <a:off x="6569075" y="4549101"/>
            <a:ext cx="4270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Palatino" pitchFamily="18" charset="0"/>
              </a:rPr>
              <a:t>T</a:t>
            </a:r>
            <a:r>
              <a:rPr lang="en-US" altLang="en-US" sz="2000" baseline="-25000">
                <a:latin typeface="Palatino" pitchFamily="18" charset="0"/>
              </a:rPr>
              <a:t>3</a:t>
            </a:r>
          </a:p>
        </p:txBody>
      </p:sp>
      <p:sp>
        <p:nvSpPr>
          <p:cNvPr id="28682" name="Text Box 78"/>
          <p:cNvSpPr txBox="1">
            <a:spLocks noChangeArrowheads="1"/>
          </p:cNvSpPr>
          <p:nvPr/>
        </p:nvSpPr>
        <p:spPr bwMode="auto">
          <a:xfrm>
            <a:off x="1844675" y="4244301"/>
            <a:ext cx="16589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Palatino" pitchFamily="18" charset="0"/>
              </a:rPr>
              <a:t>Load iteration 0</a:t>
            </a:r>
          </a:p>
        </p:txBody>
      </p:sp>
      <p:sp>
        <p:nvSpPr>
          <p:cNvPr id="28683" name="Text Box 79"/>
          <p:cNvSpPr txBox="1">
            <a:spLocks noChangeArrowheads="1"/>
          </p:cNvSpPr>
          <p:nvPr/>
        </p:nvSpPr>
        <p:spPr bwMode="auto">
          <a:xfrm>
            <a:off x="1627294" y="3634701"/>
            <a:ext cx="4270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Palatino" pitchFamily="18" charset="0"/>
              </a:rPr>
              <a:t>T</a:t>
            </a:r>
            <a:r>
              <a:rPr lang="en-US" altLang="en-US" sz="2000" baseline="-25000">
                <a:latin typeface="Palatino" pitchFamily="18" charset="0"/>
              </a:rPr>
              <a:t>0</a:t>
            </a:r>
          </a:p>
        </p:txBody>
      </p:sp>
      <p:sp>
        <p:nvSpPr>
          <p:cNvPr id="28684" name="Text Box 80"/>
          <p:cNvSpPr txBox="1">
            <a:spLocks noChangeArrowheads="1"/>
          </p:cNvSpPr>
          <p:nvPr/>
        </p:nvSpPr>
        <p:spPr bwMode="auto">
          <a:xfrm>
            <a:off x="3456094" y="3634701"/>
            <a:ext cx="4270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Palatino" pitchFamily="18" charset="0"/>
              </a:rPr>
              <a:t>T</a:t>
            </a:r>
            <a:r>
              <a:rPr lang="en-US" altLang="en-US" sz="2000" baseline="-25000">
                <a:latin typeface="Palatino" pitchFamily="18" charset="0"/>
              </a:rPr>
              <a:t>1</a:t>
            </a:r>
          </a:p>
        </p:txBody>
      </p:sp>
      <p:sp>
        <p:nvSpPr>
          <p:cNvPr id="28685" name="Text Box 81"/>
          <p:cNvSpPr txBox="1">
            <a:spLocks noChangeArrowheads="1"/>
          </p:cNvSpPr>
          <p:nvPr/>
        </p:nvSpPr>
        <p:spPr bwMode="auto">
          <a:xfrm>
            <a:off x="5132494" y="3634701"/>
            <a:ext cx="4270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Palatino" pitchFamily="18" charset="0"/>
              </a:rPr>
              <a:t>T</a:t>
            </a:r>
            <a:r>
              <a:rPr lang="en-US" altLang="en-US" sz="2000" baseline="-25000">
                <a:latin typeface="Palatino" pitchFamily="18" charset="0"/>
              </a:rPr>
              <a:t>2</a:t>
            </a:r>
          </a:p>
        </p:txBody>
      </p:sp>
      <p:sp>
        <p:nvSpPr>
          <p:cNvPr id="28686" name="Text Box 82"/>
          <p:cNvSpPr txBox="1">
            <a:spLocks noChangeArrowheads="1"/>
          </p:cNvSpPr>
          <p:nvPr/>
        </p:nvSpPr>
        <p:spPr bwMode="auto">
          <a:xfrm>
            <a:off x="7113694" y="3634701"/>
            <a:ext cx="4270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Palatino" pitchFamily="18" charset="0"/>
              </a:rPr>
              <a:t>T</a:t>
            </a:r>
            <a:r>
              <a:rPr lang="en-US" altLang="en-US" sz="2000" baseline="-25000">
                <a:latin typeface="Palatino" pitchFamily="18" charset="0"/>
              </a:rPr>
              <a:t>3</a:t>
            </a:r>
          </a:p>
        </p:txBody>
      </p:sp>
      <p:sp>
        <p:nvSpPr>
          <p:cNvPr id="28687" name="Text Box 83"/>
          <p:cNvSpPr txBox="1">
            <a:spLocks noChangeArrowheads="1"/>
          </p:cNvSpPr>
          <p:nvPr/>
        </p:nvSpPr>
        <p:spPr bwMode="auto">
          <a:xfrm>
            <a:off x="3075094" y="3253701"/>
            <a:ext cx="16589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Palatino" pitchFamily="18" charset="0"/>
              </a:rPr>
              <a:t>Load iteration 1</a:t>
            </a:r>
          </a:p>
        </p:txBody>
      </p:sp>
      <p:sp>
        <p:nvSpPr>
          <p:cNvPr id="28688" name="Text Box 84"/>
          <p:cNvSpPr txBox="1">
            <a:spLocks noChangeArrowheads="1"/>
          </p:cNvSpPr>
          <p:nvPr/>
        </p:nvSpPr>
        <p:spPr bwMode="auto">
          <a:xfrm>
            <a:off x="2073275" y="1424901"/>
            <a:ext cx="1524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Palatino" pitchFamily="18" charset="0"/>
              </a:rPr>
              <a:t>Access direction in Kernel code</a:t>
            </a:r>
          </a:p>
        </p:txBody>
      </p:sp>
      <p:sp>
        <p:nvSpPr>
          <p:cNvPr id="28689" name="Line 85"/>
          <p:cNvSpPr>
            <a:spLocks noChangeShapeType="1"/>
          </p:cNvSpPr>
          <p:nvPr/>
        </p:nvSpPr>
        <p:spPr bwMode="auto">
          <a:xfrm flipV="1">
            <a:off x="1311275" y="4930101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86"/>
          <p:cNvSpPr>
            <a:spLocks noChangeShapeType="1"/>
          </p:cNvSpPr>
          <p:nvPr/>
        </p:nvSpPr>
        <p:spPr bwMode="auto">
          <a:xfrm flipV="1">
            <a:off x="1687618" y="4015701"/>
            <a:ext cx="168273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87"/>
          <p:cNvSpPr>
            <a:spLocks noChangeShapeType="1"/>
          </p:cNvSpPr>
          <p:nvPr/>
        </p:nvSpPr>
        <p:spPr bwMode="auto">
          <a:xfrm flipV="1">
            <a:off x="1855893" y="4015701"/>
            <a:ext cx="3565525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Line 88"/>
          <p:cNvSpPr>
            <a:spLocks noChangeShapeType="1"/>
          </p:cNvSpPr>
          <p:nvPr/>
        </p:nvSpPr>
        <p:spPr bwMode="auto">
          <a:xfrm flipV="1">
            <a:off x="1509713" y="4944389"/>
            <a:ext cx="5287962" cy="8239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3" name="Line 89"/>
          <p:cNvSpPr>
            <a:spLocks noChangeShapeType="1"/>
          </p:cNvSpPr>
          <p:nvPr/>
        </p:nvSpPr>
        <p:spPr bwMode="auto">
          <a:xfrm flipV="1">
            <a:off x="1371599" y="4918989"/>
            <a:ext cx="1798637" cy="8493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Line 90"/>
          <p:cNvSpPr>
            <a:spLocks noChangeShapeType="1"/>
          </p:cNvSpPr>
          <p:nvPr/>
        </p:nvSpPr>
        <p:spPr bwMode="auto">
          <a:xfrm flipV="1">
            <a:off x="1763818" y="4015701"/>
            <a:ext cx="1903413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Line 91"/>
          <p:cNvSpPr>
            <a:spLocks noChangeShapeType="1"/>
          </p:cNvSpPr>
          <p:nvPr/>
        </p:nvSpPr>
        <p:spPr bwMode="auto">
          <a:xfrm flipV="1">
            <a:off x="1916219" y="4015701"/>
            <a:ext cx="536575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6" name="Line 92"/>
          <p:cNvSpPr>
            <a:spLocks noChangeShapeType="1"/>
          </p:cNvSpPr>
          <p:nvPr/>
        </p:nvSpPr>
        <p:spPr bwMode="auto">
          <a:xfrm flipV="1">
            <a:off x="1447800" y="4918989"/>
            <a:ext cx="3475038" cy="8493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7" name="Rectangle 93"/>
          <p:cNvSpPr>
            <a:spLocks noChangeArrowheads="1"/>
          </p:cNvSpPr>
          <p:nvPr/>
        </p:nvSpPr>
        <p:spPr bwMode="auto">
          <a:xfrm>
            <a:off x="1082675" y="4168101"/>
            <a:ext cx="6553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698" name="Rectangle 94"/>
          <p:cNvSpPr>
            <a:spLocks noChangeArrowheads="1"/>
          </p:cNvSpPr>
          <p:nvPr/>
        </p:nvSpPr>
        <p:spPr bwMode="auto">
          <a:xfrm>
            <a:off x="1616075" y="3253701"/>
            <a:ext cx="6400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699" name="Text Box 95"/>
          <p:cNvSpPr txBox="1">
            <a:spLocks noChangeArrowheads="1"/>
          </p:cNvSpPr>
          <p:nvPr/>
        </p:nvSpPr>
        <p:spPr bwMode="auto">
          <a:xfrm>
            <a:off x="8397875" y="2948901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Palatino" pitchFamily="18" charset="0"/>
              </a:rPr>
              <a:t>…</a:t>
            </a:r>
          </a:p>
        </p:txBody>
      </p:sp>
      <p:sp>
        <p:nvSpPr>
          <p:cNvPr id="28701" name="Rectangle 2"/>
          <p:cNvSpPr>
            <a:spLocks noChangeArrowheads="1"/>
          </p:cNvSpPr>
          <p:nvPr/>
        </p:nvSpPr>
        <p:spPr bwMode="auto">
          <a:xfrm>
            <a:off x="3902075" y="2734589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02" name="Rectangle 3"/>
          <p:cNvSpPr>
            <a:spLocks noChangeArrowheads="1"/>
          </p:cNvSpPr>
          <p:nvPr/>
        </p:nvSpPr>
        <p:spPr bwMode="auto">
          <a:xfrm>
            <a:off x="4359275" y="2734589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03" name="Rectangle 4"/>
          <p:cNvSpPr>
            <a:spLocks noChangeArrowheads="1"/>
          </p:cNvSpPr>
          <p:nvPr/>
        </p:nvSpPr>
        <p:spPr bwMode="auto">
          <a:xfrm>
            <a:off x="4816475" y="1362989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Palatino" pitchFamily="18" charset="0"/>
              </a:rPr>
              <a:t>M</a:t>
            </a:r>
            <a:r>
              <a:rPr lang="en-US" altLang="en-US" sz="1600" baseline="-25000">
                <a:latin typeface="Palatino" pitchFamily="18" charset="0"/>
              </a:rPr>
              <a:t>0,2</a:t>
            </a:r>
          </a:p>
        </p:txBody>
      </p:sp>
      <p:sp>
        <p:nvSpPr>
          <p:cNvPr id="28704" name="Rectangle 5"/>
          <p:cNvSpPr>
            <a:spLocks noChangeArrowheads="1"/>
          </p:cNvSpPr>
          <p:nvPr/>
        </p:nvSpPr>
        <p:spPr bwMode="auto">
          <a:xfrm>
            <a:off x="4359275" y="2277389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05" name="Rectangle 6"/>
          <p:cNvSpPr>
            <a:spLocks noChangeArrowheads="1"/>
          </p:cNvSpPr>
          <p:nvPr/>
        </p:nvSpPr>
        <p:spPr bwMode="auto">
          <a:xfrm>
            <a:off x="4359275" y="1820189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1,1</a:t>
            </a:r>
          </a:p>
        </p:txBody>
      </p:sp>
      <p:sp>
        <p:nvSpPr>
          <p:cNvPr id="28706" name="Rectangle 7"/>
          <p:cNvSpPr>
            <a:spLocks noChangeArrowheads="1"/>
          </p:cNvSpPr>
          <p:nvPr/>
        </p:nvSpPr>
        <p:spPr bwMode="auto">
          <a:xfrm>
            <a:off x="4359275" y="1362989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Palatino" pitchFamily="18" charset="0"/>
              </a:rPr>
              <a:t>M</a:t>
            </a:r>
            <a:r>
              <a:rPr lang="en-US" altLang="en-US" sz="1600" baseline="-25000">
                <a:latin typeface="Palatino" pitchFamily="18" charset="0"/>
              </a:rPr>
              <a:t>0,1</a:t>
            </a:r>
          </a:p>
        </p:txBody>
      </p:sp>
      <p:sp>
        <p:nvSpPr>
          <p:cNvPr id="28707" name="Rectangle 8"/>
          <p:cNvSpPr>
            <a:spLocks noChangeArrowheads="1"/>
          </p:cNvSpPr>
          <p:nvPr/>
        </p:nvSpPr>
        <p:spPr bwMode="auto">
          <a:xfrm>
            <a:off x="3902075" y="1362989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Palatino" pitchFamily="18" charset="0"/>
              </a:rPr>
              <a:t>M</a:t>
            </a:r>
            <a:r>
              <a:rPr lang="en-US" altLang="en-US" sz="1600" baseline="-25000">
                <a:latin typeface="Palatino" pitchFamily="18" charset="0"/>
              </a:rPr>
              <a:t>0,0</a:t>
            </a:r>
          </a:p>
        </p:txBody>
      </p:sp>
      <p:sp>
        <p:nvSpPr>
          <p:cNvPr id="28708" name="Rectangle 9"/>
          <p:cNvSpPr>
            <a:spLocks noChangeArrowheads="1"/>
          </p:cNvSpPr>
          <p:nvPr/>
        </p:nvSpPr>
        <p:spPr bwMode="auto">
          <a:xfrm>
            <a:off x="3902075" y="1820189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1,0</a:t>
            </a:r>
          </a:p>
        </p:txBody>
      </p:sp>
      <p:sp>
        <p:nvSpPr>
          <p:cNvPr id="28709" name="Rectangle 10"/>
          <p:cNvSpPr>
            <a:spLocks noChangeArrowheads="1"/>
          </p:cNvSpPr>
          <p:nvPr/>
        </p:nvSpPr>
        <p:spPr bwMode="auto">
          <a:xfrm>
            <a:off x="3902075" y="2277389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10" name="Rectangle 11"/>
          <p:cNvSpPr>
            <a:spLocks noChangeArrowheads="1"/>
          </p:cNvSpPr>
          <p:nvPr/>
        </p:nvSpPr>
        <p:spPr bwMode="auto">
          <a:xfrm>
            <a:off x="5273675" y="1362989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Palatino" pitchFamily="18" charset="0"/>
              </a:rPr>
              <a:t>M</a:t>
            </a:r>
            <a:r>
              <a:rPr lang="en-US" altLang="en-US" sz="1600" baseline="-25000">
                <a:latin typeface="Palatino" pitchFamily="18" charset="0"/>
              </a:rPr>
              <a:t>0,3</a:t>
            </a:r>
          </a:p>
        </p:txBody>
      </p:sp>
      <p:sp>
        <p:nvSpPr>
          <p:cNvPr id="28711" name="Rectangle 12"/>
          <p:cNvSpPr>
            <a:spLocks noChangeArrowheads="1"/>
          </p:cNvSpPr>
          <p:nvPr/>
        </p:nvSpPr>
        <p:spPr bwMode="auto">
          <a:xfrm>
            <a:off x="4816475" y="2734589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12" name="Rectangle 13"/>
          <p:cNvSpPr>
            <a:spLocks noChangeArrowheads="1"/>
          </p:cNvSpPr>
          <p:nvPr/>
        </p:nvSpPr>
        <p:spPr bwMode="auto">
          <a:xfrm>
            <a:off x="4816475" y="2277389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13" name="Rectangle 14"/>
          <p:cNvSpPr>
            <a:spLocks noChangeArrowheads="1"/>
          </p:cNvSpPr>
          <p:nvPr/>
        </p:nvSpPr>
        <p:spPr bwMode="auto">
          <a:xfrm>
            <a:off x="4816475" y="1820189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1,2</a:t>
            </a:r>
          </a:p>
        </p:txBody>
      </p:sp>
      <p:sp>
        <p:nvSpPr>
          <p:cNvPr id="28714" name="Rectangle 15"/>
          <p:cNvSpPr>
            <a:spLocks noChangeArrowheads="1"/>
          </p:cNvSpPr>
          <p:nvPr/>
        </p:nvSpPr>
        <p:spPr bwMode="auto">
          <a:xfrm>
            <a:off x="5273675" y="2734589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15" name="Rectangle 16"/>
          <p:cNvSpPr>
            <a:spLocks noChangeArrowheads="1"/>
          </p:cNvSpPr>
          <p:nvPr/>
        </p:nvSpPr>
        <p:spPr bwMode="auto">
          <a:xfrm>
            <a:off x="5273675" y="2277389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16" name="Rectangle 17"/>
          <p:cNvSpPr>
            <a:spLocks noChangeArrowheads="1"/>
          </p:cNvSpPr>
          <p:nvPr/>
        </p:nvSpPr>
        <p:spPr bwMode="auto">
          <a:xfrm>
            <a:off x="5273675" y="1820189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1,3</a:t>
            </a:r>
          </a:p>
        </p:txBody>
      </p:sp>
      <p:sp>
        <p:nvSpPr>
          <p:cNvPr id="28717" name="Rectangle 43"/>
          <p:cNvSpPr>
            <a:spLocks noChangeArrowheads="1"/>
          </p:cNvSpPr>
          <p:nvPr/>
        </p:nvSpPr>
        <p:spPr bwMode="auto">
          <a:xfrm>
            <a:off x="3902075" y="2277389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18" name="Rectangle 44"/>
          <p:cNvSpPr>
            <a:spLocks noChangeArrowheads="1"/>
          </p:cNvSpPr>
          <p:nvPr/>
        </p:nvSpPr>
        <p:spPr bwMode="auto">
          <a:xfrm>
            <a:off x="4359275" y="2277389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19" name="Rectangle 45"/>
          <p:cNvSpPr>
            <a:spLocks noChangeArrowheads="1"/>
          </p:cNvSpPr>
          <p:nvPr/>
        </p:nvSpPr>
        <p:spPr bwMode="auto">
          <a:xfrm>
            <a:off x="4816475" y="2277389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20" name="Rectangle 46"/>
          <p:cNvSpPr>
            <a:spLocks noChangeArrowheads="1"/>
          </p:cNvSpPr>
          <p:nvPr/>
        </p:nvSpPr>
        <p:spPr bwMode="auto">
          <a:xfrm>
            <a:off x="5273675" y="2277389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21" name="Rectangle 47"/>
          <p:cNvSpPr>
            <a:spLocks noChangeArrowheads="1"/>
          </p:cNvSpPr>
          <p:nvPr/>
        </p:nvSpPr>
        <p:spPr bwMode="auto">
          <a:xfrm>
            <a:off x="4359275" y="2277389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2,1</a:t>
            </a:r>
          </a:p>
        </p:txBody>
      </p:sp>
      <p:sp>
        <p:nvSpPr>
          <p:cNvPr id="28722" name="Rectangle 48"/>
          <p:cNvSpPr>
            <a:spLocks noChangeArrowheads="1"/>
          </p:cNvSpPr>
          <p:nvPr/>
        </p:nvSpPr>
        <p:spPr bwMode="auto">
          <a:xfrm>
            <a:off x="3902075" y="2277389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2,0</a:t>
            </a:r>
          </a:p>
        </p:txBody>
      </p:sp>
      <p:sp>
        <p:nvSpPr>
          <p:cNvPr id="28723" name="Rectangle 49"/>
          <p:cNvSpPr>
            <a:spLocks noChangeArrowheads="1"/>
          </p:cNvSpPr>
          <p:nvPr/>
        </p:nvSpPr>
        <p:spPr bwMode="auto">
          <a:xfrm>
            <a:off x="4816475" y="2277389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2,2</a:t>
            </a:r>
          </a:p>
        </p:txBody>
      </p:sp>
      <p:sp>
        <p:nvSpPr>
          <p:cNvPr id="28724" name="Rectangle 50"/>
          <p:cNvSpPr>
            <a:spLocks noChangeArrowheads="1"/>
          </p:cNvSpPr>
          <p:nvPr/>
        </p:nvSpPr>
        <p:spPr bwMode="auto">
          <a:xfrm>
            <a:off x="5273675" y="2277389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2,3</a:t>
            </a:r>
          </a:p>
        </p:txBody>
      </p:sp>
      <p:sp>
        <p:nvSpPr>
          <p:cNvPr id="28725" name="Rectangle 51"/>
          <p:cNvSpPr>
            <a:spLocks noChangeArrowheads="1"/>
          </p:cNvSpPr>
          <p:nvPr/>
        </p:nvSpPr>
        <p:spPr bwMode="auto">
          <a:xfrm>
            <a:off x="3902075" y="2734589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26" name="Rectangle 52"/>
          <p:cNvSpPr>
            <a:spLocks noChangeArrowheads="1"/>
          </p:cNvSpPr>
          <p:nvPr/>
        </p:nvSpPr>
        <p:spPr bwMode="auto">
          <a:xfrm>
            <a:off x="4359275" y="2734589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27" name="Rectangle 53"/>
          <p:cNvSpPr>
            <a:spLocks noChangeArrowheads="1"/>
          </p:cNvSpPr>
          <p:nvPr/>
        </p:nvSpPr>
        <p:spPr bwMode="auto">
          <a:xfrm>
            <a:off x="4816475" y="2734589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28" name="Rectangle 54"/>
          <p:cNvSpPr>
            <a:spLocks noChangeArrowheads="1"/>
          </p:cNvSpPr>
          <p:nvPr/>
        </p:nvSpPr>
        <p:spPr bwMode="auto">
          <a:xfrm>
            <a:off x="5273675" y="2734589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29" name="Rectangle 55"/>
          <p:cNvSpPr>
            <a:spLocks noChangeArrowheads="1"/>
          </p:cNvSpPr>
          <p:nvPr/>
        </p:nvSpPr>
        <p:spPr bwMode="auto">
          <a:xfrm>
            <a:off x="4359275" y="2734589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3,1</a:t>
            </a:r>
          </a:p>
        </p:txBody>
      </p:sp>
      <p:sp>
        <p:nvSpPr>
          <p:cNvPr id="28730" name="Rectangle 56"/>
          <p:cNvSpPr>
            <a:spLocks noChangeArrowheads="1"/>
          </p:cNvSpPr>
          <p:nvPr/>
        </p:nvSpPr>
        <p:spPr bwMode="auto">
          <a:xfrm>
            <a:off x="3902075" y="2734589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3,0</a:t>
            </a:r>
          </a:p>
        </p:txBody>
      </p:sp>
      <p:sp>
        <p:nvSpPr>
          <p:cNvPr id="28731" name="Rectangle 57"/>
          <p:cNvSpPr>
            <a:spLocks noChangeArrowheads="1"/>
          </p:cNvSpPr>
          <p:nvPr/>
        </p:nvSpPr>
        <p:spPr bwMode="auto">
          <a:xfrm>
            <a:off x="4816475" y="2734589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3,2</a:t>
            </a:r>
          </a:p>
        </p:txBody>
      </p:sp>
      <p:sp>
        <p:nvSpPr>
          <p:cNvPr id="28732" name="Rectangle 58"/>
          <p:cNvSpPr>
            <a:spLocks noChangeArrowheads="1"/>
          </p:cNvSpPr>
          <p:nvPr/>
        </p:nvSpPr>
        <p:spPr bwMode="auto">
          <a:xfrm>
            <a:off x="5273675" y="2734589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3,3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3656013" y="1272501"/>
            <a:ext cx="2057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34" name="Rectangle 19"/>
          <p:cNvSpPr>
            <a:spLocks noChangeArrowheads="1"/>
          </p:cNvSpPr>
          <p:nvPr/>
        </p:nvSpPr>
        <p:spPr bwMode="auto">
          <a:xfrm>
            <a:off x="1082675" y="576830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35" name="Rectangle 20"/>
          <p:cNvSpPr>
            <a:spLocks noChangeArrowheads="1"/>
          </p:cNvSpPr>
          <p:nvPr/>
        </p:nvSpPr>
        <p:spPr bwMode="auto">
          <a:xfrm>
            <a:off x="1539875" y="576830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36" name="Rectangle 21"/>
          <p:cNvSpPr>
            <a:spLocks noChangeArrowheads="1"/>
          </p:cNvSpPr>
          <p:nvPr/>
        </p:nvSpPr>
        <p:spPr bwMode="auto">
          <a:xfrm>
            <a:off x="1997075" y="576830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37" name="Rectangle 22"/>
          <p:cNvSpPr>
            <a:spLocks noChangeArrowheads="1"/>
          </p:cNvSpPr>
          <p:nvPr/>
        </p:nvSpPr>
        <p:spPr bwMode="auto">
          <a:xfrm>
            <a:off x="2454275" y="576830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38" name="Rectangle 23"/>
          <p:cNvSpPr>
            <a:spLocks noChangeArrowheads="1"/>
          </p:cNvSpPr>
          <p:nvPr/>
        </p:nvSpPr>
        <p:spPr bwMode="auto">
          <a:xfrm>
            <a:off x="2911475" y="576830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39" name="Rectangle 24"/>
          <p:cNvSpPr>
            <a:spLocks noChangeArrowheads="1"/>
          </p:cNvSpPr>
          <p:nvPr/>
        </p:nvSpPr>
        <p:spPr bwMode="auto">
          <a:xfrm>
            <a:off x="3368675" y="576830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40" name="Rectangle 25"/>
          <p:cNvSpPr>
            <a:spLocks noChangeArrowheads="1"/>
          </p:cNvSpPr>
          <p:nvPr/>
        </p:nvSpPr>
        <p:spPr bwMode="auto">
          <a:xfrm>
            <a:off x="3825875" y="576830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41" name="Rectangle 26"/>
          <p:cNvSpPr>
            <a:spLocks noChangeArrowheads="1"/>
          </p:cNvSpPr>
          <p:nvPr/>
        </p:nvSpPr>
        <p:spPr bwMode="auto">
          <a:xfrm>
            <a:off x="4283075" y="576830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42" name="Rectangle 27"/>
          <p:cNvSpPr>
            <a:spLocks noChangeArrowheads="1"/>
          </p:cNvSpPr>
          <p:nvPr/>
        </p:nvSpPr>
        <p:spPr bwMode="auto">
          <a:xfrm>
            <a:off x="4740275" y="576830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43" name="Rectangle 28"/>
          <p:cNvSpPr>
            <a:spLocks noChangeArrowheads="1"/>
          </p:cNvSpPr>
          <p:nvPr/>
        </p:nvSpPr>
        <p:spPr bwMode="auto">
          <a:xfrm>
            <a:off x="5197475" y="576830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44" name="Rectangle 29"/>
          <p:cNvSpPr>
            <a:spLocks noChangeArrowheads="1"/>
          </p:cNvSpPr>
          <p:nvPr/>
        </p:nvSpPr>
        <p:spPr bwMode="auto">
          <a:xfrm>
            <a:off x="5654675" y="576830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45" name="Rectangle 30"/>
          <p:cNvSpPr>
            <a:spLocks noChangeArrowheads="1"/>
          </p:cNvSpPr>
          <p:nvPr/>
        </p:nvSpPr>
        <p:spPr bwMode="auto">
          <a:xfrm>
            <a:off x="6111875" y="576830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46" name="Rectangle 31"/>
          <p:cNvSpPr>
            <a:spLocks noChangeArrowheads="1"/>
          </p:cNvSpPr>
          <p:nvPr/>
        </p:nvSpPr>
        <p:spPr bwMode="auto">
          <a:xfrm>
            <a:off x="1997075" y="5768301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Palatino" pitchFamily="18" charset="0"/>
              </a:rPr>
              <a:t>M</a:t>
            </a:r>
            <a:r>
              <a:rPr lang="en-US" altLang="en-US" sz="1600" baseline="-25000">
                <a:latin typeface="Palatino" pitchFamily="18" charset="0"/>
              </a:rPr>
              <a:t>0,2</a:t>
            </a:r>
          </a:p>
        </p:txBody>
      </p:sp>
      <p:sp>
        <p:nvSpPr>
          <p:cNvPr id="28747" name="Rectangle 32"/>
          <p:cNvSpPr>
            <a:spLocks noChangeArrowheads="1"/>
          </p:cNvSpPr>
          <p:nvPr/>
        </p:nvSpPr>
        <p:spPr bwMode="auto">
          <a:xfrm>
            <a:off x="1539875" y="5768301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Palatino" pitchFamily="18" charset="0"/>
              </a:rPr>
              <a:t>M</a:t>
            </a:r>
            <a:r>
              <a:rPr lang="en-US" altLang="en-US" sz="1600" baseline="-25000">
                <a:latin typeface="Palatino" pitchFamily="18" charset="0"/>
              </a:rPr>
              <a:t>0,1</a:t>
            </a:r>
          </a:p>
        </p:txBody>
      </p:sp>
      <p:sp>
        <p:nvSpPr>
          <p:cNvPr id="28748" name="Rectangle 33"/>
          <p:cNvSpPr>
            <a:spLocks noChangeArrowheads="1"/>
          </p:cNvSpPr>
          <p:nvPr/>
        </p:nvSpPr>
        <p:spPr bwMode="auto">
          <a:xfrm>
            <a:off x="1082675" y="5768301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Palatino" pitchFamily="18" charset="0"/>
              </a:rPr>
              <a:t>M</a:t>
            </a:r>
            <a:r>
              <a:rPr lang="en-US" altLang="en-US" sz="1600" baseline="-25000">
                <a:latin typeface="Palatino" pitchFamily="18" charset="0"/>
              </a:rPr>
              <a:t>0,0</a:t>
            </a:r>
          </a:p>
        </p:txBody>
      </p:sp>
      <p:sp>
        <p:nvSpPr>
          <p:cNvPr id="28749" name="Rectangle 34"/>
          <p:cNvSpPr>
            <a:spLocks noChangeArrowheads="1"/>
          </p:cNvSpPr>
          <p:nvPr/>
        </p:nvSpPr>
        <p:spPr bwMode="auto">
          <a:xfrm>
            <a:off x="2454275" y="5768301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Palatino" pitchFamily="18" charset="0"/>
              </a:rPr>
              <a:t>M</a:t>
            </a:r>
            <a:r>
              <a:rPr lang="en-US" altLang="en-US" sz="1600" baseline="-25000">
                <a:latin typeface="Palatino" pitchFamily="18" charset="0"/>
              </a:rPr>
              <a:t>0,3</a:t>
            </a:r>
          </a:p>
        </p:txBody>
      </p:sp>
      <p:sp>
        <p:nvSpPr>
          <p:cNvPr id="28750" name="Rectangle 35"/>
          <p:cNvSpPr>
            <a:spLocks noChangeArrowheads="1"/>
          </p:cNvSpPr>
          <p:nvPr/>
        </p:nvSpPr>
        <p:spPr bwMode="auto">
          <a:xfrm>
            <a:off x="3368675" y="5768301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1,1</a:t>
            </a:r>
          </a:p>
        </p:txBody>
      </p:sp>
      <p:sp>
        <p:nvSpPr>
          <p:cNvPr id="28751" name="Rectangle 36"/>
          <p:cNvSpPr>
            <a:spLocks noChangeArrowheads="1"/>
          </p:cNvSpPr>
          <p:nvPr/>
        </p:nvSpPr>
        <p:spPr bwMode="auto">
          <a:xfrm>
            <a:off x="2911475" y="5768301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1,0</a:t>
            </a:r>
          </a:p>
        </p:txBody>
      </p:sp>
      <p:sp>
        <p:nvSpPr>
          <p:cNvPr id="28752" name="Rectangle 37"/>
          <p:cNvSpPr>
            <a:spLocks noChangeArrowheads="1"/>
          </p:cNvSpPr>
          <p:nvPr/>
        </p:nvSpPr>
        <p:spPr bwMode="auto">
          <a:xfrm>
            <a:off x="3825875" y="5768301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1,2</a:t>
            </a:r>
          </a:p>
        </p:txBody>
      </p:sp>
      <p:sp>
        <p:nvSpPr>
          <p:cNvPr id="28753" name="Rectangle 38"/>
          <p:cNvSpPr>
            <a:spLocks noChangeArrowheads="1"/>
          </p:cNvSpPr>
          <p:nvPr/>
        </p:nvSpPr>
        <p:spPr bwMode="auto">
          <a:xfrm>
            <a:off x="4283075" y="5768301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1,3</a:t>
            </a:r>
          </a:p>
        </p:txBody>
      </p:sp>
      <p:sp>
        <p:nvSpPr>
          <p:cNvPr id="28754" name="Rectangle 39"/>
          <p:cNvSpPr>
            <a:spLocks noChangeArrowheads="1"/>
          </p:cNvSpPr>
          <p:nvPr/>
        </p:nvSpPr>
        <p:spPr bwMode="auto">
          <a:xfrm>
            <a:off x="5197475" y="5768301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2,1</a:t>
            </a:r>
          </a:p>
        </p:txBody>
      </p:sp>
      <p:sp>
        <p:nvSpPr>
          <p:cNvPr id="28755" name="Rectangle 40"/>
          <p:cNvSpPr>
            <a:spLocks noChangeArrowheads="1"/>
          </p:cNvSpPr>
          <p:nvPr/>
        </p:nvSpPr>
        <p:spPr bwMode="auto">
          <a:xfrm>
            <a:off x="4740275" y="5768301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2,0</a:t>
            </a:r>
          </a:p>
        </p:txBody>
      </p:sp>
      <p:sp>
        <p:nvSpPr>
          <p:cNvPr id="28756" name="Rectangle 41"/>
          <p:cNvSpPr>
            <a:spLocks noChangeArrowheads="1"/>
          </p:cNvSpPr>
          <p:nvPr/>
        </p:nvSpPr>
        <p:spPr bwMode="auto">
          <a:xfrm>
            <a:off x="5654675" y="5768301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2,2</a:t>
            </a:r>
          </a:p>
        </p:txBody>
      </p:sp>
      <p:sp>
        <p:nvSpPr>
          <p:cNvPr id="28757" name="Rectangle 42"/>
          <p:cNvSpPr>
            <a:spLocks noChangeArrowheads="1"/>
          </p:cNvSpPr>
          <p:nvPr/>
        </p:nvSpPr>
        <p:spPr bwMode="auto">
          <a:xfrm>
            <a:off x="6111875" y="5768301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2,3</a:t>
            </a:r>
          </a:p>
        </p:txBody>
      </p:sp>
      <p:sp>
        <p:nvSpPr>
          <p:cNvPr id="28758" name="Rectangle 59"/>
          <p:cNvSpPr>
            <a:spLocks noChangeArrowheads="1"/>
          </p:cNvSpPr>
          <p:nvPr/>
        </p:nvSpPr>
        <p:spPr bwMode="auto">
          <a:xfrm>
            <a:off x="6569075" y="576830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59" name="Rectangle 60"/>
          <p:cNvSpPr>
            <a:spLocks noChangeArrowheads="1"/>
          </p:cNvSpPr>
          <p:nvPr/>
        </p:nvSpPr>
        <p:spPr bwMode="auto">
          <a:xfrm>
            <a:off x="7026275" y="576830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60" name="Rectangle 61"/>
          <p:cNvSpPr>
            <a:spLocks noChangeArrowheads="1"/>
          </p:cNvSpPr>
          <p:nvPr/>
        </p:nvSpPr>
        <p:spPr bwMode="auto">
          <a:xfrm>
            <a:off x="7483475" y="576830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61" name="Rectangle 62"/>
          <p:cNvSpPr>
            <a:spLocks noChangeArrowheads="1"/>
          </p:cNvSpPr>
          <p:nvPr/>
        </p:nvSpPr>
        <p:spPr bwMode="auto">
          <a:xfrm>
            <a:off x="7940675" y="576830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62" name="Rectangle 63"/>
          <p:cNvSpPr>
            <a:spLocks noChangeArrowheads="1"/>
          </p:cNvSpPr>
          <p:nvPr/>
        </p:nvSpPr>
        <p:spPr bwMode="auto">
          <a:xfrm>
            <a:off x="6569075" y="576830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63" name="Rectangle 64"/>
          <p:cNvSpPr>
            <a:spLocks noChangeArrowheads="1"/>
          </p:cNvSpPr>
          <p:nvPr/>
        </p:nvSpPr>
        <p:spPr bwMode="auto">
          <a:xfrm>
            <a:off x="7026275" y="576830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64" name="Rectangle 65"/>
          <p:cNvSpPr>
            <a:spLocks noChangeArrowheads="1"/>
          </p:cNvSpPr>
          <p:nvPr/>
        </p:nvSpPr>
        <p:spPr bwMode="auto">
          <a:xfrm>
            <a:off x="7483475" y="576830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65" name="Rectangle 66"/>
          <p:cNvSpPr>
            <a:spLocks noChangeArrowheads="1"/>
          </p:cNvSpPr>
          <p:nvPr/>
        </p:nvSpPr>
        <p:spPr bwMode="auto">
          <a:xfrm>
            <a:off x="7940675" y="576830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8766" name="Rectangle 67"/>
          <p:cNvSpPr>
            <a:spLocks noChangeArrowheads="1"/>
          </p:cNvSpPr>
          <p:nvPr/>
        </p:nvSpPr>
        <p:spPr bwMode="auto">
          <a:xfrm>
            <a:off x="7026275" y="5768301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3,1</a:t>
            </a:r>
          </a:p>
        </p:txBody>
      </p:sp>
      <p:sp>
        <p:nvSpPr>
          <p:cNvPr id="28767" name="Rectangle 68"/>
          <p:cNvSpPr>
            <a:spLocks noChangeArrowheads="1"/>
          </p:cNvSpPr>
          <p:nvPr/>
        </p:nvSpPr>
        <p:spPr bwMode="auto">
          <a:xfrm>
            <a:off x="6569075" y="5768301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3,0</a:t>
            </a:r>
          </a:p>
        </p:txBody>
      </p:sp>
      <p:sp>
        <p:nvSpPr>
          <p:cNvPr id="28768" name="Rectangle 69"/>
          <p:cNvSpPr>
            <a:spLocks noChangeArrowheads="1"/>
          </p:cNvSpPr>
          <p:nvPr/>
        </p:nvSpPr>
        <p:spPr bwMode="auto">
          <a:xfrm>
            <a:off x="7483475" y="5768301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3,2</a:t>
            </a:r>
          </a:p>
        </p:txBody>
      </p:sp>
      <p:sp>
        <p:nvSpPr>
          <p:cNvPr id="28769" name="Rectangle 70"/>
          <p:cNvSpPr>
            <a:spLocks noChangeArrowheads="1"/>
          </p:cNvSpPr>
          <p:nvPr/>
        </p:nvSpPr>
        <p:spPr bwMode="auto">
          <a:xfrm>
            <a:off x="7940675" y="5768301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3,3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633263E-5ED0-42CB-87CD-2BF93CE11202}"/>
              </a:ext>
            </a:extLst>
          </p:cNvPr>
          <p:cNvSpPr txBox="1"/>
          <p:nvPr/>
        </p:nvSpPr>
        <p:spPr>
          <a:xfrm>
            <a:off x="6000980" y="2222263"/>
            <a:ext cx="2381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 access in Basic Matrix Multiplication</a:t>
            </a:r>
          </a:p>
          <a:p>
            <a:endParaRPr lang="en-US" sz="1800" dirty="0"/>
          </a:p>
          <a:p>
            <a:r>
              <a:rPr lang="en-US" sz="1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1B590-2586-4027-B633-9E8B43C89869}"/>
              </a:ext>
            </a:extLst>
          </p:cNvPr>
          <p:cNvSpPr txBox="1"/>
          <p:nvPr/>
        </p:nvSpPr>
        <p:spPr>
          <a:xfrm>
            <a:off x="838200" y="6135013"/>
            <a:ext cx="8226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Coalesced since only one access will be done for all threads</a:t>
            </a:r>
          </a:p>
          <a:p>
            <a:r>
              <a:rPr lang="en-US" dirty="0"/>
              <a:t>Inefficient since most of the data returned will be wasted.</a:t>
            </a:r>
          </a:p>
        </p:txBody>
      </p:sp>
    </p:spTree>
    <p:extLst>
      <p:ext uri="{BB962C8B-B14F-4D97-AF65-F5344CB8AC3E}">
        <p14:creationId xmlns:p14="http://schemas.microsoft.com/office/powerpoint/2010/main" val="83197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3" grpId="0"/>
      <p:bldP spid="28684" grpId="0"/>
      <p:bldP spid="28685" grpId="0"/>
      <p:bldP spid="28686" grpId="0"/>
      <p:bldP spid="28687" grpId="0"/>
      <p:bldP spid="28690" grpId="0" animBg="1"/>
      <p:bldP spid="28691" grpId="0" animBg="1"/>
      <p:bldP spid="28694" grpId="0" animBg="1"/>
      <p:bldP spid="28695" grpId="0" animBg="1"/>
      <p:bldP spid="2869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132E-919A-4562-B141-F9BE6274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610600" cy="1143000"/>
          </a:xfrm>
        </p:spPr>
        <p:txBody>
          <a:bodyPr/>
          <a:lstStyle/>
          <a:p>
            <a:r>
              <a:rPr lang="en-US" dirty="0"/>
              <a:t>Same Column </a:t>
            </a:r>
            <a:br>
              <a:rPr lang="en-US" dirty="0"/>
            </a:br>
            <a:r>
              <a:rPr lang="en-US" dirty="0"/>
              <a:t>(Coalesced, not efficient)</a:t>
            </a:r>
          </a:p>
        </p:txBody>
      </p:sp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5681E5-6223-4C4D-AE70-55F385F147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6629" name="Text Box 72"/>
          <p:cNvSpPr txBox="1">
            <a:spLocks noChangeArrowheads="1"/>
          </p:cNvSpPr>
          <p:nvPr/>
        </p:nvSpPr>
        <p:spPr bwMode="auto">
          <a:xfrm>
            <a:off x="812267" y="5286210"/>
            <a:ext cx="4411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26630" name="Text Box 73"/>
          <p:cNvSpPr txBox="1">
            <a:spLocks noChangeArrowheads="1"/>
          </p:cNvSpPr>
          <p:nvPr/>
        </p:nvSpPr>
        <p:spPr bwMode="auto">
          <a:xfrm>
            <a:off x="1539875" y="4495699"/>
            <a:ext cx="4363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</a:t>
            </a:r>
            <a:r>
              <a:rPr lang="en-US" altLang="en-US" sz="2000" baseline="-25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6631" name="Text Box 74"/>
          <p:cNvSpPr txBox="1">
            <a:spLocks noChangeArrowheads="1"/>
          </p:cNvSpPr>
          <p:nvPr/>
        </p:nvSpPr>
        <p:spPr bwMode="auto">
          <a:xfrm>
            <a:off x="1997075" y="4495699"/>
            <a:ext cx="4363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</a:t>
            </a:r>
            <a:r>
              <a:rPr lang="en-US" altLang="en-US" sz="2000" baseline="-25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632" name="Text Box 75"/>
          <p:cNvSpPr txBox="1">
            <a:spLocks noChangeArrowheads="1"/>
          </p:cNvSpPr>
          <p:nvPr/>
        </p:nvSpPr>
        <p:spPr bwMode="auto">
          <a:xfrm>
            <a:off x="2454275" y="4495699"/>
            <a:ext cx="4363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</a:t>
            </a:r>
            <a:r>
              <a:rPr lang="en-US" altLang="en-US" sz="2000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6633" name="Text Box 76"/>
          <p:cNvSpPr txBox="1">
            <a:spLocks noChangeArrowheads="1"/>
          </p:cNvSpPr>
          <p:nvPr/>
        </p:nvSpPr>
        <p:spPr bwMode="auto">
          <a:xfrm>
            <a:off x="2911475" y="4495699"/>
            <a:ext cx="4363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</a:t>
            </a:r>
            <a:r>
              <a:rPr lang="en-US" altLang="en-US" sz="2000" baseline="-250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634" name="Text Box 79"/>
          <p:cNvSpPr txBox="1">
            <a:spLocks noChangeArrowheads="1"/>
          </p:cNvSpPr>
          <p:nvPr/>
        </p:nvSpPr>
        <p:spPr bwMode="auto">
          <a:xfrm>
            <a:off x="1577955" y="4125790"/>
            <a:ext cx="17748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Load iteration 0</a:t>
            </a:r>
          </a:p>
        </p:txBody>
      </p:sp>
      <p:sp>
        <p:nvSpPr>
          <p:cNvPr id="26635" name="Text Box 80"/>
          <p:cNvSpPr txBox="1">
            <a:spLocks noChangeArrowheads="1"/>
          </p:cNvSpPr>
          <p:nvPr/>
        </p:nvSpPr>
        <p:spPr bwMode="auto">
          <a:xfrm>
            <a:off x="3444875" y="4495699"/>
            <a:ext cx="4363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</a:t>
            </a:r>
            <a:r>
              <a:rPr lang="en-US" altLang="en-US" sz="2000" baseline="-250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6636" name="Text Box 81"/>
          <p:cNvSpPr txBox="1">
            <a:spLocks noChangeArrowheads="1"/>
          </p:cNvSpPr>
          <p:nvPr/>
        </p:nvSpPr>
        <p:spPr bwMode="auto">
          <a:xfrm>
            <a:off x="3902075" y="4495699"/>
            <a:ext cx="4363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</a:t>
            </a:r>
            <a:r>
              <a:rPr lang="en-US" altLang="en-US" sz="2000" baseline="-25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637" name="Text Box 82"/>
          <p:cNvSpPr txBox="1">
            <a:spLocks noChangeArrowheads="1"/>
          </p:cNvSpPr>
          <p:nvPr/>
        </p:nvSpPr>
        <p:spPr bwMode="auto">
          <a:xfrm>
            <a:off x="4359275" y="4495699"/>
            <a:ext cx="4363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</a:t>
            </a:r>
            <a:r>
              <a:rPr lang="en-US" altLang="en-US" sz="2000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6638" name="Text Box 83"/>
          <p:cNvSpPr txBox="1">
            <a:spLocks noChangeArrowheads="1"/>
          </p:cNvSpPr>
          <p:nvPr/>
        </p:nvSpPr>
        <p:spPr bwMode="auto">
          <a:xfrm>
            <a:off x="4816475" y="4495699"/>
            <a:ext cx="4363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</a:t>
            </a:r>
            <a:r>
              <a:rPr lang="en-US" altLang="en-US" sz="2000" baseline="-250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639" name="Text Box 84"/>
          <p:cNvSpPr txBox="1">
            <a:spLocks noChangeArrowheads="1"/>
          </p:cNvSpPr>
          <p:nvPr/>
        </p:nvSpPr>
        <p:spPr bwMode="auto">
          <a:xfrm>
            <a:off x="3482955" y="4114678"/>
            <a:ext cx="17748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Load iteration 1</a:t>
            </a:r>
          </a:p>
        </p:txBody>
      </p:sp>
      <p:sp>
        <p:nvSpPr>
          <p:cNvPr id="26640" name="Text Box 85"/>
          <p:cNvSpPr txBox="1">
            <a:spLocks noChangeArrowheads="1"/>
          </p:cNvSpPr>
          <p:nvPr/>
        </p:nvSpPr>
        <p:spPr bwMode="auto">
          <a:xfrm>
            <a:off x="2454275" y="1904751"/>
            <a:ext cx="1524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Access direction in kernel code</a:t>
            </a:r>
          </a:p>
        </p:txBody>
      </p:sp>
      <p:sp>
        <p:nvSpPr>
          <p:cNvPr id="26641" name="Line 86"/>
          <p:cNvSpPr>
            <a:spLocks noChangeShapeType="1"/>
          </p:cNvSpPr>
          <p:nvPr/>
        </p:nvSpPr>
        <p:spPr bwMode="auto">
          <a:xfrm flipV="1">
            <a:off x="1676400" y="4876721"/>
            <a:ext cx="0" cy="83824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87"/>
          <p:cNvSpPr>
            <a:spLocks noChangeShapeType="1"/>
          </p:cNvSpPr>
          <p:nvPr/>
        </p:nvSpPr>
        <p:spPr bwMode="auto">
          <a:xfrm flipV="1">
            <a:off x="1758043" y="4875566"/>
            <a:ext cx="431343" cy="83940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Line 88"/>
          <p:cNvSpPr>
            <a:spLocks noChangeShapeType="1"/>
          </p:cNvSpPr>
          <p:nvPr/>
        </p:nvSpPr>
        <p:spPr bwMode="auto">
          <a:xfrm flipV="1">
            <a:off x="1828799" y="4876143"/>
            <a:ext cx="863601" cy="85791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Line 89"/>
          <p:cNvSpPr>
            <a:spLocks noChangeShapeType="1"/>
          </p:cNvSpPr>
          <p:nvPr/>
        </p:nvSpPr>
        <p:spPr bwMode="auto">
          <a:xfrm flipV="1">
            <a:off x="1904999" y="4876143"/>
            <a:ext cx="1265463" cy="8388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Line 90"/>
          <p:cNvSpPr>
            <a:spLocks noChangeShapeType="1"/>
          </p:cNvSpPr>
          <p:nvPr/>
        </p:nvSpPr>
        <p:spPr bwMode="auto">
          <a:xfrm flipV="1">
            <a:off x="3505198" y="4874411"/>
            <a:ext cx="168275" cy="83940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6" name="Line 91"/>
          <p:cNvSpPr>
            <a:spLocks noChangeShapeType="1"/>
          </p:cNvSpPr>
          <p:nvPr/>
        </p:nvSpPr>
        <p:spPr bwMode="auto">
          <a:xfrm flipV="1">
            <a:off x="3555550" y="4885521"/>
            <a:ext cx="575123" cy="82829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Line 92"/>
          <p:cNvSpPr>
            <a:spLocks noChangeShapeType="1"/>
          </p:cNvSpPr>
          <p:nvPr/>
        </p:nvSpPr>
        <p:spPr bwMode="auto">
          <a:xfrm flipV="1">
            <a:off x="3606800" y="4874410"/>
            <a:ext cx="981074" cy="8596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Line 93"/>
          <p:cNvSpPr>
            <a:spLocks noChangeShapeType="1"/>
          </p:cNvSpPr>
          <p:nvPr/>
        </p:nvSpPr>
        <p:spPr bwMode="auto">
          <a:xfrm flipV="1">
            <a:off x="3694335" y="4875566"/>
            <a:ext cx="1350739" cy="8584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Rectangle 94"/>
          <p:cNvSpPr>
            <a:spLocks noChangeArrowheads="1"/>
          </p:cNvSpPr>
          <p:nvPr/>
        </p:nvSpPr>
        <p:spPr bwMode="auto">
          <a:xfrm>
            <a:off x="1539875" y="4114678"/>
            <a:ext cx="1828800" cy="7620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6650" name="Rectangle 95"/>
          <p:cNvSpPr>
            <a:spLocks noChangeArrowheads="1"/>
          </p:cNvSpPr>
          <p:nvPr/>
        </p:nvSpPr>
        <p:spPr bwMode="auto">
          <a:xfrm>
            <a:off x="3444875" y="4114678"/>
            <a:ext cx="1828800" cy="7620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26651" name="Text Box 96"/>
          <p:cNvSpPr txBox="1">
            <a:spLocks noChangeArrowheads="1"/>
          </p:cNvSpPr>
          <p:nvPr/>
        </p:nvSpPr>
        <p:spPr bwMode="auto">
          <a:xfrm>
            <a:off x="6042025" y="4228984"/>
            <a:ext cx="488950" cy="457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Palatino" pitchFamily="18" charset="0"/>
              </a:rPr>
              <a:t>…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3962400" y="1752342"/>
            <a:ext cx="0" cy="18288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9F47EFE-9DF5-46C4-BF14-0095E2E9DCD8}"/>
              </a:ext>
            </a:extLst>
          </p:cNvPr>
          <p:cNvSpPr txBox="1"/>
          <p:nvPr/>
        </p:nvSpPr>
        <p:spPr>
          <a:xfrm>
            <a:off x="6000980" y="2222263"/>
            <a:ext cx="2381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 accesses in Transposed basic Matrix Multiplication</a:t>
            </a:r>
          </a:p>
          <a:p>
            <a:endParaRPr lang="en-US" sz="1800" dirty="0"/>
          </a:p>
          <a:p>
            <a:r>
              <a:rPr lang="en-US" sz="1800" dirty="0"/>
              <a:t> </a:t>
            </a:r>
          </a:p>
        </p:txBody>
      </p:sp>
      <p:sp>
        <p:nvSpPr>
          <p:cNvPr id="100" name="Rectangle 2">
            <a:extLst>
              <a:ext uri="{FF2B5EF4-FFF2-40B4-BE49-F238E27FC236}">
                <a16:creationId xmlns:a16="http://schemas.microsoft.com/office/drawing/2014/main" id="{B3EECAF9-ADA7-4042-904E-A4F0FDA8B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674" y="310434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01" name="Rectangle 3">
            <a:extLst>
              <a:ext uri="{FF2B5EF4-FFF2-40B4-BE49-F238E27FC236}">
                <a16:creationId xmlns:a16="http://schemas.microsoft.com/office/drawing/2014/main" id="{F7D37117-5B66-41BB-B61D-5ACAAA5F6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74" y="310434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02" name="Rectangle 4">
            <a:extLst>
              <a:ext uri="{FF2B5EF4-FFF2-40B4-BE49-F238E27FC236}">
                <a16:creationId xmlns:a16="http://schemas.microsoft.com/office/drawing/2014/main" id="{F0AA5700-2088-4B69-BD2C-7D3DBB5C6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4" y="1732741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Palatino" pitchFamily="18" charset="0"/>
              </a:rPr>
              <a:t>M</a:t>
            </a:r>
            <a:r>
              <a:rPr lang="en-US" altLang="en-US" sz="1600" baseline="-25000">
                <a:latin typeface="Palatino" pitchFamily="18" charset="0"/>
              </a:rPr>
              <a:t>0,2</a:t>
            </a:r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315CC184-BE9D-4529-AC94-4DDDB7D8C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74" y="264714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D6FE58E1-0E8F-4463-9ABE-49A2C7D8D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74" y="2189941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1,1</a:t>
            </a:r>
          </a:p>
        </p:txBody>
      </p:sp>
      <p:sp>
        <p:nvSpPr>
          <p:cNvPr id="105" name="Rectangle 7">
            <a:extLst>
              <a:ext uri="{FF2B5EF4-FFF2-40B4-BE49-F238E27FC236}">
                <a16:creationId xmlns:a16="http://schemas.microsoft.com/office/drawing/2014/main" id="{BDE23B5D-F897-4769-BADE-C2B8EBBFF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74" y="1732741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Palatino" pitchFamily="18" charset="0"/>
              </a:rPr>
              <a:t>M</a:t>
            </a:r>
            <a:r>
              <a:rPr lang="en-US" altLang="en-US" sz="1600" baseline="-25000">
                <a:latin typeface="Palatino" pitchFamily="18" charset="0"/>
              </a:rPr>
              <a:t>0,1</a:t>
            </a:r>
          </a:p>
        </p:txBody>
      </p:sp>
      <p:sp>
        <p:nvSpPr>
          <p:cNvPr id="106" name="Rectangle 8">
            <a:extLst>
              <a:ext uri="{FF2B5EF4-FFF2-40B4-BE49-F238E27FC236}">
                <a16:creationId xmlns:a16="http://schemas.microsoft.com/office/drawing/2014/main" id="{D2519228-4B82-4F65-9E55-2E2457D4C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674" y="1732741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Palatino" pitchFamily="18" charset="0"/>
              </a:rPr>
              <a:t>M</a:t>
            </a:r>
            <a:r>
              <a:rPr lang="en-US" altLang="en-US" sz="1600" baseline="-25000">
                <a:latin typeface="Palatino" pitchFamily="18" charset="0"/>
              </a:rPr>
              <a:t>0,0</a:t>
            </a:r>
          </a:p>
        </p:txBody>
      </p:sp>
      <p:sp>
        <p:nvSpPr>
          <p:cNvPr id="107" name="Rectangle 9">
            <a:extLst>
              <a:ext uri="{FF2B5EF4-FFF2-40B4-BE49-F238E27FC236}">
                <a16:creationId xmlns:a16="http://schemas.microsoft.com/office/drawing/2014/main" id="{1CD02008-F993-483C-B963-542D0E006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674" y="2189941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1,0</a:t>
            </a:r>
          </a:p>
        </p:txBody>
      </p:sp>
      <p:sp>
        <p:nvSpPr>
          <p:cNvPr id="108" name="Rectangle 10">
            <a:extLst>
              <a:ext uri="{FF2B5EF4-FFF2-40B4-BE49-F238E27FC236}">
                <a16:creationId xmlns:a16="http://schemas.microsoft.com/office/drawing/2014/main" id="{D6E15B1D-04AF-43B7-856B-4DFEAD40A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674" y="264714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09" name="Rectangle 11">
            <a:extLst>
              <a:ext uri="{FF2B5EF4-FFF2-40B4-BE49-F238E27FC236}">
                <a16:creationId xmlns:a16="http://schemas.microsoft.com/office/drawing/2014/main" id="{051CDB92-6CD8-430D-8BA9-AB4C6C8D4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4" y="1732741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Palatino" pitchFamily="18" charset="0"/>
              </a:rPr>
              <a:t>M</a:t>
            </a:r>
            <a:r>
              <a:rPr lang="en-US" altLang="en-US" sz="1600" baseline="-25000">
                <a:latin typeface="Palatino" pitchFamily="18" charset="0"/>
              </a:rPr>
              <a:t>0,3</a:t>
            </a:r>
          </a:p>
        </p:txBody>
      </p:sp>
      <p:sp>
        <p:nvSpPr>
          <p:cNvPr id="110" name="Rectangle 12">
            <a:extLst>
              <a:ext uri="{FF2B5EF4-FFF2-40B4-BE49-F238E27FC236}">
                <a16:creationId xmlns:a16="http://schemas.microsoft.com/office/drawing/2014/main" id="{70DD3A88-27FF-4B60-BC9A-235D12AA7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4" y="310434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11" name="Rectangle 13">
            <a:extLst>
              <a:ext uri="{FF2B5EF4-FFF2-40B4-BE49-F238E27FC236}">
                <a16:creationId xmlns:a16="http://schemas.microsoft.com/office/drawing/2014/main" id="{9ECE1914-B32B-44D9-A357-0E632B56C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4" y="264714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12" name="Rectangle 14">
            <a:extLst>
              <a:ext uri="{FF2B5EF4-FFF2-40B4-BE49-F238E27FC236}">
                <a16:creationId xmlns:a16="http://schemas.microsoft.com/office/drawing/2014/main" id="{EF9AB8FD-56A8-4760-AA0A-AB5A3F736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4" y="2189941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1,2</a:t>
            </a:r>
          </a:p>
        </p:txBody>
      </p:sp>
      <p:sp>
        <p:nvSpPr>
          <p:cNvPr id="113" name="Rectangle 15">
            <a:extLst>
              <a:ext uri="{FF2B5EF4-FFF2-40B4-BE49-F238E27FC236}">
                <a16:creationId xmlns:a16="http://schemas.microsoft.com/office/drawing/2014/main" id="{E9467443-037C-4EF6-A95C-812EE27AE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4" y="310434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14" name="Rectangle 16">
            <a:extLst>
              <a:ext uri="{FF2B5EF4-FFF2-40B4-BE49-F238E27FC236}">
                <a16:creationId xmlns:a16="http://schemas.microsoft.com/office/drawing/2014/main" id="{8132D361-42E0-4AE6-B336-0DDA5C859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4" y="264714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15" name="Rectangle 17">
            <a:extLst>
              <a:ext uri="{FF2B5EF4-FFF2-40B4-BE49-F238E27FC236}">
                <a16:creationId xmlns:a16="http://schemas.microsoft.com/office/drawing/2014/main" id="{55C38F0A-65A1-42CB-8F28-62C9EBAFF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4" y="2189941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1,3</a:t>
            </a:r>
          </a:p>
        </p:txBody>
      </p:sp>
      <p:sp>
        <p:nvSpPr>
          <p:cNvPr id="116" name="Rectangle 43">
            <a:extLst>
              <a:ext uri="{FF2B5EF4-FFF2-40B4-BE49-F238E27FC236}">
                <a16:creationId xmlns:a16="http://schemas.microsoft.com/office/drawing/2014/main" id="{13885957-7ED3-48C2-802F-0C6FDCD04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674" y="264714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17" name="Rectangle 44">
            <a:extLst>
              <a:ext uri="{FF2B5EF4-FFF2-40B4-BE49-F238E27FC236}">
                <a16:creationId xmlns:a16="http://schemas.microsoft.com/office/drawing/2014/main" id="{E2FFB4EF-562F-4C47-BB32-8F50BAB9B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74" y="264714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18" name="Rectangle 45">
            <a:extLst>
              <a:ext uri="{FF2B5EF4-FFF2-40B4-BE49-F238E27FC236}">
                <a16:creationId xmlns:a16="http://schemas.microsoft.com/office/drawing/2014/main" id="{EF9C7A2D-47E8-40A7-A4AD-C99FD5D97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4" y="264714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19" name="Rectangle 46">
            <a:extLst>
              <a:ext uri="{FF2B5EF4-FFF2-40B4-BE49-F238E27FC236}">
                <a16:creationId xmlns:a16="http://schemas.microsoft.com/office/drawing/2014/main" id="{0C2DAE1A-E9E4-42AE-929A-CA1B2BDDB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4" y="264714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20" name="Rectangle 47">
            <a:extLst>
              <a:ext uri="{FF2B5EF4-FFF2-40B4-BE49-F238E27FC236}">
                <a16:creationId xmlns:a16="http://schemas.microsoft.com/office/drawing/2014/main" id="{2B4D3746-5C03-461A-BAF2-7E08F3B9D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74" y="2647141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2,1</a:t>
            </a:r>
          </a:p>
        </p:txBody>
      </p:sp>
      <p:sp>
        <p:nvSpPr>
          <p:cNvPr id="121" name="Rectangle 48">
            <a:extLst>
              <a:ext uri="{FF2B5EF4-FFF2-40B4-BE49-F238E27FC236}">
                <a16:creationId xmlns:a16="http://schemas.microsoft.com/office/drawing/2014/main" id="{EA81F7CB-B847-4AD1-BED2-8A905C7B8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674" y="2647141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2,0</a:t>
            </a:r>
          </a:p>
        </p:txBody>
      </p:sp>
      <p:sp>
        <p:nvSpPr>
          <p:cNvPr id="122" name="Rectangle 49">
            <a:extLst>
              <a:ext uri="{FF2B5EF4-FFF2-40B4-BE49-F238E27FC236}">
                <a16:creationId xmlns:a16="http://schemas.microsoft.com/office/drawing/2014/main" id="{52FFF166-BCBF-4C28-95BE-E7E5657DB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4" y="2647141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2,2</a:t>
            </a:r>
          </a:p>
        </p:txBody>
      </p:sp>
      <p:sp>
        <p:nvSpPr>
          <p:cNvPr id="123" name="Rectangle 50">
            <a:extLst>
              <a:ext uri="{FF2B5EF4-FFF2-40B4-BE49-F238E27FC236}">
                <a16:creationId xmlns:a16="http://schemas.microsoft.com/office/drawing/2014/main" id="{71A8AE51-799E-43C2-AF09-DAA438DAA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4" y="2647141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2,3</a:t>
            </a:r>
          </a:p>
        </p:txBody>
      </p:sp>
      <p:sp>
        <p:nvSpPr>
          <p:cNvPr id="124" name="Rectangle 51">
            <a:extLst>
              <a:ext uri="{FF2B5EF4-FFF2-40B4-BE49-F238E27FC236}">
                <a16:creationId xmlns:a16="http://schemas.microsoft.com/office/drawing/2014/main" id="{D5FBB60B-01F5-4F6C-9CDA-78DC855DF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674" y="310434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25" name="Rectangle 52">
            <a:extLst>
              <a:ext uri="{FF2B5EF4-FFF2-40B4-BE49-F238E27FC236}">
                <a16:creationId xmlns:a16="http://schemas.microsoft.com/office/drawing/2014/main" id="{206D319D-A5CD-4EC8-A7AC-ED0A04633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74" y="310434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26" name="Rectangle 53">
            <a:extLst>
              <a:ext uri="{FF2B5EF4-FFF2-40B4-BE49-F238E27FC236}">
                <a16:creationId xmlns:a16="http://schemas.microsoft.com/office/drawing/2014/main" id="{C0A64D07-09B3-4B4A-A01E-B4839D195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4" y="310434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27" name="Rectangle 54">
            <a:extLst>
              <a:ext uri="{FF2B5EF4-FFF2-40B4-BE49-F238E27FC236}">
                <a16:creationId xmlns:a16="http://schemas.microsoft.com/office/drawing/2014/main" id="{A44C8BCD-2EA0-4A35-A66F-2154E211B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4" y="310434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28" name="Rectangle 55">
            <a:extLst>
              <a:ext uri="{FF2B5EF4-FFF2-40B4-BE49-F238E27FC236}">
                <a16:creationId xmlns:a16="http://schemas.microsoft.com/office/drawing/2014/main" id="{2A6A2A2E-F361-4CA2-AE7F-D64CDDBB0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74" y="3104341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3,1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4EAB7460-074F-4363-B218-67421BC30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674" y="3104341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3,0</a:t>
            </a:r>
          </a:p>
        </p:txBody>
      </p:sp>
      <p:sp>
        <p:nvSpPr>
          <p:cNvPr id="130" name="Rectangle 57">
            <a:extLst>
              <a:ext uri="{FF2B5EF4-FFF2-40B4-BE49-F238E27FC236}">
                <a16:creationId xmlns:a16="http://schemas.microsoft.com/office/drawing/2014/main" id="{3C008224-CDDC-4426-BE76-537469389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4" y="3104341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3,2</a:t>
            </a:r>
          </a:p>
        </p:txBody>
      </p:sp>
      <p:sp>
        <p:nvSpPr>
          <p:cNvPr id="131" name="Rectangle 58">
            <a:extLst>
              <a:ext uri="{FF2B5EF4-FFF2-40B4-BE49-F238E27FC236}">
                <a16:creationId xmlns:a16="http://schemas.microsoft.com/office/drawing/2014/main" id="{3B0F6978-0E5F-44CE-9F31-F1F35FD37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4" y="3104341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3,3</a:t>
            </a:r>
          </a:p>
        </p:txBody>
      </p:sp>
      <p:sp>
        <p:nvSpPr>
          <p:cNvPr id="132" name="Rectangle 19">
            <a:extLst>
              <a:ext uri="{FF2B5EF4-FFF2-40B4-BE49-F238E27FC236}">
                <a16:creationId xmlns:a16="http://schemas.microsoft.com/office/drawing/2014/main" id="{47E39AC7-1079-4E76-AA5A-FAF0ED873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884" y="570847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33" name="Rectangle 20">
            <a:extLst>
              <a:ext uri="{FF2B5EF4-FFF2-40B4-BE49-F238E27FC236}">
                <a16:creationId xmlns:a16="http://schemas.microsoft.com/office/drawing/2014/main" id="{4D8BA7D7-9FC2-431E-8362-DA78E7044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084" y="570847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34" name="Rectangle 21">
            <a:extLst>
              <a:ext uri="{FF2B5EF4-FFF2-40B4-BE49-F238E27FC236}">
                <a16:creationId xmlns:a16="http://schemas.microsoft.com/office/drawing/2014/main" id="{50530F72-1D60-491D-BA5D-80778EC5E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284" y="570847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35" name="Rectangle 22">
            <a:extLst>
              <a:ext uri="{FF2B5EF4-FFF2-40B4-BE49-F238E27FC236}">
                <a16:creationId xmlns:a16="http://schemas.microsoft.com/office/drawing/2014/main" id="{3369804A-C800-4DF1-84FC-F9F6353C9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484" y="570847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36" name="Rectangle 23">
            <a:extLst>
              <a:ext uri="{FF2B5EF4-FFF2-40B4-BE49-F238E27FC236}">
                <a16:creationId xmlns:a16="http://schemas.microsoft.com/office/drawing/2014/main" id="{57C2C1F3-91AE-4659-8FF4-E75CAE6B7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684" y="570847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37" name="Rectangle 24">
            <a:extLst>
              <a:ext uri="{FF2B5EF4-FFF2-40B4-BE49-F238E27FC236}">
                <a16:creationId xmlns:a16="http://schemas.microsoft.com/office/drawing/2014/main" id="{82776D66-6372-4846-8CE9-9A9D455BE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884" y="570847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38" name="Rectangle 25">
            <a:extLst>
              <a:ext uri="{FF2B5EF4-FFF2-40B4-BE49-F238E27FC236}">
                <a16:creationId xmlns:a16="http://schemas.microsoft.com/office/drawing/2014/main" id="{71FEAFDE-25AA-4DD2-9F89-34EF3BAC8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084" y="570847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39" name="Rectangle 26">
            <a:extLst>
              <a:ext uri="{FF2B5EF4-FFF2-40B4-BE49-F238E27FC236}">
                <a16:creationId xmlns:a16="http://schemas.microsoft.com/office/drawing/2014/main" id="{AC58DC33-75FE-4703-9A63-3FD00DFE6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284" y="570847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40" name="Rectangle 27">
            <a:extLst>
              <a:ext uri="{FF2B5EF4-FFF2-40B4-BE49-F238E27FC236}">
                <a16:creationId xmlns:a16="http://schemas.microsoft.com/office/drawing/2014/main" id="{7EEFC822-08C5-487B-830D-DCCF85890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484" y="570847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41" name="Rectangle 28">
            <a:extLst>
              <a:ext uri="{FF2B5EF4-FFF2-40B4-BE49-F238E27FC236}">
                <a16:creationId xmlns:a16="http://schemas.microsoft.com/office/drawing/2014/main" id="{1337FB4D-5643-42F6-BB6A-B1E22C10D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684" y="570847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42" name="Rectangle 29">
            <a:extLst>
              <a:ext uri="{FF2B5EF4-FFF2-40B4-BE49-F238E27FC236}">
                <a16:creationId xmlns:a16="http://schemas.microsoft.com/office/drawing/2014/main" id="{D5C78769-4F0F-4415-A069-FC29F73F0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884" y="570847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43" name="Rectangle 30">
            <a:extLst>
              <a:ext uri="{FF2B5EF4-FFF2-40B4-BE49-F238E27FC236}">
                <a16:creationId xmlns:a16="http://schemas.microsoft.com/office/drawing/2014/main" id="{1FA0CC06-7655-4396-AA06-60274E19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084" y="570847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44" name="Rectangle 31">
            <a:extLst>
              <a:ext uri="{FF2B5EF4-FFF2-40B4-BE49-F238E27FC236}">
                <a16:creationId xmlns:a16="http://schemas.microsoft.com/office/drawing/2014/main" id="{A4BC285F-F309-4C66-A563-C3B5CF0DE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284" y="570847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Palatino" pitchFamily="18" charset="0"/>
              </a:rPr>
              <a:t>M</a:t>
            </a:r>
            <a:r>
              <a:rPr lang="en-US" altLang="en-US" sz="1600" baseline="-25000">
                <a:latin typeface="Palatino" pitchFamily="18" charset="0"/>
              </a:rPr>
              <a:t>0,2</a:t>
            </a:r>
          </a:p>
        </p:txBody>
      </p:sp>
      <p:sp>
        <p:nvSpPr>
          <p:cNvPr id="145" name="Rectangle 32">
            <a:extLst>
              <a:ext uri="{FF2B5EF4-FFF2-40B4-BE49-F238E27FC236}">
                <a16:creationId xmlns:a16="http://schemas.microsoft.com/office/drawing/2014/main" id="{55A2FD69-7A14-4381-BB6C-EE291F1B8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084" y="570847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Palatino" pitchFamily="18" charset="0"/>
              </a:rPr>
              <a:t>M</a:t>
            </a:r>
            <a:r>
              <a:rPr lang="en-US" altLang="en-US" sz="1600" baseline="-25000">
                <a:latin typeface="Palatino" pitchFamily="18" charset="0"/>
              </a:rPr>
              <a:t>0,1</a:t>
            </a:r>
          </a:p>
        </p:txBody>
      </p:sp>
      <p:sp>
        <p:nvSpPr>
          <p:cNvPr id="146" name="Rectangle 33">
            <a:extLst>
              <a:ext uri="{FF2B5EF4-FFF2-40B4-BE49-F238E27FC236}">
                <a16:creationId xmlns:a16="http://schemas.microsoft.com/office/drawing/2014/main" id="{BD8C0C4E-FCD1-4999-A063-94EC30B59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884" y="570847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Palatino" pitchFamily="18" charset="0"/>
              </a:rPr>
              <a:t>M</a:t>
            </a:r>
            <a:r>
              <a:rPr lang="en-US" altLang="en-US" sz="1600" baseline="-25000">
                <a:latin typeface="Palatino" pitchFamily="18" charset="0"/>
              </a:rPr>
              <a:t>0,0</a:t>
            </a:r>
          </a:p>
        </p:txBody>
      </p:sp>
      <p:sp>
        <p:nvSpPr>
          <p:cNvPr id="147" name="Rectangle 34">
            <a:extLst>
              <a:ext uri="{FF2B5EF4-FFF2-40B4-BE49-F238E27FC236}">
                <a16:creationId xmlns:a16="http://schemas.microsoft.com/office/drawing/2014/main" id="{A4FDCD49-B70D-42D4-BA8B-3204804D8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484" y="570847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Palatino" pitchFamily="18" charset="0"/>
              </a:rPr>
              <a:t>M</a:t>
            </a:r>
            <a:r>
              <a:rPr lang="en-US" altLang="en-US" sz="1600" baseline="-25000">
                <a:latin typeface="Palatino" pitchFamily="18" charset="0"/>
              </a:rPr>
              <a:t>0,3</a:t>
            </a:r>
          </a:p>
        </p:txBody>
      </p:sp>
      <p:sp>
        <p:nvSpPr>
          <p:cNvPr id="148" name="Rectangle 35">
            <a:extLst>
              <a:ext uri="{FF2B5EF4-FFF2-40B4-BE49-F238E27FC236}">
                <a16:creationId xmlns:a16="http://schemas.microsoft.com/office/drawing/2014/main" id="{093F05F3-BFA5-4CBB-A9A8-3F991ABA6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884" y="570847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1,1</a:t>
            </a:r>
          </a:p>
        </p:txBody>
      </p:sp>
      <p:sp>
        <p:nvSpPr>
          <p:cNvPr id="149" name="Rectangle 36">
            <a:extLst>
              <a:ext uri="{FF2B5EF4-FFF2-40B4-BE49-F238E27FC236}">
                <a16:creationId xmlns:a16="http://schemas.microsoft.com/office/drawing/2014/main" id="{1D1DD2E7-CCEC-4708-B13C-07D2C932B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684" y="570847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1,0</a:t>
            </a:r>
          </a:p>
        </p:txBody>
      </p:sp>
      <p:sp>
        <p:nvSpPr>
          <p:cNvPr id="150" name="Rectangle 37">
            <a:extLst>
              <a:ext uri="{FF2B5EF4-FFF2-40B4-BE49-F238E27FC236}">
                <a16:creationId xmlns:a16="http://schemas.microsoft.com/office/drawing/2014/main" id="{8EF8885F-5C10-4F5F-91D7-30595BB07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084" y="570847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1,2</a:t>
            </a:r>
          </a:p>
        </p:txBody>
      </p:sp>
      <p:sp>
        <p:nvSpPr>
          <p:cNvPr id="151" name="Rectangle 38">
            <a:extLst>
              <a:ext uri="{FF2B5EF4-FFF2-40B4-BE49-F238E27FC236}">
                <a16:creationId xmlns:a16="http://schemas.microsoft.com/office/drawing/2014/main" id="{BDAF5E0D-610C-4B67-9599-F9A80CDC9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284" y="570847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1,3</a:t>
            </a:r>
          </a:p>
        </p:txBody>
      </p:sp>
      <p:sp>
        <p:nvSpPr>
          <p:cNvPr id="152" name="Rectangle 39">
            <a:extLst>
              <a:ext uri="{FF2B5EF4-FFF2-40B4-BE49-F238E27FC236}">
                <a16:creationId xmlns:a16="http://schemas.microsoft.com/office/drawing/2014/main" id="{BDD39F8E-F89C-420B-9C18-8BE285844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684" y="570847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2,1</a:t>
            </a:r>
          </a:p>
        </p:txBody>
      </p:sp>
      <p:sp>
        <p:nvSpPr>
          <p:cNvPr id="153" name="Rectangle 40">
            <a:extLst>
              <a:ext uri="{FF2B5EF4-FFF2-40B4-BE49-F238E27FC236}">
                <a16:creationId xmlns:a16="http://schemas.microsoft.com/office/drawing/2014/main" id="{AE171955-55FC-47C0-9C43-E465F2718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484" y="570847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2,0</a:t>
            </a:r>
          </a:p>
        </p:txBody>
      </p:sp>
      <p:sp>
        <p:nvSpPr>
          <p:cNvPr id="154" name="Rectangle 41">
            <a:extLst>
              <a:ext uri="{FF2B5EF4-FFF2-40B4-BE49-F238E27FC236}">
                <a16:creationId xmlns:a16="http://schemas.microsoft.com/office/drawing/2014/main" id="{D81B2270-EB4C-41B4-8715-354E0E4EA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884" y="570847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2,2</a:t>
            </a:r>
          </a:p>
        </p:txBody>
      </p:sp>
      <p:sp>
        <p:nvSpPr>
          <p:cNvPr id="155" name="Rectangle 42">
            <a:extLst>
              <a:ext uri="{FF2B5EF4-FFF2-40B4-BE49-F238E27FC236}">
                <a16:creationId xmlns:a16="http://schemas.microsoft.com/office/drawing/2014/main" id="{7C6154FD-13AB-47E5-AF6E-D64AA104D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084" y="570847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2,3</a:t>
            </a:r>
          </a:p>
        </p:txBody>
      </p:sp>
      <p:sp>
        <p:nvSpPr>
          <p:cNvPr id="156" name="Rectangle 59">
            <a:extLst>
              <a:ext uri="{FF2B5EF4-FFF2-40B4-BE49-F238E27FC236}">
                <a16:creationId xmlns:a16="http://schemas.microsoft.com/office/drawing/2014/main" id="{04587732-CC09-45C9-A14A-C23A90DAC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284" y="570847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57" name="Rectangle 60">
            <a:extLst>
              <a:ext uri="{FF2B5EF4-FFF2-40B4-BE49-F238E27FC236}">
                <a16:creationId xmlns:a16="http://schemas.microsoft.com/office/drawing/2014/main" id="{192A513D-2C0C-4EEF-92E9-AC022301B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484" y="570847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58" name="Rectangle 61">
            <a:extLst>
              <a:ext uri="{FF2B5EF4-FFF2-40B4-BE49-F238E27FC236}">
                <a16:creationId xmlns:a16="http://schemas.microsoft.com/office/drawing/2014/main" id="{9C4AAC82-0ABD-4165-B946-DDF20B548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684" y="570847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59" name="Rectangle 62">
            <a:extLst>
              <a:ext uri="{FF2B5EF4-FFF2-40B4-BE49-F238E27FC236}">
                <a16:creationId xmlns:a16="http://schemas.microsoft.com/office/drawing/2014/main" id="{4AC7C462-B4B1-43A8-8F3C-A3F2FCCEA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884" y="570847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60" name="Rectangle 63">
            <a:extLst>
              <a:ext uri="{FF2B5EF4-FFF2-40B4-BE49-F238E27FC236}">
                <a16:creationId xmlns:a16="http://schemas.microsoft.com/office/drawing/2014/main" id="{A31F823F-6BE0-4C71-A4A9-B4502A46F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284" y="570847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61" name="Rectangle 64">
            <a:extLst>
              <a:ext uri="{FF2B5EF4-FFF2-40B4-BE49-F238E27FC236}">
                <a16:creationId xmlns:a16="http://schemas.microsoft.com/office/drawing/2014/main" id="{5A7C3A7F-7F45-4ACE-8FB0-564564B81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484" y="570847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62" name="Rectangle 65">
            <a:extLst>
              <a:ext uri="{FF2B5EF4-FFF2-40B4-BE49-F238E27FC236}">
                <a16:creationId xmlns:a16="http://schemas.microsoft.com/office/drawing/2014/main" id="{D7B5FE02-B7E5-425B-B115-BE21224B9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684" y="570847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63" name="Rectangle 66">
            <a:extLst>
              <a:ext uri="{FF2B5EF4-FFF2-40B4-BE49-F238E27FC236}">
                <a16:creationId xmlns:a16="http://schemas.microsoft.com/office/drawing/2014/main" id="{45283F10-8CE2-4E18-A538-4FBAF8D5C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884" y="570847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sp>
        <p:nvSpPr>
          <p:cNvPr id="164" name="Rectangle 67">
            <a:extLst>
              <a:ext uri="{FF2B5EF4-FFF2-40B4-BE49-F238E27FC236}">
                <a16:creationId xmlns:a16="http://schemas.microsoft.com/office/drawing/2014/main" id="{0F11CD31-D959-4C1F-8010-7C47629D2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484" y="570847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3,1</a:t>
            </a:r>
          </a:p>
        </p:txBody>
      </p:sp>
      <p:sp>
        <p:nvSpPr>
          <p:cNvPr id="165" name="Rectangle 68">
            <a:extLst>
              <a:ext uri="{FF2B5EF4-FFF2-40B4-BE49-F238E27FC236}">
                <a16:creationId xmlns:a16="http://schemas.microsoft.com/office/drawing/2014/main" id="{B45ED167-A6D9-470B-815B-00DB61FDC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284" y="570847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3,0</a:t>
            </a:r>
          </a:p>
        </p:txBody>
      </p:sp>
      <p:sp>
        <p:nvSpPr>
          <p:cNvPr id="166" name="Rectangle 69">
            <a:extLst>
              <a:ext uri="{FF2B5EF4-FFF2-40B4-BE49-F238E27FC236}">
                <a16:creationId xmlns:a16="http://schemas.microsoft.com/office/drawing/2014/main" id="{282007E7-4A7D-4E93-95AA-3661EF646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684" y="570847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3,2</a:t>
            </a:r>
          </a:p>
        </p:txBody>
      </p:sp>
      <p:sp>
        <p:nvSpPr>
          <p:cNvPr id="167" name="Rectangle 70">
            <a:extLst>
              <a:ext uri="{FF2B5EF4-FFF2-40B4-BE49-F238E27FC236}">
                <a16:creationId xmlns:a16="http://schemas.microsoft.com/office/drawing/2014/main" id="{E10B2233-7EA8-4E77-8190-6FB058093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884" y="570847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altLang="en-US" sz="1600" baseline="-25000">
                <a:solidFill>
                  <a:schemeClr val="bg1"/>
                </a:solidFill>
                <a:latin typeface="Palatino" pitchFamily="18" charset="0"/>
              </a:rPr>
              <a:t>3,3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D069775-EA10-4285-ABE0-028D1077AE57}"/>
              </a:ext>
            </a:extLst>
          </p:cNvPr>
          <p:cNvSpPr txBox="1"/>
          <p:nvPr/>
        </p:nvSpPr>
        <p:spPr>
          <a:xfrm>
            <a:off x="838200" y="6135013"/>
            <a:ext cx="8226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Coalesced since only one access will be done for all threads</a:t>
            </a:r>
          </a:p>
          <a:p>
            <a:r>
              <a:rPr lang="en-US" dirty="0"/>
              <a:t>Inefficient since most of the data returned will be wasted.</a:t>
            </a:r>
          </a:p>
        </p:txBody>
      </p:sp>
    </p:spTree>
    <p:extLst>
      <p:ext uri="{BB962C8B-B14F-4D97-AF65-F5344CB8AC3E}">
        <p14:creationId xmlns:p14="http://schemas.microsoft.com/office/powerpoint/2010/main" val="2890557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283B75E463EA4F847C6ED8393200D6" ma:contentTypeVersion="0" ma:contentTypeDescription="Create a new document." ma:contentTypeScope="" ma:versionID="f0cb5aace1d1c693d80af9171748ab2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7C6FD5-A046-4201-9514-FF397B9AD9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7035E-2025-4B80-A2F9-2C1C5225A824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025C9C5-A35E-4940-A5D2-CC783FFF10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53359</TotalTime>
  <Words>995</Words>
  <Application>Microsoft Office PowerPoint</Application>
  <PresentationFormat>On-screen Show (4:3)</PresentationFormat>
  <Paragraphs>380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Gulim</vt:lpstr>
      <vt:lpstr>新細明體</vt:lpstr>
      <vt:lpstr>新細明體</vt:lpstr>
      <vt:lpstr>Arial</vt:lpstr>
      <vt:lpstr>Courier New</vt:lpstr>
      <vt:lpstr>Palatino</vt:lpstr>
      <vt:lpstr>Times New Roman</vt:lpstr>
      <vt:lpstr>Default Design</vt:lpstr>
      <vt:lpstr>ECE408/CS483 Fall 2017  Applied Parallel Programming   Lecture 21: Performance Considerations</vt:lpstr>
      <vt:lpstr>Objective</vt:lpstr>
      <vt:lpstr>Memory Coalescing</vt:lpstr>
      <vt:lpstr>2D Threads in Linear Order (Row Major Layout)</vt:lpstr>
      <vt:lpstr>Four Important Access Patterns </vt:lpstr>
      <vt:lpstr>Neighboring Columns (Coalesced)</vt:lpstr>
      <vt:lpstr>Neighboring Rows (Not Coalesced)</vt:lpstr>
      <vt:lpstr>Same Row (Coalesced, not efficient)</vt:lpstr>
      <vt:lpstr>Same Column  (Coalesced, not efficient)</vt:lpstr>
      <vt:lpstr>Enabling Coalescing with Shared Memory</vt:lpstr>
      <vt:lpstr>Stride Access Example (Stride = 1)</vt:lpstr>
      <vt:lpstr>Memory Coalescing - Summary</vt:lpstr>
      <vt:lpstr>Barrier Synchronization</vt:lpstr>
      <vt:lpstr>PowerPoint Presentation</vt:lpstr>
      <vt:lpstr>The Reduction Steps</vt:lpstr>
      <vt:lpstr>Read Chapter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Kirk</dc:creator>
  <cp:lastModifiedBy>Hwu, Wen-Mei W</cp:lastModifiedBy>
  <cp:revision>223</cp:revision>
  <dcterms:created xsi:type="dcterms:W3CDTF">1601-01-01T00:00:00Z</dcterms:created>
  <dcterms:modified xsi:type="dcterms:W3CDTF">2018-04-12T14:19:46Z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0x0101004B283B75E463EA4F847C6ED8393200D6</vt:lpwstr>
  </property>
</Properties>
</file>