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2"/>
  </p:notesMasterIdLst>
  <p:sldIdLst>
    <p:sldId id="256" r:id="rId3"/>
    <p:sldId id="313" r:id="rId4"/>
    <p:sldId id="314" r:id="rId5"/>
    <p:sldId id="316" r:id="rId6"/>
    <p:sldId id="328" r:id="rId7"/>
    <p:sldId id="317" r:id="rId8"/>
    <p:sldId id="315" r:id="rId9"/>
    <p:sldId id="318" r:id="rId10"/>
    <p:sldId id="321" r:id="rId11"/>
    <p:sldId id="319" r:id="rId12"/>
    <p:sldId id="320" r:id="rId13"/>
    <p:sldId id="322" r:id="rId14"/>
    <p:sldId id="323" r:id="rId15"/>
    <p:sldId id="324" r:id="rId16"/>
    <p:sldId id="325" r:id="rId17"/>
    <p:sldId id="326" r:id="rId18"/>
    <p:sldId id="327" r:id="rId19"/>
    <p:sldId id="329" r:id="rId20"/>
    <p:sldId id="312" r:id="rId21"/>
  </p:sldIdLst>
  <p:sldSz cx="9144000" cy="6858000" type="screen4x3"/>
  <p:notesSz cx="7023100" cy="92694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3783" autoAdjust="0"/>
  </p:normalViewPr>
  <p:slideViewPr>
    <p:cSldViewPr>
      <p:cViewPr varScale="1">
        <p:scale>
          <a:sx n="107" d="100"/>
          <a:sy n="107" d="100"/>
        </p:scale>
        <p:origin x="1716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7024688" cy="92710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891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3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46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7961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46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0374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94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3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7923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60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FA9AB-7A92-4F6B-8EEE-DC4CE5879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61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168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4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3" y="1905000"/>
            <a:ext cx="41306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905000"/>
            <a:ext cx="413226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5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850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6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5937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66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9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253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3675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5450"/>
            <a:ext cx="2114550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5450"/>
            <a:ext cx="6191250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0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87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06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2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91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3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7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463550" y="6394450"/>
            <a:ext cx="5551486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© David Kirk/NVIDIA and Wen-mei W. Hwu, 2007-2018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ECE408/CS483/CSE408, ECE 498AL, University of Illinois, Urbana-Champaign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304800" y="228600"/>
            <a:ext cx="1588" cy="6400800"/>
          </a:xfrm>
          <a:prstGeom prst="line">
            <a:avLst/>
          </a:prstGeom>
          <a:noFill/>
          <a:ln w="3816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381000" y="228600"/>
            <a:ext cx="1588" cy="6400800"/>
          </a:xfrm>
          <a:prstGeom prst="line">
            <a:avLst/>
          </a:prstGeom>
          <a:noFill/>
          <a:ln w="3816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923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32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77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5pPr>
      <a:lvl6pPr marL="15367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6pPr>
      <a:lvl7pPr marL="19939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7pPr>
      <a:lvl8pPr marL="24511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8pPr>
      <a:lvl9pPr marL="29083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2545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905000"/>
            <a:ext cx="84153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381000" y="16002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6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›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8153400" cy="2859088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/>
              <a:t>ECE408 / CS483/CSE408</a:t>
            </a:r>
            <a:br>
              <a:rPr lang="en-US" dirty="0"/>
            </a:br>
            <a:br>
              <a:rPr lang="en-US" sz="3600" dirty="0"/>
            </a:br>
            <a:r>
              <a:rPr lang="en-US" dirty="0"/>
              <a:t>Applied Parallel Programming</a:t>
            </a:r>
            <a:br>
              <a:rPr lang="en-US" sz="4800" dirty="0"/>
            </a:br>
            <a:br>
              <a:rPr lang="en-US" sz="4800" dirty="0"/>
            </a:br>
            <a:br>
              <a:rPr lang="en-US" dirty="0"/>
            </a:br>
            <a:r>
              <a:rPr lang="en-US" dirty="0"/>
              <a:t>Lecture 26: </a:t>
            </a:r>
            <a:br>
              <a:rPr lang="en-GB" dirty="0"/>
            </a:br>
            <a:r>
              <a:rPr lang="en-GB" dirty="0"/>
              <a:t>Introduction to </a:t>
            </a:r>
            <a:r>
              <a:rPr lang="en-GB" dirty="0" err="1"/>
              <a:t>OpenACC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OpenACC</a:t>
            </a:r>
            <a:r>
              <a:rPr lang="en-US" dirty="0"/>
              <a:t> Device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65" y="1447800"/>
            <a:ext cx="75950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9802" y="557192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Currently </a:t>
            </a:r>
            <a:r>
              <a:rPr lang="en-US" dirty="0" err="1">
                <a:solidFill>
                  <a:schemeClr val="tx1"/>
                </a:solidFill>
              </a:rPr>
              <a:t>OpenACC</a:t>
            </a:r>
            <a:r>
              <a:rPr lang="en-US" dirty="0">
                <a:solidFill>
                  <a:schemeClr val="tx1"/>
                </a:solidFill>
              </a:rPr>
              <a:t> does not allow user-specified synchronization across threads.</a:t>
            </a:r>
          </a:p>
        </p:txBody>
      </p:sp>
    </p:spTree>
    <p:extLst>
      <p:ext uri="{BB962C8B-B14F-4D97-AF65-F5344CB8AC3E}">
        <p14:creationId xmlns:p14="http://schemas.microsoft.com/office/powerpoint/2010/main" val="93875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OpenACC</a:t>
            </a:r>
            <a:r>
              <a:rPr lang="en-US" dirty="0"/>
              <a:t> Execution Model (Terminology: Gangs and Works)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399"/>
            <a:ext cx="7010400" cy="491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68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3213" cy="1141413"/>
          </a:xfrm>
        </p:spPr>
        <p:txBody>
          <a:bodyPr/>
          <a:lstStyle/>
          <a:p>
            <a:r>
              <a:rPr lang="en-US" dirty="0"/>
              <a:t>Parallel vs. Loop Constructs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295400"/>
            <a:ext cx="8991600" cy="51054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#pragma </a:t>
            </a:r>
            <a:r>
              <a:rPr lang="en-US" sz="1800" dirty="0" err="1"/>
              <a:t>acc</a:t>
            </a:r>
            <a:r>
              <a:rPr lang="en-US" sz="1800" dirty="0"/>
              <a:t> parallel loop </a:t>
            </a:r>
            <a:r>
              <a:rPr lang="en-US" sz="1800" dirty="0" err="1"/>
              <a:t>copyin</a:t>
            </a:r>
            <a:r>
              <a:rPr lang="en-US" sz="1800" dirty="0"/>
              <a:t>(M[0:Mh*Mw]) </a:t>
            </a:r>
            <a:r>
              <a:rPr lang="en-US" sz="1800" dirty="0" err="1"/>
              <a:t>copyin</a:t>
            </a:r>
            <a:r>
              <a:rPr lang="en-US" sz="1800" dirty="0"/>
              <a:t>(N[0:Nw*Mw]) </a:t>
            </a:r>
            <a:r>
              <a:rPr lang="en-US" sz="1800" dirty="0" err="1"/>
              <a:t>copyout</a:t>
            </a:r>
            <a:r>
              <a:rPr lang="en-US" sz="1800" dirty="0"/>
              <a:t>(P[0:Mh*</a:t>
            </a:r>
            <a:r>
              <a:rPr lang="en-US" sz="1800" dirty="0" err="1"/>
              <a:t>Nw</a:t>
            </a:r>
            <a:r>
              <a:rPr lang="en-US" sz="1800" dirty="0"/>
              <a:t>])</a:t>
            </a:r>
          </a:p>
          <a:p>
            <a:pPr marL="0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</a:t>
            </a:r>
            <a:r>
              <a:rPr lang="en-US" sz="1800" dirty="0" err="1"/>
              <a:t>Mh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0" indent="0">
              <a:buNone/>
            </a:pPr>
            <a:r>
              <a:rPr lang="en-US" sz="1800" dirty="0"/>
              <a:t>…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 algn="ctr">
              <a:buNone/>
            </a:pPr>
            <a:r>
              <a:rPr lang="en-US" dirty="0"/>
              <a:t>is equivalent to: </a:t>
            </a:r>
          </a:p>
          <a:p>
            <a:pPr marL="0" indent="0">
              <a:buNone/>
            </a:pPr>
            <a:r>
              <a:rPr lang="en-US" sz="1800" dirty="0"/>
              <a:t>#pragma </a:t>
            </a:r>
            <a:r>
              <a:rPr lang="en-US" sz="1800" dirty="0" err="1"/>
              <a:t>acc</a:t>
            </a:r>
            <a:r>
              <a:rPr lang="en-US" sz="1800" dirty="0"/>
              <a:t> parallel </a:t>
            </a:r>
            <a:r>
              <a:rPr lang="en-US" sz="1800" dirty="0" err="1"/>
              <a:t>copyin</a:t>
            </a:r>
            <a:r>
              <a:rPr lang="en-US" sz="1800" dirty="0"/>
              <a:t>(M[0:Mh*Mw]) </a:t>
            </a:r>
            <a:r>
              <a:rPr lang="en-US" sz="1800" dirty="0" err="1"/>
              <a:t>copyin</a:t>
            </a:r>
            <a:r>
              <a:rPr lang="en-US" sz="1800" dirty="0"/>
              <a:t>(N[0:Nw*Mw]) </a:t>
            </a:r>
            <a:r>
              <a:rPr lang="en-US" sz="1800" dirty="0" err="1"/>
              <a:t>copyout</a:t>
            </a:r>
            <a:r>
              <a:rPr lang="en-US" sz="1800" dirty="0"/>
              <a:t>(P[0:Mh*</a:t>
            </a:r>
            <a:r>
              <a:rPr lang="en-US" sz="1800" dirty="0" err="1"/>
              <a:t>Nw</a:t>
            </a:r>
            <a:r>
              <a:rPr lang="en-US" sz="1800" dirty="0"/>
              <a:t>])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#pragma </a:t>
            </a:r>
            <a:r>
              <a:rPr lang="en-US" sz="1800" dirty="0" err="1"/>
              <a:t>acc</a:t>
            </a:r>
            <a:r>
              <a:rPr lang="en-US" sz="1800" dirty="0"/>
              <a:t> loop </a:t>
            </a:r>
          </a:p>
          <a:p>
            <a:pPr marL="0" indent="0">
              <a:buNone/>
            </a:pPr>
            <a:r>
              <a:rPr lang="en-US" sz="1800" dirty="0"/>
              <a:t>  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</a:t>
            </a:r>
            <a:r>
              <a:rPr lang="en-US" sz="1800" dirty="0" err="1"/>
              <a:t>Mh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0" indent="0">
              <a:buNone/>
            </a:pPr>
            <a:r>
              <a:rPr lang="en-US" sz="1800" dirty="0"/>
              <a:t>          …</a:t>
            </a:r>
          </a:p>
          <a:p>
            <a:pPr marL="0" indent="0">
              <a:buNone/>
            </a:pPr>
            <a:r>
              <a:rPr lang="en-US" sz="1800" dirty="0"/>
              <a:t>      }</a:t>
            </a:r>
          </a:p>
          <a:p>
            <a:pPr marL="0" indent="0">
              <a:buNone/>
            </a:pPr>
            <a:r>
              <a:rPr lang="en-US" sz="1800" dirty="0"/>
              <a:t>} </a:t>
            </a:r>
          </a:p>
          <a:p>
            <a:pPr marL="0" indent="0" algn="ctr">
              <a:buNone/>
            </a:pPr>
            <a:r>
              <a:rPr lang="en-US" dirty="0"/>
              <a:t>(a parallel region that consists of just a loop)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9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Construct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37102"/>
            <a:ext cx="7923213" cy="2286000"/>
          </a:xfrm>
        </p:spPr>
        <p:txBody>
          <a:bodyPr/>
          <a:lstStyle/>
          <a:p>
            <a:r>
              <a:rPr lang="en-US" dirty="0"/>
              <a:t>A parallel construct is executed on an accelerator</a:t>
            </a:r>
          </a:p>
          <a:p>
            <a:r>
              <a:rPr lang="en-US" dirty="0"/>
              <a:t>One can specify the number of gangs and number of works in each gang</a:t>
            </a:r>
          </a:p>
          <a:p>
            <a:r>
              <a:rPr lang="en-US" dirty="0"/>
              <a:t>Programmer’s directive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886" y="4038600"/>
            <a:ext cx="8751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#pragma </a:t>
            </a:r>
            <a:r>
              <a:rPr lang="en-US" dirty="0" err="1">
                <a:solidFill>
                  <a:schemeClr val="tx1"/>
                </a:solidFill>
              </a:rPr>
              <a:t>acc</a:t>
            </a:r>
            <a:r>
              <a:rPr lang="en-US" dirty="0">
                <a:solidFill>
                  <a:schemeClr val="tx1"/>
                </a:solidFill>
              </a:rPr>
              <a:t> parallel </a:t>
            </a:r>
            <a:r>
              <a:rPr lang="en-US" dirty="0" err="1">
                <a:solidFill>
                  <a:schemeClr val="tx1"/>
                </a:solidFill>
              </a:rPr>
              <a:t>copyout</a:t>
            </a:r>
            <a:r>
              <a:rPr lang="en-US" dirty="0">
                <a:solidFill>
                  <a:schemeClr val="tx1"/>
                </a:solidFill>
              </a:rPr>
              <a:t>(a) </a:t>
            </a:r>
            <a:r>
              <a:rPr lang="en-US" dirty="0" err="1">
                <a:solidFill>
                  <a:schemeClr val="tx1"/>
                </a:solidFill>
              </a:rPr>
              <a:t>num_gangs</a:t>
            </a:r>
            <a:r>
              <a:rPr lang="en-US" dirty="0">
                <a:solidFill>
                  <a:schemeClr val="tx1"/>
                </a:solidFill>
              </a:rPr>
              <a:t>(1024) </a:t>
            </a:r>
            <a:r>
              <a:rPr lang="en-US" dirty="0" err="1">
                <a:solidFill>
                  <a:schemeClr val="tx1"/>
                </a:solidFill>
              </a:rPr>
              <a:t>num_workers</a:t>
            </a:r>
            <a:r>
              <a:rPr lang="en-US" dirty="0">
                <a:solidFill>
                  <a:schemeClr val="tx1"/>
                </a:solidFill>
              </a:rPr>
              <a:t>(32)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a = 23;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243" y="556209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1024*32 workers will be created. a=23 will be executed redundantly by all 1024 gang leads </a:t>
            </a:r>
          </a:p>
        </p:txBody>
      </p:sp>
    </p:spTree>
    <p:extLst>
      <p:ext uri="{BB962C8B-B14F-4D97-AF65-F5344CB8AC3E}">
        <p14:creationId xmlns:p14="http://schemas.microsoft.com/office/powerpoint/2010/main" val="272775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each “Gang Loop”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113213" cy="45704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#pragma </a:t>
            </a:r>
            <a:r>
              <a:rPr lang="en-US" sz="2000" dirty="0" err="1"/>
              <a:t>acc</a:t>
            </a:r>
            <a:r>
              <a:rPr lang="en-US" sz="2000" dirty="0"/>
              <a:t> parallel </a:t>
            </a:r>
            <a:r>
              <a:rPr lang="en-US" sz="2000" dirty="0" err="1"/>
              <a:t>num_gangs</a:t>
            </a:r>
            <a:r>
              <a:rPr lang="en-US" sz="2000" dirty="0"/>
              <a:t>(1024)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&lt;2048;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buNone/>
            </a:pPr>
            <a:r>
              <a:rPr lang="en-US" sz="2000" dirty="0"/>
              <a:t>          …</a:t>
            </a:r>
          </a:p>
          <a:p>
            <a:pPr marL="0" indent="0">
              <a:buNone/>
            </a:pPr>
            <a:r>
              <a:rPr lang="en-US" sz="2000" dirty="0"/>
              <a:t>     }</a:t>
            </a:r>
          </a:p>
          <a:p>
            <a:pPr marL="0" indent="0">
              <a:buNone/>
            </a:pPr>
            <a:r>
              <a:rPr lang="en-US" sz="2000" dirty="0"/>
              <a:t>}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2812" y="1524000"/>
            <a:ext cx="4192587" cy="4570413"/>
          </a:xfrm>
        </p:spPr>
        <p:txBody>
          <a:bodyPr/>
          <a:lstStyle/>
          <a:p>
            <a:pPr marL="0" indent="0">
              <a:buNone/>
            </a:pPr>
            <a:r>
              <a:rPr lang="x-none" sz="2000" dirty="0"/>
              <a:t>#pragma acc parallel num_gangs(1024)</a:t>
            </a:r>
            <a:endParaRPr lang="en-US" sz="2000" dirty="0"/>
          </a:p>
          <a:p>
            <a:pPr marL="0" indent="0">
              <a:buNone/>
            </a:pPr>
            <a:r>
              <a:rPr lang="x-none" sz="2000" dirty="0"/>
              <a:t>{</a:t>
            </a:r>
            <a:endParaRPr lang="en-US" sz="2000" dirty="0"/>
          </a:p>
          <a:p>
            <a:pPr marL="0" indent="0">
              <a:buNone/>
            </a:pPr>
            <a:r>
              <a:rPr lang="x-none" sz="2000" dirty="0"/>
              <a:t>#pragma acc loop gang</a:t>
            </a:r>
            <a:endParaRPr lang="en-US" sz="2000" dirty="0"/>
          </a:p>
          <a:p>
            <a:pPr marL="0" indent="0">
              <a:buNone/>
            </a:pPr>
            <a:r>
              <a:rPr lang="x-none" sz="2000" dirty="0"/>
              <a:t>     for (int i=0; i&lt;2048; i++) {</a:t>
            </a:r>
            <a:endParaRPr lang="en-US" sz="2000" dirty="0"/>
          </a:p>
          <a:p>
            <a:pPr marL="0" indent="0">
              <a:buNone/>
            </a:pPr>
            <a:r>
              <a:rPr lang="x-none" sz="2000" dirty="0"/>
              <a:t>          …</a:t>
            </a:r>
            <a:endParaRPr lang="en-US" sz="2000" dirty="0"/>
          </a:p>
          <a:p>
            <a:pPr marL="0" indent="0">
              <a:buNone/>
            </a:pPr>
            <a:r>
              <a:rPr lang="x-none" sz="2000" dirty="0"/>
              <a:t>     }</a:t>
            </a:r>
            <a:endParaRPr lang="en-US" sz="2000" dirty="0"/>
          </a:p>
          <a:p>
            <a:pPr marL="0" indent="0">
              <a:buNone/>
            </a:pPr>
            <a:r>
              <a:rPr lang="x-none" sz="2000" dirty="0"/>
              <a:t>}    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A7F0D-C3EA-4F5C-8C56-C0AE51445B20}"/>
              </a:ext>
            </a:extLst>
          </p:cNvPr>
          <p:cNvSpPr txBox="1"/>
          <p:nvPr/>
        </p:nvSpPr>
        <p:spPr>
          <a:xfrm>
            <a:off x="1066799" y="4724400"/>
            <a:ext cx="3354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for-loop will be redundantly executed by 1024 gangs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48108-26A7-464D-8AE0-18C60DF5A770}"/>
              </a:ext>
            </a:extLst>
          </p:cNvPr>
          <p:cNvSpPr txBox="1"/>
          <p:nvPr/>
        </p:nvSpPr>
        <p:spPr>
          <a:xfrm>
            <a:off x="4800600" y="4694853"/>
            <a:ext cx="3354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2048 iterations of the for-loop will be divided among 1024 gangs for execution</a:t>
            </a:r>
          </a:p>
        </p:txBody>
      </p:sp>
    </p:spTree>
    <p:extLst>
      <p:ext uri="{BB962C8B-B14F-4D97-AF65-F5344CB8AC3E}">
        <p14:creationId xmlns:p14="http://schemas.microsoft.com/office/powerpoint/2010/main" val="190195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#pragma </a:t>
            </a:r>
            <a:r>
              <a:rPr lang="en-US" sz="2000" dirty="0" err="1"/>
              <a:t>acc</a:t>
            </a:r>
            <a:r>
              <a:rPr lang="en-US" sz="2000" dirty="0"/>
              <a:t> parallel </a:t>
            </a:r>
            <a:r>
              <a:rPr lang="en-US" sz="2000" dirty="0" err="1"/>
              <a:t>num_gangs</a:t>
            </a:r>
            <a:r>
              <a:rPr lang="en-US" sz="2000" dirty="0"/>
              <a:t>(1024) </a:t>
            </a:r>
            <a:r>
              <a:rPr lang="en-US" sz="2000" dirty="0" err="1"/>
              <a:t>num_workers</a:t>
            </a:r>
            <a:r>
              <a:rPr lang="en-US" sz="2000" dirty="0"/>
              <a:t>(32)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#pragma </a:t>
            </a:r>
            <a:r>
              <a:rPr lang="en-US" sz="2000" dirty="0" err="1"/>
              <a:t>acc</a:t>
            </a:r>
            <a:r>
              <a:rPr lang="en-US" sz="2000" dirty="0"/>
              <a:t> loop gang</a:t>
            </a:r>
          </a:p>
          <a:p>
            <a:pPr marL="0" indent="0">
              <a:buNone/>
            </a:pPr>
            <a:r>
              <a:rPr lang="en-US" sz="2000" dirty="0"/>
              <a:t>    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&lt;2048;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buNone/>
            </a:pPr>
            <a:r>
              <a:rPr lang="en-US" sz="2000" dirty="0"/>
              <a:t>          #pragma </a:t>
            </a:r>
            <a:r>
              <a:rPr lang="en-US" sz="2000" dirty="0" err="1"/>
              <a:t>acc</a:t>
            </a:r>
            <a:r>
              <a:rPr lang="en-US" sz="2000" dirty="0"/>
              <a:t> loop worker </a:t>
            </a:r>
          </a:p>
          <a:p>
            <a:pPr marL="0" indent="0">
              <a:buNone/>
            </a:pPr>
            <a:r>
              <a:rPr lang="en-US" sz="2000" dirty="0"/>
              <a:t>          for (</a:t>
            </a:r>
            <a:r>
              <a:rPr lang="en-US" sz="2000" dirty="0" err="1"/>
              <a:t>int</a:t>
            </a:r>
            <a:r>
              <a:rPr lang="en-US" sz="2000" dirty="0"/>
              <a:t> j=0; j&lt;512; j++) {</a:t>
            </a:r>
          </a:p>
          <a:p>
            <a:pPr marL="0" indent="0">
              <a:buNone/>
            </a:pPr>
            <a:r>
              <a:rPr lang="en-US" sz="2000" dirty="0"/>
              <a:t>              foo(</a:t>
            </a:r>
            <a:r>
              <a:rPr lang="en-US" sz="2000" dirty="0" err="1"/>
              <a:t>i,j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   }</a:t>
            </a:r>
          </a:p>
          <a:p>
            <a:pPr marL="0" indent="0">
              <a:buNone/>
            </a:pPr>
            <a:r>
              <a:rPr lang="en-US" sz="2000" dirty="0"/>
              <a:t>     }</a:t>
            </a:r>
          </a:p>
          <a:p>
            <a:pPr marL="0" indent="0">
              <a:buNone/>
            </a:pPr>
            <a:r>
              <a:rPr lang="en-US" sz="2000" dirty="0"/>
              <a:t>} </a:t>
            </a:r>
          </a:p>
          <a:p>
            <a:pPr marL="0" indent="0" algn="ctr">
              <a:buNone/>
            </a:pPr>
            <a:r>
              <a:rPr lang="en-US" sz="2000" dirty="0"/>
              <a:t>1024*32=32K workers will be created, each executing 1M/32K = 32 instance of foo()</a:t>
            </a:r>
          </a:p>
        </p:txBody>
      </p:sp>
    </p:spTree>
    <p:extLst>
      <p:ext uri="{BB962C8B-B14F-4D97-AF65-F5344CB8AC3E}">
        <p14:creationId xmlns:p14="http://schemas.microsoft.com/office/powerpoint/2010/main" val="171610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84613" cy="5410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#pragma </a:t>
            </a:r>
            <a:r>
              <a:rPr lang="en-US" sz="1600" dirty="0" err="1"/>
              <a:t>acc</a:t>
            </a:r>
            <a:r>
              <a:rPr lang="en-US" sz="1600" dirty="0"/>
              <a:t> parallel </a:t>
            </a:r>
            <a:r>
              <a:rPr lang="en-US" sz="1600" dirty="0" err="1"/>
              <a:t>num_gangs</a:t>
            </a:r>
            <a:r>
              <a:rPr lang="en-US" sz="1600" dirty="0"/>
              <a:t>(32)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 Statement 1; Statement 2;</a:t>
            </a:r>
          </a:p>
          <a:p>
            <a:pPr marL="0" indent="0">
              <a:buNone/>
            </a:pPr>
            <a:r>
              <a:rPr lang="en-US" sz="1600" dirty="0"/>
              <a:t>     #pragma </a:t>
            </a:r>
            <a:r>
              <a:rPr lang="en-US" sz="1600" dirty="0" err="1"/>
              <a:t>acc</a:t>
            </a:r>
            <a:r>
              <a:rPr lang="en-US" sz="1600" dirty="0"/>
              <a:t> loop gang</a:t>
            </a:r>
          </a:p>
          <a:p>
            <a:pPr marL="0" indent="0">
              <a:buNone/>
            </a:pPr>
            <a:r>
              <a:rPr lang="en-US" sz="1600" dirty="0"/>
              <a:t>   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&lt;n;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0" indent="0">
              <a:buNone/>
            </a:pPr>
            <a:r>
              <a:rPr lang="en-US" sz="1600" dirty="0"/>
              <a:t>         Statement 3; Statement 4;</a:t>
            </a:r>
          </a:p>
          <a:p>
            <a:pPr marL="0" indent="0">
              <a:buNone/>
            </a:pPr>
            <a:r>
              <a:rPr lang="en-US" sz="1600" dirty="0"/>
              <a:t>     }</a:t>
            </a:r>
          </a:p>
          <a:p>
            <a:pPr marL="0" indent="0">
              <a:buNone/>
            </a:pPr>
            <a:r>
              <a:rPr lang="en-US" sz="1600" dirty="0"/>
              <a:t>     Statement 5;  Statement 6;</a:t>
            </a:r>
          </a:p>
          <a:p>
            <a:pPr marL="0" indent="0">
              <a:buNone/>
            </a:pPr>
            <a:r>
              <a:rPr lang="en-US" sz="1600" dirty="0"/>
              <a:t>     #pragma </a:t>
            </a:r>
            <a:r>
              <a:rPr lang="en-US" sz="1600" dirty="0" err="1"/>
              <a:t>acc</a:t>
            </a:r>
            <a:r>
              <a:rPr lang="en-US" sz="1600" dirty="0"/>
              <a:t> loop gang</a:t>
            </a:r>
          </a:p>
          <a:p>
            <a:pPr marL="0" indent="0">
              <a:buNone/>
            </a:pPr>
            <a:r>
              <a:rPr lang="en-US" sz="1600" dirty="0"/>
              <a:t>   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&lt;m;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0" indent="0">
              <a:buNone/>
            </a:pPr>
            <a:r>
              <a:rPr lang="en-US" sz="1600" dirty="0"/>
              <a:t>         Statement 7;  Statement 8;</a:t>
            </a:r>
          </a:p>
          <a:p>
            <a:pPr marL="0" indent="0">
              <a:buNone/>
            </a:pPr>
            <a:r>
              <a:rPr lang="en-US" sz="1600" dirty="0"/>
              <a:t>     }</a:t>
            </a:r>
          </a:p>
          <a:p>
            <a:pPr marL="0" indent="0">
              <a:buNone/>
            </a:pPr>
            <a:r>
              <a:rPr lang="en-US" sz="1600" dirty="0"/>
              <a:t>     Statement 9;</a:t>
            </a:r>
          </a:p>
          <a:p>
            <a:pPr marL="0" indent="0">
              <a:buNone/>
            </a:pPr>
            <a:r>
              <a:rPr lang="en-US" sz="1600" dirty="0"/>
              <a:t>     if (condition)</a:t>
            </a:r>
          </a:p>
          <a:p>
            <a:pPr marL="0" indent="0">
              <a:buNone/>
            </a:pPr>
            <a:r>
              <a:rPr lang="en-US" sz="1600" dirty="0"/>
              <a:t>        Statement 10;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Statements 1 and 2 are redundantly executed by 32 gangs</a:t>
            </a:r>
          </a:p>
          <a:p>
            <a:r>
              <a:rPr lang="en-US" sz="2400" dirty="0"/>
              <a:t>The n for-loop iterations are distributed to 32 gangs</a:t>
            </a:r>
          </a:p>
        </p:txBody>
      </p:sp>
    </p:spTree>
    <p:extLst>
      <p:ext uri="{BB962C8B-B14F-4D97-AF65-F5344CB8AC3E}">
        <p14:creationId xmlns:p14="http://schemas.microsoft.com/office/powerpoint/2010/main" val="102456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Regions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#pragma </a:t>
            </a:r>
            <a:r>
              <a:rPr lang="en-US" sz="1800" dirty="0" err="1"/>
              <a:t>acc</a:t>
            </a:r>
            <a:r>
              <a:rPr lang="en-US" sz="1800" dirty="0"/>
              <a:t> kernels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#pragma </a:t>
            </a:r>
            <a:r>
              <a:rPr lang="en-US" sz="1800" dirty="0" err="1"/>
              <a:t>acc</a:t>
            </a:r>
            <a:r>
              <a:rPr lang="en-US" sz="1800" dirty="0"/>
              <a:t> loop </a:t>
            </a:r>
            <a:r>
              <a:rPr lang="en-US" sz="1800" dirty="0" err="1"/>
              <a:t>num_gangs</a:t>
            </a:r>
            <a:r>
              <a:rPr lang="en-US" sz="1800" dirty="0"/>
              <a:t>(1024)</a:t>
            </a:r>
          </a:p>
          <a:p>
            <a:pPr marL="0" indent="0">
              <a:buNone/>
            </a:pPr>
            <a:r>
              <a:rPr lang="en-US" sz="1800" dirty="0"/>
              <a:t> 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&lt;2048;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0" indent="0">
              <a:buNone/>
            </a:pPr>
            <a:r>
              <a:rPr lang="en-US" sz="1800" dirty="0"/>
              <a:t>          a[</a:t>
            </a:r>
            <a:r>
              <a:rPr lang="en-US" sz="1800" dirty="0" err="1"/>
              <a:t>i</a:t>
            </a:r>
            <a:r>
              <a:rPr lang="en-US" sz="1800" dirty="0"/>
              <a:t>] = b[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pPr marL="0" indent="0">
              <a:buNone/>
            </a:pPr>
            <a:r>
              <a:rPr lang="en-US" sz="1800" dirty="0"/>
              <a:t>     }</a:t>
            </a:r>
          </a:p>
          <a:p>
            <a:pPr marL="0" indent="0">
              <a:buNone/>
            </a:pPr>
            <a:r>
              <a:rPr lang="en-US" sz="1800" dirty="0"/>
              <a:t>     #pragma </a:t>
            </a:r>
            <a:r>
              <a:rPr lang="en-US" sz="1800" dirty="0" err="1"/>
              <a:t>acc</a:t>
            </a:r>
            <a:r>
              <a:rPr lang="en-US" sz="1800" dirty="0"/>
              <a:t> loop </a:t>
            </a:r>
            <a:r>
              <a:rPr lang="en-US" sz="1800" dirty="0" err="1"/>
              <a:t>num_gangs</a:t>
            </a:r>
            <a:r>
              <a:rPr lang="en-US" sz="1800" dirty="0"/>
              <a:t>(512)</a:t>
            </a:r>
          </a:p>
          <a:p>
            <a:pPr marL="0" indent="0">
              <a:buNone/>
            </a:pPr>
            <a:r>
              <a:rPr lang="en-US" sz="1800" dirty="0"/>
              <a:t>     for (</a:t>
            </a:r>
            <a:r>
              <a:rPr lang="en-US" sz="1800" dirty="0" err="1"/>
              <a:t>int</a:t>
            </a:r>
            <a:r>
              <a:rPr lang="en-US" sz="1800" dirty="0"/>
              <a:t> j=0; j&lt;2048; j++) {</a:t>
            </a:r>
          </a:p>
          <a:p>
            <a:pPr marL="0" indent="0">
              <a:buNone/>
            </a:pPr>
            <a:r>
              <a:rPr lang="en-US" sz="1800" dirty="0"/>
              <a:t>          c[j] = a[j]*2;</a:t>
            </a:r>
          </a:p>
          <a:p>
            <a:pPr marL="0" indent="0">
              <a:buNone/>
            </a:pPr>
            <a:r>
              <a:rPr lang="en-US" sz="1800" dirty="0"/>
              <a:t>     }</a:t>
            </a:r>
          </a:p>
          <a:p>
            <a:pPr marL="0" indent="0">
              <a:buNone/>
            </a:pPr>
            <a:r>
              <a:rPr lang="en-US" sz="1800" dirty="0"/>
              <a:t>     for (</a:t>
            </a:r>
            <a:r>
              <a:rPr lang="en-US" sz="1800" dirty="0" err="1"/>
              <a:t>int</a:t>
            </a:r>
            <a:r>
              <a:rPr lang="en-US" sz="1800" dirty="0"/>
              <a:t> k=0; k&lt;2048; k++) {</a:t>
            </a:r>
          </a:p>
          <a:p>
            <a:pPr marL="0" indent="0">
              <a:buNone/>
            </a:pPr>
            <a:r>
              <a:rPr lang="en-US" sz="1800" dirty="0"/>
              <a:t>          d[k] = c[k];</a:t>
            </a:r>
          </a:p>
          <a:p>
            <a:pPr marL="0" indent="0">
              <a:buNone/>
            </a:pPr>
            <a:r>
              <a:rPr lang="en-US" sz="1800" dirty="0"/>
              <a:t>     }</a:t>
            </a:r>
          </a:p>
          <a:p>
            <a:pPr marL="0" indent="0">
              <a:buNone/>
            </a:pPr>
            <a:r>
              <a:rPr lang="en-US" sz="1800" dirty="0"/>
              <a:t>}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Kernel constructs are descriptive of programmer intentions (Suggestions)</a:t>
            </a:r>
          </a:p>
        </p:txBody>
      </p:sp>
    </p:spTree>
    <p:extLst>
      <p:ext uri="{BB962C8B-B14F-4D97-AF65-F5344CB8AC3E}">
        <p14:creationId xmlns:p14="http://schemas.microsoft.com/office/powerpoint/2010/main" val="21138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0168-7498-4E7C-821F-E8686E9D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vs. FORTRAN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0D22D0-6531-4A24-AF52-67A876339444}"/>
              </a:ext>
            </a:extLst>
          </p:cNvPr>
          <p:cNvSpPr/>
          <p:nvPr/>
        </p:nvSpPr>
        <p:spPr>
          <a:xfrm>
            <a:off x="1524000" y="1752600"/>
            <a:ext cx="6172200" cy="3124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// C or C++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#pragma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acc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 &lt;directive&gt; &lt;clauses&gt;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{ … }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! Fortran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!$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acc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 &lt;directive&gt; &lt;clauses&gt;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…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!$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acc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 end &lt;directive&gt;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44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MORE Questions?</a:t>
            </a:r>
            <a:br>
              <a:rPr lang="en-US" dirty="0"/>
            </a:br>
            <a:r>
              <a:rPr lang="en-US" dirty="0"/>
              <a:t>Read </a:t>
            </a:r>
            <a:r>
              <a:rPr lang="en-US"/>
              <a:t>Chapter 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16165D"/>
                </a:solidFill>
              </a:rPr>
              <a:t>Objective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 marL="457200" indent="-457200" eaLnBrk="1" hangingPunct="1"/>
            <a:r>
              <a:rPr lang="en-US" dirty="0">
                <a:solidFill>
                  <a:srgbClr val="16165D"/>
                </a:solidFill>
              </a:rPr>
              <a:t>To understand the </a:t>
            </a:r>
            <a:r>
              <a:rPr lang="en-US" dirty="0" err="1">
                <a:solidFill>
                  <a:srgbClr val="16165D"/>
                </a:solidFill>
              </a:rPr>
              <a:t>OpenACC</a:t>
            </a:r>
            <a:r>
              <a:rPr lang="en-US" dirty="0">
                <a:solidFill>
                  <a:srgbClr val="16165D"/>
                </a:solidFill>
              </a:rPr>
              <a:t>, a high-level programming model for CPU/GPU </a:t>
            </a:r>
          </a:p>
          <a:p>
            <a:pPr marL="857250" lvl="1" indent="-457200" eaLnBrk="1" hangingPunct="1"/>
            <a:r>
              <a:rPr lang="en-US" dirty="0">
                <a:solidFill>
                  <a:srgbClr val="16165D"/>
                </a:solidFill>
              </a:rPr>
              <a:t>basic concepts and pragma types</a:t>
            </a:r>
          </a:p>
          <a:p>
            <a:pPr marL="857250" lvl="1" indent="-457200" eaLnBrk="1" hangingPunct="1"/>
            <a:r>
              <a:rPr lang="en-US" dirty="0">
                <a:solidFill>
                  <a:srgbClr val="16165D"/>
                </a:solidFill>
              </a:rPr>
              <a:t>Simple examples to illustrate basic concepts and functionalities</a:t>
            </a:r>
          </a:p>
          <a:p>
            <a:pPr marL="857250" lvl="1" indent="-457200" eaLnBrk="1" hangingPunct="1"/>
            <a:r>
              <a:rPr lang="en-US" dirty="0">
                <a:solidFill>
                  <a:srgbClr val="16165D"/>
                </a:solidFill>
              </a:rPr>
              <a:t>A valuable tool to quickly adopt GPU code in large, existing C/C++/FORTRAN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8954465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OpenACC</a:t>
            </a:r>
            <a:r>
              <a:rPr lang="en-US" dirty="0"/>
              <a:t> Application Programming Interface (API) provides a set of</a:t>
            </a:r>
          </a:p>
          <a:p>
            <a:pPr lvl="1"/>
            <a:r>
              <a:rPr lang="en-US" dirty="0"/>
              <a:t>compiler directives (pragmas)</a:t>
            </a:r>
          </a:p>
          <a:p>
            <a:pPr lvl="1"/>
            <a:r>
              <a:rPr lang="en-US" dirty="0"/>
              <a:t>library routines and </a:t>
            </a:r>
          </a:p>
          <a:p>
            <a:pPr lvl="1"/>
            <a:r>
              <a:rPr lang="en-US" dirty="0"/>
              <a:t>environment variables </a:t>
            </a:r>
          </a:p>
          <a:p>
            <a:pPr marL="457200" lvl="1" indent="0">
              <a:buNone/>
            </a:pPr>
            <a:r>
              <a:rPr lang="en-US" dirty="0"/>
              <a:t>that can be used to write data parallel FORTRAN, C and C++ programs that run on accelerator devices including GPUs and CPUs</a:t>
            </a:r>
          </a:p>
        </p:txBody>
      </p:sp>
    </p:spTree>
    <p:extLst>
      <p:ext uri="{BB962C8B-B14F-4D97-AF65-F5344CB8AC3E}">
        <p14:creationId xmlns:p14="http://schemas.microsoft.com/office/powerpoint/2010/main" val="9817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OpenACC</a:t>
            </a:r>
            <a:r>
              <a:rPr lang="en-US" dirty="0"/>
              <a:t> Pragmas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and C++, the #pragma directive is the means to provide, to the compiler, information that is not specified in the standard language. </a:t>
            </a:r>
          </a:p>
        </p:txBody>
      </p:sp>
    </p:spTree>
    <p:extLst>
      <p:ext uri="{BB962C8B-B14F-4D97-AF65-F5344CB8AC3E}">
        <p14:creationId xmlns:p14="http://schemas.microsoft.com/office/powerpoint/2010/main" val="230198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DA82-5B13-4A09-9A8D-B0FEBC3A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OpenACC</a:t>
            </a:r>
            <a:r>
              <a:rPr lang="en-US" dirty="0"/>
              <a:t> Abstract Machine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8102D-E9E7-484D-B557-E5E71EA1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5250751" cy="33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1413"/>
          </a:xfrm>
        </p:spPr>
        <p:txBody>
          <a:bodyPr>
            <a:normAutofit/>
          </a:bodyPr>
          <a:lstStyle/>
          <a:p>
            <a:r>
              <a:rPr lang="en-US" sz="3200" dirty="0"/>
              <a:t>Simple Matrix-Matrix Multiplication in </a:t>
            </a:r>
            <a:r>
              <a:rPr lang="en-US" sz="3200" dirty="0" err="1"/>
              <a:t>OpenACC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82000" cy="5334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/>
              <a:t>1  void </a:t>
            </a:r>
            <a:r>
              <a:rPr lang="en-US" sz="4000" dirty="0" err="1"/>
              <a:t>computeAcc</a:t>
            </a:r>
            <a:r>
              <a:rPr lang="en-US" sz="4000" dirty="0"/>
              <a:t>(float *P, </a:t>
            </a:r>
            <a:r>
              <a:rPr lang="en-US" sz="4000" dirty="0" err="1"/>
              <a:t>const</a:t>
            </a:r>
            <a:r>
              <a:rPr lang="en-US" sz="4000" dirty="0"/>
              <a:t> float *M, </a:t>
            </a:r>
            <a:r>
              <a:rPr lang="en-US" sz="4000" dirty="0" err="1"/>
              <a:t>const</a:t>
            </a:r>
            <a:r>
              <a:rPr lang="en-US" sz="4000" dirty="0"/>
              <a:t> float *N, </a:t>
            </a:r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Mh</a:t>
            </a:r>
            <a:r>
              <a:rPr lang="en-US" sz="4000" dirty="0"/>
              <a:t>, </a:t>
            </a:r>
            <a:r>
              <a:rPr lang="en-US" sz="4000" dirty="0" err="1"/>
              <a:t>int</a:t>
            </a:r>
            <a:r>
              <a:rPr lang="en-US" sz="4000" dirty="0"/>
              <a:t> Mw, </a:t>
            </a:r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Nw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2  {</a:t>
            </a:r>
          </a:p>
          <a:p>
            <a:pPr marL="0" indent="0">
              <a:buNone/>
            </a:pPr>
            <a:r>
              <a:rPr lang="en-US" sz="4000" dirty="0"/>
              <a:t>3   </a:t>
            </a:r>
          </a:p>
          <a:p>
            <a:pPr marL="0" indent="0">
              <a:buNone/>
            </a:pPr>
            <a:r>
              <a:rPr lang="en-US" sz="4000" dirty="0"/>
              <a:t>4   #pragma </a:t>
            </a:r>
            <a:r>
              <a:rPr lang="en-US" sz="4000" dirty="0" err="1"/>
              <a:t>acc</a:t>
            </a:r>
            <a:r>
              <a:rPr lang="en-US" sz="4000" dirty="0"/>
              <a:t> parallel loop </a:t>
            </a:r>
            <a:r>
              <a:rPr lang="en-US" sz="4000" dirty="0" err="1"/>
              <a:t>copyin</a:t>
            </a:r>
            <a:r>
              <a:rPr lang="en-US" sz="4000" dirty="0"/>
              <a:t>(M[0:Mh*Mw]) </a:t>
            </a:r>
            <a:r>
              <a:rPr lang="en-US" sz="4000" dirty="0" err="1"/>
              <a:t>copyin</a:t>
            </a:r>
            <a:r>
              <a:rPr lang="en-US" sz="4000" dirty="0"/>
              <a:t>(N[0:Nw*Mw]) </a:t>
            </a:r>
            <a:r>
              <a:rPr lang="en-US" sz="4000" dirty="0" err="1"/>
              <a:t>copyout</a:t>
            </a:r>
            <a:r>
              <a:rPr lang="en-US" sz="4000" dirty="0"/>
              <a:t>(P[0:Mh*</a:t>
            </a:r>
            <a:r>
              <a:rPr lang="en-US" sz="4000" dirty="0" err="1"/>
              <a:t>Nw</a:t>
            </a:r>
            <a:r>
              <a:rPr lang="en-US" sz="4000" dirty="0"/>
              <a:t>]) </a:t>
            </a:r>
          </a:p>
          <a:p>
            <a:pPr marL="0" indent="0">
              <a:buNone/>
            </a:pPr>
            <a:r>
              <a:rPr lang="en-US" sz="4000" dirty="0"/>
              <a:t>5   for (</a:t>
            </a:r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=0; </a:t>
            </a:r>
            <a:r>
              <a:rPr lang="en-US" sz="4000" dirty="0" err="1"/>
              <a:t>i</a:t>
            </a:r>
            <a:r>
              <a:rPr lang="en-US" sz="4000" dirty="0"/>
              <a:t>&lt;</a:t>
            </a:r>
            <a:r>
              <a:rPr lang="en-US" sz="4000" dirty="0" err="1"/>
              <a:t>Mh</a:t>
            </a:r>
            <a:r>
              <a:rPr lang="en-US" sz="4000" dirty="0"/>
              <a:t>; </a:t>
            </a:r>
            <a:r>
              <a:rPr lang="en-US" sz="4000" dirty="0" err="1"/>
              <a:t>i</a:t>
            </a:r>
            <a:r>
              <a:rPr lang="en-US" sz="4000" dirty="0"/>
              <a:t>++) {</a:t>
            </a:r>
          </a:p>
          <a:p>
            <a:pPr marL="0" indent="0">
              <a:buNone/>
            </a:pPr>
            <a:r>
              <a:rPr lang="en-US" sz="4000" dirty="0"/>
              <a:t>6       #pragma </a:t>
            </a:r>
            <a:r>
              <a:rPr lang="en-US" sz="4000" dirty="0" err="1"/>
              <a:t>acc</a:t>
            </a:r>
            <a:r>
              <a:rPr lang="en-US" sz="4000" dirty="0"/>
              <a:t> loop </a:t>
            </a:r>
          </a:p>
          <a:p>
            <a:pPr marL="0" indent="0">
              <a:buNone/>
            </a:pPr>
            <a:r>
              <a:rPr lang="en-US" sz="4000" dirty="0"/>
              <a:t>7       for (</a:t>
            </a:r>
            <a:r>
              <a:rPr lang="en-US" sz="4000" dirty="0" err="1"/>
              <a:t>int</a:t>
            </a:r>
            <a:r>
              <a:rPr lang="en-US" sz="4000" dirty="0"/>
              <a:t> j=0; j&lt;</a:t>
            </a:r>
            <a:r>
              <a:rPr lang="en-US" sz="4000" dirty="0" err="1"/>
              <a:t>Nw</a:t>
            </a:r>
            <a:r>
              <a:rPr lang="en-US" sz="4000" dirty="0"/>
              <a:t>; j++) {</a:t>
            </a:r>
          </a:p>
          <a:p>
            <a:pPr marL="0" indent="0">
              <a:buNone/>
            </a:pPr>
            <a:r>
              <a:rPr lang="en-US" sz="4000" dirty="0"/>
              <a:t>8           float sum = 0;</a:t>
            </a:r>
          </a:p>
          <a:p>
            <a:pPr marL="0" indent="0">
              <a:buNone/>
            </a:pPr>
            <a:r>
              <a:rPr lang="en-US" sz="4000" dirty="0"/>
              <a:t>9           for (</a:t>
            </a:r>
            <a:r>
              <a:rPr lang="en-US" sz="4000" dirty="0" err="1"/>
              <a:t>int</a:t>
            </a:r>
            <a:r>
              <a:rPr lang="en-US" sz="4000" dirty="0"/>
              <a:t> k=0; k&lt;Mw; k++) {</a:t>
            </a:r>
          </a:p>
          <a:p>
            <a:pPr marL="0" indent="0">
              <a:buNone/>
            </a:pPr>
            <a:r>
              <a:rPr lang="en-US" sz="4000" dirty="0"/>
              <a:t>10              float a = M[</a:t>
            </a:r>
            <a:r>
              <a:rPr lang="en-US" sz="4000" dirty="0" err="1"/>
              <a:t>i</a:t>
            </a:r>
            <a:r>
              <a:rPr lang="en-US" sz="4000" dirty="0"/>
              <a:t>*</a:t>
            </a:r>
            <a:r>
              <a:rPr lang="en-US" sz="4000" dirty="0" err="1"/>
              <a:t>Mw+k</a:t>
            </a:r>
            <a:r>
              <a:rPr lang="en-US" sz="4000" dirty="0"/>
              <a:t>];</a:t>
            </a:r>
          </a:p>
          <a:p>
            <a:pPr marL="0" indent="0">
              <a:buNone/>
            </a:pPr>
            <a:r>
              <a:rPr lang="en-US" sz="4000" dirty="0"/>
              <a:t>11              float b = N[k*</a:t>
            </a:r>
            <a:r>
              <a:rPr lang="en-US" sz="4000" dirty="0" err="1"/>
              <a:t>Nw+j</a:t>
            </a:r>
            <a:r>
              <a:rPr lang="en-US" sz="4000" dirty="0"/>
              <a:t>];</a:t>
            </a:r>
          </a:p>
          <a:p>
            <a:pPr marL="0" indent="0">
              <a:buNone/>
            </a:pPr>
            <a:r>
              <a:rPr lang="en-US" sz="4000" dirty="0"/>
              <a:t>12              sum += a*b;</a:t>
            </a:r>
          </a:p>
          <a:p>
            <a:pPr marL="0" indent="0">
              <a:buNone/>
            </a:pPr>
            <a:r>
              <a:rPr lang="en-US" sz="4000" dirty="0"/>
              <a:t>13          }</a:t>
            </a:r>
          </a:p>
          <a:p>
            <a:pPr marL="0" indent="0">
              <a:buNone/>
            </a:pPr>
            <a:r>
              <a:rPr lang="en-US" sz="4000" dirty="0"/>
              <a:t>14          P[</a:t>
            </a:r>
            <a:r>
              <a:rPr lang="en-US" sz="4000" dirty="0" err="1"/>
              <a:t>i</a:t>
            </a:r>
            <a:r>
              <a:rPr lang="en-US" sz="4000" dirty="0"/>
              <a:t>*</a:t>
            </a:r>
            <a:r>
              <a:rPr lang="en-US" sz="4000" dirty="0" err="1"/>
              <a:t>Nw+j</a:t>
            </a:r>
            <a:r>
              <a:rPr lang="en-US" sz="4000" dirty="0"/>
              <a:t>] = sum;</a:t>
            </a:r>
          </a:p>
          <a:p>
            <a:pPr marL="0" indent="0">
              <a:buNone/>
            </a:pPr>
            <a:r>
              <a:rPr lang="en-US" sz="4000" dirty="0"/>
              <a:t>15      }</a:t>
            </a:r>
          </a:p>
          <a:p>
            <a:pPr marL="0" indent="0">
              <a:buNone/>
            </a:pPr>
            <a:r>
              <a:rPr lang="en-US" sz="4000" dirty="0"/>
              <a:t>16   }</a:t>
            </a:r>
          </a:p>
          <a:p>
            <a:pPr marL="0" indent="0">
              <a:buNone/>
            </a:pPr>
            <a:r>
              <a:rPr lang="en-US" sz="4000" dirty="0"/>
              <a:t>17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3213" cy="1141413"/>
          </a:xfrm>
        </p:spPr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23213" cy="4570413"/>
          </a:xfrm>
        </p:spPr>
        <p:txBody>
          <a:bodyPr/>
          <a:lstStyle/>
          <a:p>
            <a:r>
              <a:rPr lang="en-US" dirty="0"/>
              <a:t>The code is almost identical to the sequential version, except for the two lines with #pragma at line 4 and line 6. </a:t>
            </a:r>
          </a:p>
          <a:p>
            <a:r>
              <a:rPr lang="en-US" dirty="0" err="1"/>
              <a:t>OpenACC</a:t>
            </a:r>
            <a:r>
              <a:rPr lang="en-US" dirty="0"/>
              <a:t> uses the compiler directive mechanism to extend the base language.</a:t>
            </a:r>
          </a:p>
          <a:p>
            <a:pPr lvl="1"/>
            <a:r>
              <a:rPr lang="en-US" dirty="0"/>
              <a:t> </a:t>
            </a:r>
            <a:r>
              <a:rPr lang="en-US" sz="2000" dirty="0"/>
              <a:t>#pragma at line 4 tells the compiler to generate code for the ‘</a:t>
            </a:r>
            <a:r>
              <a:rPr lang="en-US" sz="2000" dirty="0" err="1"/>
              <a:t>i</a:t>
            </a:r>
            <a:r>
              <a:rPr lang="en-US" sz="2000" dirty="0"/>
              <a:t>’ loop at line 5 through 16 so that the loop iterations are executed in parallel on the accelerator. 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copyin</a:t>
            </a:r>
            <a:r>
              <a:rPr lang="en-US" sz="2000" dirty="0"/>
              <a:t> clause and the </a:t>
            </a:r>
            <a:r>
              <a:rPr lang="en-US" sz="2000" dirty="0" err="1"/>
              <a:t>copyout</a:t>
            </a:r>
            <a:r>
              <a:rPr lang="en-US" sz="2000" dirty="0"/>
              <a:t> clause specify how the matrix data should be transferred between the host and the accelerator. The #pragma at line 6 instructs the compiler to map the inner ‘j’ loop to the second level of parallelism on the accelerator.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16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OpenACC</a:t>
            </a:r>
            <a:r>
              <a:rPr lang="en-US" dirty="0"/>
              <a:t> programmers can often start with writing a sequential version and then annotate their sequential program with </a:t>
            </a:r>
            <a:r>
              <a:rPr lang="en-US" dirty="0" err="1"/>
              <a:t>OpenACC</a:t>
            </a:r>
            <a:r>
              <a:rPr lang="en-US" dirty="0"/>
              <a:t> directives. </a:t>
            </a:r>
          </a:p>
          <a:p>
            <a:pPr lvl="1"/>
            <a:r>
              <a:rPr lang="en-US" dirty="0"/>
              <a:t>leave most of the details in generating a kernel and data transfers to the </a:t>
            </a:r>
            <a:r>
              <a:rPr lang="en-US" dirty="0" err="1"/>
              <a:t>OpenACC</a:t>
            </a:r>
            <a:r>
              <a:rPr lang="en-US" dirty="0"/>
              <a:t> compiler. </a:t>
            </a:r>
          </a:p>
          <a:p>
            <a:r>
              <a:rPr lang="en-US" dirty="0" err="1"/>
              <a:t>OpenACC</a:t>
            </a:r>
            <a:r>
              <a:rPr lang="en-US" dirty="0"/>
              <a:t> code can be compiled by non-</a:t>
            </a:r>
            <a:r>
              <a:rPr lang="en-US" dirty="0" err="1"/>
              <a:t>OpenACC</a:t>
            </a:r>
            <a:r>
              <a:rPr lang="en-US" dirty="0"/>
              <a:t> compilers by ignoring the pragmas.</a:t>
            </a:r>
          </a:p>
        </p:txBody>
      </p:sp>
    </p:spTree>
    <p:extLst>
      <p:ext uri="{BB962C8B-B14F-4D97-AF65-F5344CB8AC3E}">
        <p14:creationId xmlns:p14="http://schemas.microsoft.com/office/powerpoint/2010/main" val="370286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Encountered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OpenACC</a:t>
            </a:r>
            <a:r>
              <a:rPr lang="en-US" dirty="0"/>
              <a:t> pragmas are hints to the </a:t>
            </a:r>
            <a:r>
              <a:rPr lang="en-US" dirty="0" err="1"/>
              <a:t>OpenACC</a:t>
            </a:r>
            <a:r>
              <a:rPr lang="en-US" dirty="0"/>
              <a:t> compiler, which may or may not be able to act accordingly</a:t>
            </a:r>
          </a:p>
          <a:p>
            <a:pPr lvl="1"/>
            <a:r>
              <a:rPr lang="en-US" dirty="0"/>
              <a:t>The performance of an </a:t>
            </a:r>
            <a:r>
              <a:rPr lang="en-US" dirty="0" err="1"/>
              <a:t>OpenACC</a:t>
            </a:r>
            <a:r>
              <a:rPr lang="en-US" dirty="0"/>
              <a:t> depends heavily on the quality of the compiler.</a:t>
            </a:r>
          </a:p>
          <a:p>
            <a:pPr lvl="1"/>
            <a:r>
              <a:rPr lang="en-US" dirty="0"/>
              <a:t>Much less so in CUDA or </a:t>
            </a:r>
            <a:r>
              <a:rPr lang="en-US" dirty="0" err="1"/>
              <a:t>OpenCL</a:t>
            </a:r>
            <a:endParaRPr lang="en-US" dirty="0"/>
          </a:p>
          <a:p>
            <a:r>
              <a:rPr lang="en-US" dirty="0"/>
              <a:t>Some </a:t>
            </a:r>
            <a:r>
              <a:rPr lang="en-US" dirty="0" err="1"/>
              <a:t>OpenACC</a:t>
            </a:r>
            <a:r>
              <a:rPr lang="en-US" dirty="0"/>
              <a:t> programs may behave differently or even incorrectly if pragmas are ignored</a:t>
            </a:r>
          </a:p>
        </p:txBody>
      </p:sp>
    </p:spTree>
    <p:extLst>
      <p:ext uri="{BB962C8B-B14F-4D97-AF65-F5344CB8AC3E}">
        <p14:creationId xmlns:p14="http://schemas.microsoft.com/office/powerpoint/2010/main" val="2988498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FFFFFF"/>
      </a:dk2>
      <a:lt2>
        <a:srgbClr val="FFCC33"/>
      </a:lt2>
      <a:accent1>
        <a:srgbClr val="FF6633"/>
      </a:accent1>
      <a:accent2>
        <a:srgbClr val="B9D300"/>
      </a:accent2>
      <a:accent3>
        <a:srgbClr val="FFFFFF"/>
      </a:accent3>
      <a:accent4>
        <a:srgbClr val="000000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FFFFFF"/>
        </a:dk2>
        <a:lt2>
          <a:srgbClr val="FFCC33"/>
        </a:lt2>
        <a:accent1>
          <a:srgbClr val="FF6633"/>
        </a:accent1>
        <a:accent2>
          <a:srgbClr val="B9D300"/>
        </a:accent2>
        <a:accent3>
          <a:srgbClr val="FFFFFF"/>
        </a:accent3>
        <a:accent4>
          <a:srgbClr val="000000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29929</TotalTime>
  <Words>1224</Words>
  <Application>Microsoft Office PowerPoint</Application>
  <PresentationFormat>On-screen Show (4:3)</PresentationFormat>
  <Paragraphs>146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MS Mincho</vt:lpstr>
      <vt:lpstr>MS PGothic</vt:lpstr>
      <vt:lpstr>MS PGothic</vt:lpstr>
      <vt:lpstr>Arial</vt:lpstr>
      <vt:lpstr>Courier New</vt:lpstr>
      <vt:lpstr>Palatino</vt:lpstr>
      <vt:lpstr>StarSymbol</vt:lpstr>
      <vt:lpstr>Times New Roman</vt:lpstr>
      <vt:lpstr>Default Design</vt:lpstr>
      <vt:lpstr>Custom Design</vt:lpstr>
      <vt:lpstr>ECE408 / CS483/CSE408  Applied Parallel Programming   Lecture 26:  Introduction to OpenACC</vt:lpstr>
      <vt:lpstr>Objective</vt:lpstr>
      <vt:lpstr>OpenACC</vt:lpstr>
      <vt:lpstr>OpenACC Pragmas</vt:lpstr>
      <vt:lpstr>The OpenACC Abstract Machine Model</vt:lpstr>
      <vt:lpstr>Simple Matrix-Matrix Multiplication in OpenACC</vt:lpstr>
      <vt:lpstr>Some Observations</vt:lpstr>
      <vt:lpstr>Motivation</vt:lpstr>
      <vt:lpstr>Frequently Encountered Issues</vt:lpstr>
      <vt:lpstr>OpenACC Device Model</vt:lpstr>
      <vt:lpstr>OpenACC Execution Model (Terminology: Gangs and Works)</vt:lpstr>
      <vt:lpstr>Parallel vs. Loop Constructs</vt:lpstr>
      <vt:lpstr>Parallel Construct</vt:lpstr>
      <vt:lpstr>What does each “Gang Loop” do?</vt:lpstr>
      <vt:lpstr>Worker Loop</vt:lpstr>
      <vt:lpstr>A More Complex Example</vt:lpstr>
      <vt:lpstr>Kernel Regions</vt:lpstr>
      <vt:lpstr>C/C++ vs. FORTRAN</vt:lpstr>
      <vt:lpstr>Any MORE Questions? Read Chapter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498AL  Lecture 4:  GPU as part of the PC Architecture</dc:title>
  <dc:creator>Wen-mei Hwu</dc:creator>
  <cp:lastModifiedBy>Hwu, Wen-Mei W</cp:lastModifiedBy>
  <cp:revision>109</cp:revision>
  <dcterms:created xsi:type="dcterms:W3CDTF">2010-02-09T04:41:45Z</dcterms:created>
  <dcterms:modified xsi:type="dcterms:W3CDTF">2018-04-17T11:34:49Z</dcterms:modified>
</cp:coreProperties>
</file>