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18" r:id="rId3"/>
    <p:sldId id="363" r:id="rId4"/>
    <p:sldId id="367" r:id="rId5"/>
    <p:sldId id="366" r:id="rId6"/>
    <p:sldId id="368" r:id="rId7"/>
    <p:sldId id="365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69" r:id="rId22"/>
    <p:sldId id="316" r:id="rId23"/>
  </p:sldIdLst>
  <p:sldSz cx="9144000" cy="6858000" type="screen4x3"/>
  <p:notesSz cx="7023100" cy="9269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9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52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06"/>
    </p:cViewPr>
  </p:sorterViewPr>
  <p:notesViewPr>
    <p:cSldViewPr>
      <p:cViewPr varScale="1">
        <p:scale>
          <a:sx n="66" d="100"/>
          <a:sy n="66" d="100"/>
        </p:scale>
        <p:origin x="-2784" y="-114"/>
      </p:cViewPr>
      <p:guideLst>
        <p:guide orient="horz" pos="2919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9863" y="0"/>
            <a:ext cx="30432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863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9863" y="8805863"/>
            <a:ext cx="30432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cs typeface="+mn-cs"/>
              </a:defRPr>
            </a:lvl1pPr>
          </a:lstStyle>
          <a:p>
            <a:pPr>
              <a:defRPr/>
            </a:pPr>
            <a:fld id="{CDB40EF8-AFFC-4201-B992-59A1BB3331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57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275" y="0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38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03725"/>
            <a:ext cx="5619750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4275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275" y="8804275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E9CCA132-7E9E-43DE-BE57-0F44236B78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406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just compute – main</a:t>
            </a:r>
            <a:r>
              <a:rPr lang="en-US" baseline="0" dirty="0"/>
              <a:t> memory (1.6PB); Disk (26PB); near line (300PB)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AE556-229C-4942-9878-E00B33DAF5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28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mixed elements</a:t>
            </a:r>
            <a:r>
              <a:rPr lang="en-US" baseline="0" dirty="0"/>
              <a:t> in Torus; note complexity in assigning blocks of processes to Torus.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AE556-229C-4942-9878-E00B33DAF5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37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4953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ECE408/CS483, University of Illinois, Urbana-Champaign 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88C02-6907-40A6-804E-8BC73F96B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8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ECE408/CS483, University of Illinois, Urbana-Champaign 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95DB6-E4DD-449E-AA34-E317C5E836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4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ECE408/CS483, University of Illinois, Urbana-Champaign 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ED48C-1AAA-4189-A9AC-08E095CD7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09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524000"/>
            <a:ext cx="38862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3886200"/>
            <a:ext cx="38862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ECE408/CS483, University of Illinois, Urbana-Champaign 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E22DB-09D9-4A9E-92DA-94D62B4D69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66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24400" y="1524000"/>
            <a:ext cx="38862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426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ECE408/CS483, University of Illinois, Urbana-Champaign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E6081-5374-4764-876F-436D80CF41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46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79248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86200"/>
            <a:ext cx="79248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441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ECE408/CS483, University of Illinois, Urbana-Champaign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042DD-4002-4DF9-818A-45F4D1183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02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79248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4343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ECE408/CS483, University of Illinois, Urbana-Champaign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23DF8-DE65-4164-9B85-94262A74A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08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79248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886200"/>
            <a:ext cx="79248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426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ECE408/CS483, University of Illinois, Urbana-Champaign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37800-5E98-443F-911B-5368EF590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4343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ECE408/CS483, University of Illinois, Urbana-Champaign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F6BEC-4D39-4EE7-B28B-9755C093A9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5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ECE408/CS483, University of Illinois, Urbana-Champaign 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FCF06-09D5-49CE-B50E-70087386CE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6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ECE408/CS483, University of Illinois, Urbana-Champaign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3653D-53D4-4CE9-B789-A8BA14A813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9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ECE408/CS483, University of Illinois, Urbana-Champaign 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779B9-F966-4F62-8EEF-C790E1E1C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4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ECE408/CS483, University of Illinois, Urbana-Champaign 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1BB4A-14FC-444E-9B01-D63D7ED803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ECE408/CS483, University of Illinois, Urbana-Champaign 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460C7-28D6-47E3-AEC6-EE9127FFA0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7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ECE408/CS483, University of Illinois, Urbana-Champaign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33BF2-01C0-4125-9620-5527C534C1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7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ECE408/CS483, University of Illinois, Urbana-Champaign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8B15E-5EB9-4E83-B973-9A239C06F9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924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924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 David Kirk/NVIDIA and Wen-mei W. Hwu, 2007-2018 ECE408/CS483, University of Illinois, Urbana-Champaign 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1C516A4A-EDB9-4731-A5CF-9DCC045B78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304800" y="228600"/>
            <a:ext cx="0" cy="6400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381000" y="228600"/>
            <a:ext cx="0" cy="6400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96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7" r:id="rId13"/>
    <p:sldLayoutId id="2147483798" r:id="rId14"/>
    <p:sldLayoutId id="2147483799" r:id="rId15"/>
    <p:sldLayoutId id="2147483800" r:id="rId16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5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 dirty="0">
                <a:cs typeface="Times New Roman" pitchFamily="18" charset="0"/>
              </a:rPr>
              <a:t>© David Kirk/NVIDIA and Wen-mei W. Hwu, 2007-2018 ECE408/CS483, University of Illinois, Urbana-Champaign 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6287AD-EBCC-456B-8330-10AFA008993C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3429000"/>
          </a:xfrm>
        </p:spPr>
        <p:txBody>
          <a:bodyPr/>
          <a:lstStyle/>
          <a:p>
            <a:pPr eaLnBrk="1" hangingPunct="1"/>
            <a:r>
              <a:rPr lang="en-US" sz="3200" dirty="0"/>
              <a:t>ECE408 / CS483/CSE408 Spring 2018</a:t>
            </a:r>
            <a:br>
              <a:rPr lang="en-US" sz="3200" dirty="0"/>
            </a:br>
            <a:br>
              <a:rPr lang="en-US" sz="2800" dirty="0"/>
            </a:br>
            <a:r>
              <a:rPr lang="en-US" sz="3600" dirty="0"/>
              <a:t>Applied Parallel Programming</a:t>
            </a:r>
            <a:br>
              <a:rPr lang="en-US" sz="4000" dirty="0"/>
            </a:br>
            <a:br>
              <a:rPr lang="en-US" sz="4000" dirty="0"/>
            </a:br>
            <a:br>
              <a:rPr lang="en-US" dirty="0"/>
            </a:br>
            <a:r>
              <a:rPr lang="en-US" dirty="0"/>
              <a:t>Lecture 27: Joint CUDA-MPI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MPI Initialization,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v-SE" sz="2400" dirty="0">
                <a:latin typeface="Consolas" pitchFamily="49" charset="0"/>
                <a:cs typeface="Consolas" pitchFamily="49" charset="0"/>
              </a:rPr>
              <a:t>User launches an MPI job with X processes by executing in the command shell </a:t>
            </a:r>
          </a:p>
          <a:p>
            <a:pPr lvl="1"/>
            <a:r>
              <a:rPr lang="sv-SE" sz="2000" dirty="0">
                <a:latin typeface="Consolas" pitchFamily="49" charset="0"/>
                <a:cs typeface="Consolas" pitchFamily="49" charset="0"/>
              </a:rPr>
              <a:t>MPIrun –np X</a:t>
            </a:r>
          </a:p>
          <a:p>
            <a:pPr marL="457200" lvl="1" indent="0">
              <a:buNone/>
            </a:pPr>
            <a:endParaRPr lang="sv-SE" sz="2000" dirty="0">
              <a:latin typeface="Consolas" pitchFamily="49" charset="0"/>
              <a:cs typeface="Consolas" pitchFamily="49" charset="0"/>
            </a:endParaRPr>
          </a:p>
          <a:p>
            <a:r>
              <a:rPr lang="sv-SE" sz="2400" dirty="0">
                <a:latin typeface="Consolas" pitchFamily="49" charset="0"/>
                <a:cs typeface="Consolas" pitchFamily="49" charset="0"/>
              </a:rPr>
              <a:t>int MPI_Init(int *argc, char ***argv)</a:t>
            </a:r>
          </a:p>
          <a:p>
            <a:pPr lvl="1"/>
            <a:r>
              <a:rPr lang="sv-SE" sz="2000" dirty="0">
                <a:cs typeface="Consolas" pitchFamily="49" charset="0"/>
              </a:rPr>
              <a:t>Initialize MPI</a:t>
            </a:r>
            <a:endParaRPr lang="en-US" sz="2000" dirty="0">
              <a:cs typeface="Consolas" pitchFamily="49" charset="0"/>
            </a:endParaRPr>
          </a:p>
          <a:p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MPI_COMM_WORLD</a:t>
            </a:r>
          </a:p>
          <a:p>
            <a:pPr lvl="1"/>
            <a:r>
              <a:rPr lang="en-US" sz="2000" dirty="0">
                <a:cs typeface="Consolas" pitchFamily="49" charset="0"/>
              </a:rPr>
              <a:t>MPI group formed with all allocated nodes</a:t>
            </a:r>
          </a:p>
          <a:p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MPI_Comm_rank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MPI_Comm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comm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*rank)</a:t>
            </a:r>
          </a:p>
          <a:p>
            <a:pPr lvl="1"/>
            <a:r>
              <a:rPr lang="en-US" sz="2000" dirty="0"/>
              <a:t>Rank of the calling process in group of </a:t>
            </a:r>
            <a:r>
              <a:rPr lang="en-US" sz="2000" dirty="0" err="1"/>
              <a:t>comm</a:t>
            </a:r>
            <a:endParaRPr lang="en-US" sz="2400" dirty="0">
              <a:cs typeface="Consolas" pitchFamily="49" charset="0"/>
            </a:endParaRPr>
          </a:p>
          <a:p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MPI_Comm_size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MPI_Comm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comm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*size)</a:t>
            </a:r>
          </a:p>
          <a:p>
            <a:pPr lvl="1"/>
            <a:r>
              <a:rPr lang="en-US" sz="2000" dirty="0"/>
              <a:t>Number of processes in the group of </a:t>
            </a:r>
            <a:r>
              <a:rPr lang="en-US" sz="2000" dirty="0" err="1"/>
              <a:t>comm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/>
          <a:p>
            <a:fld id="{A6FE50F2-1933-4704-B64F-C447B3E0257F}" type="slidenum">
              <a:rPr lang="en-US" smtClean="0"/>
              <a:t>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789B8B-7B77-40FF-8F95-373918FEDC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Hwu, 2007-2018 ECE408/CS483, University of Illinois, Urbana-Champaign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57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Vector Addition: Main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/>
          <a:p>
            <a:fld id="{A6FE50F2-1933-4704-B64F-C447B3E0257F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50167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>
              <a:tabLst>
                <a:tab pos="457200" algn="l"/>
              </a:tabLst>
            </a:pP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char *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[]) {</a:t>
            </a:r>
          </a:p>
          <a:p>
            <a:pPr defTabSz="457200">
              <a:tabLst>
                <a:tab pos="457200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vector_size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1024 * 1024 * 1024;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pl-PL" sz="1600" dirty="0">
                <a:latin typeface="Consolas" pitchFamily="49" charset="0"/>
                <a:cs typeface="Consolas" pitchFamily="49" charset="0"/>
              </a:rPr>
              <a:t>int pid=-1, np=-1;</a:t>
            </a:r>
          </a:p>
          <a:p>
            <a:pPr defTabSz="457200"/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MPI_Init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&amp;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MPI_Comm_rank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(MPI_COMM_WORLD, &amp;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pid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MPI_Comm_size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(MPI_COMM_WORLD, &amp;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np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457200"/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if(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np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&lt; 3) {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	if(0 ==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pid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(“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Nedded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3 or more processes.\n");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MPI_Abort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 MPI_COMM_WORLD, 1 ); return 1;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if(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pid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np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- 1)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compute_node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vector_size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/ 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np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- 1));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else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data_server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vector_size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457200"/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MPI_Finalize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return 0;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latin typeface="Consolas" pitchFamily="49" charset="0"/>
              <a:ea typeface="Lucida Console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Hwu, 2007-2018 ECE408/CS483, University of Illinois, Urbana-Champaign </a:t>
            </a:r>
          </a:p>
        </p:txBody>
      </p:sp>
    </p:spTree>
    <p:extLst>
      <p:ext uri="{BB962C8B-B14F-4D97-AF65-F5344CB8AC3E}">
        <p14:creationId xmlns:p14="http://schemas.microsoft.com/office/powerpoint/2010/main" val="3696727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MPI Sending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MPI_Send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(void *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count,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datatype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dest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tag,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MPI_Comm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comm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buf</a:t>
            </a:r>
            <a:r>
              <a:rPr lang="en-US" sz="2000" dirty="0">
                <a:cs typeface="Consolas" pitchFamily="49" charset="0"/>
              </a:rPr>
              <a:t>: Starting address of send buffer 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count</a:t>
            </a:r>
            <a:r>
              <a:rPr lang="en-US" sz="2000" dirty="0">
                <a:cs typeface="Consolas" pitchFamily="49" charset="0"/>
              </a:rPr>
              <a:t>: Number of elements in send buffer (nonnegative integer) 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datatype</a:t>
            </a:r>
            <a:r>
              <a:rPr lang="en-US" sz="2000" dirty="0">
                <a:cs typeface="Consolas" pitchFamily="49" charset="0"/>
              </a:rPr>
              <a:t>: Datatype of each send buffer element </a:t>
            </a: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dest</a:t>
            </a:r>
            <a:r>
              <a:rPr lang="en-US" sz="2000" dirty="0">
                <a:cs typeface="Consolas" pitchFamily="49" charset="0"/>
              </a:rPr>
              <a:t>: Rank of destination (integer) 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tag</a:t>
            </a:r>
            <a:r>
              <a:rPr lang="en-US" sz="2000" dirty="0">
                <a:cs typeface="Consolas" pitchFamily="49" charset="0"/>
              </a:rPr>
              <a:t>: Message tag (integer) </a:t>
            </a: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comm</a:t>
            </a:r>
            <a:r>
              <a:rPr lang="en-US" sz="2000" dirty="0">
                <a:cs typeface="Consolas" pitchFamily="49" charset="0"/>
              </a:rPr>
              <a:t>: Communicator (handle)</a:t>
            </a:r>
          </a:p>
          <a:p>
            <a:pPr lvl="1"/>
            <a:endParaRPr lang="en-US" sz="2000" dirty="0"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/>
          <a:p>
            <a:fld id="{A6FE50F2-1933-4704-B64F-C447B3E0257F}" type="slidenum">
              <a:rPr lang="en-US" smtClean="0"/>
              <a:t>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32939-33F5-44A6-A6B4-52E4B77F0B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Hwu, 2007-2018 ECE408/CS483, University of Illinois, Urbana-Champaign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837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MPI Sending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MPI_Send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(void *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count,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datatype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dest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tag,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MPI_Comm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comm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1"/>
            <a:r>
              <a:rPr lang="en-US" sz="2000" dirty="0" err="1">
                <a:solidFill>
                  <a:schemeClr val="accent2"/>
                </a:solidFill>
                <a:cs typeface="Consolas" pitchFamily="49" charset="0"/>
              </a:rPr>
              <a:t>Buf</a:t>
            </a:r>
            <a:r>
              <a:rPr lang="en-US" sz="2000" dirty="0">
                <a:cs typeface="Consolas" pitchFamily="49" charset="0"/>
              </a:rPr>
              <a:t>: Initial address of send buffer 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cs typeface="Consolas" pitchFamily="49" charset="0"/>
              </a:rPr>
              <a:t>Count</a:t>
            </a:r>
            <a:r>
              <a:rPr lang="en-US" sz="2000" dirty="0">
                <a:cs typeface="Consolas" pitchFamily="49" charset="0"/>
              </a:rPr>
              <a:t>: Number of elements in send buffer (nonnegative integer) 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cs typeface="Consolas" pitchFamily="49" charset="0"/>
              </a:rPr>
              <a:t>Datatype</a:t>
            </a:r>
            <a:r>
              <a:rPr lang="en-US" sz="2000" dirty="0">
                <a:cs typeface="Consolas" pitchFamily="49" charset="0"/>
              </a:rPr>
              <a:t>: Datatype of each send buffer element</a:t>
            </a:r>
          </a:p>
          <a:p>
            <a:pPr lvl="1"/>
            <a:r>
              <a:rPr lang="en-US" sz="2000" dirty="0" err="1">
                <a:solidFill>
                  <a:schemeClr val="accent2"/>
                </a:solidFill>
                <a:cs typeface="Consolas" pitchFamily="49" charset="0"/>
              </a:rPr>
              <a:t>Dest</a:t>
            </a:r>
            <a:r>
              <a:rPr lang="en-US" sz="2000" dirty="0">
                <a:cs typeface="Consolas" pitchFamily="49" charset="0"/>
              </a:rPr>
              <a:t>: Rank of destination (integer) 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cs typeface="Consolas" pitchFamily="49" charset="0"/>
              </a:rPr>
              <a:t>Tag</a:t>
            </a:r>
            <a:r>
              <a:rPr lang="en-US" sz="2000" dirty="0">
                <a:cs typeface="Consolas" pitchFamily="49" charset="0"/>
              </a:rPr>
              <a:t>: Message tag (integer) </a:t>
            </a:r>
          </a:p>
          <a:p>
            <a:pPr lvl="1"/>
            <a:r>
              <a:rPr lang="en-US" sz="2000" dirty="0" err="1">
                <a:solidFill>
                  <a:schemeClr val="accent2"/>
                </a:solidFill>
                <a:cs typeface="Consolas" pitchFamily="49" charset="0"/>
              </a:rPr>
              <a:t>Comm</a:t>
            </a:r>
            <a:r>
              <a:rPr lang="en-US" sz="2000" dirty="0">
                <a:cs typeface="Consolas" pitchFamily="49" charset="0"/>
              </a:rPr>
              <a:t>: Communicator (handle)</a:t>
            </a:r>
          </a:p>
          <a:p>
            <a:pPr lvl="1"/>
            <a:endParaRPr lang="en-US" sz="2000" dirty="0"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/>
          <a:p>
            <a:fld id="{A6FE50F2-1933-4704-B64F-C447B3E0257F}" type="slidenum">
              <a:rPr lang="en-US" smtClean="0"/>
              <a:t>13</a:t>
            </a:fld>
            <a:endParaRPr lang="en-US"/>
          </a:p>
        </p:txBody>
      </p:sp>
      <p:grpSp>
        <p:nvGrpSpPr>
          <p:cNvPr id="37" name="36 Grupo"/>
          <p:cNvGrpSpPr/>
          <p:nvPr/>
        </p:nvGrpSpPr>
        <p:grpSpPr>
          <a:xfrm>
            <a:off x="904575" y="5019773"/>
            <a:ext cx="7163217" cy="1524000"/>
            <a:chOff x="762000" y="4489450"/>
            <a:chExt cx="7597874" cy="1530350"/>
          </a:xfrm>
        </p:grpSpPr>
        <p:grpSp>
          <p:nvGrpSpPr>
            <p:cNvPr id="38" name="Group 14"/>
            <p:cNvGrpSpPr/>
            <p:nvPr/>
          </p:nvGrpSpPr>
          <p:grpSpPr>
            <a:xfrm>
              <a:off x="762000" y="4489450"/>
              <a:ext cx="1828800" cy="1524000"/>
              <a:chOff x="1066800" y="2057400"/>
              <a:chExt cx="1828800" cy="1524000"/>
            </a:xfrm>
          </p:grpSpPr>
          <p:sp>
            <p:nvSpPr>
              <p:cNvPr id="61" name="Rounded Rectangle 6"/>
              <p:cNvSpPr/>
              <p:nvPr/>
            </p:nvSpPr>
            <p:spPr>
              <a:xfrm>
                <a:off x="1066800" y="2057400"/>
                <a:ext cx="1828800" cy="15240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Node</a:t>
                </a:r>
              </a:p>
            </p:txBody>
          </p:sp>
          <p:sp>
            <p:nvSpPr>
              <p:cNvPr id="62" name="Cloud 9"/>
              <p:cNvSpPr/>
              <p:nvPr/>
            </p:nvSpPr>
            <p:spPr>
              <a:xfrm>
                <a:off x="1219200" y="2222089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Cloud 10"/>
              <p:cNvSpPr/>
              <p:nvPr/>
            </p:nvSpPr>
            <p:spPr>
              <a:xfrm>
                <a:off x="1993490" y="2213482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Cloud 11"/>
              <p:cNvSpPr/>
              <p:nvPr/>
            </p:nvSpPr>
            <p:spPr>
              <a:xfrm>
                <a:off x="1219200" y="2711241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Cloud 12"/>
              <p:cNvSpPr/>
              <p:nvPr/>
            </p:nvSpPr>
            <p:spPr>
              <a:xfrm>
                <a:off x="2008238" y="2711241"/>
                <a:ext cx="609600" cy="331839"/>
              </a:xfrm>
              <a:prstGeom prst="cloud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15"/>
            <p:cNvGrpSpPr/>
            <p:nvPr/>
          </p:nvGrpSpPr>
          <p:grpSpPr>
            <a:xfrm>
              <a:off x="2685025" y="4489450"/>
              <a:ext cx="1828800" cy="1524000"/>
              <a:chOff x="1066800" y="2057400"/>
              <a:chExt cx="1828800" cy="1524000"/>
            </a:xfrm>
          </p:grpSpPr>
          <p:sp>
            <p:nvSpPr>
              <p:cNvPr id="56" name="Rounded Rectangle 16"/>
              <p:cNvSpPr/>
              <p:nvPr/>
            </p:nvSpPr>
            <p:spPr>
              <a:xfrm>
                <a:off x="1066800" y="2057400"/>
                <a:ext cx="1828800" cy="15240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Node</a:t>
                </a:r>
              </a:p>
            </p:txBody>
          </p:sp>
          <p:sp>
            <p:nvSpPr>
              <p:cNvPr id="57" name="Cloud 17"/>
              <p:cNvSpPr/>
              <p:nvPr/>
            </p:nvSpPr>
            <p:spPr>
              <a:xfrm>
                <a:off x="1219200" y="2222089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Cloud 18"/>
              <p:cNvSpPr/>
              <p:nvPr/>
            </p:nvSpPr>
            <p:spPr>
              <a:xfrm>
                <a:off x="1993490" y="2213482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Cloud 19"/>
              <p:cNvSpPr/>
              <p:nvPr/>
            </p:nvSpPr>
            <p:spPr>
              <a:xfrm>
                <a:off x="1219200" y="2711241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Cloud 20"/>
              <p:cNvSpPr/>
              <p:nvPr/>
            </p:nvSpPr>
            <p:spPr>
              <a:xfrm>
                <a:off x="2008238" y="2711241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21"/>
            <p:cNvGrpSpPr/>
            <p:nvPr/>
          </p:nvGrpSpPr>
          <p:grpSpPr>
            <a:xfrm>
              <a:off x="4608050" y="4489450"/>
              <a:ext cx="1828800" cy="1524000"/>
              <a:chOff x="1066800" y="2057400"/>
              <a:chExt cx="1828800" cy="1524000"/>
            </a:xfrm>
          </p:grpSpPr>
          <p:sp>
            <p:nvSpPr>
              <p:cNvPr id="51" name="Rounded Rectangle 22"/>
              <p:cNvSpPr/>
              <p:nvPr/>
            </p:nvSpPr>
            <p:spPr>
              <a:xfrm>
                <a:off x="1066800" y="2057400"/>
                <a:ext cx="1828800" cy="15240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Node</a:t>
                </a:r>
              </a:p>
            </p:txBody>
          </p:sp>
          <p:sp>
            <p:nvSpPr>
              <p:cNvPr id="52" name="Cloud 23"/>
              <p:cNvSpPr/>
              <p:nvPr/>
            </p:nvSpPr>
            <p:spPr>
              <a:xfrm>
                <a:off x="1219200" y="2222089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loud 24"/>
              <p:cNvSpPr/>
              <p:nvPr/>
            </p:nvSpPr>
            <p:spPr>
              <a:xfrm>
                <a:off x="1993490" y="2213482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loud 25"/>
              <p:cNvSpPr/>
              <p:nvPr/>
            </p:nvSpPr>
            <p:spPr>
              <a:xfrm>
                <a:off x="1219200" y="2711241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loud 26"/>
              <p:cNvSpPr/>
              <p:nvPr/>
            </p:nvSpPr>
            <p:spPr>
              <a:xfrm>
                <a:off x="2008238" y="2711241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5"/>
            <p:cNvGrpSpPr/>
            <p:nvPr/>
          </p:nvGrpSpPr>
          <p:grpSpPr>
            <a:xfrm>
              <a:off x="6531074" y="4489450"/>
              <a:ext cx="1828800" cy="1524000"/>
              <a:chOff x="1066800" y="2057400"/>
              <a:chExt cx="1828800" cy="1524000"/>
            </a:xfrm>
          </p:grpSpPr>
          <p:sp>
            <p:nvSpPr>
              <p:cNvPr id="46" name="Rounded Rectangle 46"/>
              <p:cNvSpPr/>
              <p:nvPr/>
            </p:nvSpPr>
            <p:spPr>
              <a:xfrm>
                <a:off x="1066800" y="2057400"/>
                <a:ext cx="1828800" cy="15240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Node</a:t>
                </a:r>
              </a:p>
            </p:txBody>
          </p:sp>
          <p:sp>
            <p:nvSpPr>
              <p:cNvPr id="47" name="Cloud 47"/>
              <p:cNvSpPr/>
              <p:nvPr/>
            </p:nvSpPr>
            <p:spPr>
              <a:xfrm>
                <a:off x="1219200" y="2222089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Cloud 48"/>
              <p:cNvSpPr/>
              <p:nvPr/>
            </p:nvSpPr>
            <p:spPr>
              <a:xfrm>
                <a:off x="1993490" y="2213482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loud 49"/>
              <p:cNvSpPr/>
              <p:nvPr/>
            </p:nvSpPr>
            <p:spPr>
              <a:xfrm>
                <a:off x="1219200" y="2711241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loud 50"/>
              <p:cNvSpPr/>
              <p:nvPr/>
            </p:nvSpPr>
            <p:spPr>
              <a:xfrm>
                <a:off x="2008238" y="2711241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3" name="Elbow Connector 52"/>
            <p:cNvCxnSpPr>
              <a:stCxn id="61" idx="2"/>
              <a:endCxn id="56" idx="2"/>
            </p:cNvCxnSpPr>
            <p:nvPr/>
          </p:nvCxnSpPr>
          <p:spPr>
            <a:xfrm rot="16200000" flipH="1">
              <a:off x="2637912" y="5051937"/>
              <a:ext cx="12700" cy="1923025"/>
            </a:xfrm>
            <a:prstGeom prst="bentConnector3">
              <a:avLst>
                <a:gd name="adj1" fmla="val 180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Elbow Connector 53"/>
            <p:cNvCxnSpPr>
              <a:stCxn id="56" idx="2"/>
              <a:endCxn id="51" idx="2"/>
            </p:cNvCxnSpPr>
            <p:nvPr/>
          </p:nvCxnSpPr>
          <p:spPr>
            <a:xfrm rot="16200000" flipH="1">
              <a:off x="4560937" y="5051937"/>
              <a:ext cx="12700" cy="1923025"/>
            </a:xfrm>
            <a:prstGeom prst="bentConnector3">
              <a:avLst>
                <a:gd name="adj1" fmla="val 180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Elbow Connector 56"/>
            <p:cNvCxnSpPr>
              <a:stCxn id="46" idx="2"/>
              <a:endCxn id="51" idx="2"/>
            </p:cNvCxnSpPr>
            <p:nvPr/>
          </p:nvCxnSpPr>
          <p:spPr>
            <a:xfrm rot="5400000">
              <a:off x="6483962" y="5051938"/>
              <a:ext cx="12700" cy="1923024"/>
            </a:xfrm>
            <a:prstGeom prst="bentConnector3">
              <a:avLst>
                <a:gd name="adj1" fmla="val 180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6" name="65 Conector curvado"/>
          <p:cNvCxnSpPr>
            <a:stCxn id="65" idx="3"/>
            <a:endCxn id="54" idx="3"/>
          </p:cNvCxnSpPr>
          <p:nvPr/>
        </p:nvCxnSpPr>
        <p:spPr>
          <a:xfrm rot="5400000" flipH="1" flipV="1">
            <a:off x="3520582" y="4248732"/>
            <a:ext cx="12700" cy="2882127"/>
          </a:xfrm>
          <a:prstGeom prst="curvedConnector3">
            <a:avLst>
              <a:gd name="adj1" fmla="val 1948772"/>
            </a:avLst>
          </a:prstGeom>
          <a:ln>
            <a:tailEnd type="triangle" w="lg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66 Conector curvado"/>
          <p:cNvCxnSpPr>
            <a:stCxn id="47" idx="3"/>
            <a:endCxn id="58" idx="3"/>
          </p:cNvCxnSpPr>
          <p:nvPr/>
        </p:nvCxnSpPr>
        <p:spPr>
          <a:xfrm rot="16200000" flipV="1">
            <a:off x="5322357" y="3750371"/>
            <a:ext cx="8572" cy="2896031"/>
          </a:xfrm>
          <a:prstGeom prst="curvedConnector3">
            <a:avLst>
              <a:gd name="adj1" fmla="val 2987238"/>
            </a:avLst>
          </a:prstGeom>
          <a:ln>
            <a:tailEnd type="triangle" w="lg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67 Conector curvado"/>
          <p:cNvCxnSpPr>
            <a:stCxn id="48" idx="0"/>
            <a:endCxn id="50" idx="0"/>
          </p:cNvCxnSpPr>
          <p:nvPr/>
        </p:nvCxnSpPr>
        <p:spPr>
          <a:xfrm>
            <a:off x="7791536" y="5340438"/>
            <a:ext cx="13905" cy="495694"/>
          </a:xfrm>
          <a:prstGeom prst="curvedConnector3">
            <a:avLst>
              <a:gd name="adj1" fmla="val 1747458"/>
            </a:avLst>
          </a:prstGeom>
          <a:ln>
            <a:tailEnd type="triangle" w="lg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EACB8D-6A0C-4F4A-B168-60B0451BA6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Hwu, 2007-2018 ECE408/CS483, University of Illinois, Urbana-Champaign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648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MPI Receiving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MPI_Recv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(void *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count,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datatype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source,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tag,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MPI_Comm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comm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MPI_Status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*status)</a:t>
            </a:r>
          </a:p>
          <a:p>
            <a:pPr lvl="1"/>
            <a:r>
              <a:rPr lang="en-US" sz="2000" dirty="0" err="1">
                <a:solidFill>
                  <a:schemeClr val="accent2"/>
                </a:solidFill>
                <a:cs typeface="Consolas" pitchFamily="49" charset="0"/>
              </a:rPr>
              <a:t>Buf</a:t>
            </a:r>
            <a:r>
              <a:rPr lang="en-US" sz="2000" dirty="0">
                <a:cs typeface="Consolas" pitchFamily="49" charset="0"/>
              </a:rPr>
              <a:t>: Starting address of receive buffer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cs typeface="Consolas" pitchFamily="49" charset="0"/>
              </a:rPr>
              <a:t>Count</a:t>
            </a:r>
            <a:r>
              <a:rPr lang="en-US" sz="2000" dirty="0">
                <a:cs typeface="Consolas" pitchFamily="49" charset="0"/>
              </a:rPr>
              <a:t>: Maximum number of elements in receive buffer (non-negative integer) 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cs typeface="Consolas" pitchFamily="49" charset="0"/>
              </a:rPr>
              <a:t>Datatype</a:t>
            </a:r>
            <a:r>
              <a:rPr lang="en-US" sz="2000" dirty="0">
                <a:cs typeface="Consolas" pitchFamily="49" charset="0"/>
              </a:rPr>
              <a:t>:	Datatype of each receive buffer element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cs typeface="Consolas" pitchFamily="49" charset="0"/>
              </a:rPr>
              <a:t>Source</a:t>
            </a:r>
            <a:r>
              <a:rPr lang="en-US" sz="2000" dirty="0">
                <a:cs typeface="Consolas" pitchFamily="49" charset="0"/>
              </a:rPr>
              <a:t>: Rank of source (integer) 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cs typeface="Consolas" pitchFamily="49" charset="0"/>
              </a:rPr>
              <a:t>Tag</a:t>
            </a:r>
            <a:r>
              <a:rPr lang="en-US" sz="2000" dirty="0">
                <a:cs typeface="Consolas" pitchFamily="49" charset="0"/>
              </a:rPr>
              <a:t>: Message tag (integer) </a:t>
            </a:r>
          </a:p>
          <a:p>
            <a:pPr lvl="1"/>
            <a:r>
              <a:rPr lang="en-US" sz="2000" dirty="0" err="1">
                <a:solidFill>
                  <a:schemeClr val="accent2"/>
                </a:solidFill>
                <a:cs typeface="Consolas" pitchFamily="49" charset="0"/>
              </a:rPr>
              <a:t>Comm</a:t>
            </a:r>
            <a:r>
              <a:rPr lang="en-US" sz="2000" dirty="0">
                <a:cs typeface="Consolas" pitchFamily="49" charset="0"/>
              </a:rPr>
              <a:t>: Communicator (handle) 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cs typeface="Consolas" pitchFamily="49" charset="0"/>
              </a:rPr>
              <a:t>Status</a:t>
            </a:r>
            <a:r>
              <a:rPr lang="en-US" sz="2000" dirty="0">
                <a:cs typeface="Consolas" pitchFamily="49" charset="0"/>
              </a:rPr>
              <a:t>: Status object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/>
          <a:p>
            <a:fld id="{A6FE50F2-1933-4704-B64F-C447B3E0257F}" type="slidenum">
              <a:rPr lang="en-US" smtClean="0"/>
              <a:t>14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6200" y="6358447"/>
            <a:ext cx="4724400" cy="457200"/>
          </a:xfrm>
        </p:spPr>
        <p:txBody>
          <a:bodyPr/>
          <a:lstStyle/>
          <a:p>
            <a:r>
              <a:rPr lang="en-US" dirty="0"/>
              <a:t>© David Kirk/NVIDIA and Wen-mei W. Hwu, 2007-2018 ECE408/CS483, University of Illinois, Urbana-Champaign </a:t>
            </a:r>
          </a:p>
        </p:txBody>
      </p:sp>
    </p:spTree>
    <p:extLst>
      <p:ext uri="{BB962C8B-B14F-4D97-AF65-F5344CB8AC3E}">
        <p14:creationId xmlns:p14="http://schemas.microsoft.com/office/powerpoint/2010/main" val="3499068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MPI Receiving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MPI_Recv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(void *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count,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datatype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source,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tag,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MPI_Comm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comm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MPI_Status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*status)</a:t>
            </a:r>
          </a:p>
          <a:p>
            <a:pPr lvl="1"/>
            <a:r>
              <a:rPr lang="en-US" sz="1800" dirty="0" err="1">
                <a:solidFill>
                  <a:schemeClr val="accent2"/>
                </a:solidFill>
                <a:cs typeface="Consolas" pitchFamily="49" charset="0"/>
              </a:rPr>
              <a:t>Buf</a:t>
            </a:r>
            <a:r>
              <a:rPr lang="en-US" sz="1800" dirty="0">
                <a:cs typeface="Consolas" pitchFamily="49" charset="0"/>
              </a:rPr>
              <a:t>: Initial address of receive buffer</a:t>
            </a:r>
          </a:p>
          <a:p>
            <a:pPr lvl="1"/>
            <a:r>
              <a:rPr lang="en-US" sz="1800" dirty="0">
                <a:solidFill>
                  <a:schemeClr val="accent2"/>
                </a:solidFill>
                <a:cs typeface="Consolas" pitchFamily="49" charset="0"/>
              </a:rPr>
              <a:t>Count</a:t>
            </a:r>
            <a:r>
              <a:rPr lang="en-US" sz="1800" dirty="0">
                <a:cs typeface="Consolas" pitchFamily="49" charset="0"/>
              </a:rPr>
              <a:t>: Maximum number of elements in receive buffer (non-negative integer) </a:t>
            </a:r>
          </a:p>
          <a:p>
            <a:pPr lvl="1"/>
            <a:r>
              <a:rPr lang="en-US" sz="1800" dirty="0">
                <a:solidFill>
                  <a:schemeClr val="accent2"/>
                </a:solidFill>
                <a:cs typeface="Consolas" pitchFamily="49" charset="0"/>
              </a:rPr>
              <a:t>Datatype</a:t>
            </a:r>
            <a:r>
              <a:rPr lang="en-US" sz="1800" dirty="0">
                <a:cs typeface="Consolas" pitchFamily="49" charset="0"/>
              </a:rPr>
              <a:t>:	Datatype of each receive buffer element </a:t>
            </a:r>
          </a:p>
          <a:p>
            <a:pPr lvl="1"/>
            <a:r>
              <a:rPr lang="en-US" sz="1800" dirty="0">
                <a:solidFill>
                  <a:schemeClr val="accent2"/>
                </a:solidFill>
                <a:cs typeface="Consolas" pitchFamily="49" charset="0"/>
              </a:rPr>
              <a:t>Source</a:t>
            </a:r>
            <a:r>
              <a:rPr lang="en-US" sz="1800" dirty="0">
                <a:cs typeface="Consolas" pitchFamily="49" charset="0"/>
              </a:rPr>
              <a:t>: Rank of source (integer) </a:t>
            </a:r>
          </a:p>
          <a:p>
            <a:pPr lvl="1"/>
            <a:r>
              <a:rPr lang="en-US" sz="1800" dirty="0">
                <a:solidFill>
                  <a:schemeClr val="accent2"/>
                </a:solidFill>
                <a:cs typeface="Consolas" pitchFamily="49" charset="0"/>
              </a:rPr>
              <a:t>Tag</a:t>
            </a:r>
            <a:r>
              <a:rPr lang="en-US" sz="1800" dirty="0">
                <a:cs typeface="Consolas" pitchFamily="49" charset="0"/>
              </a:rPr>
              <a:t>: Message tag (integer) </a:t>
            </a:r>
          </a:p>
          <a:p>
            <a:pPr lvl="1"/>
            <a:r>
              <a:rPr lang="en-US" sz="1800" dirty="0" err="1">
                <a:solidFill>
                  <a:schemeClr val="accent2"/>
                </a:solidFill>
                <a:cs typeface="Consolas" pitchFamily="49" charset="0"/>
              </a:rPr>
              <a:t>Comm</a:t>
            </a:r>
            <a:r>
              <a:rPr lang="en-US" sz="1800" dirty="0">
                <a:cs typeface="Consolas" pitchFamily="49" charset="0"/>
              </a:rPr>
              <a:t>: Communicator (handle) </a:t>
            </a:r>
          </a:p>
          <a:p>
            <a:pPr lvl="1"/>
            <a:r>
              <a:rPr lang="en-US" sz="1800" dirty="0">
                <a:solidFill>
                  <a:schemeClr val="accent2"/>
                </a:solidFill>
                <a:cs typeface="Consolas" pitchFamily="49" charset="0"/>
              </a:rPr>
              <a:t>Status</a:t>
            </a:r>
            <a:r>
              <a:rPr lang="en-US" sz="1800" dirty="0">
                <a:cs typeface="Consolas" pitchFamily="49" charset="0"/>
              </a:rPr>
              <a:t>: Status object (Status)</a:t>
            </a:r>
            <a:endParaRPr lang="en-US" sz="2000" dirty="0"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/>
          <a:p>
            <a:fld id="{A6FE50F2-1933-4704-B64F-C447B3E0257F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4 Grupo"/>
          <p:cNvGrpSpPr/>
          <p:nvPr/>
        </p:nvGrpSpPr>
        <p:grpSpPr>
          <a:xfrm>
            <a:off x="1141709" y="5007541"/>
            <a:ext cx="7163217" cy="1524000"/>
            <a:chOff x="762000" y="4489450"/>
            <a:chExt cx="7597874" cy="1530350"/>
          </a:xfrm>
        </p:grpSpPr>
        <p:grpSp>
          <p:nvGrpSpPr>
            <p:cNvPr id="7" name="Group 14"/>
            <p:cNvGrpSpPr/>
            <p:nvPr/>
          </p:nvGrpSpPr>
          <p:grpSpPr>
            <a:xfrm>
              <a:off x="762000" y="4489450"/>
              <a:ext cx="1828800" cy="1524000"/>
              <a:chOff x="1066800" y="2057400"/>
              <a:chExt cx="1828800" cy="1524000"/>
            </a:xfrm>
          </p:grpSpPr>
          <p:sp>
            <p:nvSpPr>
              <p:cNvPr id="29" name="Rounded Rectangle 6"/>
              <p:cNvSpPr/>
              <p:nvPr/>
            </p:nvSpPr>
            <p:spPr>
              <a:xfrm>
                <a:off x="1066800" y="2057400"/>
                <a:ext cx="1828800" cy="15240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Node</a:t>
                </a:r>
              </a:p>
            </p:txBody>
          </p:sp>
          <p:sp>
            <p:nvSpPr>
              <p:cNvPr id="30" name="Cloud 9"/>
              <p:cNvSpPr/>
              <p:nvPr/>
            </p:nvSpPr>
            <p:spPr>
              <a:xfrm>
                <a:off x="1219200" y="2222089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Cloud 10"/>
              <p:cNvSpPr/>
              <p:nvPr/>
            </p:nvSpPr>
            <p:spPr>
              <a:xfrm>
                <a:off x="1993490" y="2213482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Cloud 11"/>
              <p:cNvSpPr/>
              <p:nvPr/>
            </p:nvSpPr>
            <p:spPr>
              <a:xfrm>
                <a:off x="1219200" y="2711241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Cloud 12"/>
              <p:cNvSpPr/>
              <p:nvPr/>
            </p:nvSpPr>
            <p:spPr>
              <a:xfrm>
                <a:off x="2008238" y="2711241"/>
                <a:ext cx="609600" cy="331839"/>
              </a:xfrm>
              <a:prstGeom prst="cloud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15"/>
            <p:cNvGrpSpPr/>
            <p:nvPr/>
          </p:nvGrpSpPr>
          <p:grpSpPr>
            <a:xfrm>
              <a:off x="2685025" y="4489450"/>
              <a:ext cx="1828800" cy="1524000"/>
              <a:chOff x="1066800" y="2057400"/>
              <a:chExt cx="1828800" cy="1524000"/>
            </a:xfrm>
          </p:grpSpPr>
          <p:sp>
            <p:nvSpPr>
              <p:cNvPr id="24" name="Rounded Rectangle 16"/>
              <p:cNvSpPr/>
              <p:nvPr/>
            </p:nvSpPr>
            <p:spPr>
              <a:xfrm>
                <a:off x="1066800" y="2057400"/>
                <a:ext cx="1828800" cy="15240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Node</a:t>
                </a:r>
              </a:p>
            </p:txBody>
          </p:sp>
          <p:sp>
            <p:nvSpPr>
              <p:cNvPr id="25" name="Cloud 17"/>
              <p:cNvSpPr/>
              <p:nvPr/>
            </p:nvSpPr>
            <p:spPr>
              <a:xfrm>
                <a:off x="1219200" y="2222089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Cloud 18"/>
              <p:cNvSpPr/>
              <p:nvPr/>
            </p:nvSpPr>
            <p:spPr>
              <a:xfrm>
                <a:off x="1993490" y="2213482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Cloud 19"/>
              <p:cNvSpPr/>
              <p:nvPr/>
            </p:nvSpPr>
            <p:spPr>
              <a:xfrm>
                <a:off x="1219200" y="2711241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loud 20"/>
              <p:cNvSpPr/>
              <p:nvPr/>
            </p:nvSpPr>
            <p:spPr>
              <a:xfrm>
                <a:off x="2008238" y="2711241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21"/>
            <p:cNvGrpSpPr/>
            <p:nvPr/>
          </p:nvGrpSpPr>
          <p:grpSpPr>
            <a:xfrm>
              <a:off x="4608050" y="4489450"/>
              <a:ext cx="1828800" cy="1524000"/>
              <a:chOff x="1066800" y="2057400"/>
              <a:chExt cx="1828800" cy="1524000"/>
            </a:xfrm>
          </p:grpSpPr>
          <p:sp>
            <p:nvSpPr>
              <p:cNvPr id="19" name="Rounded Rectangle 22"/>
              <p:cNvSpPr/>
              <p:nvPr/>
            </p:nvSpPr>
            <p:spPr>
              <a:xfrm>
                <a:off x="1066800" y="2057400"/>
                <a:ext cx="1828800" cy="15240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Node</a:t>
                </a:r>
              </a:p>
            </p:txBody>
          </p:sp>
          <p:sp>
            <p:nvSpPr>
              <p:cNvPr id="20" name="Cloud 23"/>
              <p:cNvSpPr/>
              <p:nvPr/>
            </p:nvSpPr>
            <p:spPr>
              <a:xfrm>
                <a:off x="1219200" y="2222089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Cloud 24"/>
              <p:cNvSpPr/>
              <p:nvPr/>
            </p:nvSpPr>
            <p:spPr>
              <a:xfrm>
                <a:off x="1993490" y="2213482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Cloud 25"/>
              <p:cNvSpPr/>
              <p:nvPr/>
            </p:nvSpPr>
            <p:spPr>
              <a:xfrm>
                <a:off x="1219200" y="2711241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Cloud 26"/>
              <p:cNvSpPr/>
              <p:nvPr/>
            </p:nvSpPr>
            <p:spPr>
              <a:xfrm>
                <a:off x="2008238" y="2711241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45"/>
            <p:cNvGrpSpPr/>
            <p:nvPr/>
          </p:nvGrpSpPr>
          <p:grpSpPr>
            <a:xfrm>
              <a:off x="6531074" y="4489450"/>
              <a:ext cx="1828800" cy="1524000"/>
              <a:chOff x="1066800" y="2057400"/>
              <a:chExt cx="1828800" cy="1524000"/>
            </a:xfrm>
          </p:grpSpPr>
          <p:sp>
            <p:nvSpPr>
              <p:cNvPr id="14" name="Rounded Rectangle 46"/>
              <p:cNvSpPr/>
              <p:nvPr/>
            </p:nvSpPr>
            <p:spPr>
              <a:xfrm>
                <a:off x="1066800" y="2057400"/>
                <a:ext cx="1828800" cy="15240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Node</a:t>
                </a:r>
              </a:p>
            </p:txBody>
          </p:sp>
          <p:sp>
            <p:nvSpPr>
              <p:cNvPr id="15" name="Cloud 47"/>
              <p:cNvSpPr/>
              <p:nvPr/>
            </p:nvSpPr>
            <p:spPr>
              <a:xfrm>
                <a:off x="1219200" y="2222089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Cloud 48"/>
              <p:cNvSpPr/>
              <p:nvPr/>
            </p:nvSpPr>
            <p:spPr>
              <a:xfrm>
                <a:off x="1993490" y="2213482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Cloud 49"/>
              <p:cNvSpPr/>
              <p:nvPr/>
            </p:nvSpPr>
            <p:spPr>
              <a:xfrm>
                <a:off x="1219200" y="2711241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loud 50"/>
              <p:cNvSpPr/>
              <p:nvPr/>
            </p:nvSpPr>
            <p:spPr>
              <a:xfrm>
                <a:off x="2008238" y="2711241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Elbow Connector 52"/>
            <p:cNvCxnSpPr>
              <a:stCxn id="29" idx="2"/>
              <a:endCxn id="24" idx="2"/>
            </p:cNvCxnSpPr>
            <p:nvPr/>
          </p:nvCxnSpPr>
          <p:spPr>
            <a:xfrm rot="16200000" flipH="1">
              <a:off x="2637912" y="5051937"/>
              <a:ext cx="12700" cy="1923025"/>
            </a:xfrm>
            <a:prstGeom prst="bentConnector3">
              <a:avLst>
                <a:gd name="adj1" fmla="val 180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Elbow Connector 53"/>
            <p:cNvCxnSpPr>
              <a:stCxn id="24" idx="2"/>
              <a:endCxn id="19" idx="2"/>
            </p:cNvCxnSpPr>
            <p:nvPr/>
          </p:nvCxnSpPr>
          <p:spPr>
            <a:xfrm rot="16200000" flipH="1">
              <a:off x="4560937" y="5051937"/>
              <a:ext cx="12700" cy="1923025"/>
            </a:xfrm>
            <a:prstGeom prst="bentConnector3">
              <a:avLst>
                <a:gd name="adj1" fmla="val 180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Elbow Connector 56"/>
            <p:cNvCxnSpPr>
              <a:stCxn id="14" idx="2"/>
              <a:endCxn id="19" idx="2"/>
            </p:cNvCxnSpPr>
            <p:nvPr/>
          </p:nvCxnSpPr>
          <p:spPr>
            <a:xfrm rot="5400000">
              <a:off x="6483962" y="5051938"/>
              <a:ext cx="12700" cy="1923024"/>
            </a:xfrm>
            <a:prstGeom prst="bentConnector3">
              <a:avLst>
                <a:gd name="adj1" fmla="val 180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" name="33 Conector curvado"/>
          <p:cNvCxnSpPr>
            <a:stCxn id="33" idx="3"/>
            <a:endCxn id="22" idx="3"/>
          </p:cNvCxnSpPr>
          <p:nvPr/>
        </p:nvCxnSpPr>
        <p:spPr>
          <a:xfrm rot="5400000" flipH="1" flipV="1">
            <a:off x="3757716" y="4236500"/>
            <a:ext cx="12700" cy="2882127"/>
          </a:xfrm>
          <a:prstGeom prst="curvedConnector3">
            <a:avLst>
              <a:gd name="adj1" fmla="val 1948772"/>
            </a:avLst>
          </a:prstGeom>
          <a:ln>
            <a:solidFill>
              <a:schemeClr val="tx1"/>
            </a:solidFill>
            <a:tailEnd type="triangle" w="lg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34 Conector curvado"/>
          <p:cNvCxnSpPr>
            <a:stCxn id="15" idx="3"/>
            <a:endCxn id="26" idx="3"/>
          </p:cNvCxnSpPr>
          <p:nvPr/>
        </p:nvCxnSpPr>
        <p:spPr>
          <a:xfrm rot="16200000" flipV="1">
            <a:off x="5559491" y="3738139"/>
            <a:ext cx="8572" cy="2896031"/>
          </a:xfrm>
          <a:prstGeom prst="curvedConnector3">
            <a:avLst>
              <a:gd name="adj1" fmla="val 2987238"/>
            </a:avLst>
          </a:prstGeom>
          <a:ln>
            <a:tailEnd type="triangle" w="lg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35 Conector curvado"/>
          <p:cNvCxnSpPr>
            <a:stCxn id="16" idx="0"/>
            <a:endCxn id="18" idx="0"/>
          </p:cNvCxnSpPr>
          <p:nvPr/>
        </p:nvCxnSpPr>
        <p:spPr>
          <a:xfrm>
            <a:off x="8028670" y="5328206"/>
            <a:ext cx="13905" cy="495694"/>
          </a:xfrm>
          <a:prstGeom prst="curvedConnector3">
            <a:avLst>
              <a:gd name="adj1" fmla="val 1747458"/>
            </a:avLst>
          </a:prstGeom>
          <a:ln>
            <a:tailEnd type="triangle" w="lg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304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Vector Addition: Server Process (I)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/>
          <a:p>
            <a:fld id="{A6FE50F2-1933-4704-B64F-C447B3E0257F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770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data_server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(unsigned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vector_size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np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num_nodes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np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– 1,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first_node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0,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last_node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np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- 2;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unsigned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num_bytes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vector_size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(float);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float *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input_a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0, *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input_b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0, *output = 0;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defTabSz="457200"/>
            <a:r>
              <a:rPr lang="en-US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/* Set MPI Communication Size */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MPI_Comm_size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(MPI_COMM_WORLD, &amp;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np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defTabSz="457200"/>
            <a:r>
              <a:rPr lang="en-US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/* Allocate input data */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input_a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(float *)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num_bytes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input_b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(float *)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num_bytes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output = (float *)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num_bytes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input_a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== NULL ||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input_b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== NULL || output == NULL) {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“Server couldn't allocate memory\n"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MPI_Abort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 MPI_COMM_WORLD, 1 );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}	</a:t>
            </a:r>
          </a:p>
          <a:p>
            <a:pPr defTabSz="457200"/>
            <a:r>
              <a:rPr lang="en-US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/* Initialize input data */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random_data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input_a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vector_size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, 1, 10);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random_data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input_b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vector_size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, 1, 10);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8492D1-9C03-4ED1-A89B-E62BD63013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Hwu, 2007-2018 ECE408/CS483, University of Illinois, Urbana-Champaign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369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Vector Addition: Server Process (II)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/>
          <a:p>
            <a:fld id="{A6FE50F2-1933-4704-B64F-C447B3E0257F}" type="slidenum">
              <a:rPr lang="en-US" smtClean="0"/>
              <a:t>17</a:t>
            </a:fld>
            <a:endParaRPr lang="en-US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87960" y="1676400"/>
            <a:ext cx="8229600" cy="40318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/* Send data to compute nodes */</a:t>
            </a:r>
            <a:endParaRPr lang="en-US" sz="1600" dirty="0">
              <a:solidFill>
                <a:schemeClr val="accent3"/>
              </a:solidFill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	float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ptr_a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input_a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ptr_b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input_b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defTabSz="457200"/>
            <a:r>
              <a:rPr lang="en-US" sz="16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for(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process = 1; process &lt;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last_node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 process++) {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MPI_Send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ptr_a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vector_size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/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num_nodes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MPI_FLOAT, 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			process, DATA_DISTRIBUTE, MPI_COMM_WORLD);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ptr_a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+=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vector_size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/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num_nodes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457200"/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MPI_Send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ptr_b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vector_size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/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num_nodes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MPI_FLOAT, 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			process, DATA_DISTRIBUTE, MPI_COMM_WORLD);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ptr_b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+=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vector_size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/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num_nodes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defTabSz="457200"/>
            <a:r>
              <a:rPr lang="en-US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defTabSz="457200"/>
            <a:r>
              <a:rPr lang="en-US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E9F0DB-C8C1-46EF-92C5-231A2B1267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Hwu, 2007-2018 ECE408/CS483, University of Illinois, Urbana-Champaign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131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Vector Addition: Server Process (III)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/>
          <a:p>
            <a:fld id="{A6FE50F2-1933-4704-B64F-C447B3E0257F}" type="slidenum">
              <a:rPr lang="en-US" smtClean="0"/>
              <a:t>18</a:t>
            </a:fld>
            <a:endParaRPr lang="en-US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5243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/* Wait for compute to complete*/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MPI_Barrier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(MPI_COMM_WORLD);</a:t>
            </a:r>
          </a:p>
          <a:p>
            <a:pPr defTabSz="457200"/>
            <a:r>
              <a:rPr lang="en-US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defTabSz="457200"/>
            <a:r>
              <a:rPr lang="en-US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/* Collect output data */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MPI_Status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status;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for(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process = 0; process &lt;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num_nodes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 process++) {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MPI_Recv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(output + process *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num_points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/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num_nodes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num_points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/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num_comp_nodes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MPI_REAL, process,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		DATA_COLLECT, MPI_COMM_WORLD, &amp;status );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defTabSz="457200"/>
            <a:r>
              <a:rPr lang="en-US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/* Store output data */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store_output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(output,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dimx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dimy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dimz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457200"/>
            <a:endParaRPr lang="en-US" sz="1600" dirty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/* Release resources */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free(input);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free(output);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6E389-A0FB-4792-AA67-78D8AEBFEF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Hwu, 2007-2018 ECE408/CS483, University of Illinois, Urbana-Champaign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640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Vector Addition: Compute Process (I)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/>
          <a:p>
            <a:fld id="{A6FE50F2-1933-4704-B64F-C447B3E0257F}" type="slidenum">
              <a:rPr lang="en-US" smtClean="0"/>
              <a:t>19</a:t>
            </a:fld>
            <a:endParaRPr lang="en-US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770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compute_node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(unsigned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vector_size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np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unsigned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num_bytes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vector_size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(float);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float *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input_a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*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input_b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*output;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MPI_Status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status;</a:t>
            </a:r>
          </a:p>
          <a:p>
            <a:pPr defTabSz="457200"/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MPI_Comm_size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(MPI_COMM_WORLD, &amp;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np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server_process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np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- 1;</a:t>
            </a:r>
          </a:p>
          <a:p>
            <a:pPr defTabSz="457200"/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/* </a:t>
            </a:r>
            <a:r>
              <a:rPr lang="en-US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Alloc</a:t>
            </a:r>
            <a:r>
              <a:rPr lang="en-US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host memory */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input_a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(float *)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num_bytes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input_b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(float *)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num_bytes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output = (float *)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num_bytes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457200"/>
            <a:endParaRPr lang="en-US" sz="1600" dirty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/* Get the input data from server process */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MPI_Recv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input_a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vector_size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MPI_FLOAT,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server_process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		DATA_DISTRIBUTE, MPI_COMM_WORLD, &amp;status);</a:t>
            </a:r>
            <a:endParaRPr lang="en-US" sz="1600" dirty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MPI_Recv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input_b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vector_size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MPI_FLOAT,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server_process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		DATA_DISTRIBUTE, MPI_COMM_WORLD, &amp;status);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73D86E-A1BF-4E6D-B793-48F4B1D7DE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Hwu, 2007-2018 ECE408/CS483, University of Illinois, Urbana-Champaign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81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be familiar with simple MPI-CUDA heterogeneous applications</a:t>
            </a:r>
          </a:p>
          <a:p>
            <a:pPr lvl="1"/>
            <a:r>
              <a:rPr lang="en-US" dirty="0"/>
              <a:t>Understand the key sections of an MPI application</a:t>
            </a:r>
          </a:p>
          <a:p>
            <a:pPr lvl="1"/>
            <a:r>
              <a:rPr lang="en-US" dirty="0"/>
              <a:t>Communication in distributed computing applications</a:t>
            </a:r>
          </a:p>
          <a:p>
            <a:pPr lvl="1"/>
            <a:r>
              <a:rPr lang="en-US" dirty="0"/>
              <a:t>Generalizing ECE408 concepts to other parallel programming APIs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4419600" cy="457200"/>
          </a:xfrm>
        </p:spPr>
        <p:txBody>
          <a:bodyPr/>
          <a:lstStyle/>
          <a:p>
            <a:r>
              <a:rPr lang="en-US"/>
              <a:t>© David Kirk/NVIDIA and Wen-mei W. Hwu, 2007-2018 ECE408/CS483, University of Illinois, Urbana-Champaign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/>
          <a:p>
            <a:fld id="{A6FE50F2-1933-4704-B64F-C447B3E0257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71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Vector Addition: Compute Process (II)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/>
          <a:p>
            <a:fld id="{A6FE50F2-1933-4704-B64F-C447B3E0257F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50167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/>
            <a:endParaRPr lang="en-US" sz="1600" dirty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/* Compute the partial vector addition */</a:t>
            </a:r>
          </a:p>
          <a:p>
            <a:pPr defTabSz="457200"/>
            <a:r>
              <a:rPr lang="en-US" sz="16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for(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vector_size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 ++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	output[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input_a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 +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input_b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Consolas" pitchFamily="49" charset="0"/>
              </a:rPr>
              <a:t>/* Or, can offload to GPU here */</a:t>
            </a:r>
          </a:p>
          <a:p>
            <a:pPr defTabSz="457200"/>
            <a:r>
              <a:rPr lang="en-US" sz="1600" dirty="0">
                <a:solidFill>
                  <a:schemeClr val="accent1"/>
                </a:solidFill>
                <a:latin typeface="Consolas" pitchFamily="49" charset="0"/>
              </a:rPr>
              <a:t>	/* </a:t>
            </a:r>
            <a:r>
              <a:rPr lang="en-US" sz="1600" dirty="0" err="1">
                <a:solidFill>
                  <a:schemeClr val="accent1"/>
                </a:solidFill>
                <a:latin typeface="Consolas" pitchFamily="49" charset="0"/>
              </a:rPr>
              <a:t>cudaMalloc</a:t>
            </a:r>
            <a:r>
              <a:rPr lang="en-US" sz="1600" dirty="0">
                <a:solidFill>
                  <a:schemeClr val="accent1"/>
                </a:solidFill>
                <a:latin typeface="Consolas" pitchFamily="49" charset="0"/>
              </a:rPr>
              <a:t>(), </a:t>
            </a:r>
            <a:r>
              <a:rPr lang="en-US" sz="1600" dirty="0" err="1">
                <a:solidFill>
                  <a:schemeClr val="accent1"/>
                </a:solidFill>
                <a:latin typeface="Consolas" pitchFamily="49" charset="0"/>
              </a:rPr>
              <a:t>cudaMemcpy</a:t>
            </a:r>
            <a:r>
              <a:rPr lang="en-US" sz="1600" dirty="0">
                <a:solidFill>
                  <a:schemeClr val="accent1"/>
                </a:solidFill>
                <a:latin typeface="Consolas" pitchFamily="49" charset="0"/>
              </a:rPr>
              <a:t>(), kernel launch, etc. */</a:t>
            </a:r>
          </a:p>
          <a:p>
            <a:pPr defTabSz="457200"/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MPI_Barrier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(MPI_COMM_WORLD);</a:t>
            </a:r>
          </a:p>
          <a:p>
            <a:pPr defTabSz="457200"/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/* Send the output */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MPI_Send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(output,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vector_size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MPI_FLOAT,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server_process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DATA_COLLECT, MPI_COMM_WORLD);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defTabSz="457200"/>
            <a:r>
              <a:rPr lang="en-US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/* Release memory */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free(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input_a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free(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input_b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free(output);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552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AA27-EA76-4EA9-9B66-BD388154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74302-D741-48CE-91CB-36D3B2B6542C}"/>
              </a:ext>
            </a:extLst>
          </p:cNvPr>
          <p:cNvSpPr>
            <a:spLocks noGrp="1"/>
          </p:cNvSpPr>
          <p:nvPr>
            <p:ph idx="1"/>
          </p:nvPr>
        </p:nvSpPr>
        <p:spPr>
          <a:ln w="57150"/>
        </p:spPr>
        <p:txBody>
          <a:bodyPr/>
          <a:lstStyle/>
          <a:p>
            <a:r>
              <a:rPr lang="en-US" dirty="0"/>
              <a:t>GPU Direct</a:t>
            </a:r>
          </a:p>
          <a:p>
            <a:pPr lvl="1"/>
            <a:r>
              <a:rPr lang="en-US" dirty="0" err="1"/>
              <a:t>MPI_Send</a:t>
            </a:r>
            <a:r>
              <a:rPr lang="en-US" dirty="0"/>
              <a:t> and </a:t>
            </a:r>
            <a:r>
              <a:rPr lang="en-US" dirty="0" err="1"/>
              <a:t>MP_Receive</a:t>
            </a:r>
            <a:r>
              <a:rPr lang="en-US" dirty="0"/>
              <a:t> deals directly with GPU memory</a:t>
            </a:r>
          </a:p>
          <a:p>
            <a:pPr lvl="1"/>
            <a:r>
              <a:rPr lang="en-US" dirty="0"/>
              <a:t>Requires support from NIC vendors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03A43-FE71-4E40-BDBB-CDE650E7C8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Hwu, 2007-2018 ECE408/CS483, University of Illinois, Urbana-Champaign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2E0B8-82CD-4129-9913-5D98113D90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1F6BEC-4D39-4EE7-B28B-9755C093A96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25E2C0-A781-4416-B1A8-A800D814F8E4}"/>
              </a:ext>
            </a:extLst>
          </p:cNvPr>
          <p:cNvSpPr/>
          <p:nvPr/>
        </p:nvSpPr>
        <p:spPr>
          <a:xfrm>
            <a:off x="2140131" y="3803469"/>
            <a:ext cx="14478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E084AE-49C5-4EB4-BCB6-33E85DD8340E}"/>
              </a:ext>
            </a:extLst>
          </p:cNvPr>
          <p:cNvSpPr/>
          <p:nvPr/>
        </p:nvSpPr>
        <p:spPr>
          <a:xfrm>
            <a:off x="2140131" y="4917077"/>
            <a:ext cx="14478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AD28BC-0E25-44CF-AEDE-29EF2CB76FB7}"/>
              </a:ext>
            </a:extLst>
          </p:cNvPr>
          <p:cNvSpPr/>
          <p:nvPr/>
        </p:nvSpPr>
        <p:spPr>
          <a:xfrm>
            <a:off x="5375365" y="4917077"/>
            <a:ext cx="14478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3EF031-F5DF-4E8A-BFE5-C4236AEEEBFE}"/>
              </a:ext>
            </a:extLst>
          </p:cNvPr>
          <p:cNvSpPr/>
          <p:nvPr/>
        </p:nvSpPr>
        <p:spPr>
          <a:xfrm>
            <a:off x="7162800" y="3810000"/>
            <a:ext cx="14478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259129-51CB-40BA-8D0F-A3D931B6EBBE}"/>
              </a:ext>
            </a:extLst>
          </p:cNvPr>
          <p:cNvSpPr/>
          <p:nvPr/>
        </p:nvSpPr>
        <p:spPr>
          <a:xfrm>
            <a:off x="5375365" y="3840479"/>
            <a:ext cx="14478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FF23C1-69B0-49CE-A8F2-25C62827D470}"/>
              </a:ext>
            </a:extLst>
          </p:cNvPr>
          <p:cNvSpPr/>
          <p:nvPr/>
        </p:nvSpPr>
        <p:spPr>
          <a:xfrm>
            <a:off x="462643" y="3803469"/>
            <a:ext cx="14478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Memory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5239BB-2578-489E-8D2A-5C40E6D42223}"/>
              </a:ext>
            </a:extLst>
          </p:cNvPr>
          <p:cNvSpPr/>
          <p:nvPr/>
        </p:nvSpPr>
        <p:spPr>
          <a:xfrm>
            <a:off x="2140131" y="5993674"/>
            <a:ext cx="14478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Device Memory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DA16EC-6F67-4C08-B091-4044B722B83E}"/>
              </a:ext>
            </a:extLst>
          </p:cNvPr>
          <p:cNvSpPr/>
          <p:nvPr/>
        </p:nvSpPr>
        <p:spPr>
          <a:xfrm>
            <a:off x="3661955" y="3818709"/>
            <a:ext cx="535576" cy="311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476BC7-5A1E-4000-BDAC-28509A162701}"/>
              </a:ext>
            </a:extLst>
          </p:cNvPr>
          <p:cNvSpPr/>
          <p:nvPr/>
        </p:nvSpPr>
        <p:spPr>
          <a:xfrm>
            <a:off x="4725488" y="3818709"/>
            <a:ext cx="535576" cy="311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CE73C4-6252-41BE-83A9-8189313E79C8}"/>
              </a:ext>
            </a:extLst>
          </p:cNvPr>
          <p:cNvSpPr/>
          <p:nvPr/>
        </p:nvSpPr>
        <p:spPr>
          <a:xfrm>
            <a:off x="5375365" y="5993675"/>
            <a:ext cx="14478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Device Memory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F9A50268-8BE5-4107-9A56-89CF693C9A84}"/>
              </a:ext>
            </a:extLst>
          </p:cNvPr>
          <p:cNvSpPr/>
          <p:nvPr/>
        </p:nvSpPr>
        <p:spPr>
          <a:xfrm>
            <a:off x="6400800" y="4419600"/>
            <a:ext cx="1752600" cy="2057400"/>
          </a:xfrm>
          <a:prstGeom prst="arc">
            <a:avLst>
              <a:gd name="adj1" fmla="val 18354900"/>
              <a:gd name="adj2" fmla="val 6924035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9B287A-0E56-4262-A858-C19CD30E783B}"/>
              </a:ext>
            </a:extLst>
          </p:cNvPr>
          <p:cNvCxnSpPr/>
          <p:nvPr/>
        </p:nvCxnSpPr>
        <p:spPr>
          <a:xfrm flipH="1">
            <a:off x="1828800" y="3962400"/>
            <a:ext cx="533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55F9DA2D-90B1-4242-A2CB-711160FC1902}"/>
              </a:ext>
            </a:extLst>
          </p:cNvPr>
          <p:cNvSpPr/>
          <p:nvPr/>
        </p:nvSpPr>
        <p:spPr>
          <a:xfrm rot="6518528">
            <a:off x="724725" y="4331253"/>
            <a:ext cx="1752600" cy="2057400"/>
          </a:xfrm>
          <a:prstGeom prst="arc">
            <a:avLst>
              <a:gd name="adj1" fmla="val 18354900"/>
              <a:gd name="adj2" fmla="val 6924035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10D251C0-17A3-4D1F-8DB1-68625F60BEE0}"/>
              </a:ext>
            </a:extLst>
          </p:cNvPr>
          <p:cNvSpPr/>
          <p:nvPr/>
        </p:nvSpPr>
        <p:spPr>
          <a:xfrm rot="14048170">
            <a:off x="3112223" y="4029308"/>
            <a:ext cx="2191297" cy="2392672"/>
          </a:xfrm>
          <a:prstGeom prst="arc">
            <a:avLst>
              <a:gd name="adj1" fmla="val 16037332"/>
              <a:gd name="adj2" fmla="val 2863685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EFAF5B01-4489-4AFA-94BD-98FF6244FD40}"/>
              </a:ext>
            </a:extLst>
          </p:cNvPr>
          <p:cNvSpPr/>
          <p:nvPr/>
        </p:nvSpPr>
        <p:spPr>
          <a:xfrm>
            <a:off x="3389263" y="4084322"/>
            <a:ext cx="2145244" cy="2429682"/>
          </a:xfrm>
          <a:prstGeom prst="arc">
            <a:avLst>
              <a:gd name="adj1" fmla="val 16021431"/>
              <a:gd name="adj2" fmla="val 224002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1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en-US"/>
              <a:t>Questions?</a:t>
            </a:r>
          </a:p>
        </p:txBody>
      </p:sp>
      <p:sp>
        <p:nvSpPr>
          <p:cNvPr id="45059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Hwu, 2007-2018 ECE408/CS483, University of Illinois, Urbana-Champaign </a:t>
            </a:r>
            <a:endParaRPr lang="en-US" sz="1200" dirty="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CA3819-D8BF-4F5F-80DA-7818A038B40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2" descr="C:\Users\jpb\AppData\Local\Microsoft\Windows\Temporary Internet Files\Content.Outlook\W1Q64ICI\bw-head-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822960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2" descr="C:\Users\jpb\AppData\Local\Microsoft\Windows\Temporary Internet Files\Content.Outlook\W1Q64ICI\bw-head-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524000"/>
            <a:ext cx="822960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1" name="Title 4"/>
          <p:cNvSpPr>
            <a:spLocks noGrp="1"/>
          </p:cNvSpPr>
          <p:nvPr>
            <p:ph type="title"/>
          </p:nvPr>
        </p:nvSpPr>
        <p:spPr>
          <a:xfrm>
            <a:off x="257175" y="228600"/>
            <a:ext cx="8658225" cy="9144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Blue Waters Computing System</a:t>
            </a:r>
          </a:p>
        </p:txBody>
      </p:sp>
      <p:cxnSp>
        <p:nvCxnSpPr>
          <p:cNvPr id="28" name="Elbow Connector 27"/>
          <p:cNvCxnSpPr/>
          <p:nvPr/>
        </p:nvCxnSpPr>
        <p:spPr>
          <a:xfrm flipV="1">
            <a:off x="4138613" y="3157121"/>
            <a:ext cx="2443162" cy="284162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847975" y="3441283"/>
            <a:ext cx="0" cy="1266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038975" y="2603083"/>
            <a:ext cx="0" cy="1144588"/>
          </a:xfrm>
          <a:prstGeom prst="line">
            <a:avLst/>
          </a:prstGeom>
          <a:ln w="1270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"/>
          <p:cNvGrpSpPr>
            <a:grpSpLocks/>
          </p:cNvGrpSpPr>
          <p:nvPr/>
        </p:nvGrpSpPr>
        <p:grpSpPr bwMode="auto">
          <a:xfrm>
            <a:off x="6734175" y="3442871"/>
            <a:ext cx="1858963" cy="2297112"/>
            <a:chOff x="6629400" y="3124202"/>
            <a:chExt cx="1859280" cy="2298131"/>
          </a:xfrm>
        </p:grpSpPr>
        <p:pic>
          <p:nvPicPr>
            <p:cNvPr id="32" name="Picture 2" descr="sonexion-cabinet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31242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120" descr="sonexion-cabinet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32766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121" descr="sonexion-cabinet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200" y="34290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22" descr="sonexion-cabinet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35814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123" descr="sonexion-cabinet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0" y="37338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24" descr="sonexion-cabinet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400" y="38862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125" descr="sonexion-cabinet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40386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126" descr="sonexion-cabinet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41910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127" descr="sonexion-cabinet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8600" y="43434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2" name="Group 129"/>
          <p:cNvGrpSpPr>
            <a:grpSpLocks/>
          </p:cNvGrpSpPr>
          <p:nvPr/>
        </p:nvGrpSpPr>
        <p:grpSpPr bwMode="auto">
          <a:xfrm>
            <a:off x="6276975" y="3595271"/>
            <a:ext cx="1858963" cy="2297112"/>
            <a:chOff x="6629400" y="3124202"/>
            <a:chExt cx="1859280" cy="2298131"/>
          </a:xfrm>
        </p:grpSpPr>
        <p:pic>
          <p:nvPicPr>
            <p:cNvPr id="43" name="Picture 130" descr="sonexion-cabinet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31242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131" descr="sonexion-cabinet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32766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Picture 132" descr="sonexion-cabinet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200" y="34290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Picture 133" descr="sonexion-cabinet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35814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134" descr="sonexion-cabinet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0" y="37338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Picture 135" descr="sonexion-cabinet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400" y="38862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Picture 136" descr="sonexion-cabinet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40386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137" descr="sonexion-cabinet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41910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Picture 138" descr="sonexion-cabinet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8600" y="43434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" name="TextBox 4"/>
          <p:cNvSpPr txBox="1">
            <a:spLocks noChangeArrowheads="1"/>
          </p:cNvSpPr>
          <p:nvPr/>
        </p:nvSpPr>
        <p:spPr bwMode="auto">
          <a:xfrm>
            <a:off x="7029450" y="5952708"/>
            <a:ext cx="17243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 err="1">
                <a:latin typeface="+mj-lt"/>
              </a:rPr>
              <a:t>Sonexion</a:t>
            </a:r>
            <a:r>
              <a:rPr lang="en-US" sz="1600" b="1" dirty="0">
                <a:latin typeface="+mj-lt"/>
              </a:rPr>
              <a:t>: 26 PBs</a:t>
            </a:r>
          </a:p>
        </p:txBody>
      </p:sp>
      <p:sp>
        <p:nvSpPr>
          <p:cNvPr id="53" name="TextBox 128"/>
          <p:cNvSpPr txBox="1">
            <a:spLocks noChangeArrowheads="1"/>
          </p:cNvSpPr>
          <p:nvPr/>
        </p:nvSpPr>
        <p:spPr bwMode="auto">
          <a:xfrm>
            <a:off x="7678738" y="3007896"/>
            <a:ext cx="9586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+mj-lt"/>
              </a:rPr>
              <a:t>&gt;1 TB/sec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3457575" y="2374483"/>
            <a:ext cx="0" cy="106680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2" descr="C:\Users\jpb\AppData\Local\Microsoft\Windows\Temporary Internet Files\Content.Outlook\W1Q64ICI\bw-head-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752600"/>
            <a:ext cx="822960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149"/>
          <p:cNvSpPr txBox="1">
            <a:spLocks noChangeArrowheads="1"/>
          </p:cNvSpPr>
          <p:nvPr/>
        </p:nvSpPr>
        <p:spPr bwMode="auto">
          <a:xfrm>
            <a:off x="4038600" y="3810000"/>
            <a:ext cx="11079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 dirty="0">
                <a:latin typeface="+mj-lt"/>
              </a:rPr>
              <a:t>100 GB/sec</a:t>
            </a:r>
          </a:p>
        </p:txBody>
      </p:sp>
      <p:pic>
        <p:nvPicPr>
          <p:cNvPr id="58" name="Picture 146" descr="GLIF_5-11_NA_2k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4582696"/>
            <a:ext cx="2743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" name="Straight Connector 58"/>
          <p:cNvCxnSpPr/>
          <p:nvPr/>
        </p:nvCxnSpPr>
        <p:spPr>
          <a:xfrm>
            <a:off x="3990975" y="3552408"/>
            <a:ext cx="0" cy="830263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174"/>
          <p:cNvSpPr>
            <a:spLocks noChangeArrowheads="1"/>
          </p:cNvSpPr>
          <p:nvPr/>
        </p:nvSpPr>
        <p:spPr bwMode="auto">
          <a:xfrm>
            <a:off x="2619375" y="3136165"/>
            <a:ext cx="1600200" cy="51217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4320" tIns="49320" rIns="94320" bIns="4932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100" b="1" dirty="0">
                <a:solidFill>
                  <a:srgbClr val="000000"/>
                </a:solidFill>
                <a:latin typeface="+mj-lt"/>
              </a:rPr>
              <a:t>10/40/100 Gb</a:t>
            </a:r>
          </a:p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100" b="1" dirty="0">
                <a:solidFill>
                  <a:srgbClr val="000000"/>
                </a:solidFill>
                <a:latin typeface="+mj-lt"/>
              </a:rPr>
              <a:t>Ethernet Switch</a:t>
            </a:r>
          </a:p>
        </p:txBody>
      </p:sp>
      <p:sp>
        <p:nvSpPr>
          <p:cNvPr id="61" name="TextBox 157"/>
          <p:cNvSpPr txBox="1">
            <a:spLocks noChangeArrowheads="1"/>
          </p:cNvSpPr>
          <p:nvPr/>
        </p:nvSpPr>
        <p:spPr bwMode="auto">
          <a:xfrm>
            <a:off x="3810000" y="5986046"/>
            <a:ext cx="22236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>
                <a:latin typeface="+mj-lt"/>
              </a:rPr>
              <a:t>Spectra Logic: 300 PBs</a:t>
            </a:r>
          </a:p>
        </p:txBody>
      </p:sp>
      <p:sp>
        <p:nvSpPr>
          <p:cNvPr id="62" name="TextBox 158"/>
          <p:cNvSpPr txBox="1">
            <a:spLocks noChangeArrowheads="1"/>
          </p:cNvSpPr>
          <p:nvPr/>
        </p:nvSpPr>
        <p:spPr bwMode="auto">
          <a:xfrm>
            <a:off x="1524000" y="3962400"/>
            <a:ext cx="11208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 dirty="0">
                <a:latin typeface="+mj-lt"/>
              </a:rPr>
              <a:t>300+ Gb/sec</a:t>
            </a:r>
          </a:p>
        </p:txBody>
      </p:sp>
      <p:sp>
        <p:nvSpPr>
          <p:cNvPr id="63" name="TextBox 159"/>
          <p:cNvSpPr txBox="1">
            <a:spLocks noChangeArrowheads="1"/>
          </p:cNvSpPr>
          <p:nvPr/>
        </p:nvSpPr>
        <p:spPr bwMode="auto">
          <a:xfrm>
            <a:off x="1287047" y="5986046"/>
            <a:ext cx="6771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1">
                <a:latin typeface="+mj-lt"/>
              </a:rPr>
              <a:t>WAN</a:t>
            </a:r>
          </a:p>
        </p:txBody>
      </p:sp>
      <p:sp>
        <p:nvSpPr>
          <p:cNvPr id="64" name="Rectangle 174"/>
          <p:cNvSpPr>
            <a:spLocks noChangeArrowheads="1"/>
          </p:cNvSpPr>
          <p:nvPr/>
        </p:nvSpPr>
        <p:spPr bwMode="auto">
          <a:xfrm>
            <a:off x="6433350" y="2997805"/>
            <a:ext cx="1190930" cy="31733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4320" tIns="49320" rIns="94320" bIns="4932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100" b="1" dirty="0">
                <a:solidFill>
                  <a:srgbClr val="000000"/>
                </a:solidFill>
                <a:latin typeface="+mj-lt"/>
              </a:rPr>
              <a:t>IB Switch</a:t>
            </a:r>
          </a:p>
        </p:txBody>
      </p:sp>
      <p:pic>
        <p:nvPicPr>
          <p:cNvPr id="2" name="Picture 1" descr="SpectraLogic_T-FinityTapeLibrary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190583"/>
            <a:ext cx="2286000" cy="178855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Hwu, 2007-2018 ECE408/CS483, University of Illinois, Urbana-Champaign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2C1BB4A-14FC-444E-9B01-D63D7ED8037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0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Blue Waters and Titan Computing Systems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33400" y="1501295"/>
            <a:ext cx="8153400" cy="4893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5486400" algn="r"/>
                <a:tab pos="78867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486400" algn="r"/>
                <a:tab pos="78867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5486400" algn="r"/>
                <a:tab pos="78867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5486400" algn="r"/>
                <a:tab pos="78867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5486400" algn="r"/>
                <a:tab pos="78867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86400" algn="r"/>
                <a:tab pos="78867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86400" algn="r"/>
                <a:tab pos="78867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86400" algn="r"/>
                <a:tab pos="78867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86400" algn="r"/>
                <a:tab pos="78867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+mn-lt"/>
                <a:cs typeface="Bellova"/>
              </a:rPr>
              <a:t>	NCSA	ORNL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+mn-lt"/>
                <a:cs typeface="Bellova"/>
              </a:rPr>
              <a:t>System Attribute	Blue Waters	Titan</a:t>
            </a:r>
          </a:p>
          <a:p>
            <a:pPr>
              <a:spcBef>
                <a:spcPct val="50000"/>
              </a:spcBef>
              <a:defRPr/>
            </a:pPr>
            <a:r>
              <a:rPr lang="en-US" sz="1800" dirty="0">
                <a:solidFill>
                  <a:srgbClr val="0000FF"/>
                </a:solidFill>
                <a:latin typeface="+mn-lt"/>
                <a:cs typeface="Bellova"/>
              </a:rPr>
              <a:t>Vendors	Cray/AMD/NVIDIA	Cray/AMD/NVIDIA</a:t>
            </a:r>
          </a:p>
          <a:p>
            <a:pPr>
              <a:defRPr/>
            </a:pPr>
            <a:r>
              <a:rPr lang="en-US" sz="1800" dirty="0">
                <a:solidFill>
                  <a:srgbClr val="0000FF"/>
                </a:solidFill>
                <a:latin typeface="+mn-lt"/>
                <a:cs typeface="Bellova"/>
              </a:rPr>
              <a:t>Processors	</a:t>
            </a:r>
            <a:r>
              <a:rPr lang="en-US" sz="1800" dirty="0" err="1">
                <a:solidFill>
                  <a:srgbClr val="0000FF"/>
                </a:solidFill>
                <a:latin typeface="+mn-lt"/>
                <a:cs typeface="Bellova"/>
              </a:rPr>
              <a:t>Interlagos</a:t>
            </a:r>
            <a:r>
              <a:rPr lang="en-US" sz="1800" dirty="0">
                <a:solidFill>
                  <a:srgbClr val="0000FF"/>
                </a:solidFill>
                <a:latin typeface="+mn-lt"/>
                <a:cs typeface="Bellova"/>
              </a:rPr>
              <a:t>/Kepler	</a:t>
            </a:r>
            <a:r>
              <a:rPr lang="en-US" sz="1800" dirty="0" err="1">
                <a:solidFill>
                  <a:srgbClr val="0000FF"/>
                </a:solidFill>
                <a:latin typeface="+mn-lt"/>
                <a:cs typeface="Bellova"/>
              </a:rPr>
              <a:t>Interlagos</a:t>
            </a:r>
            <a:r>
              <a:rPr lang="en-US" sz="1800" dirty="0">
                <a:solidFill>
                  <a:srgbClr val="0000FF"/>
                </a:solidFill>
                <a:latin typeface="+mn-lt"/>
                <a:cs typeface="Bellova"/>
              </a:rPr>
              <a:t>/Kepler</a:t>
            </a:r>
          </a:p>
          <a:p>
            <a:pPr>
              <a:spcBef>
                <a:spcPct val="50000"/>
              </a:spcBef>
              <a:defRPr/>
            </a:pPr>
            <a:r>
              <a:rPr lang="en-US" sz="1800" dirty="0">
                <a:solidFill>
                  <a:srgbClr val="0000FF"/>
                </a:solidFill>
                <a:latin typeface="+mn-lt"/>
                <a:cs typeface="Bellova"/>
              </a:rPr>
              <a:t>Total Peak Performance (PF)	11.1	27.1</a:t>
            </a:r>
          </a:p>
          <a:p>
            <a:pPr>
              <a:defRPr/>
            </a:pPr>
            <a:r>
              <a:rPr lang="en-US" sz="1800" dirty="0">
                <a:solidFill>
                  <a:srgbClr val="0000FF"/>
                </a:solidFill>
                <a:latin typeface="+mn-lt"/>
                <a:cs typeface="Bellova"/>
              </a:rPr>
              <a:t>    Total Peak Performance (CPU/GPU)	7.1/4	2.6/24.5</a:t>
            </a:r>
          </a:p>
          <a:p>
            <a:pPr>
              <a:spcBef>
                <a:spcPts val="900"/>
              </a:spcBef>
              <a:defRPr/>
            </a:pPr>
            <a:r>
              <a:rPr lang="en-US" sz="1800" dirty="0">
                <a:solidFill>
                  <a:srgbClr val="0000FF"/>
                </a:solidFill>
                <a:latin typeface="+mn-lt"/>
                <a:cs typeface="Bellova"/>
              </a:rPr>
              <a:t>Number of CPU Chips 	48,352	18,688</a:t>
            </a:r>
          </a:p>
          <a:p>
            <a:pPr>
              <a:defRPr/>
            </a:pPr>
            <a:r>
              <a:rPr lang="en-US" sz="1800" dirty="0">
                <a:solidFill>
                  <a:srgbClr val="0000FF"/>
                </a:solidFill>
                <a:latin typeface="+mn-lt"/>
                <a:cs typeface="Bellova"/>
              </a:rPr>
              <a:t>Number of GPU Chips	3,072	18,688</a:t>
            </a:r>
          </a:p>
          <a:p>
            <a:pPr>
              <a:spcBef>
                <a:spcPts val="900"/>
              </a:spcBef>
              <a:defRPr/>
            </a:pPr>
            <a:r>
              <a:rPr lang="en-US" sz="1800" dirty="0">
                <a:solidFill>
                  <a:srgbClr val="0000FF"/>
                </a:solidFill>
                <a:latin typeface="+mn-lt"/>
                <a:cs typeface="Bellova"/>
              </a:rPr>
              <a:t>Amount of CPU Memory (TB)	1511	584</a:t>
            </a:r>
            <a:endParaRPr lang="en-US" altLang="ja-JP" sz="1800" dirty="0">
              <a:solidFill>
                <a:srgbClr val="0000FF"/>
              </a:solidFill>
              <a:latin typeface="+mn-lt"/>
              <a:ea typeface="ヒラギノ角ゴ Pro W3" charset="0"/>
              <a:cs typeface="Bellova"/>
            </a:endParaRPr>
          </a:p>
          <a:p>
            <a:pPr>
              <a:spcBef>
                <a:spcPts val="900"/>
              </a:spcBef>
              <a:defRPr/>
            </a:pPr>
            <a:r>
              <a:rPr lang="en-US" sz="1800" dirty="0">
                <a:solidFill>
                  <a:srgbClr val="0000FF"/>
                </a:solidFill>
                <a:latin typeface="+mn-lt"/>
                <a:ea typeface="ヒラギノ角ゴ Pro W3" charset="0"/>
                <a:cs typeface="Bellova"/>
              </a:rPr>
              <a:t>Interconnect	3D Torus	3D Torus</a:t>
            </a:r>
          </a:p>
          <a:p>
            <a:pPr>
              <a:spcBef>
                <a:spcPts val="900"/>
              </a:spcBef>
              <a:defRPr/>
            </a:pPr>
            <a:r>
              <a:rPr lang="en-US" sz="1800" dirty="0">
                <a:solidFill>
                  <a:srgbClr val="0000FF"/>
                </a:solidFill>
                <a:latin typeface="+mn-lt"/>
                <a:ea typeface="ヒラギノ角ゴ Pro W3" charset="0"/>
                <a:cs typeface="Bellova"/>
              </a:rPr>
              <a:t>Amount of On-line Disk Storage (PB)	26	13.6</a:t>
            </a:r>
          </a:p>
          <a:p>
            <a:pPr>
              <a:spcBef>
                <a:spcPts val="0"/>
              </a:spcBef>
              <a:defRPr/>
            </a:pPr>
            <a:r>
              <a:rPr lang="en-US" sz="1800" dirty="0">
                <a:solidFill>
                  <a:srgbClr val="0000FF"/>
                </a:solidFill>
                <a:latin typeface="+mn-lt"/>
                <a:ea typeface="ヒラギノ角ゴ Pro W3" charset="0"/>
                <a:cs typeface="Bellova"/>
              </a:rPr>
              <a:t>Sustained Disk Transfer (TB/sec)	&gt;1	0.4-0.7</a:t>
            </a:r>
          </a:p>
          <a:p>
            <a:pPr>
              <a:spcBef>
                <a:spcPts val="0"/>
              </a:spcBef>
              <a:defRPr/>
            </a:pPr>
            <a:r>
              <a:rPr lang="en-US" sz="1800" dirty="0">
                <a:solidFill>
                  <a:srgbClr val="0000FF"/>
                </a:solidFill>
                <a:latin typeface="+mn-lt"/>
                <a:ea typeface="ヒラギノ角ゴ Pro W3" charset="0"/>
                <a:cs typeface="Bellova"/>
              </a:rPr>
              <a:t>Amount of Archival Storage	300	15-30</a:t>
            </a:r>
          </a:p>
          <a:p>
            <a:pPr>
              <a:spcBef>
                <a:spcPts val="0"/>
              </a:spcBef>
              <a:defRPr/>
            </a:pPr>
            <a:r>
              <a:rPr lang="en-US" sz="1800" dirty="0">
                <a:solidFill>
                  <a:srgbClr val="0000FF"/>
                </a:solidFill>
                <a:latin typeface="+mn-lt"/>
                <a:ea typeface="ヒラギノ角ゴ Pro W3" charset="0"/>
                <a:cs typeface="Bellova"/>
              </a:rPr>
              <a:t>Sustained Tape Transfer (GB/sec)	100	7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Hwu, 2007-2018 ECE408/CS483, University of Illinois, Urbana-Champaign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2C1BB4A-14FC-444E-9B01-D63D7ED8037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4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Line 284"/>
          <p:cNvSpPr>
            <a:spLocks noChangeShapeType="1"/>
          </p:cNvSpPr>
          <p:nvPr/>
        </p:nvSpPr>
        <p:spPr bwMode="auto">
          <a:xfrm>
            <a:off x="7931150" y="2959100"/>
            <a:ext cx="1588" cy="228600"/>
          </a:xfrm>
          <a:prstGeom prst="line">
            <a:avLst/>
          </a:prstGeom>
          <a:noFill/>
          <a:ln w="15875">
            <a:solidFill>
              <a:srgbClr val="AE0F82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Gemini Interconnect Network</a:t>
            </a:r>
          </a:p>
        </p:txBody>
      </p:sp>
      <p:pic>
        <p:nvPicPr>
          <p:cNvPr id="1020" name="Picture 1019" descr="cray_logo_head.g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" t="33333" r="51134" b="10753"/>
          <a:stretch/>
        </p:blipFill>
        <p:spPr>
          <a:xfrm>
            <a:off x="7192963" y="927847"/>
            <a:ext cx="1828800" cy="430306"/>
          </a:xfrm>
          <a:prstGeom prst="rect">
            <a:avLst/>
          </a:prstGeom>
        </p:spPr>
      </p:pic>
      <p:sp>
        <p:nvSpPr>
          <p:cNvPr id="1063" name="TextBox 1062"/>
          <p:cNvSpPr txBox="1"/>
          <p:nvPr/>
        </p:nvSpPr>
        <p:spPr>
          <a:xfrm>
            <a:off x="457200" y="1371600"/>
            <a:ext cx="2057401" cy="1015663"/>
          </a:xfrm>
          <a:prstGeom prst="rect">
            <a:avLst/>
          </a:prstGeom>
          <a:solidFill>
            <a:srgbClr val="FFFFFF"/>
          </a:solidFill>
          <a:ln w="38100">
            <a:solidFill>
              <a:srgbClr val="2E454E"/>
            </a:solidFill>
          </a:ln>
        </p:spPr>
        <p:txBody>
          <a:bodyPr wrap="square"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rgbClr val="0000FF"/>
                </a:solidFill>
                <a:latin typeface="+mn-lt"/>
              </a:rPr>
              <a:t>Blue Waters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rgbClr val="0000FF"/>
                </a:solidFill>
                <a:latin typeface="+mn-lt"/>
              </a:rPr>
              <a:t>3D Torus Size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rgbClr val="0000FF"/>
                </a:solidFill>
                <a:latin typeface="+mn-lt"/>
              </a:rPr>
              <a:t>23 x 24 x 24</a:t>
            </a:r>
          </a:p>
        </p:txBody>
      </p:sp>
      <p:sp>
        <p:nvSpPr>
          <p:cNvPr id="1065" name="AutoShape 3"/>
          <p:cNvSpPr>
            <a:spLocks noChangeAspect="1" noChangeArrowheads="1" noTextEdit="1"/>
          </p:cNvSpPr>
          <p:nvPr/>
        </p:nvSpPr>
        <p:spPr bwMode="auto">
          <a:xfrm>
            <a:off x="2289175" y="1143000"/>
            <a:ext cx="5842000" cy="520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66" name="Line 5"/>
          <p:cNvSpPr>
            <a:spLocks noChangeShapeType="1"/>
          </p:cNvSpPr>
          <p:nvPr/>
        </p:nvSpPr>
        <p:spPr bwMode="auto">
          <a:xfrm flipV="1">
            <a:off x="3838575" y="2247900"/>
            <a:ext cx="155575" cy="158750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67" name="Line 6"/>
          <p:cNvSpPr>
            <a:spLocks noChangeShapeType="1"/>
          </p:cNvSpPr>
          <p:nvPr/>
        </p:nvSpPr>
        <p:spPr bwMode="auto">
          <a:xfrm flipV="1">
            <a:off x="3832225" y="2997200"/>
            <a:ext cx="155575" cy="158750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68" name="Line 7"/>
          <p:cNvSpPr>
            <a:spLocks noChangeShapeType="1"/>
          </p:cNvSpPr>
          <p:nvPr/>
        </p:nvSpPr>
        <p:spPr bwMode="auto">
          <a:xfrm flipV="1">
            <a:off x="3854450" y="3733800"/>
            <a:ext cx="155575" cy="158750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69" name="Freeform 8"/>
          <p:cNvSpPr>
            <a:spLocks/>
          </p:cNvSpPr>
          <p:nvPr/>
        </p:nvSpPr>
        <p:spPr bwMode="auto">
          <a:xfrm>
            <a:off x="3657600" y="3870325"/>
            <a:ext cx="212725" cy="212725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0" y="34"/>
              </a:cxn>
              <a:cxn ang="0">
                <a:pos x="0" y="134"/>
              </a:cxn>
              <a:cxn ang="0">
                <a:pos x="102" y="134"/>
              </a:cxn>
              <a:cxn ang="0">
                <a:pos x="134" y="100"/>
              </a:cxn>
              <a:cxn ang="0">
                <a:pos x="134" y="0"/>
              </a:cxn>
              <a:cxn ang="0">
                <a:pos x="34" y="0"/>
              </a:cxn>
            </a:cxnLst>
            <a:rect l="0" t="0" r="r" b="b"/>
            <a:pathLst>
              <a:path w="134" h="134">
                <a:moveTo>
                  <a:pt x="34" y="0"/>
                </a:moveTo>
                <a:lnTo>
                  <a:pt x="0" y="34"/>
                </a:lnTo>
                <a:lnTo>
                  <a:pt x="0" y="134"/>
                </a:lnTo>
                <a:lnTo>
                  <a:pt x="102" y="134"/>
                </a:lnTo>
                <a:lnTo>
                  <a:pt x="134" y="100"/>
                </a:lnTo>
                <a:lnTo>
                  <a:pt x="134" y="0"/>
                </a:lnTo>
                <a:lnTo>
                  <a:pt x="34" y="0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70" name="Freeform 9"/>
          <p:cNvSpPr>
            <a:spLocks/>
          </p:cNvSpPr>
          <p:nvPr/>
        </p:nvSpPr>
        <p:spPr bwMode="auto">
          <a:xfrm>
            <a:off x="3657600" y="3870325"/>
            <a:ext cx="212725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102" y="34"/>
              </a:cxn>
              <a:cxn ang="0">
                <a:pos x="134" y="0"/>
              </a:cxn>
              <a:cxn ang="0">
                <a:pos x="34" y="0"/>
              </a:cxn>
              <a:cxn ang="0">
                <a:pos x="0" y="34"/>
              </a:cxn>
            </a:cxnLst>
            <a:rect l="0" t="0" r="r" b="b"/>
            <a:pathLst>
              <a:path w="134" h="34">
                <a:moveTo>
                  <a:pt x="0" y="34"/>
                </a:moveTo>
                <a:lnTo>
                  <a:pt x="102" y="34"/>
                </a:lnTo>
                <a:lnTo>
                  <a:pt x="134" y="0"/>
                </a:lnTo>
                <a:lnTo>
                  <a:pt x="34" y="0"/>
                </a:lnTo>
                <a:lnTo>
                  <a:pt x="0" y="34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71" name="Freeform 10"/>
          <p:cNvSpPr>
            <a:spLocks/>
          </p:cNvSpPr>
          <p:nvPr/>
        </p:nvSpPr>
        <p:spPr bwMode="auto">
          <a:xfrm>
            <a:off x="3819525" y="3870325"/>
            <a:ext cx="50800" cy="21272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32" y="0"/>
              </a:cxn>
              <a:cxn ang="0">
                <a:pos x="32" y="100"/>
              </a:cxn>
              <a:cxn ang="0">
                <a:pos x="0" y="134"/>
              </a:cxn>
              <a:cxn ang="0">
                <a:pos x="0" y="34"/>
              </a:cxn>
            </a:cxnLst>
            <a:rect l="0" t="0" r="r" b="b"/>
            <a:pathLst>
              <a:path w="32" h="134">
                <a:moveTo>
                  <a:pt x="0" y="34"/>
                </a:moveTo>
                <a:lnTo>
                  <a:pt x="32" y="0"/>
                </a:lnTo>
                <a:lnTo>
                  <a:pt x="32" y="100"/>
                </a:lnTo>
                <a:lnTo>
                  <a:pt x="0" y="134"/>
                </a:lnTo>
                <a:lnTo>
                  <a:pt x="0" y="34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72" name="Line 11"/>
          <p:cNvSpPr>
            <a:spLocks noChangeShapeType="1"/>
          </p:cNvSpPr>
          <p:nvPr/>
        </p:nvSpPr>
        <p:spPr bwMode="auto">
          <a:xfrm flipV="1">
            <a:off x="3603625" y="4010025"/>
            <a:ext cx="133350" cy="133350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73" name="Freeform 12"/>
          <p:cNvSpPr>
            <a:spLocks/>
          </p:cNvSpPr>
          <p:nvPr/>
        </p:nvSpPr>
        <p:spPr bwMode="auto">
          <a:xfrm>
            <a:off x="3400425" y="4127500"/>
            <a:ext cx="212725" cy="215900"/>
          </a:xfrm>
          <a:custGeom>
            <a:avLst/>
            <a:gdLst/>
            <a:ahLst/>
            <a:cxnLst>
              <a:cxn ang="0">
                <a:pos x="32" y="0"/>
              </a:cxn>
              <a:cxn ang="0">
                <a:pos x="0" y="34"/>
              </a:cxn>
              <a:cxn ang="0">
                <a:pos x="0" y="136"/>
              </a:cxn>
              <a:cxn ang="0">
                <a:pos x="100" y="136"/>
              </a:cxn>
              <a:cxn ang="0">
                <a:pos x="134" y="102"/>
              </a:cxn>
              <a:cxn ang="0">
                <a:pos x="134" y="0"/>
              </a:cxn>
              <a:cxn ang="0">
                <a:pos x="32" y="0"/>
              </a:cxn>
            </a:cxnLst>
            <a:rect l="0" t="0" r="r" b="b"/>
            <a:pathLst>
              <a:path w="134" h="136">
                <a:moveTo>
                  <a:pt x="32" y="0"/>
                </a:moveTo>
                <a:lnTo>
                  <a:pt x="0" y="34"/>
                </a:lnTo>
                <a:lnTo>
                  <a:pt x="0" y="136"/>
                </a:lnTo>
                <a:lnTo>
                  <a:pt x="100" y="136"/>
                </a:lnTo>
                <a:lnTo>
                  <a:pt x="134" y="102"/>
                </a:lnTo>
                <a:lnTo>
                  <a:pt x="134" y="0"/>
                </a:lnTo>
                <a:lnTo>
                  <a:pt x="32" y="0"/>
                </a:lnTo>
                <a:close/>
              </a:path>
            </a:pathLst>
          </a:custGeom>
          <a:solidFill>
            <a:srgbClr val="F79646">
              <a:lumMod val="60000"/>
              <a:lumOff val="40000"/>
            </a:srgb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74" name="Freeform 13"/>
          <p:cNvSpPr>
            <a:spLocks/>
          </p:cNvSpPr>
          <p:nvPr/>
        </p:nvSpPr>
        <p:spPr bwMode="auto">
          <a:xfrm>
            <a:off x="3400425" y="4127500"/>
            <a:ext cx="212725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100" y="34"/>
              </a:cxn>
              <a:cxn ang="0">
                <a:pos x="134" y="0"/>
              </a:cxn>
              <a:cxn ang="0">
                <a:pos x="32" y="0"/>
              </a:cxn>
              <a:cxn ang="0">
                <a:pos x="0" y="34"/>
              </a:cxn>
            </a:cxnLst>
            <a:rect l="0" t="0" r="r" b="b"/>
            <a:pathLst>
              <a:path w="134" h="34">
                <a:moveTo>
                  <a:pt x="0" y="34"/>
                </a:moveTo>
                <a:lnTo>
                  <a:pt x="100" y="34"/>
                </a:lnTo>
                <a:lnTo>
                  <a:pt x="134" y="0"/>
                </a:lnTo>
                <a:lnTo>
                  <a:pt x="32" y="0"/>
                </a:lnTo>
                <a:lnTo>
                  <a:pt x="0" y="34"/>
                </a:lnTo>
                <a:close/>
              </a:path>
            </a:pathLst>
          </a:custGeom>
          <a:solidFill>
            <a:srgbClr val="F79646">
              <a:lumMod val="60000"/>
              <a:lumOff val="40000"/>
            </a:srgb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75" name="Freeform 14"/>
          <p:cNvSpPr>
            <a:spLocks/>
          </p:cNvSpPr>
          <p:nvPr/>
        </p:nvSpPr>
        <p:spPr bwMode="auto">
          <a:xfrm>
            <a:off x="3559175" y="4127500"/>
            <a:ext cx="53975" cy="215900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34" y="0"/>
              </a:cxn>
              <a:cxn ang="0">
                <a:pos x="34" y="102"/>
              </a:cxn>
              <a:cxn ang="0">
                <a:pos x="0" y="136"/>
              </a:cxn>
              <a:cxn ang="0">
                <a:pos x="0" y="34"/>
              </a:cxn>
            </a:cxnLst>
            <a:rect l="0" t="0" r="r" b="b"/>
            <a:pathLst>
              <a:path w="34" h="136">
                <a:moveTo>
                  <a:pt x="0" y="34"/>
                </a:moveTo>
                <a:lnTo>
                  <a:pt x="34" y="0"/>
                </a:lnTo>
                <a:lnTo>
                  <a:pt x="34" y="102"/>
                </a:lnTo>
                <a:lnTo>
                  <a:pt x="0" y="136"/>
                </a:lnTo>
                <a:lnTo>
                  <a:pt x="0" y="34"/>
                </a:lnTo>
                <a:close/>
              </a:path>
            </a:pathLst>
          </a:custGeom>
          <a:solidFill>
            <a:srgbClr val="F79646">
              <a:lumMod val="60000"/>
              <a:lumOff val="40000"/>
            </a:srgb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76" name="Freeform 15"/>
          <p:cNvSpPr>
            <a:spLocks/>
          </p:cNvSpPr>
          <p:nvPr/>
        </p:nvSpPr>
        <p:spPr bwMode="auto">
          <a:xfrm>
            <a:off x="3400425" y="2667000"/>
            <a:ext cx="212725" cy="203200"/>
          </a:xfrm>
          <a:custGeom>
            <a:avLst/>
            <a:gdLst/>
            <a:ahLst/>
            <a:cxnLst>
              <a:cxn ang="0">
                <a:pos x="32" y="0"/>
              </a:cxn>
              <a:cxn ang="0">
                <a:pos x="0" y="34"/>
              </a:cxn>
              <a:cxn ang="0">
                <a:pos x="0" y="128"/>
              </a:cxn>
              <a:cxn ang="0">
                <a:pos x="100" y="128"/>
              </a:cxn>
              <a:cxn ang="0">
                <a:pos x="134" y="100"/>
              </a:cxn>
              <a:cxn ang="0">
                <a:pos x="134" y="0"/>
              </a:cxn>
              <a:cxn ang="0">
                <a:pos x="32" y="0"/>
              </a:cxn>
            </a:cxnLst>
            <a:rect l="0" t="0" r="r" b="b"/>
            <a:pathLst>
              <a:path w="134" h="128">
                <a:moveTo>
                  <a:pt x="32" y="0"/>
                </a:moveTo>
                <a:lnTo>
                  <a:pt x="0" y="34"/>
                </a:lnTo>
                <a:lnTo>
                  <a:pt x="0" y="128"/>
                </a:lnTo>
                <a:lnTo>
                  <a:pt x="100" y="128"/>
                </a:lnTo>
                <a:lnTo>
                  <a:pt x="134" y="100"/>
                </a:lnTo>
                <a:lnTo>
                  <a:pt x="134" y="0"/>
                </a:lnTo>
                <a:lnTo>
                  <a:pt x="32" y="0"/>
                </a:lnTo>
                <a:close/>
              </a:path>
            </a:pathLst>
          </a:custGeom>
          <a:solidFill>
            <a:srgbClr val="F79646">
              <a:lumMod val="60000"/>
              <a:lumOff val="40000"/>
            </a:srgb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77" name="Freeform 16"/>
          <p:cNvSpPr>
            <a:spLocks/>
          </p:cNvSpPr>
          <p:nvPr/>
        </p:nvSpPr>
        <p:spPr bwMode="auto">
          <a:xfrm>
            <a:off x="3400425" y="2667000"/>
            <a:ext cx="212725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100" y="34"/>
              </a:cxn>
              <a:cxn ang="0">
                <a:pos x="134" y="0"/>
              </a:cxn>
              <a:cxn ang="0">
                <a:pos x="32" y="0"/>
              </a:cxn>
              <a:cxn ang="0">
                <a:pos x="0" y="34"/>
              </a:cxn>
            </a:cxnLst>
            <a:rect l="0" t="0" r="r" b="b"/>
            <a:pathLst>
              <a:path w="134" h="34">
                <a:moveTo>
                  <a:pt x="0" y="34"/>
                </a:moveTo>
                <a:lnTo>
                  <a:pt x="100" y="34"/>
                </a:lnTo>
                <a:lnTo>
                  <a:pt x="134" y="0"/>
                </a:lnTo>
                <a:lnTo>
                  <a:pt x="32" y="0"/>
                </a:lnTo>
                <a:lnTo>
                  <a:pt x="0" y="34"/>
                </a:lnTo>
                <a:close/>
              </a:path>
            </a:pathLst>
          </a:custGeom>
          <a:solidFill>
            <a:srgbClr val="F79646">
              <a:lumMod val="60000"/>
              <a:lumOff val="40000"/>
            </a:srgb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78" name="Freeform 17"/>
          <p:cNvSpPr>
            <a:spLocks/>
          </p:cNvSpPr>
          <p:nvPr/>
        </p:nvSpPr>
        <p:spPr bwMode="auto">
          <a:xfrm>
            <a:off x="3559175" y="2667000"/>
            <a:ext cx="53975" cy="203200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34" y="0"/>
              </a:cxn>
              <a:cxn ang="0">
                <a:pos x="34" y="100"/>
              </a:cxn>
              <a:cxn ang="0">
                <a:pos x="0" y="128"/>
              </a:cxn>
              <a:cxn ang="0">
                <a:pos x="0" y="34"/>
              </a:cxn>
            </a:cxnLst>
            <a:rect l="0" t="0" r="r" b="b"/>
            <a:pathLst>
              <a:path w="34" h="128">
                <a:moveTo>
                  <a:pt x="0" y="34"/>
                </a:moveTo>
                <a:lnTo>
                  <a:pt x="34" y="0"/>
                </a:lnTo>
                <a:lnTo>
                  <a:pt x="34" y="100"/>
                </a:lnTo>
                <a:lnTo>
                  <a:pt x="0" y="128"/>
                </a:lnTo>
                <a:lnTo>
                  <a:pt x="0" y="34"/>
                </a:lnTo>
                <a:close/>
              </a:path>
            </a:pathLst>
          </a:custGeom>
          <a:solidFill>
            <a:srgbClr val="F79646">
              <a:lumMod val="60000"/>
              <a:lumOff val="40000"/>
            </a:srgb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79" name="Line 18"/>
          <p:cNvSpPr>
            <a:spLocks noChangeShapeType="1"/>
          </p:cNvSpPr>
          <p:nvPr/>
        </p:nvSpPr>
        <p:spPr bwMode="auto">
          <a:xfrm flipV="1">
            <a:off x="3282950" y="2765425"/>
            <a:ext cx="196850" cy="196850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80" name="Line 19"/>
          <p:cNvSpPr>
            <a:spLocks noChangeShapeType="1"/>
          </p:cNvSpPr>
          <p:nvPr/>
        </p:nvSpPr>
        <p:spPr bwMode="auto">
          <a:xfrm flipV="1">
            <a:off x="3298825" y="4251325"/>
            <a:ext cx="196850" cy="196850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81" name="Freeform 20"/>
          <p:cNvSpPr>
            <a:spLocks/>
          </p:cNvSpPr>
          <p:nvPr/>
        </p:nvSpPr>
        <p:spPr bwMode="auto">
          <a:xfrm>
            <a:off x="3130550" y="2209800"/>
            <a:ext cx="215900" cy="215900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0" y="34"/>
              </a:cxn>
              <a:cxn ang="0">
                <a:pos x="0" y="136"/>
              </a:cxn>
              <a:cxn ang="0">
                <a:pos x="102" y="136"/>
              </a:cxn>
              <a:cxn ang="0">
                <a:pos x="136" y="102"/>
              </a:cxn>
              <a:cxn ang="0">
                <a:pos x="136" y="0"/>
              </a:cxn>
              <a:cxn ang="0">
                <a:pos x="34" y="0"/>
              </a:cxn>
            </a:cxnLst>
            <a:rect l="0" t="0" r="r" b="b"/>
            <a:pathLst>
              <a:path w="136" h="136">
                <a:moveTo>
                  <a:pt x="34" y="0"/>
                </a:moveTo>
                <a:lnTo>
                  <a:pt x="0" y="34"/>
                </a:lnTo>
                <a:lnTo>
                  <a:pt x="0" y="136"/>
                </a:lnTo>
                <a:lnTo>
                  <a:pt x="102" y="136"/>
                </a:lnTo>
                <a:lnTo>
                  <a:pt x="136" y="102"/>
                </a:lnTo>
                <a:lnTo>
                  <a:pt x="136" y="0"/>
                </a:lnTo>
                <a:lnTo>
                  <a:pt x="34" y="0"/>
                </a:lnTo>
                <a:close/>
              </a:path>
            </a:pathLst>
          </a:custGeom>
          <a:solidFill>
            <a:srgbClr val="F79646">
              <a:lumMod val="60000"/>
              <a:lumOff val="40000"/>
            </a:srgb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82" name="Freeform 21"/>
          <p:cNvSpPr>
            <a:spLocks/>
          </p:cNvSpPr>
          <p:nvPr/>
        </p:nvSpPr>
        <p:spPr bwMode="auto">
          <a:xfrm>
            <a:off x="3130550" y="2209800"/>
            <a:ext cx="215900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102" y="34"/>
              </a:cxn>
              <a:cxn ang="0">
                <a:pos x="136" y="0"/>
              </a:cxn>
              <a:cxn ang="0">
                <a:pos x="0" y="34"/>
              </a:cxn>
            </a:cxnLst>
            <a:rect l="0" t="0" r="r" b="b"/>
            <a:pathLst>
              <a:path w="136" h="34">
                <a:moveTo>
                  <a:pt x="0" y="34"/>
                </a:moveTo>
                <a:lnTo>
                  <a:pt x="102" y="34"/>
                </a:lnTo>
                <a:lnTo>
                  <a:pt x="136" y="0"/>
                </a:lnTo>
                <a:lnTo>
                  <a:pt x="0" y="34"/>
                </a:lnTo>
                <a:close/>
              </a:path>
            </a:pathLst>
          </a:custGeom>
          <a:solidFill>
            <a:srgbClr val="F79646">
              <a:lumMod val="60000"/>
              <a:lumOff val="40000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83" name="Freeform 22"/>
          <p:cNvSpPr>
            <a:spLocks/>
          </p:cNvSpPr>
          <p:nvPr/>
        </p:nvSpPr>
        <p:spPr bwMode="auto">
          <a:xfrm>
            <a:off x="3130550" y="2209800"/>
            <a:ext cx="215900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102" y="34"/>
              </a:cxn>
              <a:cxn ang="0">
                <a:pos x="136" y="0"/>
              </a:cxn>
            </a:cxnLst>
            <a:rect l="0" t="0" r="r" b="b"/>
            <a:pathLst>
              <a:path w="136" h="34">
                <a:moveTo>
                  <a:pt x="0" y="34"/>
                </a:moveTo>
                <a:lnTo>
                  <a:pt x="102" y="34"/>
                </a:lnTo>
                <a:lnTo>
                  <a:pt x="136" y="0"/>
                </a:lnTo>
              </a:path>
            </a:pathLst>
          </a:custGeom>
          <a:solidFill>
            <a:srgbClr val="F79646">
              <a:lumMod val="60000"/>
              <a:lumOff val="40000"/>
            </a:srgb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84" name="Freeform 23"/>
          <p:cNvSpPr>
            <a:spLocks/>
          </p:cNvSpPr>
          <p:nvPr/>
        </p:nvSpPr>
        <p:spPr bwMode="auto">
          <a:xfrm>
            <a:off x="3292475" y="2263775"/>
            <a:ext cx="1588" cy="161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2"/>
              </a:cxn>
              <a:cxn ang="0">
                <a:pos x="0" y="0"/>
              </a:cxn>
            </a:cxnLst>
            <a:rect l="0" t="0" r="r" b="b"/>
            <a:pathLst>
              <a:path h="102">
                <a:moveTo>
                  <a:pt x="0" y="0"/>
                </a:moveTo>
                <a:lnTo>
                  <a:pt x="0" y="102"/>
                </a:lnTo>
                <a:lnTo>
                  <a:pt x="0" y="0"/>
                </a:lnTo>
                <a:close/>
              </a:path>
            </a:pathLst>
          </a:custGeom>
          <a:solidFill>
            <a:srgbClr val="F79646">
              <a:lumMod val="60000"/>
              <a:lumOff val="40000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85" name="Line 24"/>
          <p:cNvSpPr>
            <a:spLocks noChangeShapeType="1"/>
          </p:cNvSpPr>
          <p:nvPr/>
        </p:nvSpPr>
        <p:spPr bwMode="auto">
          <a:xfrm>
            <a:off x="3292475" y="2263775"/>
            <a:ext cx="1588" cy="161925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86" name="Freeform 25"/>
          <p:cNvSpPr>
            <a:spLocks/>
          </p:cNvSpPr>
          <p:nvPr/>
        </p:nvSpPr>
        <p:spPr bwMode="auto">
          <a:xfrm>
            <a:off x="3914775" y="2860675"/>
            <a:ext cx="206375" cy="215900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0" y="34"/>
              </a:cxn>
              <a:cxn ang="0">
                <a:pos x="0" y="136"/>
              </a:cxn>
              <a:cxn ang="0">
                <a:pos x="96" y="136"/>
              </a:cxn>
              <a:cxn ang="0">
                <a:pos x="130" y="102"/>
              </a:cxn>
              <a:cxn ang="0">
                <a:pos x="130" y="0"/>
              </a:cxn>
              <a:cxn ang="0">
                <a:pos x="34" y="0"/>
              </a:cxn>
            </a:cxnLst>
            <a:rect l="0" t="0" r="r" b="b"/>
            <a:pathLst>
              <a:path w="130" h="136">
                <a:moveTo>
                  <a:pt x="34" y="0"/>
                </a:moveTo>
                <a:lnTo>
                  <a:pt x="0" y="34"/>
                </a:lnTo>
                <a:lnTo>
                  <a:pt x="0" y="136"/>
                </a:lnTo>
                <a:lnTo>
                  <a:pt x="96" y="136"/>
                </a:lnTo>
                <a:lnTo>
                  <a:pt x="130" y="102"/>
                </a:lnTo>
                <a:lnTo>
                  <a:pt x="130" y="0"/>
                </a:lnTo>
                <a:lnTo>
                  <a:pt x="34" y="0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87" name="Freeform 26"/>
          <p:cNvSpPr>
            <a:spLocks/>
          </p:cNvSpPr>
          <p:nvPr/>
        </p:nvSpPr>
        <p:spPr bwMode="auto">
          <a:xfrm>
            <a:off x="3914775" y="2860675"/>
            <a:ext cx="206375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96" y="34"/>
              </a:cxn>
              <a:cxn ang="0">
                <a:pos x="130" y="0"/>
              </a:cxn>
              <a:cxn ang="0">
                <a:pos x="0" y="34"/>
              </a:cxn>
            </a:cxnLst>
            <a:rect l="0" t="0" r="r" b="b"/>
            <a:pathLst>
              <a:path w="130" h="34">
                <a:moveTo>
                  <a:pt x="0" y="34"/>
                </a:moveTo>
                <a:lnTo>
                  <a:pt x="96" y="34"/>
                </a:lnTo>
                <a:lnTo>
                  <a:pt x="130" y="0"/>
                </a:lnTo>
                <a:lnTo>
                  <a:pt x="0" y="34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88" name="Freeform 27"/>
          <p:cNvSpPr>
            <a:spLocks/>
          </p:cNvSpPr>
          <p:nvPr/>
        </p:nvSpPr>
        <p:spPr bwMode="auto">
          <a:xfrm>
            <a:off x="3914775" y="2860675"/>
            <a:ext cx="206375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96" y="34"/>
              </a:cxn>
              <a:cxn ang="0">
                <a:pos x="130" y="0"/>
              </a:cxn>
            </a:cxnLst>
            <a:rect l="0" t="0" r="r" b="b"/>
            <a:pathLst>
              <a:path w="130" h="34">
                <a:moveTo>
                  <a:pt x="0" y="34"/>
                </a:moveTo>
                <a:lnTo>
                  <a:pt x="96" y="34"/>
                </a:lnTo>
                <a:lnTo>
                  <a:pt x="130" y="0"/>
                </a:lnTo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89" name="Freeform 28"/>
          <p:cNvSpPr>
            <a:spLocks/>
          </p:cNvSpPr>
          <p:nvPr/>
        </p:nvSpPr>
        <p:spPr bwMode="auto">
          <a:xfrm>
            <a:off x="4067175" y="2914650"/>
            <a:ext cx="1588" cy="161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2"/>
              </a:cxn>
              <a:cxn ang="0">
                <a:pos x="0" y="0"/>
              </a:cxn>
            </a:cxnLst>
            <a:rect l="0" t="0" r="r" b="b"/>
            <a:pathLst>
              <a:path h="102">
                <a:moveTo>
                  <a:pt x="0" y="0"/>
                </a:moveTo>
                <a:lnTo>
                  <a:pt x="0" y="10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90" name="Line 29"/>
          <p:cNvSpPr>
            <a:spLocks noChangeShapeType="1"/>
          </p:cNvSpPr>
          <p:nvPr/>
        </p:nvSpPr>
        <p:spPr bwMode="auto">
          <a:xfrm>
            <a:off x="4067175" y="2914650"/>
            <a:ext cx="1588" cy="161925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91" name="Freeform 30"/>
          <p:cNvSpPr>
            <a:spLocks/>
          </p:cNvSpPr>
          <p:nvPr/>
        </p:nvSpPr>
        <p:spPr bwMode="auto">
          <a:xfrm>
            <a:off x="3914775" y="2130425"/>
            <a:ext cx="206375" cy="215900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0" y="34"/>
              </a:cxn>
              <a:cxn ang="0">
                <a:pos x="0" y="136"/>
              </a:cxn>
              <a:cxn ang="0">
                <a:pos x="96" y="136"/>
              </a:cxn>
              <a:cxn ang="0">
                <a:pos x="130" y="102"/>
              </a:cxn>
              <a:cxn ang="0">
                <a:pos x="130" y="0"/>
              </a:cxn>
              <a:cxn ang="0">
                <a:pos x="34" y="0"/>
              </a:cxn>
            </a:cxnLst>
            <a:rect l="0" t="0" r="r" b="b"/>
            <a:pathLst>
              <a:path w="130" h="136">
                <a:moveTo>
                  <a:pt x="34" y="0"/>
                </a:moveTo>
                <a:lnTo>
                  <a:pt x="0" y="34"/>
                </a:lnTo>
                <a:lnTo>
                  <a:pt x="0" y="136"/>
                </a:lnTo>
                <a:lnTo>
                  <a:pt x="96" y="136"/>
                </a:lnTo>
                <a:lnTo>
                  <a:pt x="130" y="102"/>
                </a:lnTo>
                <a:lnTo>
                  <a:pt x="130" y="0"/>
                </a:lnTo>
                <a:lnTo>
                  <a:pt x="34" y="0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92" name="Freeform 31"/>
          <p:cNvSpPr>
            <a:spLocks/>
          </p:cNvSpPr>
          <p:nvPr/>
        </p:nvSpPr>
        <p:spPr bwMode="auto">
          <a:xfrm>
            <a:off x="3914775" y="2130425"/>
            <a:ext cx="206375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96" y="34"/>
              </a:cxn>
              <a:cxn ang="0">
                <a:pos x="130" y="0"/>
              </a:cxn>
              <a:cxn ang="0">
                <a:pos x="0" y="34"/>
              </a:cxn>
            </a:cxnLst>
            <a:rect l="0" t="0" r="r" b="b"/>
            <a:pathLst>
              <a:path w="130" h="34">
                <a:moveTo>
                  <a:pt x="0" y="34"/>
                </a:moveTo>
                <a:lnTo>
                  <a:pt x="96" y="34"/>
                </a:lnTo>
                <a:lnTo>
                  <a:pt x="130" y="0"/>
                </a:lnTo>
                <a:lnTo>
                  <a:pt x="0" y="34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93" name="Freeform 32"/>
          <p:cNvSpPr>
            <a:spLocks/>
          </p:cNvSpPr>
          <p:nvPr/>
        </p:nvSpPr>
        <p:spPr bwMode="auto">
          <a:xfrm>
            <a:off x="3914775" y="2130425"/>
            <a:ext cx="206375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96" y="34"/>
              </a:cxn>
              <a:cxn ang="0">
                <a:pos x="130" y="0"/>
              </a:cxn>
            </a:cxnLst>
            <a:rect l="0" t="0" r="r" b="b"/>
            <a:pathLst>
              <a:path w="130" h="34">
                <a:moveTo>
                  <a:pt x="0" y="34"/>
                </a:moveTo>
                <a:lnTo>
                  <a:pt x="96" y="34"/>
                </a:lnTo>
                <a:lnTo>
                  <a:pt x="130" y="0"/>
                </a:lnTo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94" name="Freeform 33"/>
          <p:cNvSpPr>
            <a:spLocks/>
          </p:cNvSpPr>
          <p:nvPr/>
        </p:nvSpPr>
        <p:spPr bwMode="auto">
          <a:xfrm>
            <a:off x="4067175" y="2184400"/>
            <a:ext cx="1588" cy="161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2"/>
              </a:cxn>
              <a:cxn ang="0">
                <a:pos x="0" y="0"/>
              </a:cxn>
            </a:cxnLst>
            <a:rect l="0" t="0" r="r" b="b"/>
            <a:pathLst>
              <a:path h="102">
                <a:moveTo>
                  <a:pt x="0" y="0"/>
                </a:moveTo>
                <a:lnTo>
                  <a:pt x="0" y="102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95" name="Line 34"/>
          <p:cNvSpPr>
            <a:spLocks noChangeShapeType="1"/>
          </p:cNvSpPr>
          <p:nvPr/>
        </p:nvSpPr>
        <p:spPr bwMode="auto">
          <a:xfrm>
            <a:off x="4067175" y="2184400"/>
            <a:ext cx="1588" cy="161925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96" name="Freeform 35"/>
          <p:cNvSpPr>
            <a:spLocks/>
          </p:cNvSpPr>
          <p:nvPr/>
        </p:nvSpPr>
        <p:spPr bwMode="auto">
          <a:xfrm>
            <a:off x="3914775" y="3594100"/>
            <a:ext cx="206375" cy="212725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0" y="34"/>
              </a:cxn>
              <a:cxn ang="0">
                <a:pos x="0" y="134"/>
              </a:cxn>
              <a:cxn ang="0">
                <a:pos x="96" y="134"/>
              </a:cxn>
              <a:cxn ang="0">
                <a:pos x="130" y="100"/>
              </a:cxn>
              <a:cxn ang="0">
                <a:pos x="130" y="0"/>
              </a:cxn>
              <a:cxn ang="0">
                <a:pos x="34" y="0"/>
              </a:cxn>
            </a:cxnLst>
            <a:rect l="0" t="0" r="r" b="b"/>
            <a:pathLst>
              <a:path w="130" h="134">
                <a:moveTo>
                  <a:pt x="34" y="0"/>
                </a:moveTo>
                <a:lnTo>
                  <a:pt x="0" y="34"/>
                </a:lnTo>
                <a:lnTo>
                  <a:pt x="0" y="134"/>
                </a:lnTo>
                <a:lnTo>
                  <a:pt x="96" y="134"/>
                </a:lnTo>
                <a:lnTo>
                  <a:pt x="130" y="100"/>
                </a:lnTo>
                <a:lnTo>
                  <a:pt x="130" y="0"/>
                </a:lnTo>
                <a:lnTo>
                  <a:pt x="34" y="0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97" name="Freeform 36"/>
          <p:cNvSpPr>
            <a:spLocks/>
          </p:cNvSpPr>
          <p:nvPr/>
        </p:nvSpPr>
        <p:spPr bwMode="auto">
          <a:xfrm>
            <a:off x="3914775" y="3594100"/>
            <a:ext cx="206375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96" y="34"/>
              </a:cxn>
              <a:cxn ang="0">
                <a:pos x="130" y="0"/>
              </a:cxn>
              <a:cxn ang="0">
                <a:pos x="0" y="34"/>
              </a:cxn>
            </a:cxnLst>
            <a:rect l="0" t="0" r="r" b="b"/>
            <a:pathLst>
              <a:path w="130" h="34">
                <a:moveTo>
                  <a:pt x="0" y="34"/>
                </a:moveTo>
                <a:lnTo>
                  <a:pt x="96" y="34"/>
                </a:lnTo>
                <a:lnTo>
                  <a:pt x="130" y="0"/>
                </a:lnTo>
                <a:lnTo>
                  <a:pt x="0" y="34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98" name="Freeform 37"/>
          <p:cNvSpPr>
            <a:spLocks/>
          </p:cNvSpPr>
          <p:nvPr/>
        </p:nvSpPr>
        <p:spPr bwMode="auto">
          <a:xfrm>
            <a:off x="3914775" y="3594100"/>
            <a:ext cx="206375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96" y="34"/>
              </a:cxn>
              <a:cxn ang="0">
                <a:pos x="130" y="0"/>
              </a:cxn>
            </a:cxnLst>
            <a:rect l="0" t="0" r="r" b="b"/>
            <a:pathLst>
              <a:path w="130" h="34">
                <a:moveTo>
                  <a:pt x="0" y="34"/>
                </a:moveTo>
                <a:lnTo>
                  <a:pt x="96" y="34"/>
                </a:lnTo>
                <a:lnTo>
                  <a:pt x="130" y="0"/>
                </a:lnTo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99" name="Freeform 38"/>
          <p:cNvSpPr>
            <a:spLocks/>
          </p:cNvSpPr>
          <p:nvPr/>
        </p:nvSpPr>
        <p:spPr bwMode="auto">
          <a:xfrm>
            <a:off x="4067175" y="3648075"/>
            <a:ext cx="1588" cy="158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0"/>
              </a:cxn>
              <a:cxn ang="0">
                <a:pos x="0" y="0"/>
              </a:cxn>
            </a:cxnLst>
            <a:rect l="0" t="0" r="r" b="b"/>
            <a:pathLst>
              <a:path h="100">
                <a:moveTo>
                  <a:pt x="0" y="0"/>
                </a:moveTo>
                <a:lnTo>
                  <a:pt x="0" y="100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00" name="Line 39"/>
          <p:cNvSpPr>
            <a:spLocks noChangeShapeType="1"/>
          </p:cNvSpPr>
          <p:nvPr/>
        </p:nvSpPr>
        <p:spPr bwMode="auto">
          <a:xfrm>
            <a:off x="4067175" y="3648075"/>
            <a:ext cx="1588" cy="158750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01" name="Freeform 40"/>
          <p:cNvSpPr>
            <a:spLocks/>
          </p:cNvSpPr>
          <p:nvPr/>
        </p:nvSpPr>
        <p:spPr bwMode="auto">
          <a:xfrm>
            <a:off x="3130550" y="4403725"/>
            <a:ext cx="215900" cy="206375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0" y="34"/>
              </a:cxn>
              <a:cxn ang="0">
                <a:pos x="0" y="130"/>
              </a:cxn>
              <a:cxn ang="0">
                <a:pos x="102" y="130"/>
              </a:cxn>
              <a:cxn ang="0">
                <a:pos x="136" y="102"/>
              </a:cxn>
              <a:cxn ang="0">
                <a:pos x="136" y="0"/>
              </a:cxn>
              <a:cxn ang="0">
                <a:pos x="34" y="0"/>
              </a:cxn>
            </a:cxnLst>
            <a:rect l="0" t="0" r="r" b="b"/>
            <a:pathLst>
              <a:path w="136" h="130">
                <a:moveTo>
                  <a:pt x="34" y="0"/>
                </a:moveTo>
                <a:lnTo>
                  <a:pt x="0" y="34"/>
                </a:lnTo>
                <a:lnTo>
                  <a:pt x="0" y="130"/>
                </a:lnTo>
                <a:lnTo>
                  <a:pt x="102" y="130"/>
                </a:lnTo>
                <a:lnTo>
                  <a:pt x="136" y="102"/>
                </a:lnTo>
                <a:lnTo>
                  <a:pt x="136" y="0"/>
                </a:lnTo>
                <a:lnTo>
                  <a:pt x="34" y="0"/>
                </a:lnTo>
                <a:close/>
              </a:path>
            </a:pathLst>
          </a:custGeom>
          <a:solidFill>
            <a:srgbClr val="F79646">
              <a:lumMod val="60000"/>
              <a:lumOff val="40000"/>
            </a:srgb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02" name="Freeform 41"/>
          <p:cNvSpPr>
            <a:spLocks/>
          </p:cNvSpPr>
          <p:nvPr/>
        </p:nvSpPr>
        <p:spPr bwMode="auto">
          <a:xfrm>
            <a:off x="3130550" y="4403725"/>
            <a:ext cx="215900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102" y="34"/>
              </a:cxn>
              <a:cxn ang="0">
                <a:pos x="136" y="0"/>
              </a:cxn>
              <a:cxn ang="0">
                <a:pos x="34" y="0"/>
              </a:cxn>
              <a:cxn ang="0">
                <a:pos x="0" y="34"/>
              </a:cxn>
            </a:cxnLst>
            <a:rect l="0" t="0" r="r" b="b"/>
            <a:pathLst>
              <a:path w="136" h="34">
                <a:moveTo>
                  <a:pt x="0" y="34"/>
                </a:moveTo>
                <a:lnTo>
                  <a:pt x="102" y="34"/>
                </a:lnTo>
                <a:lnTo>
                  <a:pt x="136" y="0"/>
                </a:lnTo>
                <a:lnTo>
                  <a:pt x="34" y="0"/>
                </a:lnTo>
                <a:lnTo>
                  <a:pt x="0" y="34"/>
                </a:lnTo>
                <a:close/>
              </a:path>
            </a:pathLst>
          </a:custGeom>
          <a:solidFill>
            <a:srgbClr val="F79646">
              <a:lumMod val="60000"/>
              <a:lumOff val="40000"/>
            </a:srgb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03" name="Freeform 42"/>
          <p:cNvSpPr>
            <a:spLocks/>
          </p:cNvSpPr>
          <p:nvPr/>
        </p:nvSpPr>
        <p:spPr bwMode="auto">
          <a:xfrm>
            <a:off x="3292475" y="4403725"/>
            <a:ext cx="53975" cy="2063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34" y="0"/>
              </a:cxn>
              <a:cxn ang="0">
                <a:pos x="34" y="102"/>
              </a:cxn>
              <a:cxn ang="0">
                <a:pos x="0" y="130"/>
              </a:cxn>
              <a:cxn ang="0">
                <a:pos x="0" y="34"/>
              </a:cxn>
            </a:cxnLst>
            <a:rect l="0" t="0" r="r" b="b"/>
            <a:pathLst>
              <a:path w="34" h="130">
                <a:moveTo>
                  <a:pt x="0" y="34"/>
                </a:moveTo>
                <a:lnTo>
                  <a:pt x="34" y="0"/>
                </a:lnTo>
                <a:lnTo>
                  <a:pt x="34" y="102"/>
                </a:lnTo>
                <a:lnTo>
                  <a:pt x="0" y="130"/>
                </a:lnTo>
                <a:lnTo>
                  <a:pt x="0" y="34"/>
                </a:lnTo>
                <a:close/>
              </a:path>
            </a:pathLst>
          </a:custGeom>
          <a:solidFill>
            <a:srgbClr val="F79646">
              <a:lumMod val="60000"/>
              <a:lumOff val="40000"/>
            </a:srgb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04" name="Freeform 43"/>
          <p:cNvSpPr>
            <a:spLocks/>
          </p:cNvSpPr>
          <p:nvPr/>
        </p:nvSpPr>
        <p:spPr bwMode="auto">
          <a:xfrm>
            <a:off x="3130550" y="2936875"/>
            <a:ext cx="215900" cy="212725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0" y="32"/>
              </a:cxn>
              <a:cxn ang="0">
                <a:pos x="0" y="134"/>
              </a:cxn>
              <a:cxn ang="0">
                <a:pos x="102" y="134"/>
              </a:cxn>
              <a:cxn ang="0">
                <a:pos x="136" y="100"/>
              </a:cxn>
              <a:cxn ang="0">
                <a:pos x="136" y="0"/>
              </a:cxn>
              <a:cxn ang="0">
                <a:pos x="34" y="0"/>
              </a:cxn>
            </a:cxnLst>
            <a:rect l="0" t="0" r="r" b="b"/>
            <a:pathLst>
              <a:path w="136" h="134">
                <a:moveTo>
                  <a:pt x="34" y="0"/>
                </a:moveTo>
                <a:lnTo>
                  <a:pt x="0" y="32"/>
                </a:lnTo>
                <a:lnTo>
                  <a:pt x="0" y="134"/>
                </a:lnTo>
                <a:lnTo>
                  <a:pt x="102" y="134"/>
                </a:lnTo>
                <a:lnTo>
                  <a:pt x="136" y="100"/>
                </a:lnTo>
                <a:lnTo>
                  <a:pt x="136" y="0"/>
                </a:lnTo>
                <a:lnTo>
                  <a:pt x="34" y="0"/>
                </a:lnTo>
                <a:close/>
              </a:path>
            </a:pathLst>
          </a:custGeom>
          <a:solidFill>
            <a:srgbClr val="F79646">
              <a:lumMod val="60000"/>
              <a:lumOff val="40000"/>
            </a:srgb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05" name="Freeform 44"/>
          <p:cNvSpPr>
            <a:spLocks/>
          </p:cNvSpPr>
          <p:nvPr/>
        </p:nvSpPr>
        <p:spPr bwMode="auto">
          <a:xfrm>
            <a:off x="3130550" y="2936875"/>
            <a:ext cx="215900" cy="508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02" y="32"/>
              </a:cxn>
              <a:cxn ang="0">
                <a:pos x="136" y="0"/>
              </a:cxn>
              <a:cxn ang="0">
                <a:pos x="0" y="32"/>
              </a:cxn>
            </a:cxnLst>
            <a:rect l="0" t="0" r="r" b="b"/>
            <a:pathLst>
              <a:path w="136" h="32">
                <a:moveTo>
                  <a:pt x="0" y="32"/>
                </a:moveTo>
                <a:lnTo>
                  <a:pt x="102" y="32"/>
                </a:lnTo>
                <a:lnTo>
                  <a:pt x="136" y="0"/>
                </a:lnTo>
                <a:lnTo>
                  <a:pt x="0" y="32"/>
                </a:lnTo>
                <a:close/>
              </a:path>
            </a:pathLst>
          </a:custGeom>
          <a:solidFill>
            <a:srgbClr val="F79646">
              <a:lumMod val="60000"/>
              <a:lumOff val="40000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06" name="Freeform 45"/>
          <p:cNvSpPr>
            <a:spLocks/>
          </p:cNvSpPr>
          <p:nvPr/>
        </p:nvSpPr>
        <p:spPr bwMode="auto">
          <a:xfrm>
            <a:off x="3130550" y="2936875"/>
            <a:ext cx="215900" cy="508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02" y="32"/>
              </a:cxn>
              <a:cxn ang="0">
                <a:pos x="136" y="0"/>
              </a:cxn>
            </a:cxnLst>
            <a:rect l="0" t="0" r="r" b="b"/>
            <a:pathLst>
              <a:path w="136" h="32">
                <a:moveTo>
                  <a:pt x="0" y="32"/>
                </a:moveTo>
                <a:lnTo>
                  <a:pt x="102" y="32"/>
                </a:lnTo>
                <a:lnTo>
                  <a:pt x="136" y="0"/>
                </a:lnTo>
              </a:path>
            </a:pathLst>
          </a:custGeom>
          <a:solidFill>
            <a:srgbClr val="F79646">
              <a:lumMod val="60000"/>
              <a:lumOff val="40000"/>
            </a:srgb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07" name="Freeform 46"/>
          <p:cNvSpPr>
            <a:spLocks/>
          </p:cNvSpPr>
          <p:nvPr/>
        </p:nvSpPr>
        <p:spPr bwMode="auto">
          <a:xfrm>
            <a:off x="3292475" y="2987675"/>
            <a:ext cx="1588" cy="161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2"/>
              </a:cxn>
              <a:cxn ang="0">
                <a:pos x="0" y="0"/>
              </a:cxn>
            </a:cxnLst>
            <a:rect l="0" t="0" r="r" b="b"/>
            <a:pathLst>
              <a:path h="102">
                <a:moveTo>
                  <a:pt x="0" y="0"/>
                </a:moveTo>
                <a:lnTo>
                  <a:pt x="0" y="102"/>
                </a:lnTo>
                <a:lnTo>
                  <a:pt x="0" y="0"/>
                </a:lnTo>
                <a:close/>
              </a:path>
            </a:pathLst>
          </a:custGeom>
          <a:solidFill>
            <a:srgbClr val="F79646">
              <a:lumMod val="60000"/>
              <a:lumOff val="40000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08" name="Line 47"/>
          <p:cNvSpPr>
            <a:spLocks noChangeShapeType="1"/>
          </p:cNvSpPr>
          <p:nvPr/>
        </p:nvSpPr>
        <p:spPr bwMode="auto">
          <a:xfrm>
            <a:off x="3292475" y="2987675"/>
            <a:ext cx="1588" cy="161925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09" name="Line 48"/>
          <p:cNvSpPr>
            <a:spLocks noChangeShapeType="1"/>
          </p:cNvSpPr>
          <p:nvPr/>
        </p:nvSpPr>
        <p:spPr bwMode="auto">
          <a:xfrm>
            <a:off x="3498850" y="2159000"/>
            <a:ext cx="1588" cy="527050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10" name="Line 49"/>
          <p:cNvSpPr>
            <a:spLocks noChangeShapeType="1"/>
          </p:cNvSpPr>
          <p:nvPr/>
        </p:nvSpPr>
        <p:spPr bwMode="auto">
          <a:xfrm>
            <a:off x="4006850" y="1631950"/>
            <a:ext cx="1588" cy="527050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11" name="Freeform 50"/>
          <p:cNvSpPr>
            <a:spLocks/>
          </p:cNvSpPr>
          <p:nvPr/>
        </p:nvSpPr>
        <p:spPr bwMode="auto">
          <a:xfrm>
            <a:off x="3400425" y="1933575"/>
            <a:ext cx="212725" cy="215900"/>
          </a:xfrm>
          <a:custGeom>
            <a:avLst/>
            <a:gdLst/>
            <a:ahLst/>
            <a:cxnLst>
              <a:cxn ang="0">
                <a:pos x="32" y="0"/>
              </a:cxn>
              <a:cxn ang="0">
                <a:pos x="0" y="34"/>
              </a:cxn>
              <a:cxn ang="0">
                <a:pos x="0" y="136"/>
              </a:cxn>
              <a:cxn ang="0">
                <a:pos x="100" y="136"/>
              </a:cxn>
              <a:cxn ang="0">
                <a:pos x="134" y="102"/>
              </a:cxn>
              <a:cxn ang="0">
                <a:pos x="134" y="0"/>
              </a:cxn>
              <a:cxn ang="0">
                <a:pos x="32" y="0"/>
              </a:cxn>
            </a:cxnLst>
            <a:rect l="0" t="0" r="r" b="b"/>
            <a:pathLst>
              <a:path w="134" h="136">
                <a:moveTo>
                  <a:pt x="32" y="0"/>
                </a:moveTo>
                <a:lnTo>
                  <a:pt x="0" y="34"/>
                </a:lnTo>
                <a:lnTo>
                  <a:pt x="0" y="136"/>
                </a:lnTo>
                <a:lnTo>
                  <a:pt x="100" y="136"/>
                </a:lnTo>
                <a:lnTo>
                  <a:pt x="134" y="102"/>
                </a:lnTo>
                <a:lnTo>
                  <a:pt x="134" y="0"/>
                </a:lnTo>
                <a:lnTo>
                  <a:pt x="32" y="0"/>
                </a:lnTo>
                <a:close/>
              </a:path>
            </a:pathLst>
          </a:custGeom>
          <a:solidFill>
            <a:srgbClr val="F79646">
              <a:lumMod val="60000"/>
              <a:lumOff val="40000"/>
            </a:srgb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12" name="Freeform 51"/>
          <p:cNvSpPr>
            <a:spLocks/>
          </p:cNvSpPr>
          <p:nvPr/>
        </p:nvSpPr>
        <p:spPr bwMode="auto">
          <a:xfrm>
            <a:off x="3400425" y="1933575"/>
            <a:ext cx="212725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100" y="34"/>
              </a:cxn>
              <a:cxn ang="0">
                <a:pos x="134" y="0"/>
              </a:cxn>
              <a:cxn ang="0">
                <a:pos x="0" y="34"/>
              </a:cxn>
            </a:cxnLst>
            <a:rect l="0" t="0" r="r" b="b"/>
            <a:pathLst>
              <a:path w="134" h="34">
                <a:moveTo>
                  <a:pt x="0" y="34"/>
                </a:moveTo>
                <a:lnTo>
                  <a:pt x="100" y="34"/>
                </a:lnTo>
                <a:lnTo>
                  <a:pt x="134" y="0"/>
                </a:lnTo>
                <a:lnTo>
                  <a:pt x="0" y="34"/>
                </a:lnTo>
                <a:close/>
              </a:path>
            </a:pathLst>
          </a:custGeom>
          <a:solidFill>
            <a:srgbClr val="F79646">
              <a:lumMod val="60000"/>
              <a:lumOff val="40000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13" name="Freeform 52"/>
          <p:cNvSpPr>
            <a:spLocks/>
          </p:cNvSpPr>
          <p:nvPr/>
        </p:nvSpPr>
        <p:spPr bwMode="auto">
          <a:xfrm>
            <a:off x="3400425" y="1933575"/>
            <a:ext cx="212725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100" y="34"/>
              </a:cxn>
              <a:cxn ang="0">
                <a:pos x="134" y="0"/>
              </a:cxn>
            </a:cxnLst>
            <a:rect l="0" t="0" r="r" b="b"/>
            <a:pathLst>
              <a:path w="134" h="34">
                <a:moveTo>
                  <a:pt x="0" y="34"/>
                </a:moveTo>
                <a:lnTo>
                  <a:pt x="100" y="34"/>
                </a:lnTo>
                <a:lnTo>
                  <a:pt x="134" y="0"/>
                </a:lnTo>
              </a:path>
            </a:pathLst>
          </a:custGeom>
          <a:solidFill>
            <a:srgbClr val="F79646">
              <a:lumMod val="60000"/>
              <a:lumOff val="40000"/>
            </a:srgb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14" name="Freeform 53"/>
          <p:cNvSpPr>
            <a:spLocks/>
          </p:cNvSpPr>
          <p:nvPr/>
        </p:nvSpPr>
        <p:spPr bwMode="auto">
          <a:xfrm>
            <a:off x="3559175" y="1987550"/>
            <a:ext cx="1588" cy="161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2"/>
              </a:cxn>
              <a:cxn ang="0">
                <a:pos x="0" y="0"/>
              </a:cxn>
            </a:cxnLst>
            <a:rect l="0" t="0" r="r" b="b"/>
            <a:pathLst>
              <a:path h="102">
                <a:moveTo>
                  <a:pt x="0" y="0"/>
                </a:moveTo>
                <a:lnTo>
                  <a:pt x="0" y="102"/>
                </a:lnTo>
                <a:lnTo>
                  <a:pt x="0" y="0"/>
                </a:lnTo>
                <a:close/>
              </a:path>
            </a:pathLst>
          </a:custGeom>
          <a:solidFill>
            <a:srgbClr val="F79646">
              <a:lumMod val="60000"/>
              <a:lumOff val="40000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15" name="Line 54"/>
          <p:cNvSpPr>
            <a:spLocks noChangeShapeType="1"/>
          </p:cNvSpPr>
          <p:nvPr/>
        </p:nvSpPr>
        <p:spPr bwMode="auto">
          <a:xfrm>
            <a:off x="3559175" y="1987550"/>
            <a:ext cx="1588" cy="161925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16" name="Freeform 55"/>
          <p:cNvSpPr>
            <a:spLocks/>
          </p:cNvSpPr>
          <p:nvPr/>
        </p:nvSpPr>
        <p:spPr bwMode="auto">
          <a:xfrm>
            <a:off x="3914775" y="1409700"/>
            <a:ext cx="206375" cy="212725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0" y="34"/>
              </a:cxn>
              <a:cxn ang="0">
                <a:pos x="0" y="134"/>
              </a:cxn>
              <a:cxn ang="0">
                <a:pos x="96" y="134"/>
              </a:cxn>
              <a:cxn ang="0">
                <a:pos x="130" y="100"/>
              </a:cxn>
              <a:cxn ang="0">
                <a:pos x="130" y="0"/>
              </a:cxn>
              <a:cxn ang="0">
                <a:pos x="34" y="0"/>
              </a:cxn>
            </a:cxnLst>
            <a:rect l="0" t="0" r="r" b="b"/>
            <a:pathLst>
              <a:path w="130" h="134">
                <a:moveTo>
                  <a:pt x="34" y="0"/>
                </a:moveTo>
                <a:lnTo>
                  <a:pt x="0" y="34"/>
                </a:lnTo>
                <a:lnTo>
                  <a:pt x="0" y="134"/>
                </a:lnTo>
                <a:lnTo>
                  <a:pt x="96" y="134"/>
                </a:lnTo>
                <a:lnTo>
                  <a:pt x="130" y="100"/>
                </a:lnTo>
                <a:lnTo>
                  <a:pt x="130" y="0"/>
                </a:lnTo>
                <a:lnTo>
                  <a:pt x="34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17" name="Freeform 56"/>
          <p:cNvSpPr>
            <a:spLocks/>
          </p:cNvSpPr>
          <p:nvPr/>
        </p:nvSpPr>
        <p:spPr bwMode="auto">
          <a:xfrm>
            <a:off x="3914775" y="1409700"/>
            <a:ext cx="206375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96" y="34"/>
              </a:cxn>
              <a:cxn ang="0">
                <a:pos x="130" y="0"/>
              </a:cxn>
              <a:cxn ang="0">
                <a:pos x="0" y="34"/>
              </a:cxn>
            </a:cxnLst>
            <a:rect l="0" t="0" r="r" b="b"/>
            <a:pathLst>
              <a:path w="130" h="34">
                <a:moveTo>
                  <a:pt x="0" y="34"/>
                </a:moveTo>
                <a:lnTo>
                  <a:pt x="96" y="34"/>
                </a:lnTo>
                <a:lnTo>
                  <a:pt x="130" y="0"/>
                </a:lnTo>
                <a:lnTo>
                  <a:pt x="0" y="34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18" name="Freeform 57"/>
          <p:cNvSpPr>
            <a:spLocks/>
          </p:cNvSpPr>
          <p:nvPr/>
        </p:nvSpPr>
        <p:spPr bwMode="auto">
          <a:xfrm>
            <a:off x="3914775" y="1409700"/>
            <a:ext cx="206375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96" y="34"/>
              </a:cxn>
              <a:cxn ang="0">
                <a:pos x="130" y="0"/>
              </a:cxn>
            </a:cxnLst>
            <a:rect l="0" t="0" r="r" b="b"/>
            <a:pathLst>
              <a:path w="130" h="34">
                <a:moveTo>
                  <a:pt x="0" y="34"/>
                </a:moveTo>
                <a:lnTo>
                  <a:pt x="96" y="34"/>
                </a:lnTo>
                <a:lnTo>
                  <a:pt x="130" y="0"/>
                </a:lnTo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19" name="Freeform 58"/>
          <p:cNvSpPr>
            <a:spLocks/>
          </p:cNvSpPr>
          <p:nvPr/>
        </p:nvSpPr>
        <p:spPr bwMode="auto">
          <a:xfrm>
            <a:off x="4067175" y="1463675"/>
            <a:ext cx="1588" cy="158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0"/>
              </a:cxn>
              <a:cxn ang="0">
                <a:pos x="0" y="0"/>
              </a:cxn>
            </a:cxnLst>
            <a:rect l="0" t="0" r="r" b="b"/>
            <a:pathLst>
              <a:path h="100">
                <a:moveTo>
                  <a:pt x="0" y="0"/>
                </a:moveTo>
                <a:lnTo>
                  <a:pt x="0" y="100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20" name="Line 59"/>
          <p:cNvSpPr>
            <a:spLocks noChangeShapeType="1"/>
          </p:cNvSpPr>
          <p:nvPr/>
        </p:nvSpPr>
        <p:spPr bwMode="auto">
          <a:xfrm>
            <a:off x="4067175" y="1463675"/>
            <a:ext cx="1588" cy="158750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21" name="Freeform 60"/>
          <p:cNvSpPr>
            <a:spLocks/>
          </p:cNvSpPr>
          <p:nvPr/>
        </p:nvSpPr>
        <p:spPr bwMode="auto">
          <a:xfrm>
            <a:off x="3648075" y="2397125"/>
            <a:ext cx="215900" cy="206375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0" y="34"/>
              </a:cxn>
              <a:cxn ang="0">
                <a:pos x="0" y="130"/>
              </a:cxn>
              <a:cxn ang="0">
                <a:pos x="102" y="130"/>
              </a:cxn>
              <a:cxn ang="0">
                <a:pos x="136" y="102"/>
              </a:cxn>
              <a:cxn ang="0">
                <a:pos x="136" y="0"/>
              </a:cxn>
              <a:cxn ang="0">
                <a:pos x="34" y="0"/>
              </a:cxn>
            </a:cxnLst>
            <a:rect l="0" t="0" r="r" b="b"/>
            <a:pathLst>
              <a:path w="136" h="130">
                <a:moveTo>
                  <a:pt x="34" y="0"/>
                </a:moveTo>
                <a:lnTo>
                  <a:pt x="0" y="34"/>
                </a:lnTo>
                <a:lnTo>
                  <a:pt x="0" y="130"/>
                </a:lnTo>
                <a:lnTo>
                  <a:pt x="102" y="130"/>
                </a:lnTo>
                <a:lnTo>
                  <a:pt x="136" y="102"/>
                </a:lnTo>
                <a:lnTo>
                  <a:pt x="136" y="0"/>
                </a:lnTo>
                <a:lnTo>
                  <a:pt x="34" y="0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22" name="Freeform 61"/>
          <p:cNvSpPr>
            <a:spLocks/>
          </p:cNvSpPr>
          <p:nvPr/>
        </p:nvSpPr>
        <p:spPr bwMode="auto">
          <a:xfrm>
            <a:off x="3648075" y="2397125"/>
            <a:ext cx="215900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102" y="34"/>
              </a:cxn>
              <a:cxn ang="0">
                <a:pos x="136" y="0"/>
              </a:cxn>
              <a:cxn ang="0">
                <a:pos x="34" y="0"/>
              </a:cxn>
              <a:cxn ang="0">
                <a:pos x="0" y="34"/>
              </a:cxn>
            </a:cxnLst>
            <a:rect l="0" t="0" r="r" b="b"/>
            <a:pathLst>
              <a:path w="136" h="34">
                <a:moveTo>
                  <a:pt x="0" y="34"/>
                </a:moveTo>
                <a:lnTo>
                  <a:pt x="102" y="34"/>
                </a:lnTo>
                <a:lnTo>
                  <a:pt x="136" y="0"/>
                </a:lnTo>
                <a:lnTo>
                  <a:pt x="34" y="0"/>
                </a:lnTo>
                <a:lnTo>
                  <a:pt x="0" y="34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23" name="Freeform 62"/>
          <p:cNvSpPr>
            <a:spLocks/>
          </p:cNvSpPr>
          <p:nvPr/>
        </p:nvSpPr>
        <p:spPr bwMode="auto">
          <a:xfrm>
            <a:off x="3810000" y="2397125"/>
            <a:ext cx="53975" cy="2063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34" y="0"/>
              </a:cxn>
              <a:cxn ang="0">
                <a:pos x="34" y="102"/>
              </a:cxn>
              <a:cxn ang="0">
                <a:pos x="0" y="130"/>
              </a:cxn>
              <a:cxn ang="0">
                <a:pos x="0" y="34"/>
              </a:cxn>
            </a:cxnLst>
            <a:rect l="0" t="0" r="r" b="b"/>
            <a:pathLst>
              <a:path w="34" h="130">
                <a:moveTo>
                  <a:pt x="0" y="34"/>
                </a:moveTo>
                <a:lnTo>
                  <a:pt x="34" y="0"/>
                </a:lnTo>
                <a:lnTo>
                  <a:pt x="34" y="102"/>
                </a:lnTo>
                <a:lnTo>
                  <a:pt x="0" y="130"/>
                </a:lnTo>
                <a:lnTo>
                  <a:pt x="0" y="34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24" name="Line 63"/>
          <p:cNvSpPr>
            <a:spLocks noChangeShapeType="1"/>
          </p:cNvSpPr>
          <p:nvPr/>
        </p:nvSpPr>
        <p:spPr bwMode="auto">
          <a:xfrm flipV="1">
            <a:off x="3587750" y="2524125"/>
            <a:ext cx="130175" cy="133350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25" name="Line 64"/>
          <p:cNvSpPr>
            <a:spLocks noChangeShapeType="1"/>
          </p:cNvSpPr>
          <p:nvPr/>
        </p:nvSpPr>
        <p:spPr bwMode="auto">
          <a:xfrm>
            <a:off x="3749675" y="1889125"/>
            <a:ext cx="1588" cy="523875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26" name="Line 65"/>
          <p:cNvSpPr>
            <a:spLocks noChangeShapeType="1"/>
          </p:cNvSpPr>
          <p:nvPr/>
        </p:nvSpPr>
        <p:spPr bwMode="auto">
          <a:xfrm>
            <a:off x="3749675" y="3346450"/>
            <a:ext cx="1588" cy="539750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27" name="Freeform 66"/>
          <p:cNvSpPr>
            <a:spLocks/>
          </p:cNvSpPr>
          <p:nvPr/>
        </p:nvSpPr>
        <p:spPr bwMode="auto">
          <a:xfrm>
            <a:off x="3657600" y="3130550"/>
            <a:ext cx="212725" cy="212725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0" y="34"/>
              </a:cxn>
              <a:cxn ang="0">
                <a:pos x="0" y="134"/>
              </a:cxn>
              <a:cxn ang="0">
                <a:pos x="102" y="134"/>
              </a:cxn>
              <a:cxn ang="0">
                <a:pos x="134" y="100"/>
              </a:cxn>
              <a:cxn ang="0">
                <a:pos x="134" y="0"/>
              </a:cxn>
              <a:cxn ang="0">
                <a:pos x="34" y="0"/>
              </a:cxn>
            </a:cxnLst>
            <a:rect l="0" t="0" r="r" b="b"/>
            <a:pathLst>
              <a:path w="134" h="134">
                <a:moveTo>
                  <a:pt x="34" y="0"/>
                </a:moveTo>
                <a:lnTo>
                  <a:pt x="0" y="34"/>
                </a:lnTo>
                <a:lnTo>
                  <a:pt x="0" y="134"/>
                </a:lnTo>
                <a:lnTo>
                  <a:pt x="102" y="134"/>
                </a:lnTo>
                <a:lnTo>
                  <a:pt x="134" y="100"/>
                </a:lnTo>
                <a:lnTo>
                  <a:pt x="134" y="0"/>
                </a:lnTo>
                <a:lnTo>
                  <a:pt x="34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28" name="Freeform 67"/>
          <p:cNvSpPr>
            <a:spLocks/>
          </p:cNvSpPr>
          <p:nvPr/>
        </p:nvSpPr>
        <p:spPr bwMode="auto">
          <a:xfrm>
            <a:off x="3657600" y="3130550"/>
            <a:ext cx="212725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102" y="34"/>
              </a:cxn>
              <a:cxn ang="0">
                <a:pos x="134" y="0"/>
              </a:cxn>
              <a:cxn ang="0">
                <a:pos x="34" y="0"/>
              </a:cxn>
              <a:cxn ang="0">
                <a:pos x="0" y="34"/>
              </a:cxn>
            </a:cxnLst>
            <a:rect l="0" t="0" r="r" b="b"/>
            <a:pathLst>
              <a:path w="134" h="34">
                <a:moveTo>
                  <a:pt x="0" y="34"/>
                </a:moveTo>
                <a:lnTo>
                  <a:pt x="102" y="34"/>
                </a:lnTo>
                <a:lnTo>
                  <a:pt x="134" y="0"/>
                </a:lnTo>
                <a:lnTo>
                  <a:pt x="34" y="0"/>
                </a:lnTo>
                <a:lnTo>
                  <a:pt x="0" y="3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29" name="Freeform 68"/>
          <p:cNvSpPr>
            <a:spLocks/>
          </p:cNvSpPr>
          <p:nvPr/>
        </p:nvSpPr>
        <p:spPr bwMode="auto">
          <a:xfrm>
            <a:off x="3819525" y="3130550"/>
            <a:ext cx="50800" cy="21272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32" y="0"/>
              </a:cxn>
              <a:cxn ang="0">
                <a:pos x="32" y="100"/>
              </a:cxn>
              <a:cxn ang="0">
                <a:pos x="0" y="134"/>
              </a:cxn>
              <a:cxn ang="0">
                <a:pos x="0" y="34"/>
              </a:cxn>
            </a:cxnLst>
            <a:rect l="0" t="0" r="r" b="b"/>
            <a:pathLst>
              <a:path w="32" h="134">
                <a:moveTo>
                  <a:pt x="0" y="34"/>
                </a:moveTo>
                <a:lnTo>
                  <a:pt x="32" y="0"/>
                </a:lnTo>
                <a:lnTo>
                  <a:pt x="32" y="100"/>
                </a:lnTo>
                <a:lnTo>
                  <a:pt x="0" y="134"/>
                </a:lnTo>
                <a:lnTo>
                  <a:pt x="0" y="3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30" name="Line 69"/>
          <p:cNvSpPr>
            <a:spLocks noChangeShapeType="1"/>
          </p:cNvSpPr>
          <p:nvPr/>
        </p:nvSpPr>
        <p:spPr bwMode="auto">
          <a:xfrm flipV="1">
            <a:off x="3581400" y="3273425"/>
            <a:ext cx="133350" cy="130175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31" name="Line 70"/>
          <p:cNvSpPr>
            <a:spLocks noChangeShapeType="1"/>
          </p:cNvSpPr>
          <p:nvPr/>
        </p:nvSpPr>
        <p:spPr bwMode="auto">
          <a:xfrm>
            <a:off x="3749675" y="2609850"/>
            <a:ext cx="1588" cy="533400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32" name="Freeform 71"/>
          <p:cNvSpPr>
            <a:spLocks/>
          </p:cNvSpPr>
          <p:nvPr/>
        </p:nvSpPr>
        <p:spPr bwMode="auto">
          <a:xfrm>
            <a:off x="3400425" y="3397250"/>
            <a:ext cx="212725" cy="212725"/>
          </a:xfrm>
          <a:custGeom>
            <a:avLst/>
            <a:gdLst/>
            <a:ahLst/>
            <a:cxnLst>
              <a:cxn ang="0">
                <a:pos x="32" y="0"/>
              </a:cxn>
              <a:cxn ang="0">
                <a:pos x="0" y="34"/>
              </a:cxn>
              <a:cxn ang="0">
                <a:pos x="0" y="134"/>
              </a:cxn>
              <a:cxn ang="0">
                <a:pos x="100" y="134"/>
              </a:cxn>
              <a:cxn ang="0">
                <a:pos x="134" y="100"/>
              </a:cxn>
              <a:cxn ang="0">
                <a:pos x="134" y="0"/>
              </a:cxn>
              <a:cxn ang="0">
                <a:pos x="32" y="0"/>
              </a:cxn>
            </a:cxnLst>
            <a:rect l="0" t="0" r="r" b="b"/>
            <a:pathLst>
              <a:path w="134" h="134">
                <a:moveTo>
                  <a:pt x="32" y="0"/>
                </a:moveTo>
                <a:lnTo>
                  <a:pt x="0" y="34"/>
                </a:lnTo>
                <a:lnTo>
                  <a:pt x="0" y="134"/>
                </a:lnTo>
                <a:lnTo>
                  <a:pt x="100" y="134"/>
                </a:lnTo>
                <a:lnTo>
                  <a:pt x="134" y="100"/>
                </a:lnTo>
                <a:lnTo>
                  <a:pt x="134" y="0"/>
                </a:lnTo>
                <a:lnTo>
                  <a:pt x="32" y="0"/>
                </a:lnTo>
                <a:close/>
              </a:path>
            </a:pathLst>
          </a:custGeom>
          <a:solidFill>
            <a:srgbClr val="F79646">
              <a:lumMod val="60000"/>
              <a:lumOff val="40000"/>
            </a:srgb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33" name="Freeform 72"/>
          <p:cNvSpPr>
            <a:spLocks/>
          </p:cNvSpPr>
          <p:nvPr/>
        </p:nvSpPr>
        <p:spPr bwMode="auto">
          <a:xfrm>
            <a:off x="3400425" y="3397250"/>
            <a:ext cx="212725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100" y="34"/>
              </a:cxn>
              <a:cxn ang="0">
                <a:pos x="134" y="0"/>
              </a:cxn>
              <a:cxn ang="0">
                <a:pos x="32" y="0"/>
              </a:cxn>
              <a:cxn ang="0">
                <a:pos x="0" y="34"/>
              </a:cxn>
            </a:cxnLst>
            <a:rect l="0" t="0" r="r" b="b"/>
            <a:pathLst>
              <a:path w="134" h="34">
                <a:moveTo>
                  <a:pt x="0" y="34"/>
                </a:moveTo>
                <a:lnTo>
                  <a:pt x="100" y="34"/>
                </a:lnTo>
                <a:lnTo>
                  <a:pt x="134" y="0"/>
                </a:lnTo>
                <a:lnTo>
                  <a:pt x="32" y="0"/>
                </a:lnTo>
                <a:lnTo>
                  <a:pt x="0" y="34"/>
                </a:lnTo>
                <a:close/>
              </a:path>
            </a:pathLst>
          </a:custGeom>
          <a:solidFill>
            <a:srgbClr val="F79646">
              <a:lumMod val="60000"/>
              <a:lumOff val="40000"/>
            </a:srgb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34" name="Freeform 73"/>
          <p:cNvSpPr>
            <a:spLocks/>
          </p:cNvSpPr>
          <p:nvPr/>
        </p:nvSpPr>
        <p:spPr bwMode="auto">
          <a:xfrm>
            <a:off x="3559175" y="3397250"/>
            <a:ext cx="53975" cy="21272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34" y="0"/>
              </a:cxn>
              <a:cxn ang="0">
                <a:pos x="34" y="100"/>
              </a:cxn>
              <a:cxn ang="0">
                <a:pos x="0" y="134"/>
              </a:cxn>
              <a:cxn ang="0">
                <a:pos x="0" y="34"/>
              </a:cxn>
            </a:cxnLst>
            <a:rect l="0" t="0" r="r" b="b"/>
            <a:pathLst>
              <a:path w="34" h="134">
                <a:moveTo>
                  <a:pt x="0" y="34"/>
                </a:moveTo>
                <a:lnTo>
                  <a:pt x="34" y="0"/>
                </a:lnTo>
                <a:lnTo>
                  <a:pt x="34" y="100"/>
                </a:lnTo>
                <a:lnTo>
                  <a:pt x="0" y="134"/>
                </a:lnTo>
                <a:lnTo>
                  <a:pt x="0" y="34"/>
                </a:lnTo>
                <a:close/>
              </a:path>
            </a:pathLst>
          </a:custGeom>
          <a:solidFill>
            <a:srgbClr val="F79646">
              <a:lumMod val="60000"/>
              <a:lumOff val="40000"/>
            </a:srgb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35" name="Line 74"/>
          <p:cNvSpPr>
            <a:spLocks noChangeShapeType="1"/>
          </p:cNvSpPr>
          <p:nvPr/>
        </p:nvSpPr>
        <p:spPr bwMode="auto">
          <a:xfrm flipV="1">
            <a:off x="3276600" y="3514725"/>
            <a:ext cx="196850" cy="196850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36" name="Freeform 75"/>
          <p:cNvSpPr>
            <a:spLocks/>
          </p:cNvSpPr>
          <p:nvPr/>
        </p:nvSpPr>
        <p:spPr bwMode="auto">
          <a:xfrm>
            <a:off x="3133725" y="3657600"/>
            <a:ext cx="212725" cy="215900"/>
          </a:xfrm>
          <a:custGeom>
            <a:avLst/>
            <a:gdLst/>
            <a:ahLst/>
            <a:cxnLst>
              <a:cxn ang="0">
                <a:pos x="32" y="0"/>
              </a:cxn>
              <a:cxn ang="0">
                <a:pos x="0" y="34"/>
              </a:cxn>
              <a:cxn ang="0">
                <a:pos x="0" y="136"/>
              </a:cxn>
              <a:cxn ang="0">
                <a:pos x="100" y="136"/>
              </a:cxn>
              <a:cxn ang="0">
                <a:pos x="134" y="102"/>
              </a:cxn>
              <a:cxn ang="0">
                <a:pos x="134" y="0"/>
              </a:cxn>
              <a:cxn ang="0">
                <a:pos x="32" y="0"/>
              </a:cxn>
            </a:cxnLst>
            <a:rect l="0" t="0" r="r" b="b"/>
            <a:pathLst>
              <a:path w="134" h="136">
                <a:moveTo>
                  <a:pt x="32" y="0"/>
                </a:moveTo>
                <a:lnTo>
                  <a:pt x="0" y="34"/>
                </a:lnTo>
                <a:lnTo>
                  <a:pt x="0" y="136"/>
                </a:lnTo>
                <a:lnTo>
                  <a:pt x="100" y="136"/>
                </a:lnTo>
                <a:lnTo>
                  <a:pt x="134" y="102"/>
                </a:lnTo>
                <a:lnTo>
                  <a:pt x="134" y="0"/>
                </a:lnTo>
                <a:lnTo>
                  <a:pt x="32" y="0"/>
                </a:lnTo>
                <a:close/>
              </a:path>
            </a:pathLst>
          </a:custGeom>
          <a:solidFill>
            <a:srgbClr val="F79646">
              <a:lumMod val="60000"/>
              <a:lumOff val="40000"/>
            </a:srgb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37" name="Freeform 76"/>
          <p:cNvSpPr>
            <a:spLocks/>
          </p:cNvSpPr>
          <p:nvPr/>
        </p:nvSpPr>
        <p:spPr bwMode="auto">
          <a:xfrm>
            <a:off x="3133725" y="3657600"/>
            <a:ext cx="212725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100" y="34"/>
              </a:cxn>
              <a:cxn ang="0">
                <a:pos x="134" y="0"/>
              </a:cxn>
              <a:cxn ang="0">
                <a:pos x="32" y="0"/>
              </a:cxn>
              <a:cxn ang="0">
                <a:pos x="0" y="34"/>
              </a:cxn>
            </a:cxnLst>
            <a:rect l="0" t="0" r="r" b="b"/>
            <a:pathLst>
              <a:path w="134" h="34">
                <a:moveTo>
                  <a:pt x="0" y="34"/>
                </a:moveTo>
                <a:lnTo>
                  <a:pt x="100" y="34"/>
                </a:lnTo>
                <a:lnTo>
                  <a:pt x="134" y="0"/>
                </a:lnTo>
                <a:lnTo>
                  <a:pt x="32" y="0"/>
                </a:lnTo>
                <a:lnTo>
                  <a:pt x="0" y="34"/>
                </a:lnTo>
                <a:close/>
              </a:path>
            </a:pathLst>
          </a:custGeom>
          <a:solidFill>
            <a:srgbClr val="F79646">
              <a:lumMod val="60000"/>
              <a:lumOff val="40000"/>
            </a:srgb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38" name="Freeform 77"/>
          <p:cNvSpPr>
            <a:spLocks/>
          </p:cNvSpPr>
          <p:nvPr/>
        </p:nvSpPr>
        <p:spPr bwMode="auto">
          <a:xfrm>
            <a:off x="3292475" y="3657600"/>
            <a:ext cx="53975" cy="215900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34" y="0"/>
              </a:cxn>
              <a:cxn ang="0">
                <a:pos x="34" y="102"/>
              </a:cxn>
              <a:cxn ang="0">
                <a:pos x="0" y="136"/>
              </a:cxn>
              <a:cxn ang="0">
                <a:pos x="0" y="34"/>
              </a:cxn>
            </a:cxnLst>
            <a:rect l="0" t="0" r="r" b="b"/>
            <a:pathLst>
              <a:path w="34" h="136">
                <a:moveTo>
                  <a:pt x="0" y="34"/>
                </a:moveTo>
                <a:lnTo>
                  <a:pt x="34" y="0"/>
                </a:lnTo>
                <a:lnTo>
                  <a:pt x="34" y="102"/>
                </a:lnTo>
                <a:lnTo>
                  <a:pt x="0" y="136"/>
                </a:lnTo>
                <a:lnTo>
                  <a:pt x="0" y="34"/>
                </a:lnTo>
                <a:close/>
              </a:path>
            </a:pathLst>
          </a:custGeom>
          <a:solidFill>
            <a:srgbClr val="F79646">
              <a:lumMod val="60000"/>
              <a:lumOff val="40000"/>
            </a:srgb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39" name="Freeform 78"/>
          <p:cNvSpPr>
            <a:spLocks/>
          </p:cNvSpPr>
          <p:nvPr/>
        </p:nvSpPr>
        <p:spPr bwMode="auto">
          <a:xfrm>
            <a:off x="3648075" y="1666875"/>
            <a:ext cx="215900" cy="215900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0" y="34"/>
              </a:cxn>
              <a:cxn ang="0">
                <a:pos x="0" y="136"/>
              </a:cxn>
              <a:cxn ang="0">
                <a:pos x="102" y="136"/>
              </a:cxn>
              <a:cxn ang="0">
                <a:pos x="136" y="102"/>
              </a:cxn>
              <a:cxn ang="0">
                <a:pos x="136" y="0"/>
              </a:cxn>
              <a:cxn ang="0">
                <a:pos x="34" y="0"/>
              </a:cxn>
            </a:cxnLst>
            <a:rect l="0" t="0" r="r" b="b"/>
            <a:pathLst>
              <a:path w="136" h="136">
                <a:moveTo>
                  <a:pt x="34" y="0"/>
                </a:moveTo>
                <a:lnTo>
                  <a:pt x="0" y="34"/>
                </a:lnTo>
                <a:lnTo>
                  <a:pt x="0" y="136"/>
                </a:lnTo>
                <a:lnTo>
                  <a:pt x="102" y="136"/>
                </a:lnTo>
                <a:lnTo>
                  <a:pt x="136" y="102"/>
                </a:lnTo>
                <a:lnTo>
                  <a:pt x="136" y="0"/>
                </a:lnTo>
                <a:lnTo>
                  <a:pt x="34" y="0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40" name="Freeform 79"/>
          <p:cNvSpPr>
            <a:spLocks/>
          </p:cNvSpPr>
          <p:nvPr/>
        </p:nvSpPr>
        <p:spPr bwMode="auto">
          <a:xfrm>
            <a:off x="3648075" y="1666875"/>
            <a:ext cx="215900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102" y="34"/>
              </a:cxn>
              <a:cxn ang="0">
                <a:pos x="136" y="0"/>
              </a:cxn>
              <a:cxn ang="0">
                <a:pos x="0" y="34"/>
              </a:cxn>
            </a:cxnLst>
            <a:rect l="0" t="0" r="r" b="b"/>
            <a:pathLst>
              <a:path w="136" h="34">
                <a:moveTo>
                  <a:pt x="0" y="34"/>
                </a:moveTo>
                <a:lnTo>
                  <a:pt x="102" y="34"/>
                </a:lnTo>
                <a:lnTo>
                  <a:pt x="136" y="0"/>
                </a:lnTo>
                <a:lnTo>
                  <a:pt x="0" y="34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41" name="Freeform 80"/>
          <p:cNvSpPr>
            <a:spLocks/>
          </p:cNvSpPr>
          <p:nvPr/>
        </p:nvSpPr>
        <p:spPr bwMode="auto">
          <a:xfrm>
            <a:off x="3648075" y="1666875"/>
            <a:ext cx="215900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102" y="34"/>
              </a:cxn>
              <a:cxn ang="0">
                <a:pos x="136" y="0"/>
              </a:cxn>
            </a:cxnLst>
            <a:rect l="0" t="0" r="r" b="b"/>
            <a:pathLst>
              <a:path w="136" h="34">
                <a:moveTo>
                  <a:pt x="0" y="34"/>
                </a:moveTo>
                <a:lnTo>
                  <a:pt x="102" y="34"/>
                </a:lnTo>
                <a:lnTo>
                  <a:pt x="136" y="0"/>
                </a:lnTo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42" name="Freeform 81"/>
          <p:cNvSpPr>
            <a:spLocks/>
          </p:cNvSpPr>
          <p:nvPr/>
        </p:nvSpPr>
        <p:spPr bwMode="auto">
          <a:xfrm>
            <a:off x="3810000" y="1720850"/>
            <a:ext cx="1588" cy="161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2"/>
              </a:cxn>
              <a:cxn ang="0">
                <a:pos x="0" y="0"/>
              </a:cxn>
            </a:cxnLst>
            <a:rect l="0" t="0" r="r" b="b"/>
            <a:pathLst>
              <a:path h="102">
                <a:moveTo>
                  <a:pt x="0" y="0"/>
                </a:moveTo>
                <a:lnTo>
                  <a:pt x="0" y="102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43" name="Line 82"/>
          <p:cNvSpPr>
            <a:spLocks noChangeShapeType="1"/>
          </p:cNvSpPr>
          <p:nvPr/>
        </p:nvSpPr>
        <p:spPr bwMode="auto">
          <a:xfrm>
            <a:off x="3810000" y="1720850"/>
            <a:ext cx="1588" cy="161925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44" name="Line 83"/>
          <p:cNvSpPr>
            <a:spLocks noChangeShapeType="1"/>
          </p:cNvSpPr>
          <p:nvPr/>
        </p:nvSpPr>
        <p:spPr bwMode="auto">
          <a:xfrm>
            <a:off x="3498850" y="2873375"/>
            <a:ext cx="1588" cy="539750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45" name="Line 84"/>
          <p:cNvSpPr>
            <a:spLocks noChangeShapeType="1"/>
          </p:cNvSpPr>
          <p:nvPr/>
        </p:nvSpPr>
        <p:spPr bwMode="auto">
          <a:xfrm>
            <a:off x="3498850" y="3622675"/>
            <a:ext cx="1588" cy="536575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46" name="Freeform 85"/>
          <p:cNvSpPr>
            <a:spLocks/>
          </p:cNvSpPr>
          <p:nvPr/>
        </p:nvSpPr>
        <p:spPr bwMode="auto">
          <a:xfrm>
            <a:off x="4445000" y="3130550"/>
            <a:ext cx="212725" cy="212725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0" y="34"/>
              </a:cxn>
              <a:cxn ang="0">
                <a:pos x="0" y="134"/>
              </a:cxn>
              <a:cxn ang="0">
                <a:pos x="100" y="134"/>
              </a:cxn>
              <a:cxn ang="0">
                <a:pos x="134" y="100"/>
              </a:cxn>
              <a:cxn ang="0">
                <a:pos x="134" y="0"/>
              </a:cxn>
              <a:cxn ang="0">
                <a:pos x="34" y="0"/>
              </a:cxn>
            </a:cxnLst>
            <a:rect l="0" t="0" r="r" b="b"/>
            <a:pathLst>
              <a:path w="134" h="134">
                <a:moveTo>
                  <a:pt x="34" y="0"/>
                </a:moveTo>
                <a:lnTo>
                  <a:pt x="0" y="34"/>
                </a:lnTo>
                <a:lnTo>
                  <a:pt x="0" y="134"/>
                </a:lnTo>
                <a:lnTo>
                  <a:pt x="100" y="134"/>
                </a:lnTo>
                <a:lnTo>
                  <a:pt x="134" y="100"/>
                </a:lnTo>
                <a:lnTo>
                  <a:pt x="134" y="0"/>
                </a:lnTo>
                <a:lnTo>
                  <a:pt x="34" y="0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47" name="Freeform 86"/>
          <p:cNvSpPr>
            <a:spLocks/>
          </p:cNvSpPr>
          <p:nvPr/>
        </p:nvSpPr>
        <p:spPr bwMode="auto">
          <a:xfrm>
            <a:off x="4445000" y="3130550"/>
            <a:ext cx="212725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100" y="34"/>
              </a:cxn>
              <a:cxn ang="0">
                <a:pos x="134" y="0"/>
              </a:cxn>
              <a:cxn ang="0">
                <a:pos x="34" y="0"/>
              </a:cxn>
              <a:cxn ang="0">
                <a:pos x="0" y="34"/>
              </a:cxn>
            </a:cxnLst>
            <a:rect l="0" t="0" r="r" b="b"/>
            <a:pathLst>
              <a:path w="134" h="34">
                <a:moveTo>
                  <a:pt x="0" y="34"/>
                </a:moveTo>
                <a:lnTo>
                  <a:pt x="100" y="34"/>
                </a:lnTo>
                <a:lnTo>
                  <a:pt x="134" y="0"/>
                </a:lnTo>
                <a:lnTo>
                  <a:pt x="34" y="0"/>
                </a:lnTo>
                <a:lnTo>
                  <a:pt x="0" y="34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48" name="Freeform 87"/>
          <p:cNvSpPr>
            <a:spLocks/>
          </p:cNvSpPr>
          <p:nvPr/>
        </p:nvSpPr>
        <p:spPr bwMode="auto">
          <a:xfrm>
            <a:off x="4603750" y="3130550"/>
            <a:ext cx="53975" cy="21272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34" y="0"/>
              </a:cxn>
              <a:cxn ang="0">
                <a:pos x="34" y="100"/>
              </a:cxn>
              <a:cxn ang="0">
                <a:pos x="0" y="134"/>
              </a:cxn>
              <a:cxn ang="0">
                <a:pos x="0" y="34"/>
              </a:cxn>
            </a:cxnLst>
            <a:rect l="0" t="0" r="r" b="b"/>
            <a:pathLst>
              <a:path w="34" h="134">
                <a:moveTo>
                  <a:pt x="0" y="34"/>
                </a:moveTo>
                <a:lnTo>
                  <a:pt x="34" y="0"/>
                </a:lnTo>
                <a:lnTo>
                  <a:pt x="34" y="100"/>
                </a:lnTo>
                <a:lnTo>
                  <a:pt x="0" y="134"/>
                </a:lnTo>
                <a:lnTo>
                  <a:pt x="0" y="34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49" name="Line 88"/>
          <p:cNvSpPr>
            <a:spLocks noChangeShapeType="1"/>
          </p:cNvSpPr>
          <p:nvPr/>
        </p:nvSpPr>
        <p:spPr bwMode="auto">
          <a:xfrm>
            <a:off x="4552950" y="2606675"/>
            <a:ext cx="1588" cy="539750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50" name="Line 89"/>
          <p:cNvSpPr>
            <a:spLocks noChangeShapeType="1"/>
          </p:cNvSpPr>
          <p:nvPr/>
        </p:nvSpPr>
        <p:spPr bwMode="auto">
          <a:xfrm flipV="1">
            <a:off x="4397375" y="3270250"/>
            <a:ext cx="123825" cy="120650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51" name="Line 90"/>
          <p:cNvSpPr>
            <a:spLocks noChangeShapeType="1"/>
          </p:cNvSpPr>
          <p:nvPr/>
        </p:nvSpPr>
        <p:spPr bwMode="auto">
          <a:xfrm flipV="1">
            <a:off x="5416550" y="2359025"/>
            <a:ext cx="60325" cy="50800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1152" name="Group 1151"/>
          <p:cNvGrpSpPr/>
          <p:nvPr/>
        </p:nvGrpSpPr>
        <p:grpSpPr>
          <a:xfrm>
            <a:off x="4445000" y="2368550"/>
            <a:ext cx="247650" cy="234950"/>
            <a:chOff x="4445000" y="2216150"/>
            <a:chExt cx="247650" cy="234950"/>
          </a:xfrm>
          <a:solidFill>
            <a:srgbClr val="FF0000"/>
          </a:solidFill>
        </p:grpSpPr>
        <p:sp>
          <p:nvSpPr>
            <p:cNvPr id="1153" name="Line 91"/>
            <p:cNvSpPr>
              <a:spLocks noChangeShapeType="1"/>
            </p:cNvSpPr>
            <p:nvPr/>
          </p:nvSpPr>
          <p:spPr bwMode="auto">
            <a:xfrm flipV="1">
              <a:off x="4660900" y="2216150"/>
              <a:ext cx="31750" cy="31750"/>
            </a:xfrm>
            <a:prstGeom prst="line">
              <a:avLst/>
            </a:prstGeom>
            <a:grpFill/>
            <a:ln w="19050">
              <a:solidFill>
                <a:srgbClr val="7F7F7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54" name="Freeform 92"/>
            <p:cNvSpPr>
              <a:spLocks/>
            </p:cNvSpPr>
            <p:nvPr/>
          </p:nvSpPr>
          <p:spPr bwMode="auto">
            <a:xfrm>
              <a:off x="4445000" y="2244725"/>
              <a:ext cx="212725" cy="20637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0" y="34"/>
                </a:cxn>
                <a:cxn ang="0">
                  <a:pos x="0" y="130"/>
                </a:cxn>
                <a:cxn ang="0">
                  <a:pos x="100" y="130"/>
                </a:cxn>
                <a:cxn ang="0">
                  <a:pos x="134" y="102"/>
                </a:cxn>
                <a:cxn ang="0">
                  <a:pos x="134" y="0"/>
                </a:cxn>
                <a:cxn ang="0">
                  <a:pos x="34" y="0"/>
                </a:cxn>
              </a:cxnLst>
              <a:rect l="0" t="0" r="r" b="b"/>
              <a:pathLst>
                <a:path w="134" h="130">
                  <a:moveTo>
                    <a:pt x="34" y="0"/>
                  </a:moveTo>
                  <a:lnTo>
                    <a:pt x="0" y="34"/>
                  </a:lnTo>
                  <a:lnTo>
                    <a:pt x="0" y="130"/>
                  </a:lnTo>
                  <a:lnTo>
                    <a:pt x="100" y="130"/>
                  </a:lnTo>
                  <a:lnTo>
                    <a:pt x="134" y="102"/>
                  </a:lnTo>
                  <a:lnTo>
                    <a:pt x="134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55" name="Freeform 93"/>
            <p:cNvSpPr>
              <a:spLocks/>
            </p:cNvSpPr>
            <p:nvPr/>
          </p:nvSpPr>
          <p:spPr bwMode="auto">
            <a:xfrm>
              <a:off x="4445000" y="2244725"/>
              <a:ext cx="212725" cy="5397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00" y="34"/>
                </a:cxn>
                <a:cxn ang="0">
                  <a:pos x="134" y="0"/>
                </a:cxn>
                <a:cxn ang="0">
                  <a:pos x="34" y="0"/>
                </a:cxn>
                <a:cxn ang="0">
                  <a:pos x="0" y="34"/>
                </a:cxn>
              </a:cxnLst>
              <a:rect l="0" t="0" r="r" b="b"/>
              <a:pathLst>
                <a:path w="134" h="34">
                  <a:moveTo>
                    <a:pt x="0" y="34"/>
                  </a:moveTo>
                  <a:lnTo>
                    <a:pt x="100" y="34"/>
                  </a:lnTo>
                  <a:lnTo>
                    <a:pt x="134" y="0"/>
                  </a:lnTo>
                  <a:lnTo>
                    <a:pt x="34" y="0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56" name="Freeform 94"/>
            <p:cNvSpPr>
              <a:spLocks/>
            </p:cNvSpPr>
            <p:nvPr/>
          </p:nvSpPr>
          <p:spPr bwMode="auto">
            <a:xfrm>
              <a:off x="4603750" y="2244725"/>
              <a:ext cx="53975" cy="20637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34" y="0"/>
                </a:cxn>
                <a:cxn ang="0">
                  <a:pos x="34" y="102"/>
                </a:cxn>
                <a:cxn ang="0">
                  <a:pos x="0" y="130"/>
                </a:cxn>
                <a:cxn ang="0">
                  <a:pos x="0" y="34"/>
                </a:cxn>
              </a:cxnLst>
              <a:rect l="0" t="0" r="r" b="b"/>
              <a:pathLst>
                <a:path w="34" h="130">
                  <a:moveTo>
                    <a:pt x="0" y="34"/>
                  </a:moveTo>
                  <a:lnTo>
                    <a:pt x="34" y="0"/>
                  </a:lnTo>
                  <a:lnTo>
                    <a:pt x="34" y="102"/>
                  </a:lnTo>
                  <a:lnTo>
                    <a:pt x="0" y="130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57" name="Line 95"/>
          <p:cNvSpPr>
            <a:spLocks noChangeShapeType="1"/>
          </p:cNvSpPr>
          <p:nvPr/>
        </p:nvSpPr>
        <p:spPr bwMode="auto">
          <a:xfrm flipV="1">
            <a:off x="4397375" y="2543175"/>
            <a:ext cx="123825" cy="120650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58" name="Freeform 96"/>
          <p:cNvSpPr>
            <a:spLocks/>
          </p:cNvSpPr>
          <p:nvPr/>
        </p:nvSpPr>
        <p:spPr bwMode="auto">
          <a:xfrm>
            <a:off x="4194175" y="3397250"/>
            <a:ext cx="215900" cy="212725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0" y="34"/>
              </a:cxn>
              <a:cxn ang="0">
                <a:pos x="0" y="134"/>
              </a:cxn>
              <a:cxn ang="0">
                <a:pos x="102" y="134"/>
              </a:cxn>
              <a:cxn ang="0">
                <a:pos x="136" y="100"/>
              </a:cxn>
              <a:cxn ang="0">
                <a:pos x="136" y="0"/>
              </a:cxn>
              <a:cxn ang="0">
                <a:pos x="34" y="0"/>
              </a:cxn>
            </a:cxnLst>
            <a:rect l="0" t="0" r="r" b="b"/>
            <a:pathLst>
              <a:path w="136" h="134">
                <a:moveTo>
                  <a:pt x="34" y="0"/>
                </a:moveTo>
                <a:lnTo>
                  <a:pt x="0" y="34"/>
                </a:lnTo>
                <a:lnTo>
                  <a:pt x="0" y="134"/>
                </a:lnTo>
                <a:lnTo>
                  <a:pt x="102" y="134"/>
                </a:lnTo>
                <a:lnTo>
                  <a:pt x="136" y="100"/>
                </a:lnTo>
                <a:lnTo>
                  <a:pt x="136" y="0"/>
                </a:lnTo>
                <a:lnTo>
                  <a:pt x="34" y="0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59" name="Freeform 97"/>
          <p:cNvSpPr>
            <a:spLocks/>
          </p:cNvSpPr>
          <p:nvPr/>
        </p:nvSpPr>
        <p:spPr bwMode="auto">
          <a:xfrm>
            <a:off x="4194175" y="3397250"/>
            <a:ext cx="215900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102" y="34"/>
              </a:cxn>
              <a:cxn ang="0">
                <a:pos x="136" y="0"/>
              </a:cxn>
              <a:cxn ang="0">
                <a:pos x="34" y="0"/>
              </a:cxn>
              <a:cxn ang="0">
                <a:pos x="0" y="34"/>
              </a:cxn>
            </a:cxnLst>
            <a:rect l="0" t="0" r="r" b="b"/>
            <a:pathLst>
              <a:path w="136" h="34">
                <a:moveTo>
                  <a:pt x="0" y="34"/>
                </a:moveTo>
                <a:lnTo>
                  <a:pt x="102" y="34"/>
                </a:lnTo>
                <a:lnTo>
                  <a:pt x="136" y="0"/>
                </a:lnTo>
                <a:lnTo>
                  <a:pt x="34" y="0"/>
                </a:lnTo>
                <a:lnTo>
                  <a:pt x="0" y="34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60" name="Freeform 98"/>
          <p:cNvSpPr>
            <a:spLocks/>
          </p:cNvSpPr>
          <p:nvPr/>
        </p:nvSpPr>
        <p:spPr bwMode="auto">
          <a:xfrm>
            <a:off x="4356100" y="3397250"/>
            <a:ext cx="53975" cy="21272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34" y="0"/>
              </a:cxn>
              <a:cxn ang="0">
                <a:pos x="34" y="100"/>
              </a:cxn>
              <a:cxn ang="0">
                <a:pos x="0" y="134"/>
              </a:cxn>
              <a:cxn ang="0">
                <a:pos x="0" y="34"/>
              </a:cxn>
            </a:cxnLst>
            <a:rect l="0" t="0" r="r" b="b"/>
            <a:pathLst>
              <a:path w="34" h="134">
                <a:moveTo>
                  <a:pt x="0" y="34"/>
                </a:moveTo>
                <a:lnTo>
                  <a:pt x="34" y="0"/>
                </a:lnTo>
                <a:lnTo>
                  <a:pt x="34" y="100"/>
                </a:lnTo>
                <a:lnTo>
                  <a:pt x="0" y="134"/>
                </a:lnTo>
                <a:lnTo>
                  <a:pt x="0" y="34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61" name="Freeform 99"/>
          <p:cNvSpPr>
            <a:spLocks/>
          </p:cNvSpPr>
          <p:nvPr/>
        </p:nvSpPr>
        <p:spPr bwMode="auto">
          <a:xfrm>
            <a:off x="4194175" y="2667000"/>
            <a:ext cx="215900" cy="203200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0" y="34"/>
              </a:cxn>
              <a:cxn ang="0">
                <a:pos x="0" y="128"/>
              </a:cxn>
              <a:cxn ang="0">
                <a:pos x="102" y="128"/>
              </a:cxn>
              <a:cxn ang="0">
                <a:pos x="136" y="100"/>
              </a:cxn>
              <a:cxn ang="0">
                <a:pos x="136" y="0"/>
              </a:cxn>
              <a:cxn ang="0">
                <a:pos x="34" y="0"/>
              </a:cxn>
            </a:cxnLst>
            <a:rect l="0" t="0" r="r" b="b"/>
            <a:pathLst>
              <a:path w="136" h="128">
                <a:moveTo>
                  <a:pt x="34" y="0"/>
                </a:moveTo>
                <a:lnTo>
                  <a:pt x="0" y="34"/>
                </a:lnTo>
                <a:lnTo>
                  <a:pt x="0" y="128"/>
                </a:lnTo>
                <a:lnTo>
                  <a:pt x="102" y="128"/>
                </a:lnTo>
                <a:lnTo>
                  <a:pt x="136" y="100"/>
                </a:lnTo>
                <a:lnTo>
                  <a:pt x="136" y="0"/>
                </a:lnTo>
                <a:lnTo>
                  <a:pt x="34" y="0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62" name="Freeform 100"/>
          <p:cNvSpPr>
            <a:spLocks/>
          </p:cNvSpPr>
          <p:nvPr/>
        </p:nvSpPr>
        <p:spPr bwMode="auto">
          <a:xfrm>
            <a:off x="4194175" y="2667000"/>
            <a:ext cx="215900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102" y="34"/>
              </a:cxn>
              <a:cxn ang="0">
                <a:pos x="136" y="0"/>
              </a:cxn>
              <a:cxn ang="0">
                <a:pos x="34" y="0"/>
              </a:cxn>
              <a:cxn ang="0">
                <a:pos x="0" y="34"/>
              </a:cxn>
            </a:cxnLst>
            <a:rect l="0" t="0" r="r" b="b"/>
            <a:pathLst>
              <a:path w="136" h="34">
                <a:moveTo>
                  <a:pt x="0" y="34"/>
                </a:moveTo>
                <a:lnTo>
                  <a:pt x="102" y="34"/>
                </a:lnTo>
                <a:lnTo>
                  <a:pt x="136" y="0"/>
                </a:lnTo>
                <a:lnTo>
                  <a:pt x="34" y="0"/>
                </a:lnTo>
                <a:lnTo>
                  <a:pt x="0" y="34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63" name="Freeform 101"/>
          <p:cNvSpPr>
            <a:spLocks/>
          </p:cNvSpPr>
          <p:nvPr/>
        </p:nvSpPr>
        <p:spPr bwMode="auto">
          <a:xfrm>
            <a:off x="4356100" y="2667000"/>
            <a:ext cx="53975" cy="203200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34" y="0"/>
              </a:cxn>
              <a:cxn ang="0">
                <a:pos x="34" y="100"/>
              </a:cxn>
              <a:cxn ang="0">
                <a:pos x="0" y="128"/>
              </a:cxn>
              <a:cxn ang="0">
                <a:pos x="0" y="34"/>
              </a:cxn>
            </a:cxnLst>
            <a:rect l="0" t="0" r="r" b="b"/>
            <a:pathLst>
              <a:path w="34" h="128">
                <a:moveTo>
                  <a:pt x="0" y="34"/>
                </a:moveTo>
                <a:lnTo>
                  <a:pt x="34" y="0"/>
                </a:lnTo>
                <a:lnTo>
                  <a:pt x="34" y="100"/>
                </a:lnTo>
                <a:lnTo>
                  <a:pt x="0" y="128"/>
                </a:lnTo>
                <a:lnTo>
                  <a:pt x="0" y="34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64" name="Freeform 102"/>
          <p:cNvSpPr>
            <a:spLocks/>
          </p:cNvSpPr>
          <p:nvPr/>
        </p:nvSpPr>
        <p:spPr bwMode="auto">
          <a:xfrm>
            <a:off x="4711700" y="2860675"/>
            <a:ext cx="206375" cy="215900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0" y="34"/>
              </a:cxn>
              <a:cxn ang="0">
                <a:pos x="0" y="136"/>
              </a:cxn>
              <a:cxn ang="0">
                <a:pos x="96" y="136"/>
              </a:cxn>
              <a:cxn ang="0">
                <a:pos x="130" y="102"/>
              </a:cxn>
              <a:cxn ang="0">
                <a:pos x="130" y="0"/>
              </a:cxn>
              <a:cxn ang="0">
                <a:pos x="34" y="0"/>
              </a:cxn>
            </a:cxnLst>
            <a:rect l="0" t="0" r="r" b="b"/>
            <a:pathLst>
              <a:path w="130" h="136">
                <a:moveTo>
                  <a:pt x="34" y="0"/>
                </a:moveTo>
                <a:lnTo>
                  <a:pt x="0" y="34"/>
                </a:lnTo>
                <a:lnTo>
                  <a:pt x="0" y="136"/>
                </a:lnTo>
                <a:lnTo>
                  <a:pt x="96" y="136"/>
                </a:lnTo>
                <a:lnTo>
                  <a:pt x="130" y="102"/>
                </a:lnTo>
                <a:lnTo>
                  <a:pt x="130" y="0"/>
                </a:lnTo>
                <a:lnTo>
                  <a:pt x="34" y="0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65" name="Freeform 103"/>
          <p:cNvSpPr>
            <a:spLocks/>
          </p:cNvSpPr>
          <p:nvPr/>
        </p:nvSpPr>
        <p:spPr bwMode="auto">
          <a:xfrm>
            <a:off x="4711700" y="2860675"/>
            <a:ext cx="206375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96" y="34"/>
              </a:cxn>
              <a:cxn ang="0">
                <a:pos x="130" y="0"/>
              </a:cxn>
            </a:cxnLst>
            <a:rect l="0" t="0" r="r" b="b"/>
            <a:pathLst>
              <a:path w="130" h="34">
                <a:moveTo>
                  <a:pt x="0" y="34"/>
                </a:moveTo>
                <a:lnTo>
                  <a:pt x="96" y="34"/>
                </a:lnTo>
                <a:lnTo>
                  <a:pt x="130" y="0"/>
                </a:lnTo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66" name="Line 104"/>
          <p:cNvSpPr>
            <a:spLocks noChangeShapeType="1"/>
          </p:cNvSpPr>
          <p:nvPr/>
        </p:nvSpPr>
        <p:spPr bwMode="auto">
          <a:xfrm>
            <a:off x="4864100" y="2914650"/>
            <a:ext cx="1588" cy="161925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67" name="Freeform 105"/>
          <p:cNvSpPr>
            <a:spLocks/>
          </p:cNvSpPr>
          <p:nvPr/>
        </p:nvSpPr>
        <p:spPr bwMode="auto">
          <a:xfrm>
            <a:off x="4711700" y="2130425"/>
            <a:ext cx="206375" cy="215900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0" y="34"/>
              </a:cxn>
              <a:cxn ang="0">
                <a:pos x="0" y="136"/>
              </a:cxn>
              <a:cxn ang="0">
                <a:pos x="96" y="136"/>
              </a:cxn>
              <a:cxn ang="0">
                <a:pos x="130" y="102"/>
              </a:cxn>
              <a:cxn ang="0">
                <a:pos x="130" y="0"/>
              </a:cxn>
              <a:cxn ang="0">
                <a:pos x="34" y="0"/>
              </a:cxn>
            </a:cxnLst>
            <a:rect l="0" t="0" r="r" b="b"/>
            <a:pathLst>
              <a:path w="130" h="136">
                <a:moveTo>
                  <a:pt x="34" y="0"/>
                </a:moveTo>
                <a:lnTo>
                  <a:pt x="0" y="34"/>
                </a:lnTo>
                <a:lnTo>
                  <a:pt x="0" y="136"/>
                </a:lnTo>
                <a:lnTo>
                  <a:pt x="96" y="136"/>
                </a:lnTo>
                <a:lnTo>
                  <a:pt x="130" y="102"/>
                </a:lnTo>
                <a:lnTo>
                  <a:pt x="130" y="0"/>
                </a:lnTo>
                <a:lnTo>
                  <a:pt x="34" y="0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68" name="Freeform 106"/>
          <p:cNvSpPr>
            <a:spLocks/>
          </p:cNvSpPr>
          <p:nvPr/>
        </p:nvSpPr>
        <p:spPr bwMode="auto">
          <a:xfrm>
            <a:off x="4711700" y="2130425"/>
            <a:ext cx="206375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96" y="34"/>
              </a:cxn>
              <a:cxn ang="0">
                <a:pos x="130" y="0"/>
              </a:cxn>
            </a:cxnLst>
            <a:rect l="0" t="0" r="r" b="b"/>
            <a:pathLst>
              <a:path w="130" h="34">
                <a:moveTo>
                  <a:pt x="0" y="34"/>
                </a:moveTo>
                <a:lnTo>
                  <a:pt x="96" y="34"/>
                </a:lnTo>
                <a:lnTo>
                  <a:pt x="130" y="0"/>
                </a:lnTo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69" name="Line 107"/>
          <p:cNvSpPr>
            <a:spLocks noChangeShapeType="1"/>
          </p:cNvSpPr>
          <p:nvPr/>
        </p:nvSpPr>
        <p:spPr bwMode="auto">
          <a:xfrm>
            <a:off x="4864100" y="2184400"/>
            <a:ext cx="1588" cy="161925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70" name="Freeform 108"/>
          <p:cNvSpPr>
            <a:spLocks/>
          </p:cNvSpPr>
          <p:nvPr/>
        </p:nvSpPr>
        <p:spPr bwMode="auto">
          <a:xfrm>
            <a:off x="4711700" y="3594100"/>
            <a:ext cx="206375" cy="212725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0" y="34"/>
              </a:cxn>
              <a:cxn ang="0">
                <a:pos x="0" y="134"/>
              </a:cxn>
              <a:cxn ang="0">
                <a:pos x="96" y="134"/>
              </a:cxn>
              <a:cxn ang="0">
                <a:pos x="130" y="100"/>
              </a:cxn>
              <a:cxn ang="0">
                <a:pos x="130" y="0"/>
              </a:cxn>
              <a:cxn ang="0">
                <a:pos x="34" y="0"/>
              </a:cxn>
            </a:cxnLst>
            <a:rect l="0" t="0" r="r" b="b"/>
            <a:pathLst>
              <a:path w="130" h="134">
                <a:moveTo>
                  <a:pt x="34" y="0"/>
                </a:moveTo>
                <a:lnTo>
                  <a:pt x="0" y="34"/>
                </a:lnTo>
                <a:lnTo>
                  <a:pt x="0" y="134"/>
                </a:lnTo>
                <a:lnTo>
                  <a:pt x="96" y="134"/>
                </a:lnTo>
                <a:lnTo>
                  <a:pt x="130" y="100"/>
                </a:lnTo>
                <a:lnTo>
                  <a:pt x="130" y="0"/>
                </a:lnTo>
                <a:lnTo>
                  <a:pt x="34" y="0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71" name="Freeform 109"/>
          <p:cNvSpPr>
            <a:spLocks/>
          </p:cNvSpPr>
          <p:nvPr/>
        </p:nvSpPr>
        <p:spPr bwMode="auto">
          <a:xfrm>
            <a:off x="4711700" y="3594100"/>
            <a:ext cx="206375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96" y="34"/>
              </a:cxn>
              <a:cxn ang="0">
                <a:pos x="130" y="0"/>
              </a:cxn>
            </a:cxnLst>
            <a:rect l="0" t="0" r="r" b="b"/>
            <a:pathLst>
              <a:path w="130" h="34">
                <a:moveTo>
                  <a:pt x="0" y="34"/>
                </a:moveTo>
                <a:lnTo>
                  <a:pt x="96" y="34"/>
                </a:lnTo>
                <a:lnTo>
                  <a:pt x="130" y="0"/>
                </a:lnTo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72" name="Line 110"/>
          <p:cNvSpPr>
            <a:spLocks noChangeShapeType="1"/>
          </p:cNvSpPr>
          <p:nvPr/>
        </p:nvSpPr>
        <p:spPr bwMode="auto">
          <a:xfrm>
            <a:off x="4860925" y="3648075"/>
            <a:ext cx="1588" cy="158750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73" name="Freeform 111"/>
          <p:cNvSpPr>
            <a:spLocks/>
          </p:cNvSpPr>
          <p:nvPr/>
        </p:nvSpPr>
        <p:spPr bwMode="auto">
          <a:xfrm>
            <a:off x="5200650" y="2397125"/>
            <a:ext cx="215900" cy="206375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0" y="34"/>
              </a:cxn>
              <a:cxn ang="0">
                <a:pos x="0" y="130"/>
              </a:cxn>
              <a:cxn ang="0">
                <a:pos x="102" y="130"/>
              </a:cxn>
              <a:cxn ang="0">
                <a:pos x="136" y="102"/>
              </a:cxn>
              <a:cxn ang="0">
                <a:pos x="136" y="0"/>
              </a:cxn>
              <a:cxn ang="0">
                <a:pos x="34" y="0"/>
              </a:cxn>
            </a:cxnLst>
            <a:rect l="0" t="0" r="r" b="b"/>
            <a:pathLst>
              <a:path w="136" h="130">
                <a:moveTo>
                  <a:pt x="34" y="0"/>
                </a:moveTo>
                <a:lnTo>
                  <a:pt x="0" y="34"/>
                </a:lnTo>
                <a:lnTo>
                  <a:pt x="0" y="130"/>
                </a:lnTo>
                <a:lnTo>
                  <a:pt x="102" y="130"/>
                </a:lnTo>
                <a:lnTo>
                  <a:pt x="136" y="102"/>
                </a:lnTo>
                <a:lnTo>
                  <a:pt x="136" y="0"/>
                </a:lnTo>
                <a:lnTo>
                  <a:pt x="34" y="0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74" name="Freeform 112"/>
          <p:cNvSpPr>
            <a:spLocks/>
          </p:cNvSpPr>
          <p:nvPr/>
        </p:nvSpPr>
        <p:spPr bwMode="auto">
          <a:xfrm>
            <a:off x="5200650" y="2397125"/>
            <a:ext cx="215900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102" y="34"/>
              </a:cxn>
              <a:cxn ang="0">
                <a:pos x="136" y="0"/>
              </a:cxn>
              <a:cxn ang="0">
                <a:pos x="34" y="0"/>
              </a:cxn>
              <a:cxn ang="0">
                <a:pos x="0" y="34"/>
              </a:cxn>
            </a:cxnLst>
            <a:rect l="0" t="0" r="r" b="b"/>
            <a:pathLst>
              <a:path w="136" h="34">
                <a:moveTo>
                  <a:pt x="0" y="34"/>
                </a:moveTo>
                <a:lnTo>
                  <a:pt x="102" y="34"/>
                </a:lnTo>
                <a:lnTo>
                  <a:pt x="136" y="0"/>
                </a:lnTo>
                <a:lnTo>
                  <a:pt x="34" y="0"/>
                </a:lnTo>
                <a:lnTo>
                  <a:pt x="0" y="34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75" name="Freeform 113"/>
          <p:cNvSpPr>
            <a:spLocks/>
          </p:cNvSpPr>
          <p:nvPr/>
        </p:nvSpPr>
        <p:spPr bwMode="auto">
          <a:xfrm>
            <a:off x="5362575" y="2397125"/>
            <a:ext cx="53975" cy="2063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34" y="0"/>
              </a:cxn>
              <a:cxn ang="0">
                <a:pos x="34" y="102"/>
              </a:cxn>
              <a:cxn ang="0">
                <a:pos x="0" y="130"/>
              </a:cxn>
              <a:cxn ang="0">
                <a:pos x="0" y="34"/>
              </a:cxn>
            </a:cxnLst>
            <a:rect l="0" t="0" r="r" b="b"/>
            <a:pathLst>
              <a:path w="34" h="130">
                <a:moveTo>
                  <a:pt x="0" y="34"/>
                </a:moveTo>
                <a:lnTo>
                  <a:pt x="34" y="0"/>
                </a:lnTo>
                <a:lnTo>
                  <a:pt x="34" y="102"/>
                </a:lnTo>
                <a:lnTo>
                  <a:pt x="0" y="130"/>
                </a:lnTo>
                <a:lnTo>
                  <a:pt x="0" y="34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76" name="Freeform 114"/>
          <p:cNvSpPr>
            <a:spLocks/>
          </p:cNvSpPr>
          <p:nvPr/>
        </p:nvSpPr>
        <p:spPr bwMode="auto">
          <a:xfrm>
            <a:off x="5200650" y="3870325"/>
            <a:ext cx="215900" cy="212725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0" y="34"/>
              </a:cxn>
              <a:cxn ang="0">
                <a:pos x="0" y="134"/>
              </a:cxn>
              <a:cxn ang="0">
                <a:pos x="102" y="134"/>
              </a:cxn>
              <a:cxn ang="0">
                <a:pos x="136" y="100"/>
              </a:cxn>
              <a:cxn ang="0">
                <a:pos x="136" y="0"/>
              </a:cxn>
              <a:cxn ang="0">
                <a:pos x="34" y="0"/>
              </a:cxn>
            </a:cxnLst>
            <a:rect l="0" t="0" r="r" b="b"/>
            <a:pathLst>
              <a:path w="136" h="134">
                <a:moveTo>
                  <a:pt x="34" y="0"/>
                </a:moveTo>
                <a:lnTo>
                  <a:pt x="0" y="34"/>
                </a:lnTo>
                <a:lnTo>
                  <a:pt x="0" y="134"/>
                </a:lnTo>
                <a:lnTo>
                  <a:pt x="102" y="134"/>
                </a:lnTo>
                <a:lnTo>
                  <a:pt x="136" y="100"/>
                </a:lnTo>
                <a:lnTo>
                  <a:pt x="136" y="0"/>
                </a:lnTo>
                <a:lnTo>
                  <a:pt x="34" y="0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77" name="Freeform 115"/>
          <p:cNvSpPr>
            <a:spLocks/>
          </p:cNvSpPr>
          <p:nvPr/>
        </p:nvSpPr>
        <p:spPr bwMode="auto">
          <a:xfrm>
            <a:off x="5200650" y="3870325"/>
            <a:ext cx="215900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102" y="34"/>
              </a:cxn>
              <a:cxn ang="0">
                <a:pos x="136" y="0"/>
              </a:cxn>
              <a:cxn ang="0">
                <a:pos x="34" y="0"/>
              </a:cxn>
              <a:cxn ang="0">
                <a:pos x="0" y="34"/>
              </a:cxn>
            </a:cxnLst>
            <a:rect l="0" t="0" r="r" b="b"/>
            <a:pathLst>
              <a:path w="136" h="34">
                <a:moveTo>
                  <a:pt x="0" y="34"/>
                </a:moveTo>
                <a:lnTo>
                  <a:pt x="102" y="34"/>
                </a:lnTo>
                <a:lnTo>
                  <a:pt x="136" y="0"/>
                </a:lnTo>
                <a:lnTo>
                  <a:pt x="34" y="0"/>
                </a:lnTo>
                <a:lnTo>
                  <a:pt x="0" y="34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78" name="Freeform 116"/>
          <p:cNvSpPr>
            <a:spLocks/>
          </p:cNvSpPr>
          <p:nvPr/>
        </p:nvSpPr>
        <p:spPr bwMode="auto">
          <a:xfrm>
            <a:off x="5362575" y="3870325"/>
            <a:ext cx="53975" cy="21272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34" y="0"/>
              </a:cxn>
              <a:cxn ang="0">
                <a:pos x="34" y="100"/>
              </a:cxn>
              <a:cxn ang="0">
                <a:pos x="0" y="134"/>
              </a:cxn>
              <a:cxn ang="0">
                <a:pos x="0" y="34"/>
              </a:cxn>
            </a:cxnLst>
            <a:rect l="0" t="0" r="r" b="b"/>
            <a:pathLst>
              <a:path w="34" h="134">
                <a:moveTo>
                  <a:pt x="0" y="34"/>
                </a:moveTo>
                <a:lnTo>
                  <a:pt x="34" y="0"/>
                </a:lnTo>
                <a:lnTo>
                  <a:pt x="34" y="100"/>
                </a:lnTo>
                <a:lnTo>
                  <a:pt x="0" y="134"/>
                </a:lnTo>
                <a:lnTo>
                  <a:pt x="0" y="34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79" name="Freeform 117"/>
          <p:cNvSpPr>
            <a:spLocks/>
          </p:cNvSpPr>
          <p:nvPr/>
        </p:nvSpPr>
        <p:spPr bwMode="auto">
          <a:xfrm>
            <a:off x="5483225" y="2860675"/>
            <a:ext cx="203200" cy="215900"/>
          </a:xfrm>
          <a:custGeom>
            <a:avLst/>
            <a:gdLst/>
            <a:ahLst/>
            <a:cxnLst>
              <a:cxn ang="0">
                <a:pos x="32" y="0"/>
              </a:cxn>
              <a:cxn ang="0">
                <a:pos x="0" y="34"/>
              </a:cxn>
              <a:cxn ang="0">
                <a:pos x="0" y="136"/>
              </a:cxn>
              <a:cxn ang="0">
                <a:pos x="94" y="136"/>
              </a:cxn>
              <a:cxn ang="0">
                <a:pos x="128" y="102"/>
              </a:cxn>
              <a:cxn ang="0">
                <a:pos x="128" y="0"/>
              </a:cxn>
              <a:cxn ang="0">
                <a:pos x="32" y="0"/>
              </a:cxn>
            </a:cxnLst>
            <a:rect l="0" t="0" r="r" b="b"/>
            <a:pathLst>
              <a:path w="128" h="136">
                <a:moveTo>
                  <a:pt x="32" y="0"/>
                </a:moveTo>
                <a:lnTo>
                  <a:pt x="0" y="34"/>
                </a:lnTo>
                <a:lnTo>
                  <a:pt x="0" y="136"/>
                </a:lnTo>
                <a:lnTo>
                  <a:pt x="94" y="136"/>
                </a:lnTo>
                <a:lnTo>
                  <a:pt x="128" y="102"/>
                </a:lnTo>
                <a:lnTo>
                  <a:pt x="128" y="0"/>
                </a:lnTo>
                <a:lnTo>
                  <a:pt x="32" y="0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80" name="Freeform 118"/>
          <p:cNvSpPr>
            <a:spLocks/>
          </p:cNvSpPr>
          <p:nvPr/>
        </p:nvSpPr>
        <p:spPr bwMode="auto">
          <a:xfrm>
            <a:off x="5483225" y="2860675"/>
            <a:ext cx="203200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94" y="34"/>
              </a:cxn>
              <a:cxn ang="0">
                <a:pos x="128" y="0"/>
              </a:cxn>
            </a:cxnLst>
            <a:rect l="0" t="0" r="r" b="b"/>
            <a:pathLst>
              <a:path w="128" h="34">
                <a:moveTo>
                  <a:pt x="0" y="34"/>
                </a:moveTo>
                <a:lnTo>
                  <a:pt x="94" y="34"/>
                </a:lnTo>
                <a:lnTo>
                  <a:pt x="128" y="0"/>
                </a:lnTo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81" name="Freeform 120"/>
          <p:cNvSpPr>
            <a:spLocks/>
          </p:cNvSpPr>
          <p:nvPr/>
        </p:nvSpPr>
        <p:spPr bwMode="auto">
          <a:xfrm>
            <a:off x="5483225" y="2130425"/>
            <a:ext cx="203200" cy="215900"/>
          </a:xfrm>
          <a:custGeom>
            <a:avLst/>
            <a:gdLst/>
            <a:ahLst/>
            <a:cxnLst>
              <a:cxn ang="0">
                <a:pos x="32" y="0"/>
              </a:cxn>
              <a:cxn ang="0">
                <a:pos x="0" y="34"/>
              </a:cxn>
              <a:cxn ang="0">
                <a:pos x="0" y="136"/>
              </a:cxn>
              <a:cxn ang="0">
                <a:pos x="94" y="136"/>
              </a:cxn>
              <a:cxn ang="0">
                <a:pos x="128" y="102"/>
              </a:cxn>
              <a:cxn ang="0">
                <a:pos x="128" y="0"/>
              </a:cxn>
              <a:cxn ang="0">
                <a:pos x="32" y="0"/>
              </a:cxn>
            </a:cxnLst>
            <a:rect l="0" t="0" r="r" b="b"/>
            <a:pathLst>
              <a:path w="128" h="136">
                <a:moveTo>
                  <a:pt x="32" y="0"/>
                </a:moveTo>
                <a:lnTo>
                  <a:pt x="0" y="34"/>
                </a:lnTo>
                <a:lnTo>
                  <a:pt x="0" y="136"/>
                </a:lnTo>
                <a:lnTo>
                  <a:pt x="94" y="136"/>
                </a:lnTo>
                <a:lnTo>
                  <a:pt x="128" y="102"/>
                </a:lnTo>
                <a:lnTo>
                  <a:pt x="128" y="0"/>
                </a:lnTo>
                <a:lnTo>
                  <a:pt x="32" y="0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82" name="Freeform 121"/>
          <p:cNvSpPr>
            <a:spLocks/>
          </p:cNvSpPr>
          <p:nvPr/>
        </p:nvSpPr>
        <p:spPr bwMode="auto">
          <a:xfrm>
            <a:off x="5483225" y="2130425"/>
            <a:ext cx="203200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94" y="34"/>
              </a:cxn>
              <a:cxn ang="0">
                <a:pos x="128" y="0"/>
              </a:cxn>
            </a:cxnLst>
            <a:rect l="0" t="0" r="r" b="b"/>
            <a:pathLst>
              <a:path w="128" h="34">
                <a:moveTo>
                  <a:pt x="0" y="34"/>
                </a:moveTo>
                <a:lnTo>
                  <a:pt x="94" y="34"/>
                </a:lnTo>
                <a:lnTo>
                  <a:pt x="128" y="0"/>
                </a:lnTo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83" name="Line 122"/>
          <p:cNvSpPr>
            <a:spLocks noChangeShapeType="1"/>
          </p:cNvSpPr>
          <p:nvPr/>
        </p:nvSpPr>
        <p:spPr bwMode="auto">
          <a:xfrm>
            <a:off x="5632450" y="2184400"/>
            <a:ext cx="1588" cy="161925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84" name="Freeform 123"/>
          <p:cNvSpPr>
            <a:spLocks/>
          </p:cNvSpPr>
          <p:nvPr/>
        </p:nvSpPr>
        <p:spPr bwMode="auto">
          <a:xfrm>
            <a:off x="5483225" y="1409700"/>
            <a:ext cx="203200" cy="212725"/>
          </a:xfrm>
          <a:custGeom>
            <a:avLst/>
            <a:gdLst/>
            <a:ahLst/>
            <a:cxnLst>
              <a:cxn ang="0">
                <a:pos x="32" y="0"/>
              </a:cxn>
              <a:cxn ang="0">
                <a:pos x="0" y="34"/>
              </a:cxn>
              <a:cxn ang="0">
                <a:pos x="0" y="134"/>
              </a:cxn>
              <a:cxn ang="0">
                <a:pos x="94" y="134"/>
              </a:cxn>
              <a:cxn ang="0">
                <a:pos x="128" y="100"/>
              </a:cxn>
              <a:cxn ang="0">
                <a:pos x="128" y="0"/>
              </a:cxn>
              <a:cxn ang="0">
                <a:pos x="32" y="0"/>
              </a:cxn>
            </a:cxnLst>
            <a:rect l="0" t="0" r="r" b="b"/>
            <a:pathLst>
              <a:path w="128" h="134">
                <a:moveTo>
                  <a:pt x="32" y="0"/>
                </a:moveTo>
                <a:lnTo>
                  <a:pt x="0" y="34"/>
                </a:lnTo>
                <a:lnTo>
                  <a:pt x="0" y="134"/>
                </a:lnTo>
                <a:lnTo>
                  <a:pt x="94" y="134"/>
                </a:lnTo>
                <a:lnTo>
                  <a:pt x="128" y="100"/>
                </a:lnTo>
                <a:lnTo>
                  <a:pt x="128" y="0"/>
                </a:lnTo>
                <a:lnTo>
                  <a:pt x="32" y="0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85" name="Freeform 124"/>
          <p:cNvSpPr>
            <a:spLocks/>
          </p:cNvSpPr>
          <p:nvPr/>
        </p:nvSpPr>
        <p:spPr bwMode="auto">
          <a:xfrm>
            <a:off x="5483225" y="1409700"/>
            <a:ext cx="203200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94" y="34"/>
              </a:cxn>
              <a:cxn ang="0">
                <a:pos x="128" y="0"/>
              </a:cxn>
            </a:cxnLst>
            <a:rect l="0" t="0" r="r" b="b"/>
            <a:pathLst>
              <a:path w="128" h="34">
                <a:moveTo>
                  <a:pt x="0" y="34"/>
                </a:moveTo>
                <a:lnTo>
                  <a:pt x="94" y="34"/>
                </a:lnTo>
                <a:lnTo>
                  <a:pt x="128" y="0"/>
                </a:lnTo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86" name="Line 125"/>
          <p:cNvSpPr>
            <a:spLocks noChangeShapeType="1"/>
          </p:cNvSpPr>
          <p:nvPr/>
        </p:nvSpPr>
        <p:spPr bwMode="auto">
          <a:xfrm>
            <a:off x="5632450" y="1463675"/>
            <a:ext cx="1588" cy="158750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87" name="Freeform 126"/>
          <p:cNvSpPr>
            <a:spLocks/>
          </p:cNvSpPr>
          <p:nvPr/>
        </p:nvSpPr>
        <p:spPr bwMode="auto">
          <a:xfrm>
            <a:off x="5483225" y="3594100"/>
            <a:ext cx="203200" cy="212725"/>
          </a:xfrm>
          <a:custGeom>
            <a:avLst/>
            <a:gdLst/>
            <a:ahLst/>
            <a:cxnLst>
              <a:cxn ang="0">
                <a:pos x="32" y="0"/>
              </a:cxn>
              <a:cxn ang="0">
                <a:pos x="0" y="34"/>
              </a:cxn>
              <a:cxn ang="0">
                <a:pos x="0" y="134"/>
              </a:cxn>
              <a:cxn ang="0">
                <a:pos x="94" y="134"/>
              </a:cxn>
              <a:cxn ang="0">
                <a:pos x="128" y="100"/>
              </a:cxn>
              <a:cxn ang="0">
                <a:pos x="128" y="0"/>
              </a:cxn>
              <a:cxn ang="0">
                <a:pos x="32" y="0"/>
              </a:cxn>
            </a:cxnLst>
            <a:rect l="0" t="0" r="r" b="b"/>
            <a:pathLst>
              <a:path w="128" h="134">
                <a:moveTo>
                  <a:pt x="32" y="0"/>
                </a:moveTo>
                <a:lnTo>
                  <a:pt x="0" y="34"/>
                </a:lnTo>
                <a:lnTo>
                  <a:pt x="0" y="134"/>
                </a:lnTo>
                <a:lnTo>
                  <a:pt x="94" y="134"/>
                </a:lnTo>
                <a:lnTo>
                  <a:pt x="128" y="100"/>
                </a:lnTo>
                <a:lnTo>
                  <a:pt x="128" y="0"/>
                </a:lnTo>
                <a:lnTo>
                  <a:pt x="32" y="0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88" name="Freeform 127"/>
          <p:cNvSpPr>
            <a:spLocks/>
          </p:cNvSpPr>
          <p:nvPr/>
        </p:nvSpPr>
        <p:spPr bwMode="auto">
          <a:xfrm>
            <a:off x="5483225" y="3594100"/>
            <a:ext cx="203200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94" y="34"/>
              </a:cxn>
              <a:cxn ang="0">
                <a:pos x="128" y="0"/>
              </a:cxn>
            </a:cxnLst>
            <a:rect l="0" t="0" r="r" b="b"/>
            <a:pathLst>
              <a:path w="128" h="34">
                <a:moveTo>
                  <a:pt x="0" y="34"/>
                </a:moveTo>
                <a:lnTo>
                  <a:pt x="94" y="34"/>
                </a:lnTo>
                <a:lnTo>
                  <a:pt x="128" y="0"/>
                </a:lnTo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89" name="Line 128"/>
          <p:cNvSpPr>
            <a:spLocks noChangeShapeType="1"/>
          </p:cNvSpPr>
          <p:nvPr/>
        </p:nvSpPr>
        <p:spPr bwMode="auto">
          <a:xfrm>
            <a:off x="5632450" y="3648075"/>
            <a:ext cx="1588" cy="158750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90" name="Line 129"/>
          <p:cNvSpPr>
            <a:spLocks noChangeShapeType="1"/>
          </p:cNvSpPr>
          <p:nvPr/>
        </p:nvSpPr>
        <p:spPr bwMode="auto">
          <a:xfrm flipV="1">
            <a:off x="5400675" y="1533525"/>
            <a:ext cx="158750" cy="155575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91" name="Freeform 130"/>
          <p:cNvSpPr>
            <a:spLocks/>
          </p:cNvSpPr>
          <p:nvPr/>
        </p:nvSpPr>
        <p:spPr bwMode="auto">
          <a:xfrm>
            <a:off x="5200650" y="1666875"/>
            <a:ext cx="215900" cy="215900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0" y="34"/>
              </a:cxn>
              <a:cxn ang="0">
                <a:pos x="0" y="136"/>
              </a:cxn>
              <a:cxn ang="0">
                <a:pos x="102" y="136"/>
              </a:cxn>
              <a:cxn ang="0">
                <a:pos x="136" y="102"/>
              </a:cxn>
              <a:cxn ang="0">
                <a:pos x="136" y="0"/>
              </a:cxn>
              <a:cxn ang="0">
                <a:pos x="34" y="0"/>
              </a:cxn>
            </a:cxnLst>
            <a:rect l="0" t="0" r="r" b="b"/>
            <a:pathLst>
              <a:path w="136" h="136">
                <a:moveTo>
                  <a:pt x="34" y="0"/>
                </a:moveTo>
                <a:lnTo>
                  <a:pt x="0" y="34"/>
                </a:lnTo>
                <a:lnTo>
                  <a:pt x="0" y="136"/>
                </a:lnTo>
                <a:lnTo>
                  <a:pt x="102" y="136"/>
                </a:lnTo>
                <a:lnTo>
                  <a:pt x="136" y="102"/>
                </a:lnTo>
                <a:lnTo>
                  <a:pt x="136" y="0"/>
                </a:lnTo>
                <a:lnTo>
                  <a:pt x="34" y="0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92" name="Freeform 131"/>
          <p:cNvSpPr>
            <a:spLocks/>
          </p:cNvSpPr>
          <p:nvPr/>
        </p:nvSpPr>
        <p:spPr bwMode="auto">
          <a:xfrm>
            <a:off x="5200650" y="1666875"/>
            <a:ext cx="215900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102" y="34"/>
              </a:cxn>
              <a:cxn ang="0">
                <a:pos x="136" y="0"/>
              </a:cxn>
            </a:cxnLst>
            <a:rect l="0" t="0" r="r" b="b"/>
            <a:pathLst>
              <a:path w="136" h="34">
                <a:moveTo>
                  <a:pt x="0" y="34"/>
                </a:moveTo>
                <a:lnTo>
                  <a:pt x="102" y="34"/>
                </a:lnTo>
                <a:lnTo>
                  <a:pt x="136" y="0"/>
                </a:lnTo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93" name="Line 132"/>
          <p:cNvSpPr>
            <a:spLocks noChangeShapeType="1"/>
          </p:cNvSpPr>
          <p:nvPr/>
        </p:nvSpPr>
        <p:spPr bwMode="auto">
          <a:xfrm>
            <a:off x="5362575" y="1720850"/>
            <a:ext cx="1588" cy="161925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94" name="Line 133"/>
          <p:cNvSpPr>
            <a:spLocks noChangeShapeType="1"/>
          </p:cNvSpPr>
          <p:nvPr/>
        </p:nvSpPr>
        <p:spPr bwMode="auto">
          <a:xfrm flipV="1">
            <a:off x="5165725" y="1806575"/>
            <a:ext cx="133350" cy="133350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95" name="Freeform 134"/>
          <p:cNvSpPr>
            <a:spLocks/>
          </p:cNvSpPr>
          <p:nvPr/>
        </p:nvSpPr>
        <p:spPr bwMode="auto">
          <a:xfrm>
            <a:off x="4965700" y="1933575"/>
            <a:ext cx="212725" cy="215900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0" y="34"/>
              </a:cxn>
              <a:cxn ang="0">
                <a:pos x="0" y="136"/>
              </a:cxn>
              <a:cxn ang="0">
                <a:pos x="100" y="136"/>
              </a:cxn>
              <a:cxn ang="0">
                <a:pos x="134" y="102"/>
              </a:cxn>
              <a:cxn ang="0">
                <a:pos x="134" y="0"/>
              </a:cxn>
              <a:cxn ang="0">
                <a:pos x="34" y="0"/>
              </a:cxn>
            </a:cxnLst>
            <a:rect l="0" t="0" r="r" b="b"/>
            <a:pathLst>
              <a:path w="134" h="136">
                <a:moveTo>
                  <a:pt x="34" y="0"/>
                </a:moveTo>
                <a:lnTo>
                  <a:pt x="0" y="34"/>
                </a:lnTo>
                <a:lnTo>
                  <a:pt x="0" y="136"/>
                </a:lnTo>
                <a:lnTo>
                  <a:pt x="100" y="136"/>
                </a:lnTo>
                <a:lnTo>
                  <a:pt x="134" y="102"/>
                </a:lnTo>
                <a:lnTo>
                  <a:pt x="134" y="0"/>
                </a:lnTo>
                <a:lnTo>
                  <a:pt x="34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96" name="Freeform 135"/>
          <p:cNvSpPr>
            <a:spLocks/>
          </p:cNvSpPr>
          <p:nvPr/>
        </p:nvSpPr>
        <p:spPr bwMode="auto">
          <a:xfrm>
            <a:off x="4965700" y="1933575"/>
            <a:ext cx="212725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100" y="34"/>
              </a:cxn>
              <a:cxn ang="0">
                <a:pos x="134" y="0"/>
              </a:cxn>
            </a:cxnLst>
            <a:rect l="0" t="0" r="r" b="b"/>
            <a:pathLst>
              <a:path w="134" h="34">
                <a:moveTo>
                  <a:pt x="0" y="34"/>
                </a:moveTo>
                <a:lnTo>
                  <a:pt x="100" y="34"/>
                </a:lnTo>
                <a:lnTo>
                  <a:pt x="134" y="0"/>
                </a:lnTo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97" name="Line 136"/>
          <p:cNvSpPr>
            <a:spLocks noChangeShapeType="1"/>
          </p:cNvSpPr>
          <p:nvPr/>
        </p:nvSpPr>
        <p:spPr bwMode="auto">
          <a:xfrm>
            <a:off x="5124450" y="1987550"/>
            <a:ext cx="1588" cy="161925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98" name="Line 137"/>
          <p:cNvSpPr>
            <a:spLocks noChangeShapeType="1"/>
          </p:cNvSpPr>
          <p:nvPr/>
        </p:nvSpPr>
        <p:spPr bwMode="auto">
          <a:xfrm flipV="1">
            <a:off x="4845050" y="2063750"/>
            <a:ext cx="196850" cy="196850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99" name="Freeform 138"/>
          <p:cNvSpPr>
            <a:spLocks/>
          </p:cNvSpPr>
          <p:nvPr/>
        </p:nvSpPr>
        <p:spPr bwMode="auto">
          <a:xfrm>
            <a:off x="3927475" y="3657600"/>
            <a:ext cx="215900" cy="215900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0" y="34"/>
              </a:cxn>
              <a:cxn ang="0">
                <a:pos x="0" y="136"/>
              </a:cxn>
              <a:cxn ang="0">
                <a:pos x="102" y="136"/>
              </a:cxn>
              <a:cxn ang="0">
                <a:pos x="136" y="102"/>
              </a:cxn>
              <a:cxn ang="0">
                <a:pos x="136" y="0"/>
              </a:cxn>
              <a:cxn ang="0">
                <a:pos x="34" y="0"/>
              </a:cxn>
            </a:cxnLst>
            <a:rect l="0" t="0" r="r" b="b"/>
            <a:pathLst>
              <a:path w="136" h="136">
                <a:moveTo>
                  <a:pt x="34" y="0"/>
                </a:moveTo>
                <a:lnTo>
                  <a:pt x="0" y="34"/>
                </a:lnTo>
                <a:lnTo>
                  <a:pt x="0" y="136"/>
                </a:lnTo>
                <a:lnTo>
                  <a:pt x="102" y="136"/>
                </a:lnTo>
                <a:lnTo>
                  <a:pt x="136" y="102"/>
                </a:lnTo>
                <a:lnTo>
                  <a:pt x="136" y="0"/>
                </a:lnTo>
                <a:lnTo>
                  <a:pt x="34" y="0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00" name="Freeform 139"/>
          <p:cNvSpPr>
            <a:spLocks/>
          </p:cNvSpPr>
          <p:nvPr/>
        </p:nvSpPr>
        <p:spPr bwMode="auto">
          <a:xfrm>
            <a:off x="3927475" y="3657600"/>
            <a:ext cx="215900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102" y="34"/>
              </a:cxn>
              <a:cxn ang="0">
                <a:pos x="136" y="0"/>
              </a:cxn>
              <a:cxn ang="0">
                <a:pos x="34" y="0"/>
              </a:cxn>
              <a:cxn ang="0">
                <a:pos x="0" y="34"/>
              </a:cxn>
            </a:cxnLst>
            <a:rect l="0" t="0" r="r" b="b"/>
            <a:pathLst>
              <a:path w="136" h="34">
                <a:moveTo>
                  <a:pt x="0" y="34"/>
                </a:moveTo>
                <a:lnTo>
                  <a:pt x="102" y="34"/>
                </a:lnTo>
                <a:lnTo>
                  <a:pt x="136" y="0"/>
                </a:lnTo>
                <a:lnTo>
                  <a:pt x="34" y="0"/>
                </a:lnTo>
                <a:lnTo>
                  <a:pt x="0" y="34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01" name="Freeform 140"/>
          <p:cNvSpPr>
            <a:spLocks/>
          </p:cNvSpPr>
          <p:nvPr/>
        </p:nvSpPr>
        <p:spPr bwMode="auto">
          <a:xfrm>
            <a:off x="4089400" y="3657600"/>
            <a:ext cx="53975" cy="215900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34" y="0"/>
              </a:cxn>
              <a:cxn ang="0">
                <a:pos x="34" y="102"/>
              </a:cxn>
              <a:cxn ang="0">
                <a:pos x="0" y="136"/>
              </a:cxn>
              <a:cxn ang="0">
                <a:pos x="0" y="34"/>
              </a:cxn>
            </a:cxnLst>
            <a:rect l="0" t="0" r="r" b="b"/>
            <a:pathLst>
              <a:path w="34" h="136">
                <a:moveTo>
                  <a:pt x="0" y="34"/>
                </a:moveTo>
                <a:lnTo>
                  <a:pt x="34" y="0"/>
                </a:lnTo>
                <a:lnTo>
                  <a:pt x="34" y="102"/>
                </a:lnTo>
                <a:lnTo>
                  <a:pt x="0" y="136"/>
                </a:lnTo>
                <a:lnTo>
                  <a:pt x="0" y="34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02" name="Line 141"/>
          <p:cNvSpPr>
            <a:spLocks noChangeShapeType="1"/>
          </p:cNvSpPr>
          <p:nvPr/>
        </p:nvSpPr>
        <p:spPr bwMode="auto">
          <a:xfrm flipV="1">
            <a:off x="4130675" y="2784475"/>
            <a:ext cx="149225" cy="149225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03" name="Line 142"/>
          <p:cNvSpPr>
            <a:spLocks noChangeShapeType="1"/>
          </p:cNvSpPr>
          <p:nvPr/>
        </p:nvSpPr>
        <p:spPr bwMode="auto">
          <a:xfrm flipV="1">
            <a:off x="4660900" y="3095625"/>
            <a:ext cx="31750" cy="31750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04" name="Line 143"/>
          <p:cNvSpPr>
            <a:spLocks noChangeShapeType="1"/>
          </p:cNvSpPr>
          <p:nvPr/>
        </p:nvSpPr>
        <p:spPr bwMode="auto">
          <a:xfrm flipV="1">
            <a:off x="4130675" y="3511550"/>
            <a:ext cx="149225" cy="149225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05" name="Line 144"/>
          <p:cNvSpPr>
            <a:spLocks noChangeShapeType="1"/>
          </p:cNvSpPr>
          <p:nvPr/>
        </p:nvSpPr>
        <p:spPr bwMode="auto">
          <a:xfrm flipV="1">
            <a:off x="4664075" y="3841750"/>
            <a:ext cx="31750" cy="31750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06" name="Freeform 145"/>
          <p:cNvSpPr>
            <a:spLocks/>
          </p:cNvSpPr>
          <p:nvPr/>
        </p:nvSpPr>
        <p:spPr bwMode="auto">
          <a:xfrm>
            <a:off x="3927475" y="2936875"/>
            <a:ext cx="212725" cy="212725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0" y="32"/>
              </a:cxn>
              <a:cxn ang="0">
                <a:pos x="0" y="134"/>
              </a:cxn>
              <a:cxn ang="0">
                <a:pos x="102" y="134"/>
              </a:cxn>
              <a:cxn ang="0">
                <a:pos x="134" y="100"/>
              </a:cxn>
              <a:cxn ang="0">
                <a:pos x="134" y="0"/>
              </a:cxn>
              <a:cxn ang="0">
                <a:pos x="34" y="0"/>
              </a:cxn>
            </a:cxnLst>
            <a:rect l="0" t="0" r="r" b="b"/>
            <a:pathLst>
              <a:path w="134" h="134">
                <a:moveTo>
                  <a:pt x="34" y="0"/>
                </a:moveTo>
                <a:lnTo>
                  <a:pt x="0" y="32"/>
                </a:lnTo>
                <a:lnTo>
                  <a:pt x="0" y="134"/>
                </a:lnTo>
                <a:lnTo>
                  <a:pt x="102" y="134"/>
                </a:lnTo>
                <a:lnTo>
                  <a:pt x="134" y="100"/>
                </a:lnTo>
                <a:lnTo>
                  <a:pt x="134" y="0"/>
                </a:lnTo>
                <a:lnTo>
                  <a:pt x="34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07" name="Freeform 146"/>
          <p:cNvSpPr>
            <a:spLocks/>
          </p:cNvSpPr>
          <p:nvPr/>
        </p:nvSpPr>
        <p:spPr bwMode="auto">
          <a:xfrm>
            <a:off x="3927475" y="2936875"/>
            <a:ext cx="212725" cy="508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02" y="32"/>
              </a:cxn>
              <a:cxn ang="0">
                <a:pos x="134" y="0"/>
              </a:cxn>
            </a:cxnLst>
            <a:rect l="0" t="0" r="r" b="b"/>
            <a:pathLst>
              <a:path w="134" h="32">
                <a:moveTo>
                  <a:pt x="0" y="32"/>
                </a:moveTo>
                <a:lnTo>
                  <a:pt x="102" y="32"/>
                </a:lnTo>
                <a:lnTo>
                  <a:pt x="134" y="0"/>
                </a:lnTo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08" name="Line 147"/>
          <p:cNvSpPr>
            <a:spLocks noChangeShapeType="1"/>
          </p:cNvSpPr>
          <p:nvPr/>
        </p:nvSpPr>
        <p:spPr bwMode="auto">
          <a:xfrm>
            <a:off x="4089400" y="2987675"/>
            <a:ext cx="1588" cy="161925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09" name="Freeform 148"/>
          <p:cNvSpPr>
            <a:spLocks/>
          </p:cNvSpPr>
          <p:nvPr/>
        </p:nvSpPr>
        <p:spPr bwMode="auto">
          <a:xfrm>
            <a:off x="4460875" y="3870325"/>
            <a:ext cx="215900" cy="212725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0" y="34"/>
              </a:cxn>
              <a:cxn ang="0">
                <a:pos x="0" y="134"/>
              </a:cxn>
              <a:cxn ang="0">
                <a:pos x="102" y="134"/>
              </a:cxn>
              <a:cxn ang="0">
                <a:pos x="136" y="100"/>
              </a:cxn>
              <a:cxn ang="0">
                <a:pos x="136" y="0"/>
              </a:cxn>
              <a:cxn ang="0">
                <a:pos x="34" y="0"/>
              </a:cxn>
            </a:cxnLst>
            <a:rect l="0" t="0" r="r" b="b"/>
            <a:pathLst>
              <a:path w="136" h="134">
                <a:moveTo>
                  <a:pt x="34" y="0"/>
                </a:moveTo>
                <a:lnTo>
                  <a:pt x="0" y="34"/>
                </a:lnTo>
                <a:lnTo>
                  <a:pt x="0" y="134"/>
                </a:lnTo>
                <a:lnTo>
                  <a:pt x="102" y="134"/>
                </a:lnTo>
                <a:lnTo>
                  <a:pt x="136" y="100"/>
                </a:lnTo>
                <a:lnTo>
                  <a:pt x="136" y="0"/>
                </a:lnTo>
                <a:lnTo>
                  <a:pt x="34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10" name="Freeform 149"/>
          <p:cNvSpPr>
            <a:spLocks/>
          </p:cNvSpPr>
          <p:nvPr/>
        </p:nvSpPr>
        <p:spPr bwMode="auto">
          <a:xfrm>
            <a:off x="4460875" y="3870325"/>
            <a:ext cx="215900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102" y="34"/>
              </a:cxn>
              <a:cxn ang="0">
                <a:pos x="136" y="0"/>
              </a:cxn>
              <a:cxn ang="0">
                <a:pos x="34" y="0"/>
              </a:cxn>
              <a:cxn ang="0">
                <a:pos x="0" y="34"/>
              </a:cxn>
            </a:cxnLst>
            <a:rect l="0" t="0" r="r" b="b"/>
            <a:pathLst>
              <a:path w="136" h="34">
                <a:moveTo>
                  <a:pt x="0" y="34"/>
                </a:moveTo>
                <a:lnTo>
                  <a:pt x="102" y="34"/>
                </a:lnTo>
                <a:lnTo>
                  <a:pt x="136" y="0"/>
                </a:lnTo>
                <a:lnTo>
                  <a:pt x="34" y="0"/>
                </a:lnTo>
                <a:lnTo>
                  <a:pt x="0" y="3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11" name="Freeform 150"/>
          <p:cNvSpPr>
            <a:spLocks/>
          </p:cNvSpPr>
          <p:nvPr/>
        </p:nvSpPr>
        <p:spPr bwMode="auto">
          <a:xfrm>
            <a:off x="4622800" y="3870325"/>
            <a:ext cx="53975" cy="21272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34" y="0"/>
              </a:cxn>
              <a:cxn ang="0">
                <a:pos x="34" y="100"/>
              </a:cxn>
              <a:cxn ang="0">
                <a:pos x="0" y="134"/>
              </a:cxn>
              <a:cxn ang="0">
                <a:pos x="0" y="34"/>
              </a:cxn>
            </a:cxnLst>
            <a:rect l="0" t="0" r="r" b="b"/>
            <a:pathLst>
              <a:path w="34" h="134">
                <a:moveTo>
                  <a:pt x="0" y="34"/>
                </a:moveTo>
                <a:lnTo>
                  <a:pt x="34" y="0"/>
                </a:lnTo>
                <a:lnTo>
                  <a:pt x="34" y="100"/>
                </a:lnTo>
                <a:lnTo>
                  <a:pt x="0" y="134"/>
                </a:lnTo>
                <a:lnTo>
                  <a:pt x="0" y="3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12" name="Line 151"/>
          <p:cNvSpPr>
            <a:spLocks noChangeShapeType="1"/>
          </p:cNvSpPr>
          <p:nvPr/>
        </p:nvSpPr>
        <p:spPr bwMode="auto">
          <a:xfrm flipV="1">
            <a:off x="4400550" y="4016375"/>
            <a:ext cx="123825" cy="120650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13" name="Freeform 152"/>
          <p:cNvSpPr>
            <a:spLocks/>
          </p:cNvSpPr>
          <p:nvPr/>
        </p:nvSpPr>
        <p:spPr bwMode="auto">
          <a:xfrm>
            <a:off x="4194175" y="4127500"/>
            <a:ext cx="215900" cy="215900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0" y="34"/>
              </a:cxn>
              <a:cxn ang="0">
                <a:pos x="0" y="136"/>
              </a:cxn>
              <a:cxn ang="0">
                <a:pos x="102" y="136"/>
              </a:cxn>
              <a:cxn ang="0">
                <a:pos x="136" y="102"/>
              </a:cxn>
              <a:cxn ang="0">
                <a:pos x="136" y="0"/>
              </a:cxn>
              <a:cxn ang="0">
                <a:pos x="34" y="0"/>
              </a:cxn>
            </a:cxnLst>
            <a:rect l="0" t="0" r="r" b="b"/>
            <a:pathLst>
              <a:path w="136" h="136">
                <a:moveTo>
                  <a:pt x="34" y="0"/>
                </a:moveTo>
                <a:lnTo>
                  <a:pt x="0" y="34"/>
                </a:lnTo>
                <a:lnTo>
                  <a:pt x="0" y="136"/>
                </a:lnTo>
                <a:lnTo>
                  <a:pt x="102" y="136"/>
                </a:lnTo>
                <a:lnTo>
                  <a:pt x="136" y="102"/>
                </a:lnTo>
                <a:lnTo>
                  <a:pt x="136" y="0"/>
                </a:lnTo>
                <a:lnTo>
                  <a:pt x="34" y="0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14" name="Freeform 153"/>
          <p:cNvSpPr>
            <a:spLocks/>
          </p:cNvSpPr>
          <p:nvPr/>
        </p:nvSpPr>
        <p:spPr bwMode="auto">
          <a:xfrm>
            <a:off x="4194175" y="4127500"/>
            <a:ext cx="215900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102" y="34"/>
              </a:cxn>
              <a:cxn ang="0">
                <a:pos x="136" y="0"/>
              </a:cxn>
              <a:cxn ang="0">
                <a:pos x="34" y="0"/>
              </a:cxn>
              <a:cxn ang="0">
                <a:pos x="0" y="34"/>
              </a:cxn>
            </a:cxnLst>
            <a:rect l="0" t="0" r="r" b="b"/>
            <a:pathLst>
              <a:path w="136" h="34">
                <a:moveTo>
                  <a:pt x="0" y="34"/>
                </a:moveTo>
                <a:lnTo>
                  <a:pt x="102" y="34"/>
                </a:lnTo>
                <a:lnTo>
                  <a:pt x="136" y="0"/>
                </a:lnTo>
                <a:lnTo>
                  <a:pt x="34" y="0"/>
                </a:lnTo>
                <a:lnTo>
                  <a:pt x="0" y="34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15" name="Freeform 154"/>
          <p:cNvSpPr>
            <a:spLocks/>
          </p:cNvSpPr>
          <p:nvPr/>
        </p:nvSpPr>
        <p:spPr bwMode="auto">
          <a:xfrm>
            <a:off x="4356100" y="4127500"/>
            <a:ext cx="53975" cy="215900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34" y="0"/>
              </a:cxn>
              <a:cxn ang="0">
                <a:pos x="34" y="102"/>
              </a:cxn>
              <a:cxn ang="0">
                <a:pos x="0" y="136"/>
              </a:cxn>
              <a:cxn ang="0">
                <a:pos x="0" y="34"/>
              </a:cxn>
            </a:cxnLst>
            <a:rect l="0" t="0" r="r" b="b"/>
            <a:pathLst>
              <a:path w="34" h="136">
                <a:moveTo>
                  <a:pt x="0" y="34"/>
                </a:moveTo>
                <a:lnTo>
                  <a:pt x="34" y="0"/>
                </a:lnTo>
                <a:lnTo>
                  <a:pt x="34" y="102"/>
                </a:lnTo>
                <a:lnTo>
                  <a:pt x="0" y="136"/>
                </a:lnTo>
                <a:lnTo>
                  <a:pt x="0" y="34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16" name="Line 155"/>
          <p:cNvSpPr>
            <a:spLocks noChangeShapeType="1"/>
          </p:cNvSpPr>
          <p:nvPr/>
        </p:nvSpPr>
        <p:spPr bwMode="auto">
          <a:xfrm flipV="1">
            <a:off x="4133850" y="4257675"/>
            <a:ext cx="149225" cy="149225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17" name="Line 156"/>
          <p:cNvSpPr>
            <a:spLocks noChangeShapeType="1"/>
          </p:cNvSpPr>
          <p:nvPr/>
        </p:nvSpPr>
        <p:spPr bwMode="auto">
          <a:xfrm flipV="1">
            <a:off x="5416550" y="3816350"/>
            <a:ext cx="60325" cy="50800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18" name="Line 157"/>
          <p:cNvSpPr>
            <a:spLocks noChangeShapeType="1"/>
          </p:cNvSpPr>
          <p:nvPr/>
        </p:nvSpPr>
        <p:spPr bwMode="auto">
          <a:xfrm flipV="1">
            <a:off x="5153025" y="4010025"/>
            <a:ext cx="123825" cy="120650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19" name="Freeform 158"/>
          <p:cNvSpPr>
            <a:spLocks/>
          </p:cNvSpPr>
          <p:nvPr/>
        </p:nvSpPr>
        <p:spPr bwMode="auto">
          <a:xfrm>
            <a:off x="3927475" y="4403725"/>
            <a:ext cx="212725" cy="206375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0" y="34"/>
              </a:cxn>
              <a:cxn ang="0">
                <a:pos x="0" y="130"/>
              </a:cxn>
              <a:cxn ang="0">
                <a:pos x="102" y="130"/>
              </a:cxn>
              <a:cxn ang="0">
                <a:pos x="134" y="102"/>
              </a:cxn>
              <a:cxn ang="0">
                <a:pos x="134" y="0"/>
              </a:cxn>
              <a:cxn ang="0">
                <a:pos x="34" y="0"/>
              </a:cxn>
            </a:cxnLst>
            <a:rect l="0" t="0" r="r" b="b"/>
            <a:pathLst>
              <a:path w="134" h="130">
                <a:moveTo>
                  <a:pt x="34" y="0"/>
                </a:moveTo>
                <a:lnTo>
                  <a:pt x="0" y="34"/>
                </a:lnTo>
                <a:lnTo>
                  <a:pt x="0" y="130"/>
                </a:lnTo>
                <a:lnTo>
                  <a:pt x="102" y="130"/>
                </a:lnTo>
                <a:lnTo>
                  <a:pt x="134" y="102"/>
                </a:lnTo>
                <a:lnTo>
                  <a:pt x="134" y="0"/>
                </a:lnTo>
                <a:lnTo>
                  <a:pt x="34" y="0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20" name="Freeform 159"/>
          <p:cNvSpPr>
            <a:spLocks/>
          </p:cNvSpPr>
          <p:nvPr/>
        </p:nvSpPr>
        <p:spPr bwMode="auto">
          <a:xfrm>
            <a:off x="3927475" y="4403725"/>
            <a:ext cx="212725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102" y="34"/>
              </a:cxn>
              <a:cxn ang="0">
                <a:pos x="134" y="0"/>
              </a:cxn>
              <a:cxn ang="0">
                <a:pos x="34" y="0"/>
              </a:cxn>
              <a:cxn ang="0">
                <a:pos x="0" y="34"/>
              </a:cxn>
            </a:cxnLst>
            <a:rect l="0" t="0" r="r" b="b"/>
            <a:pathLst>
              <a:path w="134" h="34">
                <a:moveTo>
                  <a:pt x="0" y="34"/>
                </a:moveTo>
                <a:lnTo>
                  <a:pt x="102" y="34"/>
                </a:lnTo>
                <a:lnTo>
                  <a:pt x="134" y="0"/>
                </a:lnTo>
                <a:lnTo>
                  <a:pt x="34" y="0"/>
                </a:lnTo>
                <a:lnTo>
                  <a:pt x="0" y="34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21" name="Freeform 160"/>
          <p:cNvSpPr>
            <a:spLocks/>
          </p:cNvSpPr>
          <p:nvPr/>
        </p:nvSpPr>
        <p:spPr bwMode="auto">
          <a:xfrm>
            <a:off x="4089400" y="4403725"/>
            <a:ext cx="50800" cy="2063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32" y="0"/>
              </a:cxn>
              <a:cxn ang="0">
                <a:pos x="32" y="102"/>
              </a:cxn>
              <a:cxn ang="0">
                <a:pos x="0" y="130"/>
              </a:cxn>
              <a:cxn ang="0">
                <a:pos x="0" y="34"/>
              </a:cxn>
            </a:cxnLst>
            <a:rect l="0" t="0" r="r" b="b"/>
            <a:pathLst>
              <a:path w="32" h="130">
                <a:moveTo>
                  <a:pt x="0" y="34"/>
                </a:moveTo>
                <a:lnTo>
                  <a:pt x="32" y="0"/>
                </a:lnTo>
                <a:lnTo>
                  <a:pt x="32" y="102"/>
                </a:lnTo>
                <a:lnTo>
                  <a:pt x="0" y="130"/>
                </a:lnTo>
                <a:lnTo>
                  <a:pt x="0" y="34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22" name="Line 161"/>
          <p:cNvSpPr>
            <a:spLocks noChangeShapeType="1"/>
          </p:cNvSpPr>
          <p:nvPr/>
        </p:nvSpPr>
        <p:spPr bwMode="auto">
          <a:xfrm>
            <a:off x="4292600" y="2870200"/>
            <a:ext cx="1588" cy="539750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23" name="Line 162"/>
          <p:cNvSpPr>
            <a:spLocks noChangeShapeType="1"/>
          </p:cNvSpPr>
          <p:nvPr/>
        </p:nvSpPr>
        <p:spPr bwMode="auto">
          <a:xfrm>
            <a:off x="4292600" y="2149475"/>
            <a:ext cx="1588" cy="539750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24" name="Line 163"/>
          <p:cNvSpPr>
            <a:spLocks noChangeShapeType="1"/>
          </p:cNvSpPr>
          <p:nvPr/>
        </p:nvSpPr>
        <p:spPr bwMode="auto">
          <a:xfrm>
            <a:off x="4292600" y="3616325"/>
            <a:ext cx="1588" cy="539750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25" name="Line 164"/>
          <p:cNvSpPr>
            <a:spLocks noChangeShapeType="1"/>
          </p:cNvSpPr>
          <p:nvPr/>
        </p:nvSpPr>
        <p:spPr bwMode="auto">
          <a:xfrm>
            <a:off x="4552950" y="1885950"/>
            <a:ext cx="1588" cy="539750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26" name="Line 165"/>
          <p:cNvSpPr>
            <a:spLocks noChangeShapeType="1"/>
          </p:cNvSpPr>
          <p:nvPr/>
        </p:nvSpPr>
        <p:spPr bwMode="auto">
          <a:xfrm>
            <a:off x="4552950" y="3352800"/>
            <a:ext cx="1588" cy="539750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27" name="Line 166"/>
          <p:cNvSpPr>
            <a:spLocks noChangeShapeType="1"/>
          </p:cNvSpPr>
          <p:nvPr/>
        </p:nvSpPr>
        <p:spPr bwMode="auto">
          <a:xfrm>
            <a:off x="4006850" y="2435225"/>
            <a:ext cx="1588" cy="444500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28" name="Line 167"/>
          <p:cNvSpPr>
            <a:spLocks noChangeShapeType="1"/>
          </p:cNvSpPr>
          <p:nvPr/>
        </p:nvSpPr>
        <p:spPr bwMode="auto">
          <a:xfrm>
            <a:off x="4006850" y="3162300"/>
            <a:ext cx="1588" cy="463550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29" name="Line 168"/>
          <p:cNvSpPr>
            <a:spLocks noChangeShapeType="1"/>
          </p:cNvSpPr>
          <p:nvPr/>
        </p:nvSpPr>
        <p:spPr bwMode="auto">
          <a:xfrm>
            <a:off x="4803775" y="1628775"/>
            <a:ext cx="1588" cy="527050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30" name="Line 169"/>
          <p:cNvSpPr>
            <a:spLocks noChangeShapeType="1"/>
          </p:cNvSpPr>
          <p:nvPr/>
        </p:nvSpPr>
        <p:spPr bwMode="auto">
          <a:xfrm>
            <a:off x="5581650" y="1631950"/>
            <a:ext cx="1588" cy="514350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31" name="Line 170"/>
          <p:cNvSpPr>
            <a:spLocks noChangeShapeType="1"/>
          </p:cNvSpPr>
          <p:nvPr/>
        </p:nvSpPr>
        <p:spPr bwMode="auto">
          <a:xfrm>
            <a:off x="5305425" y="2606675"/>
            <a:ext cx="1588" cy="539750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32" name="Line 171"/>
          <p:cNvSpPr>
            <a:spLocks noChangeShapeType="1"/>
          </p:cNvSpPr>
          <p:nvPr/>
        </p:nvSpPr>
        <p:spPr bwMode="auto">
          <a:xfrm>
            <a:off x="5305425" y="1885950"/>
            <a:ext cx="1588" cy="539750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33" name="Line 172"/>
          <p:cNvSpPr>
            <a:spLocks noChangeShapeType="1"/>
          </p:cNvSpPr>
          <p:nvPr/>
        </p:nvSpPr>
        <p:spPr bwMode="auto">
          <a:xfrm>
            <a:off x="5305425" y="3352800"/>
            <a:ext cx="1588" cy="539750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34" name="Freeform 173"/>
          <p:cNvSpPr>
            <a:spLocks/>
          </p:cNvSpPr>
          <p:nvPr/>
        </p:nvSpPr>
        <p:spPr bwMode="auto">
          <a:xfrm>
            <a:off x="4965700" y="4127500"/>
            <a:ext cx="212725" cy="215900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0" y="34"/>
              </a:cxn>
              <a:cxn ang="0">
                <a:pos x="0" y="136"/>
              </a:cxn>
              <a:cxn ang="0">
                <a:pos x="100" y="136"/>
              </a:cxn>
              <a:cxn ang="0">
                <a:pos x="134" y="102"/>
              </a:cxn>
              <a:cxn ang="0">
                <a:pos x="134" y="0"/>
              </a:cxn>
              <a:cxn ang="0">
                <a:pos x="34" y="0"/>
              </a:cxn>
            </a:cxnLst>
            <a:rect l="0" t="0" r="r" b="b"/>
            <a:pathLst>
              <a:path w="134" h="136">
                <a:moveTo>
                  <a:pt x="34" y="0"/>
                </a:moveTo>
                <a:lnTo>
                  <a:pt x="0" y="34"/>
                </a:lnTo>
                <a:lnTo>
                  <a:pt x="0" y="136"/>
                </a:lnTo>
                <a:lnTo>
                  <a:pt x="100" y="136"/>
                </a:lnTo>
                <a:lnTo>
                  <a:pt x="134" y="102"/>
                </a:lnTo>
                <a:lnTo>
                  <a:pt x="134" y="0"/>
                </a:lnTo>
                <a:lnTo>
                  <a:pt x="34" y="0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35" name="Freeform 174"/>
          <p:cNvSpPr>
            <a:spLocks/>
          </p:cNvSpPr>
          <p:nvPr/>
        </p:nvSpPr>
        <p:spPr bwMode="auto">
          <a:xfrm>
            <a:off x="4965700" y="4127500"/>
            <a:ext cx="212725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100" y="34"/>
              </a:cxn>
              <a:cxn ang="0">
                <a:pos x="134" y="0"/>
              </a:cxn>
              <a:cxn ang="0">
                <a:pos x="34" y="0"/>
              </a:cxn>
              <a:cxn ang="0">
                <a:pos x="0" y="34"/>
              </a:cxn>
            </a:cxnLst>
            <a:rect l="0" t="0" r="r" b="b"/>
            <a:pathLst>
              <a:path w="134" h="34">
                <a:moveTo>
                  <a:pt x="0" y="34"/>
                </a:moveTo>
                <a:lnTo>
                  <a:pt x="100" y="34"/>
                </a:lnTo>
                <a:lnTo>
                  <a:pt x="134" y="0"/>
                </a:lnTo>
                <a:lnTo>
                  <a:pt x="34" y="0"/>
                </a:lnTo>
                <a:lnTo>
                  <a:pt x="0" y="34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36" name="Freeform 175"/>
          <p:cNvSpPr>
            <a:spLocks/>
          </p:cNvSpPr>
          <p:nvPr/>
        </p:nvSpPr>
        <p:spPr bwMode="auto">
          <a:xfrm>
            <a:off x="5124450" y="4127500"/>
            <a:ext cx="53975" cy="215900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34" y="0"/>
              </a:cxn>
              <a:cxn ang="0">
                <a:pos x="34" y="102"/>
              </a:cxn>
              <a:cxn ang="0">
                <a:pos x="0" y="136"/>
              </a:cxn>
              <a:cxn ang="0">
                <a:pos x="0" y="34"/>
              </a:cxn>
            </a:cxnLst>
            <a:rect l="0" t="0" r="r" b="b"/>
            <a:pathLst>
              <a:path w="34" h="136">
                <a:moveTo>
                  <a:pt x="0" y="34"/>
                </a:moveTo>
                <a:lnTo>
                  <a:pt x="34" y="0"/>
                </a:lnTo>
                <a:lnTo>
                  <a:pt x="34" y="102"/>
                </a:lnTo>
                <a:lnTo>
                  <a:pt x="0" y="136"/>
                </a:lnTo>
                <a:lnTo>
                  <a:pt x="0" y="34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37" name="Line 176"/>
          <p:cNvSpPr>
            <a:spLocks noChangeShapeType="1"/>
          </p:cNvSpPr>
          <p:nvPr/>
        </p:nvSpPr>
        <p:spPr bwMode="auto">
          <a:xfrm flipV="1">
            <a:off x="4886325" y="4251325"/>
            <a:ext cx="149225" cy="149225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38" name="Freeform 178"/>
          <p:cNvSpPr>
            <a:spLocks/>
          </p:cNvSpPr>
          <p:nvPr/>
        </p:nvSpPr>
        <p:spPr bwMode="auto">
          <a:xfrm>
            <a:off x="4695825" y="4403725"/>
            <a:ext cx="215900" cy="206375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0" y="34"/>
              </a:cxn>
              <a:cxn ang="0">
                <a:pos x="0" y="130"/>
              </a:cxn>
              <a:cxn ang="0">
                <a:pos x="102" y="130"/>
              </a:cxn>
              <a:cxn ang="0">
                <a:pos x="136" y="102"/>
              </a:cxn>
              <a:cxn ang="0">
                <a:pos x="136" y="0"/>
              </a:cxn>
              <a:cxn ang="0">
                <a:pos x="34" y="0"/>
              </a:cxn>
            </a:cxnLst>
            <a:rect l="0" t="0" r="r" b="b"/>
            <a:pathLst>
              <a:path w="136" h="130">
                <a:moveTo>
                  <a:pt x="34" y="0"/>
                </a:moveTo>
                <a:lnTo>
                  <a:pt x="0" y="34"/>
                </a:lnTo>
                <a:lnTo>
                  <a:pt x="0" y="130"/>
                </a:lnTo>
                <a:lnTo>
                  <a:pt x="102" y="130"/>
                </a:lnTo>
                <a:lnTo>
                  <a:pt x="136" y="102"/>
                </a:lnTo>
                <a:lnTo>
                  <a:pt x="136" y="0"/>
                </a:lnTo>
                <a:lnTo>
                  <a:pt x="34" y="0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39" name="Freeform 179"/>
          <p:cNvSpPr>
            <a:spLocks/>
          </p:cNvSpPr>
          <p:nvPr/>
        </p:nvSpPr>
        <p:spPr bwMode="auto">
          <a:xfrm>
            <a:off x="4695825" y="4403725"/>
            <a:ext cx="215900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102" y="34"/>
              </a:cxn>
              <a:cxn ang="0">
                <a:pos x="136" y="0"/>
              </a:cxn>
              <a:cxn ang="0">
                <a:pos x="34" y="0"/>
              </a:cxn>
              <a:cxn ang="0">
                <a:pos x="0" y="34"/>
              </a:cxn>
            </a:cxnLst>
            <a:rect l="0" t="0" r="r" b="b"/>
            <a:pathLst>
              <a:path w="136" h="34">
                <a:moveTo>
                  <a:pt x="0" y="34"/>
                </a:moveTo>
                <a:lnTo>
                  <a:pt x="102" y="34"/>
                </a:lnTo>
                <a:lnTo>
                  <a:pt x="136" y="0"/>
                </a:lnTo>
                <a:lnTo>
                  <a:pt x="34" y="0"/>
                </a:lnTo>
                <a:lnTo>
                  <a:pt x="0" y="34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40" name="Freeform 180"/>
          <p:cNvSpPr>
            <a:spLocks/>
          </p:cNvSpPr>
          <p:nvPr/>
        </p:nvSpPr>
        <p:spPr bwMode="auto">
          <a:xfrm>
            <a:off x="4857750" y="4403725"/>
            <a:ext cx="53975" cy="2063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34" y="0"/>
              </a:cxn>
              <a:cxn ang="0">
                <a:pos x="34" y="102"/>
              </a:cxn>
              <a:cxn ang="0">
                <a:pos x="0" y="130"/>
              </a:cxn>
              <a:cxn ang="0">
                <a:pos x="0" y="34"/>
              </a:cxn>
            </a:cxnLst>
            <a:rect l="0" t="0" r="r" b="b"/>
            <a:pathLst>
              <a:path w="34" h="130">
                <a:moveTo>
                  <a:pt x="0" y="34"/>
                </a:moveTo>
                <a:lnTo>
                  <a:pt x="34" y="0"/>
                </a:lnTo>
                <a:lnTo>
                  <a:pt x="34" y="102"/>
                </a:lnTo>
                <a:lnTo>
                  <a:pt x="0" y="130"/>
                </a:lnTo>
                <a:lnTo>
                  <a:pt x="0" y="34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41" name="Freeform 181"/>
          <p:cNvSpPr>
            <a:spLocks/>
          </p:cNvSpPr>
          <p:nvPr/>
        </p:nvSpPr>
        <p:spPr bwMode="auto">
          <a:xfrm>
            <a:off x="5200650" y="3130550"/>
            <a:ext cx="215900" cy="212725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0" y="34"/>
              </a:cxn>
              <a:cxn ang="0">
                <a:pos x="0" y="134"/>
              </a:cxn>
              <a:cxn ang="0">
                <a:pos x="102" y="134"/>
              </a:cxn>
              <a:cxn ang="0">
                <a:pos x="136" y="100"/>
              </a:cxn>
              <a:cxn ang="0">
                <a:pos x="136" y="0"/>
              </a:cxn>
              <a:cxn ang="0">
                <a:pos x="34" y="0"/>
              </a:cxn>
            </a:cxnLst>
            <a:rect l="0" t="0" r="r" b="b"/>
            <a:pathLst>
              <a:path w="136" h="134">
                <a:moveTo>
                  <a:pt x="34" y="0"/>
                </a:moveTo>
                <a:lnTo>
                  <a:pt x="0" y="34"/>
                </a:lnTo>
                <a:lnTo>
                  <a:pt x="0" y="134"/>
                </a:lnTo>
                <a:lnTo>
                  <a:pt x="102" y="134"/>
                </a:lnTo>
                <a:lnTo>
                  <a:pt x="136" y="100"/>
                </a:lnTo>
                <a:lnTo>
                  <a:pt x="136" y="0"/>
                </a:lnTo>
                <a:lnTo>
                  <a:pt x="34" y="0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42" name="Freeform 182"/>
          <p:cNvSpPr>
            <a:spLocks/>
          </p:cNvSpPr>
          <p:nvPr/>
        </p:nvSpPr>
        <p:spPr bwMode="auto">
          <a:xfrm>
            <a:off x="5200650" y="3130550"/>
            <a:ext cx="215900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102" y="34"/>
              </a:cxn>
              <a:cxn ang="0">
                <a:pos x="136" y="0"/>
              </a:cxn>
              <a:cxn ang="0">
                <a:pos x="34" y="0"/>
              </a:cxn>
              <a:cxn ang="0">
                <a:pos x="0" y="34"/>
              </a:cxn>
            </a:cxnLst>
            <a:rect l="0" t="0" r="r" b="b"/>
            <a:pathLst>
              <a:path w="136" h="34">
                <a:moveTo>
                  <a:pt x="0" y="34"/>
                </a:moveTo>
                <a:lnTo>
                  <a:pt x="102" y="34"/>
                </a:lnTo>
                <a:lnTo>
                  <a:pt x="136" y="0"/>
                </a:lnTo>
                <a:lnTo>
                  <a:pt x="34" y="0"/>
                </a:lnTo>
                <a:lnTo>
                  <a:pt x="0" y="34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43" name="Freeform 183"/>
          <p:cNvSpPr>
            <a:spLocks/>
          </p:cNvSpPr>
          <p:nvPr/>
        </p:nvSpPr>
        <p:spPr bwMode="auto">
          <a:xfrm>
            <a:off x="5362575" y="3130550"/>
            <a:ext cx="53975" cy="21272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34" y="0"/>
              </a:cxn>
              <a:cxn ang="0">
                <a:pos x="34" y="100"/>
              </a:cxn>
              <a:cxn ang="0">
                <a:pos x="0" y="134"/>
              </a:cxn>
              <a:cxn ang="0">
                <a:pos x="0" y="34"/>
              </a:cxn>
            </a:cxnLst>
            <a:rect l="0" t="0" r="r" b="b"/>
            <a:pathLst>
              <a:path w="34" h="134">
                <a:moveTo>
                  <a:pt x="0" y="34"/>
                </a:moveTo>
                <a:lnTo>
                  <a:pt x="34" y="0"/>
                </a:lnTo>
                <a:lnTo>
                  <a:pt x="34" y="100"/>
                </a:lnTo>
                <a:lnTo>
                  <a:pt x="0" y="134"/>
                </a:lnTo>
                <a:lnTo>
                  <a:pt x="0" y="34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44" name="Line 184"/>
          <p:cNvSpPr>
            <a:spLocks noChangeShapeType="1"/>
          </p:cNvSpPr>
          <p:nvPr/>
        </p:nvSpPr>
        <p:spPr bwMode="auto">
          <a:xfrm flipV="1">
            <a:off x="5162550" y="3273425"/>
            <a:ext cx="123825" cy="120650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1245" name="Group 1244"/>
          <p:cNvGrpSpPr/>
          <p:nvPr/>
        </p:nvGrpSpPr>
        <p:grpSpPr>
          <a:xfrm>
            <a:off x="4965700" y="3397250"/>
            <a:ext cx="212725" cy="212725"/>
            <a:chOff x="4965700" y="3244850"/>
            <a:chExt cx="212725" cy="212725"/>
          </a:xfrm>
          <a:solidFill>
            <a:srgbClr val="FF0000"/>
          </a:solidFill>
        </p:grpSpPr>
        <p:sp>
          <p:nvSpPr>
            <p:cNvPr id="1246" name="Freeform 185"/>
            <p:cNvSpPr>
              <a:spLocks/>
            </p:cNvSpPr>
            <p:nvPr/>
          </p:nvSpPr>
          <p:spPr bwMode="auto">
            <a:xfrm>
              <a:off x="4965700" y="3244850"/>
              <a:ext cx="212725" cy="21272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0" y="34"/>
                </a:cxn>
                <a:cxn ang="0">
                  <a:pos x="0" y="134"/>
                </a:cxn>
                <a:cxn ang="0">
                  <a:pos x="100" y="134"/>
                </a:cxn>
                <a:cxn ang="0">
                  <a:pos x="134" y="100"/>
                </a:cxn>
                <a:cxn ang="0">
                  <a:pos x="134" y="0"/>
                </a:cxn>
                <a:cxn ang="0">
                  <a:pos x="34" y="0"/>
                </a:cxn>
              </a:cxnLst>
              <a:rect l="0" t="0" r="r" b="b"/>
              <a:pathLst>
                <a:path w="134" h="134">
                  <a:moveTo>
                    <a:pt x="34" y="0"/>
                  </a:moveTo>
                  <a:lnTo>
                    <a:pt x="0" y="34"/>
                  </a:lnTo>
                  <a:lnTo>
                    <a:pt x="0" y="134"/>
                  </a:lnTo>
                  <a:lnTo>
                    <a:pt x="100" y="134"/>
                  </a:lnTo>
                  <a:lnTo>
                    <a:pt x="134" y="100"/>
                  </a:lnTo>
                  <a:lnTo>
                    <a:pt x="134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47" name="Freeform 186"/>
            <p:cNvSpPr>
              <a:spLocks/>
            </p:cNvSpPr>
            <p:nvPr/>
          </p:nvSpPr>
          <p:spPr bwMode="auto">
            <a:xfrm>
              <a:off x="4965700" y="3244850"/>
              <a:ext cx="212725" cy="5397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00" y="34"/>
                </a:cxn>
                <a:cxn ang="0">
                  <a:pos x="134" y="0"/>
                </a:cxn>
                <a:cxn ang="0">
                  <a:pos x="34" y="0"/>
                </a:cxn>
                <a:cxn ang="0">
                  <a:pos x="0" y="34"/>
                </a:cxn>
              </a:cxnLst>
              <a:rect l="0" t="0" r="r" b="b"/>
              <a:pathLst>
                <a:path w="134" h="34">
                  <a:moveTo>
                    <a:pt x="0" y="34"/>
                  </a:moveTo>
                  <a:lnTo>
                    <a:pt x="100" y="34"/>
                  </a:lnTo>
                  <a:lnTo>
                    <a:pt x="134" y="0"/>
                  </a:lnTo>
                  <a:lnTo>
                    <a:pt x="34" y="0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48" name="Freeform 187"/>
            <p:cNvSpPr>
              <a:spLocks/>
            </p:cNvSpPr>
            <p:nvPr/>
          </p:nvSpPr>
          <p:spPr bwMode="auto">
            <a:xfrm>
              <a:off x="5124450" y="3244850"/>
              <a:ext cx="53975" cy="21272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34" y="0"/>
                </a:cxn>
                <a:cxn ang="0">
                  <a:pos x="34" y="100"/>
                </a:cxn>
                <a:cxn ang="0">
                  <a:pos x="0" y="134"/>
                </a:cxn>
                <a:cxn ang="0">
                  <a:pos x="0" y="34"/>
                </a:cxn>
              </a:cxnLst>
              <a:rect l="0" t="0" r="r" b="b"/>
              <a:pathLst>
                <a:path w="34" h="134">
                  <a:moveTo>
                    <a:pt x="0" y="34"/>
                  </a:moveTo>
                  <a:lnTo>
                    <a:pt x="34" y="0"/>
                  </a:lnTo>
                  <a:lnTo>
                    <a:pt x="34" y="100"/>
                  </a:lnTo>
                  <a:lnTo>
                    <a:pt x="0" y="1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249" name="Line 188"/>
          <p:cNvSpPr>
            <a:spLocks noChangeShapeType="1"/>
          </p:cNvSpPr>
          <p:nvPr/>
        </p:nvSpPr>
        <p:spPr bwMode="auto">
          <a:xfrm flipV="1">
            <a:off x="4895850" y="3514725"/>
            <a:ext cx="149225" cy="149225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50" name="Line 189"/>
          <p:cNvSpPr>
            <a:spLocks noChangeShapeType="1"/>
          </p:cNvSpPr>
          <p:nvPr/>
        </p:nvSpPr>
        <p:spPr bwMode="auto">
          <a:xfrm flipV="1">
            <a:off x="5162550" y="2546350"/>
            <a:ext cx="123825" cy="120650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51" name="Freeform 190"/>
          <p:cNvSpPr>
            <a:spLocks/>
          </p:cNvSpPr>
          <p:nvPr/>
        </p:nvSpPr>
        <p:spPr bwMode="auto">
          <a:xfrm>
            <a:off x="4699000" y="3657600"/>
            <a:ext cx="212725" cy="215900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0" y="34"/>
              </a:cxn>
              <a:cxn ang="0">
                <a:pos x="0" y="136"/>
              </a:cxn>
              <a:cxn ang="0">
                <a:pos x="100" y="136"/>
              </a:cxn>
              <a:cxn ang="0">
                <a:pos x="134" y="102"/>
              </a:cxn>
              <a:cxn ang="0">
                <a:pos x="134" y="0"/>
              </a:cxn>
              <a:cxn ang="0">
                <a:pos x="34" y="0"/>
              </a:cxn>
            </a:cxnLst>
            <a:rect l="0" t="0" r="r" b="b"/>
            <a:pathLst>
              <a:path w="134" h="136">
                <a:moveTo>
                  <a:pt x="34" y="0"/>
                </a:moveTo>
                <a:lnTo>
                  <a:pt x="0" y="34"/>
                </a:lnTo>
                <a:lnTo>
                  <a:pt x="0" y="136"/>
                </a:lnTo>
                <a:lnTo>
                  <a:pt x="100" y="136"/>
                </a:lnTo>
                <a:lnTo>
                  <a:pt x="134" y="102"/>
                </a:lnTo>
                <a:lnTo>
                  <a:pt x="134" y="0"/>
                </a:lnTo>
                <a:lnTo>
                  <a:pt x="34" y="0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52" name="Freeform 191"/>
          <p:cNvSpPr>
            <a:spLocks/>
          </p:cNvSpPr>
          <p:nvPr/>
        </p:nvSpPr>
        <p:spPr bwMode="auto">
          <a:xfrm>
            <a:off x="4699000" y="3657600"/>
            <a:ext cx="212725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100" y="34"/>
              </a:cxn>
              <a:cxn ang="0">
                <a:pos x="134" y="0"/>
              </a:cxn>
              <a:cxn ang="0">
                <a:pos x="34" y="0"/>
              </a:cxn>
              <a:cxn ang="0">
                <a:pos x="0" y="34"/>
              </a:cxn>
            </a:cxnLst>
            <a:rect l="0" t="0" r="r" b="b"/>
            <a:pathLst>
              <a:path w="134" h="34">
                <a:moveTo>
                  <a:pt x="0" y="34"/>
                </a:moveTo>
                <a:lnTo>
                  <a:pt x="100" y="34"/>
                </a:lnTo>
                <a:lnTo>
                  <a:pt x="134" y="0"/>
                </a:lnTo>
                <a:lnTo>
                  <a:pt x="34" y="0"/>
                </a:lnTo>
                <a:lnTo>
                  <a:pt x="0" y="34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53" name="Freeform 192"/>
          <p:cNvSpPr>
            <a:spLocks/>
          </p:cNvSpPr>
          <p:nvPr/>
        </p:nvSpPr>
        <p:spPr bwMode="auto">
          <a:xfrm>
            <a:off x="4857750" y="3657600"/>
            <a:ext cx="53975" cy="215900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34" y="0"/>
              </a:cxn>
              <a:cxn ang="0">
                <a:pos x="34" y="102"/>
              </a:cxn>
              <a:cxn ang="0">
                <a:pos x="0" y="136"/>
              </a:cxn>
              <a:cxn ang="0">
                <a:pos x="0" y="34"/>
              </a:cxn>
            </a:cxnLst>
            <a:rect l="0" t="0" r="r" b="b"/>
            <a:pathLst>
              <a:path w="34" h="136">
                <a:moveTo>
                  <a:pt x="0" y="34"/>
                </a:moveTo>
                <a:lnTo>
                  <a:pt x="34" y="0"/>
                </a:lnTo>
                <a:lnTo>
                  <a:pt x="34" y="102"/>
                </a:lnTo>
                <a:lnTo>
                  <a:pt x="0" y="136"/>
                </a:lnTo>
                <a:lnTo>
                  <a:pt x="0" y="34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54" name="Freeform 193"/>
          <p:cNvSpPr>
            <a:spLocks/>
          </p:cNvSpPr>
          <p:nvPr/>
        </p:nvSpPr>
        <p:spPr bwMode="auto">
          <a:xfrm>
            <a:off x="4965700" y="2667000"/>
            <a:ext cx="212725" cy="203200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0" y="34"/>
              </a:cxn>
              <a:cxn ang="0">
                <a:pos x="0" y="128"/>
              </a:cxn>
              <a:cxn ang="0">
                <a:pos x="100" y="128"/>
              </a:cxn>
              <a:cxn ang="0">
                <a:pos x="134" y="100"/>
              </a:cxn>
              <a:cxn ang="0">
                <a:pos x="134" y="0"/>
              </a:cxn>
              <a:cxn ang="0">
                <a:pos x="34" y="0"/>
              </a:cxn>
            </a:cxnLst>
            <a:rect l="0" t="0" r="r" b="b"/>
            <a:pathLst>
              <a:path w="134" h="128">
                <a:moveTo>
                  <a:pt x="34" y="0"/>
                </a:moveTo>
                <a:lnTo>
                  <a:pt x="0" y="34"/>
                </a:lnTo>
                <a:lnTo>
                  <a:pt x="0" y="128"/>
                </a:lnTo>
                <a:lnTo>
                  <a:pt x="100" y="128"/>
                </a:lnTo>
                <a:lnTo>
                  <a:pt x="134" y="100"/>
                </a:lnTo>
                <a:lnTo>
                  <a:pt x="134" y="0"/>
                </a:lnTo>
                <a:lnTo>
                  <a:pt x="34" y="0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55" name="Freeform 194"/>
          <p:cNvSpPr>
            <a:spLocks/>
          </p:cNvSpPr>
          <p:nvPr/>
        </p:nvSpPr>
        <p:spPr bwMode="auto">
          <a:xfrm>
            <a:off x="4965700" y="2667000"/>
            <a:ext cx="212725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100" y="34"/>
              </a:cxn>
              <a:cxn ang="0">
                <a:pos x="134" y="0"/>
              </a:cxn>
              <a:cxn ang="0">
                <a:pos x="34" y="0"/>
              </a:cxn>
              <a:cxn ang="0">
                <a:pos x="0" y="34"/>
              </a:cxn>
            </a:cxnLst>
            <a:rect l="0" t="0" r="r" b="b"/>
            <a:pathLst>
              <a:path w="134" h="34">
                <a:moveTo>
                  <a:pt x="0" y="34"/>
                </a:moveTo>
                <a:lnTo>
                  <a:pt x="100" y="34"/>
                </a:lnTo>
                <a:lnTo>
                  <a:pt x="134" y="0"/>
                </a:lnTo>
                <a:lnTo>
                  <a:pt x="34" y="0"/>
                </a:lnTo>
                <a:lnTo>
                  <a:pt x="0" y="34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56" name="Freeform 195"/>
          <p:cNvSpPr>
            <a:spLocks/>
          </p:cNvSpPr>
          <p:nvPr/>
        </p:nvSpPr>
        <p:spPr bwMode="auto">
          <a:xfrm>
            <a:off x="5124450" y="2667000"/>
            <a:ext cx="53975" cy="203200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34" y="0"/>
              </a:cxn>
              <a:cxn ang="0">
                <a:pos x="34" y="100"/>
              </a:cxn>
              <a:cxn ang="0">
                <a:pos x="0" y="128"/>
              </a:cxn>
              <a:cxn ang="0">
                <a:pos x="0" y="34"/>
              </a:cxn>
            </a:cxnLst>
            <a:rect l="0" t="0" r="r" b="b"/>
            <a:pathLst>
              <a:path w="34" h="128">
                <a:moveTo>
                  <a:pt x="0" y="34"/>
                </a:moveTo>
                <a:lnTo>
                  <a:pt x="34" y="0"/>
                </a:lnTo>
                <a:lnTo>
                  <a:pt x="34" y="100"/>
                </a:lnTo>
                <a:lnTo>
                  <a:pt x="0" y="128"/>
                </a:lnTo>
                <a:lnTo>
                  <a:pt x="0" y="34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57" name="Line 196"/>
          <p:cNvSpPr>
            <a:spLocks noChangeShapeType="1"/>
          </p:cNvSpPr>
          <p:nvPr/>
        </p:nvSpPr>
        <p:spPr bwMode="auto">
          <a:xfrm flipV="1">
            <a:off x="4895850" y="2787650"/>
            <a:ext cx="149225" cy="149225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58" name="Freeform 197"/>
          <p:cNvSpPr>
            <a:spLocks/>
          </p:cNvSpPr>
          <p:nvPr/>
        </p:nvSpPr>
        <p:spPr bwMode="auto">
          <a:xfrm>
            <a:off x="4695825" y="2933700"/>
            <a:ext cx="215900" cy="212725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0" y="34"/>
              </a:cxn>
              <a:cxn ang="0">
                <a:pos x="0" y="134"/>
              </a:cxn>
              <a:cxn ang="0">
                <a:pos x="102" y="134"/>
              </a:cxn>
              <a:cxn ang="0">
                <a:pos x="136" y="100"/>
              </a:cxn>
              <a:cxn ang="0">
                <a:pos x="136" y="0"/>
              </a:cxn>
              <a:cxn ang="0">
                <a:pos x="34" y="0"/>
              </a:cxn>
            </a:cxnLst>
            <a:rect l="0" t="0" r="r" b="b"/>
            <a:pathLst>
              <a:path w="136" h="134">
                <a:moveTo>
                  <a:pt x="34" y="0"/>
                </a:moveTo>
                <a:lnTo>
                  <a:pt x="0" y="34"/>
                </a:lnTo>
                <a:lnTo>
                  <a:pt x="0" y="134"/>
                </a:lnTo>
                <a:lnTo>
                  <a:pt x="102" y="134"/>
                </a:lnTo>
                <a:lnTo>
                  <a:pt x="136" y="100"/>
                </a:lnTo>
                <a:lnTo>
                  <a:pt x="136" y="0"/>
                </a:lnTo>
                <a:lnTo>
                  <a:pt x="34" y="0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59" name="Freeform 198"/>
          <p:cNvSpPr>
            <a:spLocks/>
          </p:cNvSpPr>
          <p:nvPr/>
        </p:nvSpPr>
        <p:spPr bwMode="auto">
          <a:xfrm>
            <a:off x="4695825" y="2933700"/>
            <a:ext cx="215900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102" y="34"/>
              </a:cxn>
              <a:cxn ang="0">
                <a:pos x="136" y="0"/>
              </a:cxn>
            </a:cxnLst>
            <a:rect l="0" t="0" r="r" b="b"/>
            <a:pathLst>
              <a:path w="136" h="34">
                <a:moveTo>
                  <a:pt x="0" y="34"/>
                </a:moveTo>
                <a:lnTo>
                  <a:pt x="102" y="34"/>
                </a:lnTo>
                <a:lnTo>
                  <a:pt x="136" y="0"/>
                </a:lnTo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60" name="Line 199"/>
          <p:cNvSpPr>
            <a:spLocks noChangeShapeType="1"/>
          </p:cNvSpPr>
          <p:nvPr/>
        </p:nvSpPr>
        <p:spPr bwMode="auto">
          <a:xfrm>
            <a:off x="4857750" y="2987675"/>
            <a:ext cx="1588" cy="158750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61" name="Line 200"/>
          <p:cNvSpPr>
            <a:spLocks noChangeShapeType="1"/>
          </p:cNvSpPr>
          <p:nvPr/>
        </p:nvSpPr>
        <p:spPr bwMode="auto">
          <a:xfrm>
            <a:off x="5064125" y="3619500"/>
            <a:ext cx="1588" cy="539750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62" name="Line 201"/>
          <p:cNvSpPr>
            <a:spLocks noChangeShapeType="1"/>
          </p:cNvSpPr>
          <p:nvPr/>
        </p:nvSpPr>
        <p:spPr bwMode="auto">
          <a:xfrm>
            <a:off x="5064125" y="2873375"/>
            <a:ext cx="1588" cy="539750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63" name="Line 202"/>
          <p:cNvSpPr>
            <a:spLocks noChangeShapeType="1"/>
          </p:cNvSpPr>
          <p:nvPr/>
        </p:nvSpPr>
        <p:spPr bwMode="auto">
          <a:xfrm>
            <a:off x="5064125" y="2152650"/>
            <a:ext cx="1588" cy="539750"/>
          </a:xfrm>
          <a:prstGeom prst="line">
            <a:avLst/>
          </a:prstGeom>
          <a:solidFill>
            <a:sysClr val="window" lastClr="FFFFFF">
              <a:lumMod val="65000"/>
            </a:sysClr>
          </a:solidFill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64" name="Freeform 203"/>
          <p:cNvSpPr>
            <a:spLocks/>
          </p:cNvSpPr>
          <p:nvPr/>
        </p:nvSpPr>
        <p:spPr bwMode="auto">
          <a:xfrm>
            <a:off x="4711700" y="1409700"/>
            <a:ext cx="206375" cy="212725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0" y="34"/>
              </a:cxn>
              <a:cxn ang="0">
                <a:pos x="0" y="134"/>
              </a:cxn>
              <a:cxn ang="0">
                <a:pos x="96" y="134"/>
              </a:cxn>
              <a:cxn ang="0">
                <a:pos x="130" y="100"/>
              </a:cxn>
              <a:cxn ang="0">
                <a:pos x="130" y="0"/>
              </a:cxn>
              <a:cxn ang="0">
                <a:pos x="34" y="0"/>
              </a:cxn>
            </a:cxnLst>
            <a:rect l="0" t="0" r="r" b="b"/>
            <a:pathLst>
              <a:path w="130" h="134">
                <a:moveTo>
                  <a:pt x="34" y="0"/>
                </a:moveTo>
                <a:lnTo>
                  <a:pt x="0" y="34"/>
                </a:lnTo>
                <a:lnTo>
                  <a:pt x="0" y="134"/>
                </a:lnTo>
                <a:lnTo>
                  <a:pt x="96" y="134"/>
                </a:lnTo>
                <a:lnTo>
                  <a:pt x="130" y="100"/>
                </a:lnTo>
                <a:lnTo>
                  <a:pt x="130" y="0"/>
                </a:lnTo>
                <a:lnTo>
                  <a:pt x="34" y="0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65" name="Freeform 204"/>
          <p:cNvSpPr>
            <a:spLocks/>
          </p:cNvSpPr>
          <p:nvPr/>
        </p:nvSpPr>
        <p:spPr bwMode="auto">
          <a:xfrm>
            <a:off x="4711700" y="1409700"/>
            <a:ext cx="206375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96" y="34"/>
              </a:cxn>
              <a:cxn ang="0">
                <a:pos x="130" y="0"/>
              </a:cxn>
            </a:cxnLst>
            <a:rect l="0" t="0" r="r" b="b"/>
            <a:pathLst>
              <a:path w="130" h="34">
                <a:moveTo>
                  <a:pt x="0" y="34"/>
                </a:moveTo>
                <a:lnTo>
                  <a:pt x="96" y="34"/>
                </a:lnTo>
                <a:lnTo>
                  <a:pt x="130" y="0"/>
                </a:lnTo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66" name="Line 206"/>
          <p:cNvSpPr>
            <a:spLocks noChangeShapeType="1"/>
          </p:cNvSpPr>
          <p:nvPr/>
        </p:nvSpPr>
        <p:spPr bwMode="auto">
          <a:xfrm>
            <a:off x="4864100" y="1463675"/>
            <a:ext cx="1588" cy="15875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67" name="Line 207"/>
          <p:cNvSpPr>
            <a:spLocks noChangeShapeType="1"/>
          </p:cNvSpPr>
          <p:nvPr/>
        </p:nvSpPr>
        <p:spPr bwMode="auto">
          <a:xfrm flipV="1">
            <a:off x="4629150" y="1546225"/>
            <a:ext cx="155575" cy="155575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68" name="Freeform 208"/>
          <p:cNvSpPr>
            <a:spLocks/>
          </p:cNvSpPr>
          <p:nvPr/>
        </p:nvSpPr>
        <p:spPr bwMode="auto">
          <a:xfrm>
            <a:off x="4445000" y="1666875"/>
            <a:ext cx="212725" cy="215900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0" y="34"/>
              </a:cxn>
              <a:cxn ang="0">
                <a:pos x="0" y="136"/>
              </a:cxn>
              <a:cxn ang="0">
                <a:pos x="100" y="136"/>
              </a:cxn>
              <a:cxn ang="0">
                <a:pos x="134" y="102"/>
              </a:cxn>
              <a:cxn ang="0">
                <a:pos x="134" y="0"/>
              </a:cxn>
              <a:cxn ang="0">
                <a:pos x="34" y="0"/>
              </a:cxn>
            </a:cxnLst>
            <a:rect l="0" t="0" r="r" b="b"/>
            <a:pathLst>
              <a:path w="134" h="136">
                <a:moveTo>
                  <a:pt x="34" y="0"/>
                </a:moveTo>
                <a:lnTo>
                  <a:pt x="0" y="34"/>
                </a:lnTo>
                <a:lnTo>
                  <a:pt x="0" y="136"/>
                </a:lnTo>
                <a:lnTo>
                  <a:pt x="100" y="136"/>
                </a:lnTo>
                <a:lnTo>
                  <a:pt x="134" y="102"/>
                </a:lnTo>
                <a:lnTo>
                  <a:pt x="134" y="0"/>
                </a:lnTo>
                <a:lnTo>
                  <a:pt x="34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69" name="Freeform 209"/>
          <p:cNvSpPr>
            <a:spLocks/>
          </p:cNvSpPr>
          <p:nvPr/>
        </p:nvSpPr>
        <p:spPr bwMode="auto">
          <a:xfrm>
            <a:off x="4445000" y="1666875"/>
            <a:ext cx="212725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100" y="34"/>
              </a:cxn>
              <a:cxn ang="0">
                <a:pos x="134" y="0"/>
              </a:cxn>
            </a:cxnLst>
            <a:rect l="0" t="0" r="r" b="b"/>
            <a:pathLst>
              <a:path w="134" h="34">
                <a:moveTo>
                  <a:pt x="0" y="34"/>
                </a:moveTo>
                <a:lnTo>
                  <a:pt x="100" y="34"/>
                </a:lnTo>
                <a:lnTo>
                  <a:pt x="134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70" name="Line 210"/>
          <p:cNvSpPr>
            <a:spLocks noChangeShapeType="1"/>
          </p:cNvSpPr>
          <p:nvPr/>
        </p:nvSpPr>
        <p:spPr bwMode="auto">
          <a:xfrm>
            <a:off x="4603750" y="1720850"/>
            <a:ext cx="1588" cy="16192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71" name="Line 211"/>
          <p:cNvSpPr>
            <a:spLocks noChangeShapeType="1"/>
          </p:cNvSpPr>
          <p:nvPr/>
        </p:nvSpPr>
        <p:spPr bwMode="auto">
          <a:xfrm flipV="1">
            <a:off x="4378325" y="1819275"/>
            <a:ext cx="130175" cy="133350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72" name="Freeform 212"/>
          <p:cNvSpPr>
            <a:spLocks/>
          </p:cNvSpPr>
          <p:nvPr/>
        </p:nvSpPr>
        <p:spPr bwMode="auto">
          <a:xfrm>
            <a:off x="4194175" y="1933575"/>
            <a:ext cx="215900" cy="215900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0" y="34"/>
              </a:cxn>
              <a:cxn ang="0">
                <a:pos x="0" y="136"/>
              </a:cxn>
              <a:cxn ang="0">
                <a:pos x="102" y="136"/>
              </a:cxn>
              <a:cxn ang="0">
                <a:pos x="136" y="102"/>
              </a:cxn>
              <a:cxn ang="0">
                <a:pos x="136" y="0"/>
              </a:cxn>
              <a:cxn ang="0">
                <a:pos x="34" y="0"/>
              </a:cxn>
            </a:cxnLst>
            <a:rect l="0" t="0" r="r" b="b"/>
            <a:pathLst>
              <a:path w="136" h="136">
                <a:moveTo>
                  <a:pt x="34" y="0"/>
                </a:moveTo>
                <a:lnTo>
                  <a:pt x="0" y="34"/>
                </a:lnTo>
                <a:lnTo>
                  <a:pt x="0" y="136"/>
                </a:lnTo>
                <a:lnTo>
                  <a:pt x="102" y="136"/>
                </a:lnTo>
                <a:lnTo>
                  <a:pt x="136" y="102"/>
                </a:lnTo>
                <a:lnTo>
                  <a:pt x="136" y="0"/>
                </a:lnTo>
                <a:lnTo>
                  <a:pt x="34" y="0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73" name="Freeform 213"/>
          <p:cNvSpPr>
            <a:spLocks/>
          </p:cNvSpPr>
          <p:nvPr/>
        </p:nvSpPr>
        <p:spPr bwMode="auto">
          <a:xfrm>
            <a:off x="4194175" y="1933575"/>
            <a:ext cx="215900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102" y="34"/>
              </a:cxn>
              <a:cxn ang="0">
                <a:pos x="136" y="0"/>
              </a:cxn>
            </a:cxnLst>
            <a:rect l="0" t="0" r="r" b="b"/>
            <a:pathLst>
              <a:path w="136" h="34">
                <a:moveTo>
                  <a:pt x="0" y="34"/>
                </a:moveTo>
                <a:lnTo>
                  <a:pt x="102" y="34"/>
                </a:lnTo>
                <a:lnTo>
                  <a:pt x="136" y="0"/>
                </a:lnTo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74" name="Line 214"/>
          <p:cNvSpPr>
            <a:spLocks noChangeShapeType="1"/>
          </p:cNvSpPr>
          <p:nvPr/>
        </p:nvSpPr>
        <p:spPr bwMode="auto">
          <a:xfrm>
            <a:off x="4356100" y="1987550"/>
            <a:ext cx="1588" cy="16192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75" name="Line 215"/>
          <p:cNvSpPr>
            <a:spLocks noChangeShapeType="1"/>
          </p:cNvSpPr>
          <p:nvPr/>
        </p:nvSpPr>
        <p:spPr bwMode="auto">
          <a:xfrm flipV="1">
            <a:off x="4070350" y="2060575"/>
            <a:ext cx="196850" cy="196850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76" name="Freeform 216"/>
          <p:cNvSpPr>
            <a:spLocks/>
          </p:cNvSpPr>
          <p:nvPr/>
        </p:nvSpPr>
        <p:spPr bwMode="auto">
          <a:xfrm>
            <a:off x="3927475" y="2209800"/>
            <a:ext cx="212725" cy="215900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0" y="34"/>
              </a:cxn>
              <a:cxn ang="0">
                <a:pos x="0" y="136"/>
              </a:cxn>
              <a:cxn ang="0">
                <a:pos x="102" y="136"/>
              </a:cxn>
              <a:cxn ang="0">
                <a:pos x="134" y="102"/>
              </a:cxn>
              <a:cxn ang="0">
                <a:pos x="134" y="0"/>
              </a:cxn>
              <a:cxn ang="0">
                <a:pos x="34" y="0"/>
              </a:cxn>
            </a:cxnLst>
            <a:rect l="0" t="0" r="r" b="b"/>
            <a:pathLst>
              <a:path w="134" h="136">
                <a:moveTo>
                  <a:pt x="34" y="0"/>
                </a:moveTo>
                <a:lnTo>
                  <a:pt x="0" y="34"/>
                </a:lnTo>
                <a:lnTo>
                  <a:pt x="0" y="136"/>
                </a:lnTo>
                <a:lnTo>
                  <a:pt x="102" y="136"/>
                </a:lnTo>
                <a:lnTo>
                  <a:pt x="134" y="102"/>
                </a:lnTo>
                <a:lnTo>
                  <a:pt x="134" y="0"/>
                </a:lnTo>
                <a:lnTo>
                  <a:pt x="34" y="0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77" name="Freeform 217"/>
          <p:cNvSpPr>
            <a:spLocks/>
          </p:cNvSpPr>
          <p:nvPr/>
        </p:nvSpPr>
        <p:spPr bwMode="auto">
          <a:xfrm>
            <a:off x="4089400" y="2263775"/>
            <a:ext cx="1588" cy="161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2"/>
              </a:cxn>
              <a:cxn ang="0">
                <a:pos x="0" y="0"/>
              </a:cxn>
            </a:cxnLst>
            <a:rect l="0" t="0" r="r" b="b"/>
            <a:pathLst>
              <a:path h="102">
                <a:moveTo>
                  <a:pt x="0" y="0"/>
                </a:moveTo>
                <a:lnTo>
                  <a:pt x="0" y="102"/>
                </a:lnTo>
                <a:lnTo>
                  <a:pt x="0" y="0"/>
                </a:lnTo>
                <a:close/>
              </a:path>
            </a:pathLst>
          </a:custGeom>
          <a:solidFill>
            <a:srgbClr val="FAB43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78" name="Line 218"/>
          <p:cNvSpPr>
            <a:spLocks noChangeShapeType="1"/>
          </p:cNvSpPr>
          <p:nvPr/>
        </p:nvSpPr>
        <p:spPr bwMode="auto">
          <a:xfrm>
            <a:off x="4089400" y="2263775"/>
            <a:ext cx="1588" cy="16192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79" name="Freeform 219"/>
          <p:cNvSpPr>
            <a:spLocks/>
          </p:cNvSpPr>
          <p:nvPr/>
        </p:nvSpPr>
        <p:spPr bwMode="auto">
          <a:xfrm>
            <a:off x="3927475" y="2209800"/>
            <a:ext cx="212725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102" y="34"/>
              </a:cxn>
              <a:cxn ang="0">
                <a:pos x="134" y="0"/>
              </a:cxn>
            </a:cxnLst>
            <a:rect l="0" t="0" r="r" b="b"/>
            <a:pathLst>
              <a:path w="134" h="34">
                <a:moveTo>
                  <a:pt x="0" y="34"/>
                </a:moveTo>
                <a:lnTo>
                  <a:pt x="102" y="34"/>
                </a:lnTo>
                <a:lnTo>
                  <a:pt x="134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80" name="Line 220"/>
          <p:cNvSpPr>
            <a:spLocks noChangeShapeType="1"/>
          </p:cNvSpPr>
          <p:nvPr/>
        </p:nvSpPr>
        <p:spPr bwMode="auto">
          <a:xfrm>
            <a:off x="4794250" y="2419350"/>
            <a:ext cx="1588" cy="466725"/>
          </a:xfrm>
          <a:prstGeom prst="line">
            <a:avLst/>
          </a:prstGeom>
          <a:noFill/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81" name="Line 221"/>
          <p:cNvSpPr>
            <a:spLocks noChangeShapeType="1"/>
          </p:cNvSpPr>
          <p:nvPr/>
        </p:nvSpPr>
        <p:spPr bwMode="auto">
          <a:xfrm>
            <a:off x="5556250" y="2368550"/>
            <a:ext cx="1588" cy="514350"/>
          </a:xfrm>
          <a:prstGeom prst="line">
            <a:avLst/>
          </a:prstGeom>
          <a:noFill/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82" name="Line 222"/>
          <p:cNvSpPr>
            <a:spLocks noChangeShapeType="1"/>
          </p:cNvSpPr>
          <p:nvPr/>
        </p:nvSpPr>
        <p:spPr bwMode="auto">
          <a:xfrm>
            <a:off x="5562600" y="3098800"/>
            <a:ext cx="1588" cy="514350"/>
          </a:xfrm>
          <a:prstGeom prst="line">
            <a:avLst/>
          </a:prstGeom>
          <a:noFill/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83" name="Freeform 223"/>
          <p:cNvSpPr>
            <a:spLocks/>
          </p:cNvSpPr>
          <p:nvPr/>
        </p:nvSpPr>
        <p:spPr bwMode="auto">
          <a:xfrm>
            <a:off x="4695825" y="2209800"/>
            <a:ext cx="215900" cy="215900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0" y="34"/>
              </a:cxn>
              <a:cxn ang="0">
                <a:pos x="0" y="136"/>
              </a:cxn>
              <a:cxn ang="0">
                <a:pos x="102" y="136"/>
              </a:cxn>
              <a:cxn ang="0">
                <a:pos x="136" y="102"/>
              </a:cxn>
              <a:cxn ang="0">
                <a:pos x="136" y="0"/>
              </a:cxn>
              <a:cxn ang="0">
                <a:pos x="34" y="0"/>
              </a:cxn>
            </a:cxnLst>
            <a:rect l="0" t="0" r="r" b="b"/>
            <a:pathLst>
              <a:path w="136" h="136">
                <a:moveTo>
                  <a:pt x="34" y="0"/>
                </a:moveTo>
                <a:lnTo>
                  <a:pt x="0" y="34"/>
                </a:lnTo>
                <a:lnTo>
                  <a:pt x="0" y="136"/>
                </a:lnTo>
                <a:lnTo>
                  <a:pt x="102" y="136"/>
                </a:lnTo>
                <a:lnTo>
                  <a:pt x="136" y="102"/>
                </a:lnTo>
                <a:lnTo>
                  <a:pt x="136" y="0"/>
                </a:lnTo>
                <a:lnTo>
                  <a:pt x="34" y="0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84" name="Freeform 224"/>
          <p:cNvSpPr>
            <a:spLocks/>
          </p:cNvSpPr>
          <p:nvPr/>
        </p:nvSpPr>
        <p:spPr bwMode="auto">
          <a:xfrm>
            <a:off x="4857750" y="2263775"/>
            <a:ext cx="1588" cy="161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2"/>
              </a:cxn>
              <a:cxn ang="0">
                <a:pos x="0" y="0"/>
              </a:cxn>
            </a:cxnLst>
            <a:rect l="0" t="0" r="r" b="b"/>
            <a:pathLst>
              <a:path h="102">
                <a:moveTo>
                  <a:pt x="0" y="0"/>
                </a:moveTo>
                <a:lnTo>
                  <a:pt x="0" y="102"/>
                </a:lnTo>
                <a:lnTo>
                  <a:pt x="0" y="0"/>
                </a:lnTo>
                <a:close/>
              </a:path>
            </a:pathLst>
          </a:custGeom>
          <a:solidFill>
            <a:srgbClr val="FAB43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85" name="Line 225"/>
          <p:cNvSpPr>
            <a:spLocks noChangeShapeType="1"/>
          </p:cNvSpPr>
          <p:nvPr/>
        </p:nvSpPr>
        <p:spPr bwMode="auto">
          <a:xfrm>
            <a:off x="4857750" y="2263775"/>
            <a:ext cx="1588" cy="16192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86" name="Freeform 226"/>
          <p:cNvSpPr>
            <a:spLocks/>
          </p:cNvSpPr>
          <p:nvPr/>
        </p:nvSpPr>
        <p:spPr bwMode="auto">
          <a:xfrm>
            <a:off x="4695825" y="2209800"/>
            <a:ext cx="215900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102" y="34"/>
              </a:cxn>
              <a:cxn ang="0">
                <a:pos x="136" y="0"/>
              </a:cxn>
            </a:cxnLst>
            <a:rect l="0" t="0" r="r" b="b"/>
            <a:pathLst>
              <a:path w="136" h="34">
                <a:moveTo>
                  <a:pt x="0" y="34"/>
                </a:moveTo>
                <a:lnTo>
                  <a:pt x="102" y="34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87" name="Line 227"/>
          <p:cNvSpPr>
            <a:spLocks noChangeShapeType="1"/>
          </p:cNvSpPr>
          <p:nvPr/>
        </p:nvSpPr>
        <p:spPr bwMode="auto">
          <a:xfrm>
            <a:off x="4794250" y="3155950"/>
            <a:ext cx="1588" cy="466725"/>
          </a:xfrm>
          <a:prstGeom prst="line">
            <a:avLst/>
          </a:prstGeom>
          <a:noFill/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88" name="Line 228"/>
          <p:cNvSpPr>
            <a:spLocks noChangeShapeType="1"/>
          </p:cNvSpPr>
          <p:nvPr/>
        </p:nvSpPr>
        <p:spPr bwMode="auto">
          <a:xfrm flipH="1">
            <a:off x="4378325" y="3502025"/>
            <a:ext cx="574675" cy="1588"/>
          </a:xfrm>
          <a:prstGeom prst="line">
            <a:avLst/>
          </a:prstGeom>
          <a:noFill/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89" name="Line 229"/>
          <p:cNvSpPr>
            <a:spLocks noChangeShapeType="1"/>
          </p:cNvSpPr>
          <p:nvPr/>
        </p:nvSpPr>
        <p:spPr bwMode="auto">
          <a:xfrm>
            <a:off x="5661025" y="1527175"/>
            <a:ext cx="581025" cy="1588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90" name="Line 230"/>
          <p:cNvSpPr>
            <a:spLocks noChangeShapeType="1"/>
          </p:cNvSpPr>
          <p:nvPr/>
        </p:nvSpPr>
        <p:spPr bwMode="auto">
          <a:xfrm>
            <a:off x="4889500" y="1527175"/>
            <a:ext cx="577850" cy="1588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91" name="Line 231"/>
          <p:cNvSpPr>
            <a:spLocks noChangeShapeType="1"/>
          </p:cNvSpPr>
          <p:nvPr/>
        </p:nvSpPr>
        <p:spPr bwMode="auto">
          <a:xfrm>
            <a:off x="4095750" y="1527175"/>
            <a:ext cx="600075" cy="1588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92" name="Line 232"/>
          <p:cNvSpPr>
            <a:spLocks noChangeShapeType="1"/>
          </p:cNvSpPr>
          <p:nvPr/>
        </p:nvSpPr>
        <p:spPr bwMode="auto">
          <a:xfrm>
            <a:off x="5400675" y="1771650"/>
            <a:ext cx="568325" cy="1588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93" name="Line 233"/>
          <p:cNvSpPr>
            <a:spLocks noChangeShapeType="1"/>
          </p:cNvSpPr>
          <p:nvPr/>
        </p:nvSpPr>
        <p:spPr bwMode="auto">
          <a:xfrm>
            <a:off x="4629150" y="1771650"/>
            <a:ext cx="565150" cy="1588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94" name="Line 234"/>
          <p:cNvSpPr>
            <a:spLocks noChangeShapeType="1"/>
          </p:cNvSpPr>
          <p:nvPr/>
        </p:nvSpPr>
        <p:spPr bwMode="auto">
          <a:xfrm>
            <a:off x="3835400" y="1771650"/>
            <a:ext cx="600075" cy="1588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95" name="Line 235"/>
          <p:cNvSpPr>
            <a:spLocks noChangeShapeType="1"/>
          </p:cNvSpPr>
          <p:nvPr/>
        </p:nvSpPr>
        <p:spPr bwMode="auto">
          <a:xfrm>
            <a:off x="5153025" y="2041525"/>
            <a:ext cx="581025" cy="1588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96" name="Line 236"/>
          <p:cNvSpPr>
            <a:spLocks noChangeShapeType="1"/>
          </p:cNvSpPr>
          <p:nvPr/>
        </p:nvSpPr>
        <p:spPr bwMode="auto">
          <a:xfrm>
            <a:off x="4384675" y="2041525"/>
            <a:ext cx="568325" cy="1588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97" name="Line 237"/>
          <p:cNvSpPr>
            <a:spLocks noChangeShapeType="1"/>
          </p:cNvSpPr>
          <p:nvPr/>
        </p:nvSpPr>
        <p:spPr bwMode="auto">
          <a:xfrm>
            <a:off x="3594100" y="2041525"/>
            <a:ext cx="587375" cy="1588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98" name="Line 238"/>
          <p:cNvSpPr>
            <a:spLocks noChangeShapeType="1"/>
          </p:cNvSpPr>
          <p:nvPr/>
        </p:nvSpPr>
        <p:spPr bwMode="auto">
          <a:xfrm>
            <a:off x="4889500" y="2324100"/>
            <a:ext cx="581025" cy="1588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99" name="Line 239"/>
          <p:cNvSpPr>
            <a:spLocks noChangeShapeType="1"/>
          </p:cNvSpPr>
          <p:nvPr/>
        </p:nvSpPr>
        <p:spPr bwMode="auto">
          <a:xfrm>
            <a:off x="4117975" y="2324100"/>
            <a:ext cx="568325" cy="1588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00" name="Line 240"/>
          <p:cNvSpPr>
            <a:spLocks noChangeShapeType="1"/>
          </p:cNvSpPr>
          <p:nvPr/>
        </p:nvSpPr>
        <p:spPr bwMode="auto">
          <a:xfrm>
            <a:off x="3324225" y="2324100"/>
            <a:ext cx="590550" cy="1588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01" name="Line 241"/>
          <p:cNvSpPr>
            <a:spLocks noChangeShapeType="1"/>
          </p:cNvSpPr>
          <p:nvPr/>
        </p:nvSpPr>
        <p:spPr bwMode="auto">
          <a:xfrm>
            <a:off x="4886325" y="3048000"/>
            <a:ext cx="584200" cy="1588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02" name="Line 242"/>
          <p:cNvSpPr>
            <a:spLocks noChangeShapeType="1"/>
          </p:cNvSpPr>
          <p:nvPr/>
        </p:nvSpPr>
        <p:spPr bwMode="auto">
          <a:xfrm>
            <a:off x="4121150" y="3048000"/>
            <a:ext cx="565150" cy="1588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03" name="Line 243"/>
          <p:cNvSpPr>
            <a:spLocks noChangeShapeType="1"/>
          </p:cNvSpPr>
          <p:nvPr/>
        </p:nvSpPr>
        <p:spPr bwMode="auto">
          <a:xfrm>
            <a:off x="3330575" y="3041650"/>
            <a:ext cx="577850" cy="1588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04" name="Line 244"/>
          <p:cNvSpPr>
            <a:spLocks noChangeShapeType="1"/>
          </p:cNvSpPr>
          <p:nvPr/>
        </p:nvSpPr>
        <p:spPr bwMode="auto">
          <a:xfrm>
            <a:off x="4886325" y="3771900"/>
            <a:ext cx="584200" cy="1588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05" name="Line 245"/>
          <p:cNvSpPr>
            <a:spLocks noChangeShapeType="1"/>
          </p:cNvSpPr>
          <p:nvPr/>
        </p:nvSpPr>
        <p:spPr bwMode="auto">
          <a:xfrm>
            <a:off x="4121150" y="3771900"/>
            <a:ext cx="565150" cy="1588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06" name="Line 246"/>
          <p:cNvSpPr>
            <a:spLocks noChangeShapeType="1"/>
          </p:cNvSpPr>
          <p:nvPr/>
        </p:nvSpPr>
        <p:spPr bwMode="auto">
          <a:xfrm>
            <a:off x="3330575" y="3765550"/>
            <a:ext cx="577850" cy="1588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07" name="Line 247"/>
          <p:cNvSpPr>
            <a:spLocks noChangeShapeType="1"/>
          </p:cNvSpPr>
          <p:nvPr/>
        </p:nvSpPr>
        <p:spPr bwMode="auto">
          <a:xfrm flipH="1">
            <a:off x="3590925" y="4238625"/>
            <a:ext cx="596900" cy="1588"/>
          </a:xfrm>
          <a:prstGeom prst="line">
            <a:avLst/>
          </a:prstGeom>
          <a:noFill/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08" name="Line 248"/>
          <p:cNvSpPr>
            <a:spLocks noChangeShapeType="1"/>
          </p:cNvSpPr>
          <p:nvPr/>
        </p:nvSpPr>
        <p:spPr bwMode="auto">
          <a:xfrm flipH="1">
            <a:off x="4381500" y="4238625"/>
            <a:ext cx="574675" cy="1588"/>
          </a:xfrm>
          <a:prstGeom prst="line">
            <a:avLst/>
          </a:prstGeom>
          <a:noFill/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09" name="Line 249"/>
          <p:cNvSpPr>
            <a:spLocks noChangeShapeType="1"/>
          </p:cNvSpPr>
          <p:nvPr/>
        </p:nvSpPr>
        <p:spPr bwMode="auto">
          <a:xfrm flipH="1">
            <a:off x="5149850" y="4238625"/>
            <a:ext cx="590550" cy="1588"/>
          </a:xfrm>
          <a:prstGeom prst="line">
            <a:avLst/>
          </a:prstGeom>
          <a:noFill/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10" name="Line 250"/>
          <p:cNvSpPr>
            <a:spLocks noChangeShapeType="1"/>
          </p:cNvSpPr>
          <p:nvPr/>
        </p:nvSpPr>
        <p:spPr bwMode="auto">
          <a:xfrm flipH="1">
            <a:off x="3584575" y="3502025"/>
            <a:ext cx="600075" cy="1588"/>
          </a:xfrm>
          <a:prstGeom prst="line">
            <a:avLst/>
          </a:prstGeom>
          <a:noFill/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11" name="Line 251"/>
          <p:cNvSpPr>
            <a:spLocks noChangeShapeType="1"/>
          </p:cNvSpPr>
          <p:nvPr/>
        </p:nvSpPr>
        <p:spPr bwMode="auto">
          <a:xfrm flipH="1">
            <a:off x="5143500" y="3502025"/>
            <a:ext cx="593725" cy="1588"/>
          </a:xfrm>
          <a:prstGeom prst="line">
            <a:avLst/>
          </a:prstGeom>
          <a:noFill/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12" name="Line 252"/>
          <p:cNvSpPr>
            <a:spLocks noChangeShapeType="1"/>
          </p:cNvSpPr>
          <p:nvPr/>
        </p:nvSpPr>
        <p:spPr bwMode="auto">
          <a:xfrm flipH="1">
            <a:off x="3594100" y="2771775"/>
            <a:ext cx="587375" cy="1588"/>
          </a:xfrm>
          <a:prstGeom prst="line">
            <a:avLst/>
          </a:prstGeom>
          <a:noFill/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13" name="Line 253"/>
          <p:cNvSpPr>
            <a:spLocks noChangeShapeType="1"/>
          </p:cNvSpPr>
          <p:nvPr/>
        </p:nvSpPr>
        <p:spPr bwMode="auto">
          <a:xfrm flipH="1">
            <a:off x="4384675" y="2771775"/>
            <a:ext cx="574675" cy="1588"/>
          </a:xfrm>
          <a:prstGeom prst="line">
            <a:avLst/>
          </a:prstGeom>
          <a:noFill/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14" name="Line 254"/>
          <p:cNvSpPr>
            <a:spLocks noChangeShapeType="1"/>
          </p:cNvSpPr>
          <p:nvPr/>
        </p:nvSpPr>
        <p:spPr bwMode="auto">
          <a:xfrm flipH="1">
            <a:off x="5153025" y="2771775"/>
            <a:ext cx="590550" cy="1588"/>
          </a:xfrm>
          <a:prstGeom prst="line">
            <a:avLst/>
          </a:prstGeom>
          <a:noFill/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15" name="Line 255"/>
          <p:cNvSpPr>
            <a:spLocks noChangeShapeType="1"/>
          </p:cNvSpPr>
          <p:nvPr/>
        </p:nvSpPr>
        <p:spPr bwMode="auto">
          <a:xfrm flipH="1">
            <a:off x="3860800" y="3968750"/>
            <a:ext cx="600075" cy="1588"/>
          </a:xfrm>
          <a:prstGeom prst="line">
            <a:avLst/>
          </a:prstGeom>
          <a:noFill/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16" name="Line 256"/>
          <p:cNvSpPr>
            <a:spLocks noChangeShapeType="1"/>
          </p:cNvSpPr>
          <p:nvPr/>
        </p:nvSpPr>
        <p:spPr bwMode="auto">
          <a:xfrm flipH="1">
            <a:off x="4654550" y="3968750"/>
            <a:ext cx="546100" cy="1588"/>
          </a:xfrm>
          <a:prstGeom prst="line">
            <a:avLst/>
          </a:prstGeom>
          <a:noFill/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17" name="Line 257"/>
          <p:cNvSpPr>
            <a:spLocks noChangeShapeType="1"/>
          </p:cNvSpPr>
          <p:nvPr/>
        </p:nvSpPr>
        <p:spPr bwMode="auto">
          <a:xfrm flipH="1">
            <a:off x="5394325" y="3968750"/>
            <a:ext cx="574675" cy="1588"/>
          </a:xfrm>
          <a:prstGeom prst="line">
            <a:avLst/>
          </a:prstGeom>
          <a:noFill/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18" name="Line 258"/>
          <p:cNvSpPr>
            <a:spLocks noChangeShapeType="1"/>
          </p:cNvSpPr>
          <p:nvPr/>
        </p:nvSpPr>
        <p:spPr bwMode="auto">
          <a:xfrm flipH="1">
            <a:off x="4149725" y="2232025"/>
            <a:ext cx="552450" cy="1588"/>
          </a:xfrm>
          <a:prstGeom prst="line">
            <a:avLst/>
          </a:prstGeom>
          <a:noFill/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19" name="Line 259"/>
          <p:cNvSpPr>
            <a:spLocks noChangeShapeType="1"/>
          </p:cNvSpPr>
          <p:nvPr/>
        </p:nvSpPr>
        <p:spPr bwMode="auto">
          <a:xfrm flipH="1">
            <a:off x="4921250" y="2232025"/>
            <a:ext cx="546100" cy="1588"/>
          </a:xfrm>
          <a:prstGeom prst="line">
            <a:avLst/>
          </a:prstGeom>
          <a:noFill/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20" name="Line 260"/>
          <p:cNvSpPr>
            <a:spLocks noChangeShapeType="1"/>
          </p:cNvSpPr>
          <p:nvPr/>
        </p:nvSpPr>
        <p:spPr bwMode="auto">
          <a:xfrm flipH="1">
            <a:off x="5689600" y="2232025"/>
            <a:ext cx="546100" cy="1588"/>
          </a:xfrm>
          <a:prstGeom prst="line">
            <a:avLst/>
          </a:prstGeom>
          <a:noFill/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21" name="Line 261"/>
          <p:cNvSpPr>
            <a:spLocks noChangeShapeType="1"/>
          </p:cNvSpPr>
          <p:nvPr/>
        </p:nvSpPr>
        <p:spPr bwMode="auto">
          <a:xfrm flipH="1">
            <a:off x="3841750" y="3232150"/>
            <a:ext cx="590550" cy="1588"/>
          </a:xfrm>
          <a:prstGeom prst="line">
            <a:avLst/>
          </a:prstGeom>
          <a:noFill/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22" name="Line 262"/>
          <p:cNvSpPr>
            <a:spLocks noChangeShapeType="1"/>
          </p:cNvSpPr>
          <p:nvPr/>
        </p:nvSpPr>
        <p:spPr bwMode="auto">
          <a:xfrm flipH="1">
            <a:off x="4632325" y="3232150"/>
            <a:ext cx="565150" cy="1588"/>
          </a:xfrm>
          <a:prstGeom prst="line">
            <a:avLst/>
          </a:prstGeom>
          <a:noFill/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23" name="Line 263"/>
          <p:cNvSpPr>
            <a:spLocks noChangeShapeType="1"/>
          </p:cNvSpPr>
          <p:nvPr/>
        </p:nvSpPr>
        <p:spPr bwMode="auto">
          <a:xfrm flipH="1">
            <a:off x="5400675" y="3232150"/>
            <a:ext cx="571500" cy="1588"/>
          </a:xfrm>
          <a:prstGeom prst="line">
            <a:avLst/>
          </a:prstGeom>
          <a:noFill/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24" name="Line 264"/>
          <p:cNvSpPr>
            <a:spLocks noChangeShapeType="1"/>
          </p:cNvSpPr>
          <p:nvPr/>
        </p:nvSpPr>
        <p:spPr bwMode="auto">
          <a:xfrm flipH="1">
            <a:off x="3835400" y="2501900"/>
            <a:ext cx="600075" cy="1588"/>
          </a:xfrm>
          <a:prstGeom prst="line">
            <a:avLst/>
          </a:prstGeom>
          <a:noFill/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25" name="Line 265"/>
          <p:cNvSpPr>
            <a:spLocks noChangeShapeType="1"/>
          </p:cNvSpPr>
          <p:nvPr/>
        </p:nvSpPr>
        <p:spPr bwMode="auto">
          <a:xfrm flipH="1">
            <a:off x="4632325" y="2501900"/>
            <a:ext cx="555625" cy="1588"/>
          </a:xfrm>
          <a:prstGeom prst="line">
            <a:avLst/>
          </a:prstGeom>
          <a:noFill/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26" name="Line 266"/>
          <p:cNvSpPr>
            <a:spLocks noChangeShapeType="1"/>
          </p:cNvSpPr>
          <p:nvPr/>
        </p:nvSpPr>
        <p:spPr bwMode="auto">
          <a:xfrm flipH="1">
            <a:off x="5394325" y="2501900"/>
            <a:ext cx="571500" cy="1588"/>
          </a:xfrm>
          <a:prstGeom prst="line">
            <a:avLst/>
          </a:prstGeom>
          <a:noFill/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27" name="Line 267"/>
          <p:cNvSpPr>
            <a:spLocks noChangeShapeType="1"/>
          </p:cNvSpPr>
          <p:nvPr/>
        </p:nvSpPr>
        <p:spPr bwMode="auto">
          <a:xfrm flipH="1">
            <a:off x="4152900" y="3695700"/>
            <a:ext cx="552450" cy="1588"/>
          </a:xfrm>
          <a:prstGeom prst="line">
            <a:avLst/>
          </a:prstGeom>
          <a:noFill/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28" name="Line 268"/>
          <p:cNvSpPr>
            <a:spLocks noChangeShapeType="1"/>
          </p:cNvSpPr>
          <p:nvPr/>
        </p:nvSpPr>
        <p:spPr bwMode="auto">
          <a:xfrm flipH="1">
            <a:off x="4921250" y="3695700"/>
            <a:ext cx="555625" cy="1588"/>
          </a:xfrm>
          <a:prstGeom prst="line">
            <a:avLst/>
          </a:prstGeom>
          <a:noFill/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29" name="Line 269"/>
          <p:cNvSpPr>
            <a:spLocks noChangeShapeType="1"/>
          </p:cNvSpPr>
          <p:nvPr/>
        </p:nvSpPr>
        <p:spPr bwMode="auto">
          <a:xfrm flipH="1">
            <a:off x="5692775" y="3695700"/>
            <a:ext cx="546100" cy="1588"/>
          </a:xfrm>
          <a:prstGeom prst="line">
            <a:avLst/>
          </a:prstGeom>
          <a:noFill/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30" name="Line 270"/>
          <p:cNvSpPr>
            <a:spLocks noChangeShapeType="1"/>
          </p:cNvSpPr>
          <p:nvPr/>
        </p:nvSpPr>
        <p:spPr bwMode="auto">
          <a:xfrm flipH="1">
            <a:off x="4152900" y="2968625"/>
            <a:ext cx="552450" cy="1588"/>
          </a:xfrm>
          <a:prstGeom prst="line">
            <a:avLst/>
          </a:prstGeom>
          <a:noFill/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31" name="Line 271"/>
          <p:cNvSpPr>
            <a:spLocks noChangeShapeType="1"/>
          </p:cNvSpPr>
          <p:nvPr/>
        </p:nvSpPr>
        <p:spPr bwMode="auto">
          <a:xfrm flipH="1">
            <a:off x="4921250" y="2968625"/>
            <a:ext cx="555625" cy="1588"/>
          </a:xfrm>
          <a:prstGeom prst="line">
            <a:avLst/>
          </a:prstGeom>
          <a:noFill/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32" name="Line 272"/>
          <p:cNvSpPr>
            <a:spLocks noChangeShapeType="1"/>
          </p:cNvSpPr>
          <p:nvPr/>
        </p:nvSpPr>
        <p:spPr bwMode="auto">
          <a:xfrm flipH="1">
            <a:off x="5692775" y="2968625"/>
            <a:ext cx="546100" cy="1588"/>
          </a:xfrm>
          <a:prstGeom prst="line">
            <a:avLst/>
          </a:prstGeom>
          <a:noFill/>
          <a:ln w="19050">
            <a:solidFill>
              <a:srgbClr val="7F7F7F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33" name="Line 273"/>
          <p:cNvSpPr>
            <a:spLocks noChangeShapeType="1"/>
          </p:cNvSpPr>
          <p:nvPr/>
        </p:nvSpPr>
        <p:spPr bwMode="auto">
          <a:xfrm>
            <a:off x="4029075" y="3165475"/>
            <a:ext cx="1588" cy="511175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34" name="Line 274"/>
          <p:cNvSpPr>
            <a:spLocks noChangeShapeType="1"/>
          </p:cNvSpPr>
          <p:nvPr/>
        </p:nvSpPr>
        <p:spPr bwMode="auto">
          <a:xfrm>
            <a:off x="4029075" y="2438400"/>
            <a:ext cx="1588" cy="517525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35" name="Line 275"/>
          <p:cNvSpPr>
            <a:spLocks noChangeShapeType="1"/>
          </p:cNvSpPr>
          <p:nvPr/>
        </p:nvSpPr>
        <p:spPr bwMode="auto">
          <a:xfrm>
            <a:off x="4029075" y="3883025"/>
            <a:ext cx="1588" cy="539750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36" name="Line 276"/>
          <p:cNvSpPr>
            <a:spLocks noChangeShapeType="1"/>
          </p:cNvSpPr>
          <p:nvPr/>
        </p:nvSpPr>
        <p:spPr bwMode="auto">
          <a:xfrm>
            <a:off x="4806950" y="3883025"/>
            <a:ext cx="1588" cy="539750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37" name="Line 277"/>
          <p:cNvSpPr>
            <a:spLocks noChangeShapeType="1"/>
          </p:cNvSpPr>
          <p:nvPr/>
        </p:nvSpPr>
        <p:spPr bwMode="auto">
          <a:xfrm>
            <a:off x="4819650" y="3159125"/>
            <a:ext cx="1588" cy="514350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38" name="Line 278"/>
          <p:cNvSpPr>
            <a:spLocks noChangeShapeType="1"/>
          </p:cNvSpPr>
          <p:nvPr/>
        </p:nvSpPr>
        <p:spPr bwMode="auto">
          <a:xfrm>
            <a:off x="4819650" y="2438400"/>
            <a:ext cx="1588" cy="514350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39" name="Freeform 279"/>
          <p:cNvSpPr>
            <a:spLocks/>
          </p:cNvSpPr>
          <p:nvPr/>
        </p:nvSpPr>
        <p:spPr bwMode="auto">
          <a:xfrm>
            <a:off x="5683250" y="4435475"/>
            <a:ext cx="12985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8" y="0"/>
              </a:cxn>
              <a:cxn ang="0">
                <a:pos x="0" y="0"/>
              </a:cxn>
            </a:cxnLst>
            <a:rect l="0" t="0" r="r" b="b"/>
            <a:pathLst>
              <a:path w="818">
                <a:moveTo>
                  <a:pt x="0" y="0"/>
                </a:moveTo>
                <a:lnTo>
                  <a:pt x="818" y="0"/>
                </a:lnTo>
                <a:lnTo>
                  <a:pt x="0" y="0"/>
                </a:lnTo>
                <a:close/>
              </a:path>
            </a:pathLst>
          </a:custGeom>
          <a:solidFill>
            <a:srgbClr val="1898C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40" name="Line 281"/>
          <p:cNvSpPr>
            <a:spLocks noChangeShapeType="1"/>
          </p:cNvSpPr>
          <p:nvPr/>
        </p:nvSpPr>
        <p:spPr bwMode="auto">
          <a:xfrm flipV="1">
            <a:off x="6451600" y="2898775"/>
            <a:ext cx="1273175" cy="9525"/>
          </a:xfrm>
          <a:prstGeom prst="line">
            <a:avLst/>
          </a:prstGeom>
          <a:noFill/>
          <a:ln w="15875">
            <a:solidFill>
              <a:srgbClr val="1898C3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41" name="Freeform 282"/>
          <p:cNvSpPr>
            <a:spLocks/>
          </p:cNvSpPr>
          <p:nvPr/>
        </p:nvSpPr>
        <p:spPr bwMode="auto">
          <a:xfrm>
            <a:off x="6200775" y="4171950"/>
            <a:ext cx="10953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0" y="0"/>
              </a:cxn>
              <a:cxn ang="0">
                <a:pos x="0" y="0"/>
              </a:cxn>
            </a:cxnLst>
            <a:rect l="0" t="0" r="r" b="b"/>
            <a:pathLst>
              <a:path w="690">
                <a:moveTo>
                  <a:pt x="0" y="0"/>
                </a:moveTo>
                <a:lnTo>
                  <a:pt x="690" y="0"/>
                </a:lnTo>
                <a:lnTo>
                  <a:pt x="0" y="0"/>
                </a:lnTo>
                <a:close/>
              </a:path>
            </a:pathLst>
          </a:custGeom>
          <a:solidFill>
            <a:srgbClr val="168A3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42" name="Line 283"/>
          <p:cNvSpPr>
            <a:spLocks noChangeShapeType="1"/>
          </p:cNvSpPr>
          <p:nvPr/>
        </p:nvSpPr>
        <p:spPr bwMode="auto">
          <a:xfrm flipV="1">
            <a:off x="6200775" y="3898900"/>
            <a:ext cx="1295400" cy="12700"/>
          </a:xfrm>
          <a:prstGeom prst="line">
            <a:avLst/>
          </a:prstGeom>
          <a:noFill/>
          <a:ln w="15875">
            <a:solidFill>
              <a:srgbClr val="168A36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44" name="Freeform 285"/>
          <p:cNvSpPr>
            <a:spLocks/>
          </p:cNvSpPr>
          <p:nvPr/>
        </p:nvSpPr>
        <p:spPr bwMode="auto">
          <a:xfrm>
            <a:off x="6200775" y="3975100"/>
            <a:ext cx="10922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8" y="0"/>
              </a:cxn>
              <a:cxn ang="0">
                <a:pos x="0" y="0"/>
              </a:cxn>
            </a:cxnLst>
            <a:rect l="0" t="0" r="r" b="b"/>
            <a:pathLst>
              <a:path w="688">
                <a:moveTo>
                  <a:pt x="0" y="0"/>
                </a:moveTo>
                <a:lnTo>
                  <a:pt x="688" y="0"/>
                </a:lnTo>
                <a:lnTo>
                  <a:pt x="0" y="0"/>
                </a:lnTo>
                <a:close/>
              </a:path>
            </a:pathLst>
          </a:custGeom>
          <a:solidFill>
            <a:srgbClr val="168A3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45" name="Line 286"/>
          <p:cNvSpPr>
            <a:spLocks noChangeShapeType="1"/>
          </p:cNvSpPr>
          <p:nvPr/>
        </p:nvSpPr>
        <p:spPr bwMode="auto">
          <a:xfrm>
            <a:off x="6200775" y="3975100"/>
            <a:ext cx="1295400" cy="0"/>
          </a:xfrm>
          <a:prstGeom prst="line">
            <a:avLst/>
          </a:prstGeom>
          <a:noFill/>
          <a:ln w="15875">
            <a:solidFill>
              <a:srgbClr val="168A36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46" name="Freeform 287"/>
          <p:cNvSpPr>
            <a:spLocks/>
          </p:cNvSpPr>
          <p:nvPr/>
        </p:nvSpPr>
        <p:spPr bwMode="auto">
          <a:xfrm>
            <a:off x="6454775" y="1476375"/>
            <a:ext cx="7270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8" y="0"/>
              </a:cxn>
              <a:cxn ang="0">
                <a:pos x="0" y="0"/>
              </a:cxn>
            </a:cxnLst>
            <a:rect l="0" t="0" r="r" b="b"/>
            <a:pathLst>
              <a:path w="458">
                <a:moveTo>
                  <a:pt x="0" y="0"/>
                </a:moveTo>
                <a:lnTo>
                  <a:pt x="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1898C3"/>
          </a:solidFill>
          <a:ln w="9525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347" name="Line 288"/>
          <p:cNvSpPr>
            <a:spLocks noChangeShapeType="1"/>
          </p:cNvSpPr>
          <p:nvPr/>
        </p:nvSpPr>
        <p:spPr bwMode="auto">
          <a:xfrm>
            <a:off x="6454775" y="1476375"/>
            <a:ext cx="727075" cy="1588"/>
          </a:xfrm>
          <a:prstGeom prst="line">
            <a:avLst/>
          </a:prstGeom>
          <a:noFill/>
          <a:ln w="15875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348" name="Freeform 289"/>
          <p:cNvSpPr>
            <a:spLocks/>
          </p:cNvSpPr>
          <p:nvPr/>
        </p:nvSpPr>
        <p:spPr bwMode="auto">
          <a:xfrm>
            <a:off x="6457950" y="1539875"/>
            <a:ext cx="72072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4" y="0"/>
              </a:cxn>
              <a:cxn ang="0">
                <a:pos x="0" y="0"/>
              </a:cxn>
            </a:cxnLst>
            <a:rect l="0" t="0" r="r" b="b"/>
            <a:pathLst>
              <a:path w="454">
                <a:moveTo>
                  <a:pt x="0" y="0"/>
                </a:moveTo>
                <a:lnTo>
                  <a:pt x="454" y="0"/>
                </a:lnTo>
                <a:lnTo>
                  <a:pt x="0" y="0"/>
                </a:lnTo>
                <a:close/>
              </a:path>
            </a:pathLst>
          </a:custGeom>
          <a:solidFill>
            <a:srgbClr val="1898C3"/>
          </a:solidFill>
          <a:ln w="9525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349" name="Line 290"/>
          <p:cNvSpPr>
            <a:spLocks noChangeShapeType="1"/>
          </p:cNvSpPr>
          <p:nvPr/>
        </p:nvSpPr>
        <p:spPr bwMode="auto">
          <a:xfrm>
            <a:off x="6457950" y="1539875"/>
            <a:ext cx="720725" cy="1588"/>
          </a:xfrm>
          <a:prstGeom prst="line">
            <a:avLst/>
          </a:prstGeom>
          <a:noFill/>
          <a:ln w="15875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350" name="Freeform 295"/>
          <p:cNvSpPr>
            <a:spLocks/>
          </p:cNvSpPr>
          <p:nvPr/>
        </p:nvSpPr>
        <p:spPr bwMode="auto">
          <a:xfrm>
            <a:off x="5686425" y="4492625"/>
            <a:ext cx="12985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8" y="0"/>
              </a:cxn>
              <a:cxn ang="0">
                <a:pos x="0" y="0"/>
              </a:cxn>
            </a:cxnLst>
            <a:rect l="0" t="0" r="r" b="b"/>
            <a:pathLst>
              <a:path w="818">
                <a:moveTo>
                  <a:pt x="0" y="0"/>
                </a:moveTo>
                <a:lnTo>
                  <a:pt x="818" y="0"/>
                </a:lnTo>
                <a:lnTo>
                  <a:pt x="0" y="0"/>
                </a:lnTo>
                <a:close/>
              </a:path>
            </a:pathLst>
          </a:custGeom>
          <a:solidFill>
            <a:srgbClr val="1898C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51" name="Freeform 297"/>
          <p:cNvSpPr>
            <a:spLocks/>
          </p:cNvSpPr>
          <p:nvPr/>
        </p:nvSpPr>
        <p:spPr bwMode="auto">
          <a:xfrm>
            <a:off x="6048375" y="2755900"/>
            <a:ext cx="1752600" cy="454025"/>
          </a:xfrm>
          <a:custGeom>
            <a:avLst/>
            <a:gdLst/>
            <a:ahLst/>
            <a:cxnLst>
              <a:cxn ang="0">
                <a:pos x="0" y="766"/>
              </a:cxn>
              <a:cxn ang="0">
                <a:pos x="624" y="766"/>
              </a:cxn>
              <a:cxn ang="0">
                <a:pos x="624" y="0"/>
              </a:cxn>
              <a:cxn ang="0">
                <a:pos x="844" y="0"/>
              </a:cxn>
            </a:cxnLst>
            <a:rect l="0" t="0" r="r" b="b"/>
            <a:pathLst>
              <a:path w="844" h="766">
                <a:moveTo>
                  <a:pt x="0" y="766"/>
                </a:moveTo>
                <a:lnTo>
                  <a:pt x="624" y="766"/>
                </a:lnTo>
                <a:lnTo>
                  <a:pt x="624" y="0"/>
                </a:lnTo>
                <a:lnTo>
                  <a:pt x="844" y="0"/>
                </a:lnTo>
              </a:path>
            </a:pathLst>
          </a:custGeom>
          <a:noFill/>
          <a:ln w="15875">
            <a:solidFill>
              <a:srgbClr val="1898C3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52" name="Freeform 302"/>
          <p:cNvSpPr>
            <a:spLocks/>
          </p:cNvSpPr>
          <p:nvPr/>
        </p:nvSpPr>
        <p:spPr bwMode="auto">
          <a:xfrm>
            <a:off x="6454775" y="2978150"/>
            <a:ext cx="1117600" cy="30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0" y="0"/>
              </a:cxn>
              <a:cxn ang="0">
                <a:pos x="420" y="192"/>
              </a:cxn>
            </a:cxnLst>
            <a:rect l="0" t="0" r="r" b="b"/>
            <a:pathLst>
              <a:path w="420" h="192">
                <a:moveTo>
                  <a:pt x="0" y="0"/>
                </a:moveTo>
                <a:lnTo>
                  <a:pt x="420" y="0"/>
                </a:lnTo>
                <a:lnTo>
                  <a:pt x="420" y="192"/>
                </a:lnTo>
              </a:path>
            </a:pathLst>
          </a:custGeom>
          <a:noFill/>
          <a:ln w="15875">
            <a:solidFill>
              <a:srgbClr val="AE0F82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53" name="Freeform 303"/>
          <p:cNvSpPr>
            <a:spLocks/>
          </p:cNvSpPr>
          <p:nvPr/>
        </p:nvSpPr>
        <p:spPr bwMode="auto">
          <a:xfrm>
            <a:off x="6248400" y="2860675"/>
            <a:ext cx="206375" cy="215900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0" y="34"/>
              </a:cxn>
              <a:cxn ang="0">
                <a:pos x="0" y="136"/>
              </a:cxn>
              <a:cxn ang="0">
                <a:pos x="102" y="136"/>
              </a:cxn>
              <a:cxn ang="0">
                <a:pos x="130" y="102"/>
              </a:cxn>
              <a:cxn ang="0">
                <a:pos x="130" y="0"/>
              </a:cxn>
              <a:cxn ang="0">
                <a:pos x="34" y="0"/>
              </a:cxn>
            </a:cxnLst>
            <a:rect l="0" t="0" r="r" b="b"/>
            <a:pathLst>
              <a:path w="130" h="136">
                <a:moveTo>
                  <a:pt x="34" y="0"/>
                </a:moveTo>
                <a:lnTo>
                  <a:pt x="0" y="34"/>
                </a:lnTo>
                <a:lnTo>
                  <a:pt x="0" y="136"/>
                </a:lnTo>
                <a:lnTo>
                  <a:pt x="102" y="136"/>
                </a:lnTo>
                <a:lnTo>
                  <a:pt x="130" y="102"/>
                </a:lnTo>
                <a:lnTo>
                  <a:pt x="130" y="0"/>
                </a:lnTo>
                <a:lnTo>
                  <a:pt x="34" y="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54" name="Freeform 304"/>
          <p:cNvSpPr>
            <a:spLocks/>
          </p:cNvSpPr>
          <p:nvPr/>
        </p:nvSpPr>
        <p:spPr bwMode="auto">
          <a:xfrm>
            <a:off x="6248400" y="2860675"/>
            <a:ext cx="206375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100" y="34"/>
              </a:cxn>
              <a:cxn ang="0">
                <a:pos x="130" y="0"/>
              </a:cxn>
            </a:cxnLst>
            <a:rect l="0" t="0" r="r" b="b"/>
            <a:pathLst>
              <a:path w="130" h="34">
                <a:moveTo>
                  <a:pt x="0" y="34"/>
                </a:moveTo>
                <a:lnTo>
                  <a:pt x="100" y="34"/>
                </a:lnTo>
                <a:lnTo>
                  <a:pt x="130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55" name="Freeform 305"/>
          <p:cNvSpPr>
            <a:spLocks/>
          </p:cNvSpPr>
          <p:nvPr/>
        </p:nvSpPr>
        <p:spPr bwMode="auto">
          <a:xfrm>
            <a:off x="6403975" y="2914650"/>
            <a:ext cx="1588" cy="158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0"/>
              </a:cxn>
              <a:cxn ang="0">
                <a:pos x="0" y="0"/>
              </a:cxn>
            </a:cxnLst>
            <a:rect l="0" t="0" r="r" b="b"/>
            <a:pathLst>
              <a:path h="100">
                <a:moveTo>
                  <a:pt x="0" y="0"/>
                </a:moveTo>
                <a:lnTo>
                  <a:pt x="0" y="100"/>
                </a:lnTo>
                <a:lnTo>
                  <a:pt x="0" y="0"/>
                </a:lnTo>
                <a:close/>
              </a:path>
            </a:pathLst>
          </a:custGeom>
          <a:solidFill>
            <a:srgbClr val="3B69A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56" name="Line 306"/>
          <p:cNvSpPr>
            <a:spLocks noChangeShapeType="1"/>
          </p:cNvSpPr>
          <p:nvPr/>
        </p:nvSpPr>
        <p:spPr bwMode="auto">
          <a:xfrm>
            <a:off x="6403975" y="2914650"/>
            <a:ext cx="1588" cy="15875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57" name="Line 307"/>
          <p:cNvSpPr>
            <a:spLocks noChangeShapeType="1"/>
          </p:cNvSpPr>
          <p:nvPr/>
        </p:nvSpPr>
        <p:spPr bwMode="auto">
          <a:xfrm flipV="1">
            <a:off x="6178550" y="2994025"/>
            <a:ext cx="155575" cy="155575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58" name="Freeform 308"/>
          <p:cNvSpPr>
            <a:spLocks/>
          </p:cNvSpPr>
          <p:nvPr/>
        </p:nvSpPr>
        <p:spPr bwMode="auto">
          <a:xfrm>
            <a:off x="5981700" y="3130550"/>
            <a:ext cx="203200" cy="212725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0" y="34"/>
              </a:cxn>
              <a:cxn ang="0">
                <a:pos x="0" y="134"/>
              </a:cxn>
              <a:cxn ang="0">
                <a:pos x="100" y="134"/>
              </a:cxn>
              <a:cxn ang="0">
                <a:pos x="128" y="100"/>
              </a:cxn>
              <a:cxn ang="0">
                <a:pos x="128" y="0"/>
              </a:cxn>
              <a:cxn ang="0">
                <a:pos x="34" y="0"/>
              </a:cxn>
            </a:cxnLst>
            <a:rect l="0" t="0" r="r" b="b"/>
            <a:pathLst>
              <a:path w="128" h="134">
                <a:moveTo>
                  <a:pt x="34" y="0"/>
                </a:moveTo>
                <a:lnTo>
                  <a:pt x="0" y="34"/>
                </a:lnTo>
                <a:lnTo>
                  <a:pt x="0" y="134"/>
                </a:lnTo>
                <a:lnTo>
                  <a:pt x="100" y="134"/>
                </a:lnTo>
                <a:lnTo>
                  <a:pt x="128" y="100"/>
                </a:lnTo>
                <a:lnTo>
                  <a:pt x="128" y="0"/>
                </a:lnTo>
                <a:lnTo>
                  <a:pt x="34" y="0"/>
                </a:lnTo>
                <a:close/>
              </a:path>
            </a:pathLst>
          </a:custGeom>
          <a:solidFill>
            <a:srgbClr val="4C81BA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59" name="Freeform 309"/>
          <p:cNvSpPr>
            <a:spLocks/>
          </p:cNvSpPr>
          <p:nvPr/>
        </p:nvSpPr>
        <p:spPr bwMode="auto">
          <a:xfrm>
            <a:off x="5981700" y="3130550"/>
            <a:ext cx="203200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100" y="34"/>
              </a:cxn>
              <a:cxn ang="0">
                <a:pos x="128" y="0"/>
              </a:cxn>
            </a:cxnLst>
            <a:rect l="0" t="0" r="r" b="b"/>
            <a:pathLst>
              <a:path w="128" h="34">
                <a:moveTo>
                  <a:pt x="0" y="34"/>
                </a:moveTo>
                <a:lnTo>
                  <a:pt x="100" y="34"/>
                </a:lnTo>
                <a:lnTo>
                  <a:pt x="128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60" name="Freeform 310"/>
          <p:cNvSpPr>
            <a:spLocks/>
          </p:cNvSpPr>
          <p:nvPr/>
        </p:nvSpPr>
        <p:spPr bwMode="auto">
          <a:xfrm>
            <a:off x="6137275" y="3184525"/>
            <a:ext cx="1588" cy="155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8"/>
              </a:cxn>
              <a:cxn ang="0">
                <a:pos x="0" y="0"/>
              </a:cxn>
            </a:cxnLst>
            <a:rect l="0" t="0" r="r" b="b"/>
            <a:pathLst>
              <a:path h="98">
                <a:moveTo>
                  <a:pt x="0" y="0"/>
                </a:moveTo>
                <a:lnTo>
                  <a:pt x="0" y="98"/>
                </a:lnTo>
                <a:lnTo>
                  <a:pt x="0" y="0"/>
                </a:lnTo>
                <a:close/>
              </a:path>
            </a:pathLst>
          </a:custGeom>
          <a:solidFill>
            <a:srgbClr val="3B69A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61" name="Line 311"/>
          <p:cNvSpPr>
            <a:spLocks noChangeShapeType="1"/>
          </p:cNvSpPr>
          <p:nvPr/>
        </p:nvSpPr>
        <p:spPr bwMode="auto">
          <a:xfrm>
            <a:off x="6137275" y="3184525"/>
            <a:ext cx="1588" cy="15557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1362" name="Group 1361"/>
          <p:cNvGrpSpPr/>
          <p:nvPr/>
        </p:nvGrpSpPr>
        <p:grpSpPr>
          <a:xfrm>
            <a:off x="6242050" y="3594100"/>
            <a:ext cx="206375" cy="215900"/>
            <a:chOff x="6242050" y="3441700"/>
            <a:chExt cx="206375" cy="215900"/>
          </a:xfrm>
          <a:solidFill>
            <a:srgbClr val="A6A6A6"/>
          </a:solidFill>
        </p:grpSpPr>
        <p:sp>
          <p:nvSpPr>
            <p:cNvPr id="1363" name="Freeform 312"/>
            <p:cNvSpPr>
              <a:spLocks/>
            </p:cNvSpPr>
            <p:nvPr/>
          </p:nvSpPr>
          <p:spPr bwMode="auto">
            <a:xfrm>
              <a:off x="6242050" y="3441700"/>
              <a:ext cx="203200" cy="215900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0" y="34"/>
                </a:cxn>
                <a:cxn ang="0">
                  <a:pos x="0" y="136"/>
                </a:cxn>
                <a:cxn ang="0">
                  <a:pos x="100" y="136"/>
                </a:cxn>
                <a:cxn ang="0">
                  <a:pos x="128" y="102"/>
                </a:cxn>
                <a:cxn ang="0">
                  <a:pos x="128" y="0"/>
                </a:cxn>
                <a:cxn ang="0">
                  <a:pos x="34" y="0"/>
                </a:cxn>
              </a:cxnLst>
              <a:rect l="0" t="0" r="r" b="b"/>
              <a:pathLst>
                <a:path w="128" h="136">
                  <a:moveTo>
                    <a:pt x="34" y="0"/>
                  </a:moveTo>
                  <a:lnTo>
                    <a:pt x="0" y="34"/>
                  </a:lnTo>
                  <a:lnTo>
                    <a:pt x="0" y="136"/>
                  </a:lnTo>
                  <a:lnTo>
                    <a:pt x="100" y="136"/>
                  </a:lnTo>
                  <a:lnTo>
                    <a:pt x="128" y="102"/>
                  </a:lnTo>
                  <a:lnTo>
                    <a:pt x="128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64" name="Freeform 313"/>
            <p:cNvSpPr>
              <a:spLocks/>
            </p:cNvSpPr>
            <p:nvPr/>
          </p:nvSpPr>
          <p:spPr bwMode="auto">
            <a:xfrm>
              <a:off x="6242050" y="3441700"/>
              <a:ext cx="206375" cy="5397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02" y="34"/>
                </a:cxn>
                <a:cxn ang="0">
                  <a:pos x="130" y="0"/>
                </a:cxn>
                <a:cxn ang="0">
                  <a:pos x="34" y="0"/>
                </a:cxn>
                <a:cxn ang="0">
                  <a:pos x="0" y="34"/>
                </a:cxn>
              </a:cxnLst>
              <a:rect l="0" t="0" r="r" b="b"/>
              <a:pathLst>
                <a:path w="130" h="34">
                  <a:moveTo>
                    <a:pt x="0" y="34"/>
                  </a:moveTo>
                  <a:lnTo>
                    <a:pt x="102" y="34"/>
                  </a:lnTo>
                  <a:lnTo>
                    <a:pt x="130" y="0"/>
                  </a:lnTo>
                  <a:lnTo>
                    <a:pt x="34" y="0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65" name="Freeform 314"/>
            <p:cNvSpPr>
              <a:spLocks/>
            </p:cNvSpPr>
            <p:nvPr/>
          </p:nvSpPr>
          <p:spPr bwMode="auto">
            <a:xfrm>
              <a:off x="6400800" y="3498850"/>
              <a:ext cx="1588" cy="155575"/>
            </a:xfrm>
            <a:custGeom>
              <a:avLst/>
              <a:gdLst/>
              <a:ahLst/>
              <a:cxnLst>
                <a:cxn ang="0">
                  <a:pos x="0" y="98"/>
                </a:cxn>
                <a:cxn ang="0">
                  <a:pos x="0" y="0"/>
                </a:cxn>
                <a:cxn ang="0">
                  <a:pos x="0" y="98"/>
                </a:cxn>
              </a:cxnLst>
              <a:rect l="0" t="0" r="r" b="b"/>
              <a:pathLst>
                <a:path h="98">
                  <a:moveTo>
                    <a:pt x="0" y="98"/>
                  </a:moveTo>
                  <a:lnTo>
                    <a:pt x="0" y="0"/>
                  </a:lnTo>
                  <a:lnTo>
                    <a:pt x="0" y="9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66" name="Line 315"/>
            <p:cNvSpPr>
              <a:spLocks noChangeShapeType="1"/>
            </p:cNvSpPr>
            <p:nvPr/>
          </p:nvSpPr>
          <p:spPr bwMode="auto">
            <a:xfrm flipV="1">
              <a:off x="6400800" y="3498850"/>
              <a:ext cx="1588" cy="155575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367" name="Freeform 316"/>
          <p:cNvSpPr>
            <a:spLocks/>
          </p:cNvSpPr>
          <p:nvPr/>
        </p:nvSpPr>
        <p:spPr bwMode="auto">
          <a:xfrm>
            <a:off x="6248400" y="2130425"/>
            <a:ext cx="203200" cy="215900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0" y="34"/>
              </a:cxn>
              <a:cxn ang="0">
                <a:pos x="0" y="136"/>
              </a:cxn>
              <a:cxn ang="0">
                <a:pos x="100" y="136"/>
              </a:cxn>
              <a:cxn ang="0">
                <a:pos x="128" y="102"/>
              </a:cxn>
              <a:cxn ang="0">
                <a:pos x="128" y="0"/>
              </a:cxn>
              <a:cxn ang="0">
                <a:pos x="34" y="0"/>
              </a:cxn>
            </a:cxnLst>
            <a:rect l="0" t="0" r="r" b="b"/>
            <a:pathLst>
              <a:path w="128" h="136">
                <a:moveTo>
                  <a:pt x="34" y="0"/>
                </a:moveTo>
                <a:lnTo>
                  <a:pt x="0" y="34"/>
                </a:lnTo>
                <a:lnTo>
                  <a:pt x="0" y="136"/>
                </a:lnTo>
                <a:lnTo>
                  <a:pt x="100" y="136"/>
                </a:lnTo>
                <a:lnTo>
                  <a:pt x="128" y="102"/>
                </a:lnTo>
                <a:lnTo>
                  <a:pt x="128" y="0"/>
                </a:lnTo>
                <a:lnTo>
                  <a:pt x="34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68" name="Freeform 317"/>
          <p:cNvSpPr>
            <a:spLocks/>
          </p:cNvSpPr>
          <p:nvPr/>
        </p:nvSpPr>
        <p:spPr bwMode="auto">
          <a:xfrm>
            <a:off x="6407150" y="2130425"/>
            <a:ext cx="44450" cy="21272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8" y="0"/>
              </a:cxn>
              <a:cxn ang="0">
                <a:pos x="28" y="100"/>
              </a:cxn>
              <a:cxn ang="0">
                <a:pos x="0" y="134"/>
              </a:cxn>
              <a:cxn ang="0">
                <a:pos x="0" y="32"/>
              </a:cxn>
            </a:cxnLst>
            <a:rect l="0" t="0" r="r" b="b"/>
            <a:pathLst>
              <a:path w="28" h="134">
                <a:moveTo>
                  <a:pt x="0" y="32"/>
                </a:moveTo>
                <a:lnTo>
                  <a:pt x="28" y="0"/>
                </a:lnTo>
                <a:lnTo>
                  <a:pt x="28" y="100"/>
                </a:lnTo>
                <a:lnTo>
                  <a:pt x="0" y="134"/>
                </a:lnTo>
                <a:lnTo>
                  <a:pt x="0" y="32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69" name="Freeform 318"/>
          <p:cNvSpPr>
            <a:spLocks/>
          </p:cNvSpPr>
          <p:nvPr/>
        </p:nvSpPr>
        <p:spPr bwMode="auto">
          <a:xfrm>
            <a:off x="6248400" y="2130425"/>
            <a:ext cx="206375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102" y="34"/>
              </a:cxn>
              <a:cxn ang="0">
                <a:pos x="130" y="0"/>
              </a:cxn>
              <a:cxn ang="0">
                <a:pos x="34" y="0"/>
              </a:cxn>
              <a:cxn ang="0">
                <a:pos x="0" y="34"/>
              </a:cxn>
            </a:cxnLst>
            <a:rect l="0" t="0" r="r" b="b"/>
            <a:pathLst>
              <a:path w="130" h="34">
                <a:moveTo>
                  <a:pt x="0" y="34"/>
                </a:moveTo>
                <a:lnTo>
                  <a:pt x="102" y="34"/>
                </a:lnTo>
                <a:lnTo>
                  <a:pt x="130" y="0"/>
                </a:lnTo>
                <a:lnTo>
                  <a:pt x="34" y="0"/>
                </a:lnTo>
                <a:lnTo>
                  <a:pt x="0" y="3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70" name="Freeform 319"/>
          <p:cNvSpPr>
            <a:spLocks/>
          </p:cNvSpPr>
          <p:nvPr/>
        </p:nvSpPr>
        <p:spPr bwMode="auto">
          <a:xfrm>
            <a:off x="6248400" y="1409700"/>
            <a:ext cx="203200" cy="212725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0" y="34"/>
              </a:cxn>
              <a:cxn ang="0">
                <a:pos x="0" y="134"/>
              </a:cxn>
              <a:cxn ang="0">
                <a:pos x="100" y="134"/>
              </a:cxn>
              <a:cxn ang="0">
                <a:pos x="128" y="100"/>
              </a:cxn>
              <a:cxn ang="0">
                <a:pos x="128" y="0"/>
              </a:cxn>
              <a:cxn ang="0">
                <a:pos x="34" y="0"/>
              </a:cxn>
            </a:cxnLst>
            <a:rect l="0" t="0" r="r" b="b"/>
            <a:pathLst>
              <a:path w="128" h="134">
                <a:moveTo>
                  <a:pt x="34" y="0"/>
                </a:moveTo>
                <a:lnTo>
                  <a:pt x="0" y="34"/>
                </a:lnTo>
                <a:lnTo>
                  <a:pt x="0" y="134"/>
                </a:lnTo>
                <a:lnTo>
                  <a:pt x="100" y="134"/>
                </a:lnTo>
                <a:lnTo>
                  <a:pt x="128" y="100"/>
                </a:lnTo>
                <a:lnTo>
                  <a:pt x="128" y="0"/>
                </a:lnTo>
                <a:lnTo>
                  <a:pt x="34" y="0"/>
                </a:lnTo>
                <a:close/>
              </a:path>
            </a:pathLst>
          </a:custGeom>
          <a:solidFill>
            <a:srgbClr val="D577C3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71" name="Freeform 320"/>
          <p:cNvSpPr>
            <a:spLocks/>
          </p:cNvSpPr>
          <p:nvPr/>
        </p:nvSpPr>
        <p:spPr bwMode="auto">
          <a:xfrm>
            <a:off x="6407150" y="1406525"/>
            <a:ext cx="44450" cy="215900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28" y="0"/>
              </a:cxn>
              <a:cxn ang="0">
                <a:pos x="28" y="102"/>
              </a:cxn>
              <a:cxn ang="0">
                <a:pos x="0" y="136"/>
              </a:cxn>
              <a:cxn ang="0">
                <a:pos x="0" y="34"/>
              </a:cxn>
            </a:cxnLst>
            <a:rect l="0" t="0" r="r" b="b"/>
            <a:pathLst>
              <a:path w="28" h="136">
                <a:moveTo>
                  <a:pt x="0" y="34"/>
                </a:moveTo>
                <a:lnTo>
                  <a:pt x="28" y="0"/>
                </a:lnTo>
                <a:lnTo>
                  <a:pt x="28" y="102"/>
                </a:lnTo>
                <a:lnTo>
                  <a:pt x="0" y="136"/>
                </a:lnTo>
                <a:lnTo>
                  <a:pt x="0" y="34"/>
                </a:lnTo>
                <a:close/>
              </a:path>
            </a:pathLst>
          </a:custGeom>
          <a:solidFill>
            <a:srgbClr val="D577C3"/>
          </a:solidFill>
          <a:ln w="9525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72" name="Freeform 321"/>
          <p:cNvSpPr>
            <a:spLocks/>
          </p:cNvSpPr>
          <p:nvPr/>
        </p:nvSpPr>
        <p:spPr bwMode="auto">
          <a:xfrm>
            <a:off x="6248400" y="1409700"/>
            <a:ext cx="206375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102" y="34"/>
              </a:cxn>
              <a:cxn ang="0">
                <a:pos x="130" y="0"/>
              </a:cxn>
              <a:cxn ang="0">
                <a:pos x="34" y="0"/>
              </a:cxn>
              <a:cxn ang="0">
                <a:pos x="0" y="34"/>
              </a:cxn>
            </a:cxnLst>
            <a:rect l="0" t="0" r="r" b="b"/>
            <a:pathLst>
              <a:path w="130" h="34">
                <a:moveTo>
                  <a:pt x="0" y="34"/>
                </a:moveTo>
                <a:lnTo>
                  <a:pt x="102" y="34"/>
                </a:lnTo>
                <a:lnTo>
                  <a:pt x="130" y="0"/>
                </a:lnTo>
                <a:lnTo>
                  <a:pt x="34" y="0"/>
                </a:lnTo>
                <a:lnTo>
                  <a:pt x="0" y="34"/>
                </a:lnTo>
                <a:close/>
              </a:path>
            </a:pathLst>
          </a:custGeom>
          <a:solidFill>
            <a:srgbClr val="D577C3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73" name="Line 322"/>
          <p:cNvSpPr>
            <a:spLocks noChangeShapeType="1"/>
          </p:cNvSpPr>
          <p:nvPr/>
        </p:nvSpPr>
        <p:spPr bwMode="auto">
          <a:xfrm flipV="1">
            <a:off x="6178550" y="2257425"/>
            <a:ext cx="155575" cy="155575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74" name="Line 323"/>
          <p:cNvSpPr>
            <a:spLocks noChangeShapeType="1"/>
          </p:cNvSpPr>
          <p:nvPr/>
        </p:nvSpPr>
        <p:spPr bwMode="auto">
          <a:xfrm flipV="1">
            <a:off x="6178550" y="1552575"/>
            <a:ext cx="155575" cy="155575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1375" name="Group 1374"/>
          <p:cNvGrpSpPr/>
          <p:nvPr/>
        </p:nvGrpSpPr>
        <p:grpSpPr>
          <a:xfrm>
            <a:off x="5981700" y="2387600"/>
            <a:ext cx="203200" cy="215900"/>
            <a:chOff x="5981700" y="2235200"/>
            <a:chExt cx="203200" cy="215900"/>
          </a:xfrm>
          <a:solidFill>
            <a:srgbClr val="A6A6A6"/>
          </a:solidFill>
        </p:grpSpPr>
        <p:sp>
          <p:nvSpPr>
            <p:cNvPr id="1376" name="Freeform 324"/>
            <p:cNvSpPr>
              <a:spLocks/>
            </p:cNvSpPr>
            <p:nvPr/>
          </p:nvSpPr>
          <p:spPr bwMode="auto">
            <a:xfrm>
              <a:off x="5981700" y="2238375"/>
              <a:ext cx="203200" cy="21272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0" y="32"/>
                </a:cxn>
                <a:cxn ang="0">
                  <a:pos x="0" y="134"/>
                </a:cxn>
                <a:cxn ang="0">
                  <a:pos x="100" y="134"/>
                </a:cxn>
                <a:cxn ang="0">
                  <a:pos x="128" y="100"/>
                </a:cxn>
                <a:cxn ang="0">
                  <a:pos x="128" y="0"/>
                </a:cxn>
                <a:cxn ang="0">
                  <a:pos x="34" y="0"/>
                </a:cxn>
              </a:cxnLst>
              <a:rect l="0" t="0" r="r" b="b"/>
              <a:pathLst>
                <a:path w="128" h="134">
                  <a:moveTo>
                    <a:pt x="34" y="0"/>
                  </a:moveTo>
                  <a:lnTo>
                    <a:pt x="0" y="32"/>
                  </a:lnTo>
                  <a:lnTo>
                    <a:pt x="0" y="134"/>
                  </a:lnTo>
                  <a:lnTo>
                    <a:pt x="100" y="134"/>
                  </a:lnTo>
                  <a:lnTo>
                    <a:pt x="128" y="100"/>
                  </a:lnTo>
                  <a:lnTo>
                    <a:pt x="128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77" name="Freeform 325"/>
            <p:cNvSpPr>
              <a:spLocks/>
            </p:cNvSpPr>
            <p:nvPr/>
          </p:nvSpPr>
          <p:spPr bwMode="auto">
            <a:xfrm>
              <a:off x="6140450" y="2235200"/>
              <a:ext cx="44450" cy="21272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28" y="0"/>
                </a:cxn>
                <a:cxn ang="0">
                  <a:pos x="28" y="102"/>
                </a:cxn>
                <a:cxn ang="0">
                  <a:pos x="0" y="134"/>
                </a:cxn>
                <a:cxn ang="0">
                  <a:pos x="0" y="34"/>
                </a:cxn>
              </a:cxnLst>
              <a:rect l="0" t="0" r="r" b="b"/>
              <a:pathLst>
                <a:path w="28" h="134">
                  <a:moveTo>
                    <a:pt x="0" y="34"/>
                  </a:moveTo>
                  <a:lnTo>
                    <a:pt x="28" y="0"/>
                  </a:lnTo>
                  <a:lnTo>
                    <a:pt x="28" y="102"/>
                  </a:lnTo>
                  <a:lnTo>
                    <a:pt x="0" y="1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78" name="Freeform 326"/>
            <p:cNvSpPr>
              <a:spLocks/>
            </p:cNvSpPr>
            <p:nvPr/>
          </p:nvSpPr>
          <p:spPr bwMode="auto">
            <a:xfrm>
              <a:off x="5981700" y="2238375"/>
              <a:ext cx="203200" cy="50800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00" y="32"/>
                </a:cxn>
                <a:cxn ang="0">
                  <a:pos x="128" y="0"/>
                </a:cxn>
                <a:cxn ang="0">
                  <a:pos x="34" y="0"/>
                </a:cxn>
                <a:cxn ang="0">
                  <a:pos x="0" y="32"/>
                </a:cxn>
              </a:cxnLst>
              <a:rect l="0" t="0" r="r" b="b"/>
              <a:pathLst>
                <a:path w="128" h="32">
                  <a:moveTo>
                    <a:pt x="0" y="32"/>
                  </a:moveTo>
                  <a:lnTo>
                    <a:pt x="100" y="32"/>
                  </a:lnTo>
                  <a:lnTo>
                    <a:pt x="128" y="0"/>
                  </a:lnTo>
                  <a:lnTo>
                    <a:pt x="34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379" name="Line 327"/>
          <p:cNvSpPr>
            <a:spLocks noChangeShapeType="1"/>
          </p:cNvSpPr>
          <p:nvPr/>
        </p:nvSpPr>
        <p:spPr bwMode="auto">
          <a:xfrm flipV="1">
            <a:off x="5927725" y="2533650"/>
            <a:ext cx="130175" cy="130175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80" name="Freeform 328"/>
          <p:cNvSpPr>
            <a:spLocks/>
          </p:cNvSpPr>
          <p:nvPr/>
        </p:nvSpPr>
        <p:spPr bwMode="auto">
          <a:xfrm>
            <a:off x="5746750" y="2657475"/>
            <a:ext cx="203200" cy="212725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0" y="34"/>
              </a:cxn>
              <a:cxn ang="0">
                <a:pos x="0" y="134"/>
              </a:cxn>
              <a:cxn ang="0">
                <a:pos x="100" y="134"/>
              </a:cxn>
              <a:cxn ang="0">
                <a:pos x="128" y="100"/>
              </a:cxn>
              <a:cxn ang="0">
                <a:pos x="128" y="0"/>
              </a:cxn>
              <a:cxn ang="0">
                <a:pos x="34" y="0"/>
              </a:cxn>
            </a:cxnLst>
            <a:rect l="0" t="0" r="r" b="b"/>
            <a:pathLst>
              <a:path w="128" h="134">
                <a:moveTo>
                  <a:pt x="34" y="0"/>
                </a:moveTo>
                <a:lnTo>
                  <a:pt x="0" y="34"/>
                </a:lnTo>
                <a:lnTo>
                  <a:pt x="0" y="134"/>
                </a:lnTo>
                <a:lnTo>
                  <a:pt x="100" y="134"/>
                </a:lnTo>
                <a:lnTo>
                  <a:pt x="128" y="100"/>
                </a:lnTo>
                <a:lnTo>
                  <a:pt x="128" y="0"/>
                </a:lnTo>
                <a:lnTo>
                  <a:pt x="34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81" name="Freeform 329"/>
          <p:cNvSpPr>
            <a:spLocks/>
          </p:cNvSpPr>
          <p:nvPr/>
        </p:nvSpPr>
        <p:spPr bwMode="auto">
          <a:xfrm>
            <a:off x="5905500" y="2654300"/>
            <a:ext cx="44450" cy="215900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28" y="0"/>
              </a:cxn>
              <a:cxn ang="0">
                <a:pos x="28" y="102"/>
              </a:cxn>
              <a:cxn ang="0">
                <a:pos x="0" y="136"/>
              </a:cxn>
              <a:cxn ang="0">
                <a:pos x="0" y="34"/>
              </a:cxn>
            </a:cxnLst>
            <a:rect l="0" t="0" r="r" b="b"/>
            <a:pathLst>
              <a:path w="28" h="136">
                <a:moveTo>
                  <a:pt x="0" y="34"/>
                </a:moveTo>
                <a:lnTo>
                  <a:pt x="28" y="0"/>
                </a:lnTo>
                <a:lnTo>
                  <a:pt x="28" y="102"/>
                </a:lnTo>
                <a:lnTo>
                  <a:pt x="0" y="136"/>
                </a:lnTo>
                <a:lnTo>
                  <a:pt x="0" y="3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82" name="Freeform 330"/>
          <p:cNvSpPr>
            <a:spLocks/>
          </p:cNvSpPr>
          <p:nvPr/>
        </p:nvSpPr>
        <p:spPr bwMode="auto">
          <a:xfrm>
            <a:off x="5746750" y="2657475"/>
            <a:ext cx="206375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102" y="34"/>
              </a:cxn>
              <a:cxn ang="0">
                <a:pos x="130" y="0"/>
              </a:cxn>
              <a:cxn ang="0">
                <a:pos x="34" y="0"/>
              </a:cxn>
              <a:cxn ang="0">
                <a:pos x="0" y="34"/>
              </a:cxn>
            </a:cxnLst>
            <a:rect l="0" t="0" r="r" b="b"/>
            <a:pathLst>
              <a:path w="130" h="34">
                <a:moveTo>
                  <a:pt x="0" y="34"/>
                </a:moveTo>
                <a:lnTo>
                  <a:pt x="102" y="34"/>
                </a:lnTo>
                <a:lnTo>
                  <a:pt x="130" y="0"/>
                </a:lnTo>
                <a:lnTo>
                  <a:pt x="34" y="0"/>
                </a:lnTo>
                <a:lnTo>
                  <a:pt x="0" y="3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83" name="Line 331"/>
          <p:cNvSpPr>
            <a:spLocks noChangeShapeType="1"/>
          </p:cNvSpPr>
          <p:nvPr/>
        </p:nvSpPr>
        <p:spPr bwMode="auto">
          <a:xfrm flipV="1">
            <a:off x="5619750" y="2774950"/>
            <a:ext cx="196850" cy="196850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84" name="Line 332"/>
          <p:cNvSpPr>
            <a:spLocks noChangeShapeType="1"/>
          </p:cNvSpPr>
          <p:nvPr/>
        </p:nvSpPr>
        <p:spPr bwMode="auto">
          <a:xfrm>
            <a:off x="5845175" y="2136775"/>
            <a:ext cx="1588" cy="539750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85" name="Line 333"/>
          <p:cNvSpPr>
            <a:spLocks noChangeShapeType="1"/>
          </p:cNvSpPr>
          <p:nvPr/>
        </p:nvSpPr>
        <p:spPr bwMode="auto">
          <a:xfrm flipV="1">
            <a:off x="5927725" y="3267075"/>
            <a:ext cx="130175" cy="133350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86" name="Freeform 334"/>
          <p:cNvSpPr>
            <a:spLocks/>
          </p:cNvSpPr>
          <p:nvPr/>
        </p:nvSpPr>
        <p:spPr bwMode="auto">
          <a:xfrm>
            <a:off x="5746750" y="3397250"/>
            <a:ext cx="206375" cy="212725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0" y="34"/>
              </a:cxn>
              <a:cxn ang="0">
                <a:pos x="0" y="134"/>
              </a:cxn>
              <a:cxn ang="0">
                <a:pos x="100" y="134"/>
              </a:cxn>
              <a:cxn ang="0">
                <a:pos x="130" y="100"/>
              </a:cxn>
              <a:cxn ang="0">
                <a:pos x="130" y="0"/>
              </a:cxn>
              <a:cxn ang="0">
                <a:pos x="34" y="0"/>
              </a:cxn>
            </a:cxnLst>
            <a:rect l="0" t="0" r="r" b="b"/>
            <a:pathLst>
              <a:path w="130" h="134">
                <a:moveTo>
                  <a:pt x="34" y="0"/>
                </a:moveTo>
                <a:lnTo>
                  <a:pt x="0" y="34"/>
                </a:lnTo>
                <a:lnTo>
                  <a:pt x="0" y="134"/>
                </a:lnTo>
                <a:lnTo>
                  <a:pt x="100" y="134"/>
                </a:lnTo>
                <a:lnTo>
                  <a:pt x="130" y="100"/>
                </a:lnTo>
                <a:lnTo>
                  <a:pt x="130" y="0"/>
                </a:lnTo>
                <a:lnTo>
                  <a:pt x="34" y="0"/>
                </a:lnTo>
                <a:close/>
              </a:path>
            </a:pathLst>
          </a:custGeom>
          <a:solidFill>
            <a:srgbClr val="FA2B1D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87" name="Freeform 335"/>
          <p:cNvSpPr>
            <a:spLocks/>
          </p:cNvSpPr>
          <p:nvPr/>
        </p:nvSpPr>
        <p:spPr bwMode="auto">
          <a:xfrm>
            <a:off x="5749925" y="3400425"/>
            <a:ext cx="196850" cy="50800"/>
          </a:xfrm>
          <a:custGeom>
            <a:avLst/>
            <a:gdLst/>
            <a:ahLst/>
            <a:cxnLst>
              <a:cxn ang="0">
                <a:pos x="124" y="0"/>
              </a:cxn>
              <a:cxn ang="0">
                <a:pos x="96" y="32"/>
              </a:cxn>
              <a:cxn ang="0">
                <a:pos x="0" y="32"/>
              </a:cxn>
            </a:cxnLst>
            <a:rect l="0" t="0" r="r" b="b"/>
            <a:pathLst>
              <a:path w="124" h="32">
                <a:moveTo>
                  <a:pt x="124" y="0"/>
                </a:moveTo>
                <a:lnTo>
                  <a:pt x="96" y="32"/>
                </a:lnTo>
                <a:lnTo>
                  <a:pt x="0" y="32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88" name="Line 336"/>
          <p:cNvSpPr>
            <a:spLocks noChangeShapeType="1"/>
          </p:cNvSpPr>
          <p:nvPr/>
        </p:nvSpPr>
        <p:spPr bwMode="auto">
          <a:xfrm flipV="1">
            <a:off x="5902325" y="3451225"/>
            <a:ext cx="1588" cy="15875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89" name="Line 337"/>
          <p:cNvSpPr>
            <a:spLocks noChangeShapeType="1"/>
          </p:cNvSpPr>
          <p:nvPr/>
        </p:nvSpPr>
        <p:spPr bwMode="auto">
          <a:xfrm>
            <a:off x="6073775" y="2613025"/>
            <a:ext cx="1588" cy="539750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90" name="Line 338"/>
          <p:cNvSpPr>
            <a:spLocks noChangeShapeType="1"/>
          </p:cNvSpPr>
          <p:nvPr/>
        </p:nvSpPr>
        <p:spPr bwMode="auto">
          <a:xfrm>
            <a:off x="5845175" y="2882900"/>
            <a:ext cx="1588" cy="539750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91" name="Line 339"/>
          <p:cNvSpPr>
            <a:spLocks noChangeShapeType="1"/>
          </p:cNvSpPr>
          <p:nvPr/>
        </p:nvSpPr>
        <p:spPr bwMode="auto">
          <a:xfrm>
            <a:off x="6073775" y="1879600"/>
            <a:ext cx="1588" cy="527050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92" name="Line 340"/>
          <p:cNvSpPr>
            <a:spLocks noChangeShapeType="1"/>
          </p:cNvSpPr>
          <p:nvPr/>
        </p:nvSpPr>
        <p:spPr bwMode="auto">
          <a:xfrm>
            <a:off x="6343650" y="3086100"/>
            <a:ext cx="1588" cy="527050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93" name="Line 341"/>
          <p:cNvSpPr>
            <a:spLocks noChangeShapeType="1"/>
          </p:cNvSpPr>
          <p:nvPr/>
        </p:nvSpPr>
        <p:spPr bwMode="auto">
          <a:xfrm>
            <a:off x="6343650" y="2355850"/>
            <a:ext cx="1588" cy="527050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94" name="Line 342"/>
          <p:cNvSpPr>
            <a:spLocks noChangeShapeType="1"/>
          </p:cNvSpPr>
          <p:nvPr/>
        </p:nvSpPr>
        <p:spPr bwMode="auto">
          <a:xfrm>
            <a:off x="6343650" y="1631950"/>
            <a:ext cx="1588" cy="514350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95" name="Freeform 343"/>
          <p:cNvSpPr>
            <a:spLocks/>
          </p:cNvSpPr>
          <p:nvPr/>
        </p:nvSpPr>
        <p:spPr bwMode="auto">
          <a:xfrm>
            <a:off x="5981700" y="1666875"/>
            <a:ext cx="203200" cy="215900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0" y="34"/>
              </a:cxn>
              <a:cxn ang="0">
                <a:pos x="0" y="136"/>
              </a:cxn>
              <a:cxn ang="0">
                <a:pos x="100" y="136"/>
              </a:cxn>
              <a:cxn ang="0">
                <a:pos x="128" y="102"/>
              </a:cxn>
              <a:cxn ang="0">
                <a:pos x="128" y="0"/>
              </a:cxn>
              <a:cxn ang="0">
                <a:pos x="34" y="0"/>
              </a:cxn>
            </a:cxnLst>
            <a:rect l="0" t="0" r="r" b="b"/>
            <a:pathLst>
              <a:path w="128" h="136">
                <a:moveTo>
                  <a:pt x="34" y="0"/>
                </a:moveTo>
                <a:lnTo>
                  <a:pt x="0" y="34"/>
                </a:lnTo>
                <a:lnTo>
                  <a:pt x="0" y="136"/>
                </a:lnTo>
                <a:lnTo>
                  <a:pt x="100" y="136"/>
                </a:lnTo>
                <a:lnTo>
                  <a:pt x="128" y="102"/>
                </a:lnTo>
                <a:lnTo>
                  <a:pt x="128" y="0"/>
                </a:lnTo>
                <a:lnTo>
                  <a:pt x="34" y="0"/>
                </a:lnTo>
                <a:close/>
              </a:path>
            </a:pathLst>
          </a:custGeom>
          <a:solidFill>
            <a:srgbClr val="00B05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96" name="Freeform 344"/>
          <p:cNvSpPr>
            <a:spLocks/>
          </p:cNvSpPr>
          <p:nvPr/>
        </p:nvSpPr>
        <p:spPr bwMode="auto">
          <a:xfrm>
            <a:off x="6140450" y="1666875"/>
            <a:ext cx="44450" cy="21272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8" y="0"/>
              </a:cxn>
              <a:cxn ang="0">
                <a:pos x="28" y="100"/>
              </a:cxn>
              <a:cxn ang="0">
                <a:pos x="0" y="134"/>
              </a:cxn>
              <a:cxn ang="0">
                <a:pos x="0" y="32"/>
              </a:cxn>
            </a:cxnLst>
            <a:rect l="0" t="0" r="r" b="b"/>
            <a:pathLst>
              <a:path w="28" h="134">
                <a:moveTo>
                  <a:pt x="0" y="32"/>
                </a:moveTo>
                <a:lnTo>
                  <a:pt x="28" y="0"/>
                </a:lnTo>
                <a:lnTo>
                  <a:pt x="28" y="100"/>
                </a:lnTo>
                <a:lnTo>
                  <a:pt x="0" y="134"/>
                </a:lnTo>
                <a:lnTo>
                  <a:pt x="0" y="32"/>
                </a:lnTo>
                <a:close/>
              </a:path>
            </a:pathLst>
          </a:custGeom>
          <a:solidFill>
            <a:srgbClr val="00B05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97" name="Freeform 345"/>
          <p:cNvSpPr>
            <a:spLocks/>
          </p:cNvSpPr>
          <p:nvPr/>
        </p:nvSpPr>
        <p:spPr bwMode="auto">
          <a:xfrm>
            <a:off x="5981700" y="1666875"/>
            <a:ext cx="203200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100" y="34"/>
              </a:cxn>
              <a:cxn ang="0">
                <a:pos x="128" y="0"/>
              </a:cxn>
              <a:cxn ang="0">
                <a:pos x="34" y="0"/>
              </a:cxn>
              <a:cxn ang="0">
                <a:pos x="0" y="34"/>
              </a:cxn>
            </a:cxnLst>
            <a:rect l="0" t="0" r="r" b="b"/>
            <a:pathLst>
              <a:path w="128" h="34">
                <a:moveTo>
                  <a:pt x="0" y="34"/>
                </a:moveTo>
                <a:lnTo>
                  <a:pt x="100" y="34"/>
                </a:lnTo>
                <a:lnTo>
                  <a:pt x="128" y="0"/>
                </a:lnTo>
                <a:lnTo>
                  <a:pt x="34" y="0"/>
                </a:lnTo>
                <a:lnTo>
                  <a:pt x="0" y="34"/>
                </a:lnTo>
                <a:close/>
              </a:path>
            </a:pathLst>
          </a:custGeom>
          <a:solidFill>
            <a:srgbClr val="00B05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98" name="Line 346"/>
          <p:cNvSpPr>
            <a:spLocks noChangeShapeType="1"/>
          </p:cNvSpPr>
          <p:nvPr/>
        </p:nvSpPr>
        <p:spPr bwMode="auto">
          <a:xfrm flipV="1">
            <a:off x="5927725" y="1825625"/>
            <a:ext cx="130175" cy="133350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99" name="Freeform 347"/>
          <p:cNvSpPr>
            <a:spLocks/>
          </p:cNvSpPr>
          <p:nvPr/>
        </p:nvSpPr>
        <p:spPr bwMode="auto">
          <a:xfrm>
            <a:off x="5746750" y="1933575"/>
            <a:ext cx="203200" cy="215900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0" y="34"/>
              </a:cxn>
              <a:cxn ang="0">
                <a:pos x="0" y="136"/>
              </a:cxn>
              <a:cxn ang="0">
                <a:pos x="100" y="136"/>
              </a:cxn>
              <a:cxn ang="0">
                <a:pos x="128" y="102"/>
              </a:cxn>
              <a:cxn ang="0">
                <a:pos x="128" y="0"/>
              </a:cxn>
              <a:cxn ang="0">
                <a:pos x="34" y="0"/>
              </a:cxn>
            </a:cxnLst>
            <a:rect l="0" t="0" r="r" b="b"/>
            <a:pathLst>
              <a:path w="128" h="136">
                <a:moveTo>
                  <a:pt x="34" y="0"/>
                </a:moveTo>
                <a:lnTo>
                  <a:pt x="0" y="34"/>
                </a:lnTo>
                <a:lnTo>
                  <a:pt x="0" y="136"/>
                </a:lnTo>
                <a:lnTo>
                  <a:pt x="100" y="136"/>
                </a:lnTo>
                <a:lnTo>
                  <a:pt x="128" y="102"/>
                </a:lnTo>
                <a:lnTo>
                  <a:pt x="128" y="0"/>
                </a:lnTo>
                <a:lnTo>
                  <a:pt x="34" y="0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00" name="Freeform 348"/>
          <p:cNvSpPr>
            <a:spLocks/>
          </p:cNvSpPr>
          <p:nvPr/>
        </p:nvSpPr>
        <p:spPr bwMode="auto">
          <a:xfrm>
            <a:off x="5905500" y="1933575"/>
            <a:ext cx="44450" cy="21272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28" y="0"/>
              </a:cxn>
              <a:cxn ang="0">
                <a:pos x="28" y="100"/>
              </a:cxn>
              <a:cxn ang="0">
                <a:pos x="0" y="134"/>
              </a:cxn>
              <a:cxn ang="0">
                <a:pos x="0" y="34"/>
              </a:cxn>
            </a:cxnLst>
            <a:rect l="0" t="0" r="r" b="b"/>
            <a:pathLst>
              <a:path w="28" h="134">
                <a:moveTo>
                  <a:pt x="0" y="34"/>
                </a:moveTo>
                <a:lnTo>
                  <a:pt x="28" y="0"/>
                </a:lnTo>
                <a:lnTo>
                  <a:pt x="28" y="100"/>
                </a:lnTo>
                <a:lnTo>
                  <a:pt x="0" y="134"/>
                </a:lnTo>
                <a:lnTo>
                  <a:pt x="0" y="34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01" name="Freeform 349"/>
          <p:cNvSpPr>
            <a:spLocks/>
          </p:cNvSpPr>
          <p:nvPr/>
        </p:nvSpPr>
        <p:spPr bwMode="auto">
          <a:xfrm>
            <a:off x="5746750" y="1933575"/>
            <a:ext cx="206375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102" y="34"/>
              </a:cxn>
              <a:cxn ang="0">
                <a:pos x="130" y="0"/>
              </a:cxn>
              <a:cxn ang="0">
                <a:pos x="34" y="0"/>
              </a:cxn>
              <a:cxn ang="0">
                <a:pos x="0" y="34"/>
              </a:cxn>
            </a:cxnLst>
            <a:rect l="0" t="0" r="r" b="b"/>
            <a:pathLst>
              <a:path w="130" h="34">
                <a:moveTo>
                  <a:pt x="0" y="34"/>
                </a:moveTo>
                <a:lnTo>
                  <a:pt x="102" y="34"/>
                </a:lnTo>
                <a:lnTo>
                  <a:pt x="130" y="0"/>
                </a:lnTo>
                <a:lnTo>
                  <a:pt x="34" y="0"/>
                </a:lnTo>
                <a:lnTo>
                  <a:pt x="0" y="34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02" name="Line 350"/>
          <p:cNvSpPr>
            <a:spLocks noChangeShapeType="1"/>
          </p:cNvSpPr>
          <p:nvPr/>
        </p:nvSpPr>
        <p:spPr bwMode="auto">
          <a:xfrm flipV="1">
            <a:off x="5619750" y="2066925"/>
            <a:ext cx="196850" cy="196850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03" name="Line 351"/>
          <p:cNvSpPr>
            <a:spLocks noChangeShapeType="1"/>
          </p:cNvSpPr>
          <p:nvPr/>
        </p:nvSpPr>
        <p:spPr bwMode="auto">
          <a:xfrm flipV="1">
            <a:off x="5619750" y="3521075"/>
            <a:ext cx="196850" cy="196850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04" name="Freeform 352"/>
          <p:cNvSpPr>
            <a:spLocks/>
          </p:cNvSpPr>
          <p:nvPr/>
        </p:nvSpPr>
        <p:spPr bwMode="auto">
          <a:xfrm>
            <a:off x="5480050" y="3657600"/>
            <a:ext cx="206375" cy="215900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0" y="34"/>
              </a:cxn>
              <a:cxn ang="0">
                <a:pos x="0" y="136"/>
              </a:cxn>
              <a:cxn ang="0">
                <a:pos x="100" y="136"/>
              </a:cxn>
              <a:cxn ang="0">
                <a:pos x="130" y="102"/>
              </a:cxn>
              <a:cxn ang="0">
                <a:pos x="130" y="0"/>
              </a:cxn>
              <a:cxn ang="0">
                <a:pos x="34" y="0"/>
              </a:cxn>
            </a:cxnLst>
            <a:rect l="0" t="0" r="r" b="b"/>
            <a:pathLst>
              <a:path w="130" h="136">
                <a:moveTo>
                  <a:pt x="34" y="0"/>
                </a:moveTo>
                <a:lnTo>
                  <a:pt x="0" y="34"/>
                </a:lnTo>
                <a:lnTo>
                  <a:pt x="0" y="136"/>
                </a:lnTo>
                <a:lnTo>
                  <a:pt x="100" y="136"/>
                </a:lnTo>
                <a:lnTo>
                  <a:pt x="130" y="102"/>
                </a:lnTo>
                <a:lnTo>
                  <a:pt x="130" y="0"/>
                </a:lnTo>
                <a:lnTo>
                  <a:pt x="34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05" name="Freeform 353"/>
          <p:cNvSpPr>
            <a:spLocks/>
          </p:cNvSpPr>
          <p:nvPr/>
        </p:nvSpPr>
        <p:spPr bwMode="auto">
          <a:xfrm>
            <a:off x="5483225" y="3663950"/>
            <a:ext cx="196850" cy="50800"/>
          </a:xfrm>
          <a:custGeom>
            <a:avLst/>
            <a:gdLst/>
            <a:ahLst/>
            <a:cxnLst>
              <a:cxn ang="0">
                <a:pos x="124" y="0"/>
              </a:cxn>
              <a:cxn ang="0">
                <a:pos x="96" y="32"/>
              </a:cxn>
              <a:cxn ang="0">
                <a:pos x="0" y="32"/>
              </a:cxn>
            </a:cxnLst>
            <a:rect l="0" t="0" r="r" b="b"/>
            <a:pathLst>
              <a:path w="124" h="32">
                <a:moveTo>
                  <a:pt x="124" y="0"/>
                </a:moveTo>
                <a:lnTo>
                  <a:pt x="96" y="32"/>
                </a:lnTo>
                <a:lnTo>
                  <a:pt x="0" y="32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06" name="Freeform 354"/>
          <p:cNvSpPr>
            <a:spLocks/>
          </p:cNvSpPr>
          <p:nvPr/>
        </p:nvSpPr>
        <p:spPr bwMode="auto">
          <a:xfrm>
            <a:off x="5638800" y="3711575"/>
            <a:ext cx="1588" cy="158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0"/>
              </a:cxn>
              <a:cxn ang="0">
                <a:pos x="0" y="0"/>
              </a:cxn>
            </a:cxnLst>
            <a:rect l="0" t="0" r="r" b="b"/>
            <a:pathLst>
              <a:path h="100">
                <a:moveTo>
                  <a:pt x="0" y="0"/>
                </a:moveTo>
                <a:lnTo>
                  <a:pt x="0" y="100"/>
                </a:lnTo>
                <a:lnTo>
                  <a:pt x="0" y="0"/>
                </a:lnTo>
                <a:close/>
              </a:path>
            </a:pathLst>
          </a:custGeom>
          <a:solidFill>
            <a:srgbClr val="FB0F0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07" name="Line 355"/>
          <p:cNvSpPr>
            <a:spLocks noChangeShapeType="1"/>
          </p:cNvSpPr>
          <p:nvPr/>
        </p:nvSpPr>
        <p:spPr bwMode="auto">
          <a:xfrm>
            <a:off x="5638800" y="3711575"/>
            <a:ext cx="1588" cy="15875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08" name="Line 356"/>
          <p:cNvSpPr>
            <a:spLocks noChangeShapeType="1"/>
          </p:cNvSpPr>
          <p:nvPr/>
        </p:nvSpPr>
        <p:spPr bwMode="auto">
          <a:xfrm>
            <a:off x="5588000" y="3133725"/>
            <a:ext cx="1588" cy="539750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1409" name="Group 1408"/>
          <p:cNvGrpSpPr/>
          <p:nvPr/>
        </p:nvGrpSpPr>
        <p:grpSpPr>
          <a:xfrm>
            <a:off x="5416550" y="2914650"/>
            <a:ext cx="269875" cy="231775"/>
            <a:chOff x="5416550" y="2762250"/>
            <a:chExt cx="269875" cy="231775"/>
          </a:xfrm>
          <a:solidFill>
            <a:srgbClr val="A6A6A6"/>
          </a:solidFill>
        </p:grpSpPr>
        <p:sp>
          <p:nvSpPr>
            <p:cNvPr id="1410" name="Line 119"/>
            <p:cNvSpPr>
              <a:spLocks noChangeShapeType="1"/>
            </p:cNvSpPr>
            <p:nvPr/>
          </p:nvSpPr>
          <p:spPr bwMode="auto">
            <a:xfrm>
              <a:off x="5632450" y="2762250"/>
              <a:ext cx="1588" cy="161925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11" name="Line 177"/>
            <p:cNvSpPr>
              <a:spLocks noChangeShapeType="1"/>
            </p:cNvSpPr>
            <p:nvPr/>
          </p:nvSpPr>
          <p:spPr bwMode="auto">
            <a:xfrm flipV="1">
              <a:off x="5416550" y="2933700"/>
              <a:ext cx="60325" cy="50800"/>
            </a:xfrm>
            <a:prstGeom prst="line">
              <a:avLst/>
            </a:prstGeom>
            <a:grpFill/>
            <a:ln w="19050">
              <a:solidFill>
                <a:srgbClr val="7F7F7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12" name="Freeform 357"/>
            <p:cNvSpPr>
              <a:spLocks/>
            </p:cNvSpPr>
            <p:nvPr/>
          </p:nvSpPr>
          <p:spPr bwMode="auto">
            <a:xfrm>
              <a:off x="5480050" y="2781300"/>
              <a:ext cx="203200" cy="21272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0" y="34"/>
                </a:cxn>
                <a:cxn ang="0">
                  <a:pos x="0" y="134"/>
                </a:cxn>
                <a:cxn ang="0">
                  <a:pos x="100" y="134"/>
                </a:cxn>
                <a:cxn ang="0">
                  <a:pos x="128" y="100"/>
                </a:cxn>
                <a:cxn ang="0">
                  <a:pos x="128" y="0"/>
                </a:cxn>
                <a:cxn ang="0">
                  <a:pos x="34" y="0"/>
                </a:cxn>
              </a:cxnLst>
              <a:rect l="0" t="0" r="r" b="b"/>
              <a:pathLst>
                <a:path w="128" h="134">
                  <a:moveTo>
                    <a:pt x="34" y="0"/>
                  </a:moveTo>
                  <a:lnTo>
                    <a:pt x="0" y="34"/>
                  </a:lnTo>
                  <a:lnTo>
                    <a:pt x="0" y="134"/>
                  </a:lnTo>
                  <a:lnTo>
                    <a:pt x="100" y="134"/>
                  </a:lnTo>
                  <a:lnTo>
                    <a:pt x="128" y="100"/>
                  </a:lnTo>
                  <a:lnTo>
                    <a:pt x="128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13" name="Freeform 358"/>
            <p:cNvSpPr>
              <a:spLocks/>
            </p:cNvSpPr>
            <p:nvPr/>
          </p:nvSpPr>
          <p:spPr bwMode="auto">
            <a:xfrm>
              <a:off x="5638800" y="2778125"/>
              <a:ext cx="44450" cy="21590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28" y="0"/>
                </a:cxn>
                <a:cxn ang="0">
                  <a:pos x="28" y="102"/>
                </a:cxn>
                <a:cxn ang="0">
                  <a:pos x="0" y="136"/>
                </a:cxn>
                <a:cxn ang="0">
                  <a:pos x="0" y="34"/>
                </a:cxn>
              </a:cxnLst>
              <a:rect l="0" t="0" r="r" b="b"/>
              <a:pathLst>
                <a:path w="28" h="136">
                  <a:moveTo>
                    <a:pt x="0" y="34"/>
                  </a:moveTo>
                  <a:lnTo>
                    <a:pt x="28" y="0"/>
                  </a:lnTo>
                  <a:lnTo>
                    <a:pt x="28" y="102"/>
                  </a:lnTo>
                  <a:lnTo>
                    <a:pt x="0" y="136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14" name="Freeform 359"/>
            <p:cNvSpPr>
              <a:spLocks/>
            </p:cNvSpPr>
            <p:nvPr/>
          </p:nvSpPr>
          <p:spPr bwMode="auto">
            <a:xfrm>
              <a:off x="5480050" y="2781300"/>
              <a:ext cx="206375" cy="5397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02" y="34"/>
                </a:cxn>
                <a:cxn ang="0">
                  <a:pos x="130" y="0"/>
                </a:cxn>
                <a:cxn ang="0">
                  <a:pos x="34" y="0"/>
                </a:cxn>
                <a:cxn ang="0">
                  <a:pos x="0" y="34"/>
                </a:cxn>
              </a:cxnLst>
              <a:rect l="0" t="0" r="r" b="b"/>
              <a:pathLst>
                <a:path w="130" h="34">
                  <a:moveTo>
                    <a:pt x="0" y="34"/>
                  </a:moveTo>
                  <a:lnTo>
                    <a:pt x="102" y="34"/>
                  </a:lnTo>
                  <a:lnTo>
                    <a:pt x="130" y="0"/>
                  </a:lnTo>
                  <a:lnTo>
                    <a:pt x="34" y="0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15" name="Line 360"/>
          <p:cNvSpPr>
            <a:spLocks noChangeShapeType="1"/>
          </p:cNvSpPr>
          <p:nvPr/>
        </p:nvSpPr>
        <p:spPr bwMode="auto">
          <a:xfrm>
            <a:off x="5588000" y="2425700"/>
            <a:ext cx="1588" cy="527050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16" name="Freeform 361"/>
          <p:cNvSpPr>
            <a:spLocks/>
          </p:cNvSpPr>
          <p:nvPr/>
        </p:nvSpPr>
        <p:spPr bwMode="auto">
          <a:xfrm>
            <a:off x="5480050" y="2209800"/>
            <a:ext cx="203200" cy="215900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0" y="34"/>
              </a:cxn>
              <a:cxn ang="0">
                <a:pos x="0" y="136"/>
              </a:cxn>
              <a:cxn ang="0">
                <a:pos x="100" y="136"/>
              </a:cxn>
              <a:cxn ang="0">
                <a:pos x="128" y="102"/>
              </a:cxn>
              <a:cxn ang="0">
                <a:pos x="128" y="0"/>
              </a:cxn>
              <a:cxn ang="0">
                <a:pos x="34" y="0"/>
              </a:cxn>
            </a:cxnLst>
            <a:rect l="0" t="0" r="r" b="b"/>
            <a:pathLst>
              <a:path w="128" h="136">
                <a:moveTo>
                  <a:pt x="34" y="0"/>
                </a:moveTo>
                <a:lnTo>
                  <a:pt x="0" y="34"/>
                </a:lnTo>
                <a:lnTo>
                  <a:pt x="0" y="136"/>
                </a:lnTo>
                <a:lnTo>
                  <a:pt x="100" y="136"/>
                </a:lnTo>
                <a:lnTo>
                  <a:pt x="128" y="102"/>
                </a:lnTo>
                <a:lnTo>
                  <a:pt x="128" y="0"/>
                </a:lnTo>
                <a:lnTo>
                  <a:pt x="34" y="0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17" name="Freeform 362"/>
          <p:cNvSpPr>
            <a:spLocks/>
          </p:cNvSpPr>
          <p:nvPr/>
        </p:nvSpPr>
        <p:spPr bwMode="auto">
          <a:xfrm>
            <a:off x="5638800" y="2263775"/>
            <a:ext cx="1588" cy="161925"/>
          </a:xfrm>
          <a:custGeom>
            <a:avLst/>
            <a:gdLst/>
            <a:ahLst/>
            <a:cxnLst>
              <a:cxn ang="0">
                <a:pos x="0" y="102"/>
              </a:cxn>
              <a:cxn ang="0">
                <a:pos x="0" y="0"/>
              </a:cxn>
              <a:cxn ang="0">
                <a:pos x="0" y="102"/>
              </a:cxn>
            </a:cxnLst>
            <a:rect l="0" t="0" r="r" b="b"/>
            <a:pathLst>
              <a:path h="102">
                <a:moveTo>
                  <a:pt x="0" y="102"/>
                </a:moveTo>
                <a:lnTo>
                  <a:pt x="0" y="0"/>
                </a:lnTo>
                <a:lnTo>
                  <a:pt x="0" y="102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18" name="Line 363"/>
          <p:cNvSpPr>
            <a:spLocks noChangeShapeType="1"/>
          </p:cNvSpPr>
          <p:nvPr/>
        </p:nvSpPr>
        <p:spPr bwMode="auto">
          <a:xfrm flipV="1">
            <a:off x="5638800" y="2263775"/>
            <a:ext cx="1588" cy="16192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19" name="Freeform 364"/>
          <p:cNvSpPr>
            <a:spLocks/>
          </p:cNvSpPr>
          <p:nvPr/>
        </p:nvSpPr>
        <p:spPr bwMode="auto">
          <a:xfrm>
            <a:off x="5480050" y="2216150"/>
            <a:ext cx="206375" cy="47625"/>
          </a:xfrm>
          <a:custGeom>
            <a:avLst/>
            <a:gdLst/>
            <a:ahLst/>
            <a:cxnLst>
              <a:cxn ang="0">
                <a:pos x="0" y="30"/>
              </a:cxn>
              <a:cxn ang="0">
                <a:pos x="100" y="30"/>
              </a:cxn>
              <a:cxn ang="0">
                <a:pos x="130" y="0"/>
              </a:cxn>
              <a:cxn ang="0">
                <a:pos x="0" y="30"/>
              </a:cxn>
            </a:cxnLst>
            <a:rect l="0" t="0" r="r" b="b"/>
            <a:pathLst>
              <a:path w="130" h="30">
                <a:moveTo>
                  <a:pt x="0" y="30"/>
                </a:moveTo>
                <a:lnTo>
                  <a:pt x="100" y="30"/>
                </a:lnTo>
                <a:lnTo>
                  <a:pt x="130" y="0"/>
                </a:lnTo>
                <a:lnTo>
                  <a:pt x="0" y="30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20" name="Freeform 365"/>
          <p:cNvSpPr>
            <a:spLocks/>
          </p:cNvSpPr>
          <p:nvPr/>
        </p:nvSpPr>
        <p:spPr bwMode="auto">
          <a:xfrm>
            <a:off x="5480050" y="2216150"/>
            <a:ext cx="206375" cy="47625"/>
          </a:xfrm>
          <a:custGeom>
            <a:avLst/>
            <a:gdLst/>
            <a:ahLst/>
            <a:cxnLst>
              <a:cxn ang="0">
                <a:pos x="0" y="30"/>
              </a:cxn>
              <a:cxn ang="0">
                <a:pos x="100" y="30"/>
              </a:cxn>
              <a:cxn ang="0">
                <a:pos x="130" y="0"/>
              </a:cxn>
            </a:cxnLst>
            <a:rect l="0" t="0" r="r" b="b"/>
            <a:pathLst>
              <a:path w="130" h="30">
                <a:moveTo>
                  <a:pt x="0" y="30"/>
                </a:moveTo>
                <a:lnTo>
                  <a:pt x="100" y="30"/>
                </a:lnTo>
                <a:lnTo>
                  <a:pt x="130" y="0"/>
                </a:lnTo>
              </a:path>
            </a:pathLst>
          </a:custGeom>
          <a:solidFill>
            <a:sysClr val="window" lastClr="FFFFFF">
              <a:lumMod val="65000"/>
            </a:sys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21" name="Line 366"/>
          <p:cNvSpPr>
            <a:spLocks noChangeShapeType="1"/>
          </p:cNvSpPr>
          <p:nvPr/>
        </p:nvSpPr>
        <p:spPr bwMode="auto">
          <a:xfrm flipV="1">
            <a:off x="6181725" y="3727450"/>
            <a:ext cx="155575" cy="155575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22" name="Freeform 367"/>
          <p:cNvSpPr>
            <a:spLocks/>
          </p:cNvSpPr>
          <p:nvPr/>
        </p:nvSpPr>
        <p:spPr bwMode="auto">
          <a:xfrm>
            <a:off x="5981700" y="3870325"/>
            <a:ext cx="203200" cy="212725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0" y="34"/>
              </a:cxn>
              <a:cxn ang="0">
                <a:pos x="0" y="134"/>
              </a:cxn>
              <a:cxn ang="0">
                <a:pos x="100" y="134"/>
              </a:cxn>
              <a:cxn ang="0">
                <a:pos x="128" y="100"/>
              </a:cxn>
              <a:cxn ang="0">
                <a:pos x="128" y="0"/>
              </a:cxn>
              <a:cxn ang="0">
                <a:pos x="34" y="0"/>
              </a:cxn>
            </a:cxnLst>
            <a:rect l="0" t="0" r="r" b="b"/>
            <a:pathLst>
              <a:path w="128" h="134">
                <a:moveTo>
                  <a:pt x="34" y="0"/>
                </a:moveTo>
                <a:lnTo>
                  <a:pt x="0" y="34"/>
                </a:lnTo>
                <a:lnTo>
                  <a:pt x="0" y="134"/>
                </a:lnTo>
                <a:lnTo>
                  <a:pt x="100" y="134"/>
                </a:lnTo>
                <a:lnTo>
                  <a:pt x="128" y="100"/>
                </a:lnTo>
                <a:lnTo>
                  <a:pt x="128" y="0"/>
                </a:lnTo>
                <a:lnTo>
                  <a:pt x="34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23" name="Freeform 368"/>
          <p:cNvSpPr>
            <a:spLocks/>
          </p:cNvSpPr>
          <p:nvPr/>
        </p:nvSpPr>
        <p:spPr bwMode="auto">
          <a:xfrm>
            <a:off x="6140450" y="3867150"/>
            <a:ext cx="44450" cy="215900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28" y="0"/>
              </a:cxn>
              <a:cxn ang="0">
                <a:pos x="28" y="102"/>
              </a:cxn>
              <a:cxn ang="0">
                <a:pos x="0" y="136"/>
              </a:cxn>
              <a:cxn ang="0">
                <a:pos x="0" y="34"/>
              </a:cxn>
            </a:cxnLst>
            <a:rect l="0" t="0" r="r" b="b"/>
            <a:pathLst>
              <a:path w="28" h="136">
                <a:moveTo>
                  <a:pt x="0" y="34"/>
                </a:moveTo>
                <a:lnTo>
                  <a:pt x="28" y="0"/>
                </a:lnTo>
                <a:lnTo>
                  <a:pt x="28" y="102"/>
                </a:lnTo>
                <a:lnTo>
                  <a:pt x="0" y="136"/>
                </a:lnTo>
                <a:lnTo>
                  <a:pt x="0" y="3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24" name="Freeform 369"/>
          <p:cNvSpPr>
            <a:spLocks/>
          </p:cNvSpPr>
          <p:nvPr/>
        </p:nvSpPr>
        <p:spPr bwMode="auto">
          <a:xfrm>
            <a:off x="5981700" y="3870325"/>
            <a:ext cx="203200" cy="5397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100" y="34"/>
              </a:cxn>
              <a:cxn ang="0">
                <a:pos x="128" y="0"/>
              </a:cxn>
              <a:cxn ang="0">
                <a:pos x="34" y="0"/>
              </a:cxn>
              <a:cxn ang="0">
                <a:pos x="0" y="34"/>
              </a:cxn>
            </a:cxnLst>
            <a:rect l="0" t="0" r="r" b="b"/>
            <a:pathLst>
              <a:path w="128" h="34">
                <a:moveTo>
                  <a:pt x="0" y="34"/>
                </a:moveTo>
                <a:lnTo>
                  <a:pt x="100" y="34"/>
                </a:lnTo>
                <a:lnTo>
                  <a:pt x="128" y="0"/>
                </a:lnTo>
                <a:lnTo>
                  <a:pt x="34" y="0"/>
                </a:lnTo>
                <a:lnTo>
                  <a:pt x="0" y="3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25" name="Line 370"/>
          <p:cNvSpPr>
            <a:spLocks noChangeShapeType="1"/>
          </p:cNvSpPr>
          <p:nvPr/>
        </p:nvSpPr>
        <p:spPr bwMode="auto">
          <a:xfrm flipV="1">
            <a:off x="5930900" y="4000500"/>
            <a:ext cx="130175" cy="133350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1426" name="Group 1425"/>
          <p:cNvGrpSpPr/>
          <p:nvPr/>
        </p:nvGrpSpPr>
        <p:grpSpPr>
          <a:xfrm>
            <a:off x="5740400" y="4130675"/>
            <a:ext cx="206375" cy="215900"/>
            <a:chOff x="5740400" y="3978275"/>
            <a:chExt cx="206375" cy="215900"/>
          </a:xfrm>
          <a:solidFill>
            <a:srgbClr val="A6A6A6"/>
          </a:solidFill>
        </p:grpSpPr>
        <p:sp>
          <p:nvSpPr>
            <p:cNvPr id="1427" name="Freeform 371"/>
            <p:cNvSpPr>
              <a:spLocks/>
            </p:cNvSpPr>
            <p:nvPr/>
          </p:nvSpPr>
          <p:spPr bwMode="auto">
            <a:xfrm>
              <a:off x="5740400" y="3981450"/>
              <a:ext cx="203200" cy="21272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0" y="34"/>
                </a:cxn>
                <a:cxn ang="0">
                  <a:pos x="0" y="134"/>
                </a:cxn>
                <a:cxn ang="0">
                  <a:pos x="100" y="134"/>
                </a:cxn>
                <a:cxn ang="0">
                  <a:pos x="128" y="100"/>
                </a:cxn>
                <a:cxn ang="0">
                  <a:pos x="128" y="0"/>
                </a:cxn>
                <a:cxn ang="0">
                  <a:pos x="34" y="0"/>
                </a:cxn>
              </a:cxnLst>
              <a:rect l="0" t="0" r="r" b="b"/>
              <a:pathLst>
                <a:path w="128" h="134">
                  <a:moveTo>
                    <a:pt x="34" y="0"/>
                  </a:moveTo>
                  <a:lnTo>
                    <a:pt x="0" y="34"/>
                  </a:lnTo>
                  <a:lnTo>
                    <a:pt x="0" y="134"/>
                  </a:lnTo>
                  <a:lnTo>
                    <a:pt x="100" y="134"/>
                  </a:lnTo>
                  <a:lnTo>
                    <a:pt x="128" y="100"/>
                  </a:lnTo>
                  <a:lnTo>
                    <a:pt x="128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28" name="Freeform 372"/>
            <p:cNvSpPr>
              <a:spLocks/>
            </p:cNvSpPr>
            <p:nvPr/>
          </p:nvSpPr>
          <p:spPr bwMode="auto">
            <a:xfrm>
              <a:off x="5899150" y="3978275"/>
              <a:ext cx="44450" cy="21590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28" y="0"/>
                </a:cxn>
                <a:cxn ang="0">
                  <a:pos x="28" y="102"/>
                </a:cxn>
                <a:cxn ang="0">
                  <a:pos x="0" y="136"/>
                </a:cxn>
                <a:cxn ang="0">
                  <a:pos x="0" y="34"/>
                </a:cxn>
              </a:cxnLst>
              <a:rect l="0" t="0" r="r" b="b"/>
              <a:pathLst>
                <a:path w="28" h="136">
                  <a:moveTo>
                    <a:pt x="0" y="34"/>
                  </a:moveTo>
                  <a:lnTo>
                    <a:pt x="28" y="0"/>
                  </a:lnTo>
                  <a:lnTo>
                    <a:pt x="28" y="102"/>
                  </a:lnTo>
                  <a:lnTo>
                    <a:pt x="0" y="136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29" name="Freeform 373"/>
            <p:cNvSpPr>
              <a:spLocks/>
            </p:cNvSpPr>
            <p:nvPr/>
          </p:nvSpPr>
          <p:spPr bwMode="auto">
            <a:xfrm>
              <a:off x="5740400" y="3981450"/>
              <a:ext cx="206375" cy="5397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02" y="34"/>
                </a:cxn>
                <a:cxn ang="0">
                  <a:pos x="130" y="0"/>
                </a:cxn>
                <a:cxn ang="0">
                  <a:pos x="34" y="0"/>
                </a:cxn>
                <a:cxn ang="0">
                  <a:pos x="0" y="34"/>
                </a:cxn>
              </a:cxnLst>
              <a:rect l="0" t="0" r="r" b="b"/>
              <a:pathLst>
                <a:path w="130" h="34">
                  <a:moveTo>
                    <a:pt x="0" y="34"/>
                  </a:moveTo>
                  <a:lnTo>
                    <a:pt x="102" y="34"/>
                  </a:lnTo>
                  <a:lnTo>
                    <a:pt x="130" y="0"/>
                  </a:lnTo>
                  <a:lnTo>
                    <a:pt x="34" y="0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30" name="Line 374"/>
          <p:cNvSpPr>
            <a:spLocks noChangeShapeType="1"/>
          </p:cNvSpPr>
          <p:nvPr/>
        </p:nvSpPr>
        <p:spPr bwMode="auto">
          <a:xfrm flipV="1">
            <a:off x="5622925" y="4267200"/>
            <a:ext cx="196850" cy="196850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31" name="Freeform 375"/>
          <p:cNvSpPr>
            <a:spLocks/>
          </p:cNvSpPr>
          <p:nvPr/>
        </p:nvSpPr>
        <p:spPr bwMode="auto">
          <a:xfrm>
            <a:off x="5480050" y="4394200"/>
            <a:ext cx="203200" cy="215900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0" y="34"/>
              </a:cxn>
              <a:cxn ang="0">
                <a:pos x="0" y="136"/>
              </a:cxn>
              <a:cxn ang="0">
                <a:pos x="100" y="136"/>
              </a:cxn>
              <a:cxn ang="0">
                <a:pos x="128" y="102"/>
              </a:cxn>
              <a:cxn ang="0">
                <a:pos x="128" y="0"/>
              </a:cxn>
              <a:cxn ang="0">
                <a:pos x="34" y="0"/>
              </a:cxn>
            </a:cxnLst>
            <a:rect l="0" t="0" r="r" b="b"/>
            <a:pathLst>
              <a:path w="128" h="136">
                <a:moveTo>
                  <a:pt x="34" y="0"/>
                </a:moveTo>
                <a:lnTo>
                  <a:pt x="0" y="34"/>
                </a:lnTo>
                <a:lnTo>
                  <a:pt x="0" y="136"/>
                </a:lnTo>
                <a:lnTo>
                  <a:pt x="100" y="136"/>
                </a:lnTo>
                <a:lnTo>
                  <a:pt x="128" y="102"/>
                </a:lnTo>
                <a:lnTo>
                  <a:pt x="128" y="0"/>
                </a:lnTo>
                <a:lnTo>
                  <a:pt x="34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32" name="Freeform 376"/>
          <p:cNvSpPr>
            <a:spLocks/>
          </p:cNvSpPr>
          <p:nvPr/>
        </p:nvSpPr>
        <p:spPr bwMode="auto">
          <a:xfrm>
            <a:off x="5638800" y="4394200"/>
            <a:ext cx="44450" cy="215900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28" y="0"/>
              </a:cxn>
              <a:cxn ang="0">
                <a:pos x="28" y="102"/>
              </a:cxn>
              <a:cxn ang="0">
                <a:pos x="0" y="136"/>
              </a:cxn>
              <a:cxn ang="0">
                <a:pos x="0" y="34"/>
              </a:cxn>
            </a:cxnLst>
            <a:rect l="0" t="0" r="r" b="b"/>
            <a:pathLst>
              <a:path w="28" h="136">
                <a:moveTo>
                  <a:pt x="0" y="34"/>
                </a:moveTo>
                <a:lnTo>
                  <a:pt x="28" y="0"/>
                </a:lnTo>
                <a:lnTo>
                  <a:pt x="28" y="102"/>
                </a:lnTo>
                <a:lnTo>
                  <a:pt x="0" y="136"/>
                </a:lnTo>
                <a:lnTo>
                  <a:pt x="0" y="3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33" name="Freeform 377"/>
          <p:cNvSpPr>
            <a:spLocks/>
          </p:cNvSpPr>
          <p:nvPr/>
        </p:nvSpPr>
        <p:spPr bwMode="auto">
          <a:xfrm>
            <a:off x="5480050" y="4394200"/>
            <a:ext cx="206375" cy="508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02" y="32"/>
              </a:cxn>
              <a:cxn ang="0">
                <a:pos x="130" y="0"/>
              </a:cxn>
              <a:cxn ang="0">
                <a:pos x="34" y="0"/>
              </a:cxn>
              <a:cxn ang="0">
                <a:pos x="0" y="32"/>
              </a:cxn>
            </a:cxnLst>
            <a:rect l="0" t="0" r="r" b="b"/>
            <a:pathLst>
              <a:path w="130" h="32">
                <a:moveTo>
                  <a:pt x="0" y="32"/>
                </a:moveTo>
                <a:lnTo>
                  <a:pt x="102" y="32"/>
                </a:lnTo>
                <a:lnTo>
                  <a:pt x="130" y="0"/>
                </a:lnTo>
                <a:lnTo>
                  <a:pt x="34" y="0"/>
                </a:lnTo>
                <a:lnTo>
                  <a:pt x="0" y="32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34" name="Line 378"/>
          <p:cNvSpPr>
            <a:spLocks noChangeShapeType="1"/>
          </p:cNvSpPr>
          <p:nvPr/>
        </p:nvSpPr>
        <p:spPr bwMode="auto">
          <a:xfrm>
            <a:off x="5588000" y="3879850"/>
            <a:ext cx="1588" cy="539750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35" name="Line 379"/>
          <p:cNvSpPr>
            <a:spLocks noChangeShapeType="1"/>
          </p:cNvSpPr>
          <p:nvPr/>
        </p:nvSpPr>
        <p:spPr bwMode="auto">
          <a:xfrm>
            <a:off x="5845175" y="3625850"/>
            <a:ext cx="1588" cy="530225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36" name="Line 380"/>
          <p:cNvSpPr>
            <a:spLocks noChangeShapeType="1"/>
          </p:cNvSpPr>
          <p:nvPr/>
        </p:nvSpPr>
        <p:spPr bwMode="auto">
          <a:xfrm>
            <a:off x="6073775" y="3349625"/>
            <a:ext cx="1588" cy="542925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37" name="Freeform 381"/>
          <p:cNvSpPr>
            <a:spLocks/>
          </p:cNvSpPr>
          <p:nvPr/>
        </p:nvSpPr>
        <p:spPr bwMode="auto">
          <a:xfrm>
            <a:off x="3054350" y="1860550"/>
            <a:ext cx="177800" cy="3171825"/>
          </a:xfrm>
          <a:custGeom>
            <a:avLst/>
            <a:gdLst/>
            <a:ahLst/>
            <a:cxnLst>
              <a:cxn ang="0">
                <a:pos x="112" y="1738"/>
              </a:cxn>
              <a:cxn ang="0">
                <a:pos x="112" y="1922"/>
              </a:cxn>
              <a:cxn ang="0">
                <a:pos x="112" y="1922"/>
              </a:cxn>
              <a:cxn ang="0">
                <a:pos x="110" y="1938"/>
              </a:cxn>
              <a:cxn ang="0">
                <a:pos x="106" y="1952"/>
              </a:cxn>
              <a:cxn ang="0">
                <a:pos x="102" y="1964"/>
              </a:cxn>
              <a:cxn ang="0">
                <a:pos x="94" y="1976"/>
              </a:cxn>
              <a:cxn ang="0">
                <a:pos x="86" y="1984"/>
              </a:cxn>
              <a:cxn ang="0">
                <a:pos x="76" y="1992"/>
              </a:cxn>
              <a:cxn ang="0">
                <a:pos x="66" y="1996"/>
              </a:cxn>
              <a:cxn ang="0">
                <a:pos x="56" y="1998"/>
              </a:cxn>
              <a:cxn ang="0">
                <a:pos x="56" y="1998"/>
              </a:cxn>
              <a:cxn ang="0">
                <a:pos x="56" y="1998"/>
              </a:cxn>
              <a:cxn ang="0">
                <a:pos x="44" y="1996"/>
              </a:cxn>
              <a:cxn ang="0">
                <a:pos x="34" y="1992"/>
              </a:cxn>
              <a:cxn ang="0">
                <a:pos x="24" y="1984"/>
              </a:cxn>
              <a:cxn ang="0">
                <a:pos x="16" y="1976"/>
              </a:cxn>
              <a:cxn ang="0">
                <a:pos x="8" y="1964"/>
              </a:cxn>
              <a:cxn ang="0">
                <a:pos x="4" y="1952"/>
              </a:cxn>
              <a:cxn ang="0">
                <a:pos x="0" y="1938"/>
              </a:cxn>
              <a:cxn ang="0">
                <a:pos x="0" y="1922"/>
              </a:cxn>
              <a:cxn ang="0">
                <a:pos x="0" y="74"/>
              </a:cxn>
              <a:cxn ang="0">
                <a:pos x="0" y="74"/>
              </a:cxn>
              <a:cxn ang="0">
                <a:pos x="0" y="60"/>
              </a:cxn>
              <a:cxn ang="0">
                <a:pos x="4" y="46"/>
              </a:cxn>
              <a:cxn ang="0">
                <a:pos x="8" y="32"/>
              </a:cxn>
              <a:cxn ang="0">
                <a:pos x="16" y="22"/>
              </a:cxn>
              <a:cxn ang="0">
                <a:pos x="24" y="12"/>
              </a:cxn>
              <a:cxn ang="0">
                <a:pos x="34" y="6"/>
              </a:cxn>
              <a:cxn ang="0">
                <a:pos x="44" y="0"/>
              </a:cxn>
              <a:cxn ang="0">
                <a:pos x="56" y="0"/>
              </a:cxn>
              <a:cxn ang="0">
                <a:pos x="56" y="0"/>
              </a:cxn>
              <a:cxn ang="0">
                <a:pos x="56" y="0"/>
              </a:cxn>
              <a:cxn ang="0">
                <a:pos x="66" y="0"/>
              </a:cxn>
              <a:cxn ang="0">
                <a:pos x="76" y="6"/>
              </a:cxn>
              <a:cxn ang="0">
                <a:pos x="86" y="12"/>
              </a:cxn>
              <a:cxn ang="0">
                <a:pos x="94" y="22"/>
              </a:cxn>
              <a:cxn ang="0">
                <a:pos x="102" y="32"/>
              </a:cxn>
              <a:cxn ang="0">
                <a:pos x="106" y="46"/>
              </a:cxn>
              <a:cxn ang="0">
                <a:pos x="110" y="60"/>
              </a:cxn>
              <a:cxn ang="0">
                <a:pos x="112" y="74"/>
              </a:cxn>
              <a:cxn ang="0">
                <a:pos x="112" y="234"/>
              </a:cxn>
            </a:cxnLst>
            <a:rect l="0" t="0" r="r" b="b"/>
            <a:pathLst>
              <a:path w="112" h="1998">
                <a:moveTo>
                  <a:pt x="112" y="1738"/>
                </a:moveTo>
                <a:lnTo>
                  <a:pt x="112" y="1922"/>
                </a:lnTo>
                <a:lnTo>
                  <a:pt x="112" y="1922"/>
                </a:lnTo>
                <a:lnTo>
                  <a:pt x="110" y="1938"/>
                </a:lnTo>
                <a:lnTo>
                  <a:pt x="106" y="1952"/>
                </a:lnTo>
                <a:lnTo>
                  <a:pt x="102" y="1964"/>
                </a:lnTo>
                <a:lnTo>
                  <a:pt x="94" y="1976"/>
                </a:lnTo>
                <a:lnTo>
                  <a:pt x="86" y="1984"/>
                </a:lnTo>
                <a:lnTo>
                  <a:pt x="76" y="1992"/>
                </a:lnTo>
                <a:lnTo>
                  <a:pt x="66" y="1996"/>
                </a:lnTo>
                <a:lnTo>
                  <a:pt x="56" y="1998"/>
                </a:lnTo>
                <a:lnTo>
                  <a:pt x="56" y="1998"/>
                </a:lnTo>
                <a:lnTo>
                  <a:pt x="56" y="1998"/>
                </a:lnTo>
                <a:lnTo>
                  <a:pt x="44" y="1996"/>
                </a:lnTo>
                <a:lnTo>
                  <a:pt x="34" y="1992"/>
                </a:lnTo>
                <a:lnTo>
                  <a:pt x="24" y="1984"/>
                </a:lnTo>
                <a:lnTo>
                  <a:pt x="16" y="1976"/>
                </a:lnTo>
                <a:lnTo>
                  <a:pt x="8" y="1964"/>
                </a:lnTo>
                <a:lnTo>
                  <a:pt x="4" y="1952"/>
                </a:lnTo>
                <a:lnTo>
                  <a:pt x="0" y="1938"/>
                </a:lnTo>
                <a:lnTo>
                  <a:pt x="0" y="1922"/>
                </a:lnTo>
                <a:lnTo>
                  <a:pt x="0" y="74"/>
                </a:lnTo>
                <a:lnTo>
                  <a:pt x="0" y="74"/>
                </a:lnTo>
                <a:lnTo>
                  <a:pt x="0" y="60"/>
                </a:lnTo>
                <a:lnTo>
                  <a:pt x="4" y="46"/>
                </a:lnTo>
                <a:lnTo>
                  <a:pt x="8" y="32"/>
                </a:lnTo>
                <a:lnTo>
                  <a:pt x="16" y="22"/>
                </a:lnTo>
                <a:lnTo>
                  <a:pt x="24" y="12"/>
                </a:lnTo>
                <a:lnTo>
                  <a:pt x="34" y="6"/>
                </a:lnTo>
                <a:lnTo>
                  <a:pt x="44" y="0"/>
                </a:lnTo>
                <a:lnTo>
                  <a:pt x="56" y="0"/>
                </a:lnTo>
                <a:lnTo>
                  <a:pt x="56" y="0"/>
                </a:lnTo>
                <a:lnTo>
                  <a:pt x="56" y="0"/>
                </a:lnTo>
                <a:lnTo>
                  <a:pt x="66" y="0"/>
                </a:lnTo>
                <a:lnTo>
                  <a:pt x="76" y="6"/>
                </a:lnTo>
                <a:lnTo>
                  <a:pt x="86" y="12"/>
                </a:lnTo>
                <a:lnTo>
                  <a:pt x="94" y="22"/>
                </a:lnTo>
                <a:lnTo>
                  <a:pt x="102" y="32"/>
                </a:lnTo>
                <a:lnTo>
                  <a:pt x="106" y="46"/>
                </a:lnTo>
                <a:lnTo>
                  <a:pt x="110" y="60"/>
                </a:lnTo>
                <a:lnTo>
                  <a:pt x="112" y="74"/>
                </a:lnTo>
                <a:lnTo>
                  <a:pt x="112" y="234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38" name="Line 382"/>
          <p:cNvSpPr>
            <a:spLocks noChangeShapeType="1"/>
          </p:cNvSpPr>
          <p:nvPr/>
        </p:nvSpPr>
        <p:spPr bwMode="auto">
          <a:xfrm>
            <a:off x="3232150" y="3879850"/>
            <a:ext cx="1588" cy="542925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39" name="Line 383"/>
          <p:cNvSpPr>
            <a:spLocks noChangeShapeType="1"/>
          </p:cNvSpPr>
          <p:nvPr/>
        </p:nvSpPr>
        <p:spPr bwMode="auto">
          <a:xfrm>
            <a:off x="3232150" y="3162300"/>
            <a:ext cx="1588" cy="514350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40" name="Line 384"/>
          <p:cNvSpPr>
            <a:spLocks noChangeShapeType="1"/>
          </p:cNvSpPr>
          <p:nvPr/>
        </p:nvSpPr>
        <p:spPr bwMode="auto">
          <a:xfrm>
            <a:off x="3232150" y="2435225"/>
            <a:ext cx="1588" cy="517525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41" name="Line 385"/>
          <p:cNvSpPr>
            <a:spLocks noChangeShapeType="1"/>
          </p:cNvSpPr>
          <p:nvPr/>
        </p:nvSpPr>
        <p:spPr bwMode="auto">
          <a:xfrm flipH="1">
            <a:off x="3327400" y="2063750"/>
            <a:ext cx="139700" cy="142875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42" name="Line 386"/>
          <p:cNvSpPr>
            <a:spLocks noChangeShapeType="1"/>
          </p:cNvSpPr>
          <p:nvPr/>
        </p:nvSpPr>
        <p:spPr bwMode="auto">
          <a:xfrm flipH="1">
            <a:off x="3603625" y="1797050"/>
            <a:ext cx="127000" cy="130175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43" name="Freeform 387"/>
          <p:cNvSpPr>
            <a:spLocks/>
          </p:cNvSpPr>
          <p:nvPr/>
        </p:nvSpPr>
        <p:spPr bwMode="auto">
          <a:xfrm>
            <a:off x="2832100" y="1162050"/>
            <a:ext cx="1381125" cy="1393825"/>
          </a:xfrm>
          <a:custGeom>
            <a:avLst/>
            <a:gdLst/>
            <a:ahLst/>
            <a:cxnLst>
              <a:cxn ang="0">
                <a:pos x="234" y="736"/>
              </a:cxn>
              <a:cxn ang="0">
                <a:pos x="118" y="854"/>
              </a:cxn>
              <a:cxn ang="0">
                <a:pos x="118" y="854"/>
              </a:cxn>
              <a:cxn ang="0">
                <a:pos x="106" y="864"/>
              </a:cxn>
              <a:cxn ang="0">
                <a:pos x="94" y="872"/>
              </a:cxn>
              <a:cxn ang="0">
                <a:pos x="80" y="876"/>
              </a:cxn>
              <a:cxn ang="0">
                <a:pos x="66" y="878"/>
              </a:cxn>
              <a:cxn ang="0">
                <a:pos x="52" y="878"/>
              </a:cxn>
              <a:cxn ang="0">
                <a:pos x="40" y="874"/>
              </a:cxn>
              <a:cxn ang="0">
                <a:pos x="28" y="868"/>
              </a:cxn>
              <a:cxn ang="0">
                <a:pos x="18" y="860"/>
              </a:cxn>
              <a:cxn ang="0">
                <a:pos x="18" y="860"/>
              </a:cxn>
              <a:cxn ang="0">
                <a:pos x="18" y="860"/>
              </a:cxn>
              <a:cxn ang="0">
                <a:pos x="10" y="850"/>
              </a:cxn>
              <a:cxn ang="0">
                <a:pos x="4" y="838"/>
              </a:cxn>
              <a:cxn ang="0">
                <a:pos x="0" y="826"/>
              </a:cxn>
              <a:cxn ang="0">
                <a:pos x="0" y="812"/>
              </a:cxn>
              <a:cxn ang="0">
                <a:pos x="2" y="798"/>
              </a:cxn>
              <a:cxn ang="0">
                <a:pos x="8" y="784"/>
              </a:cxn>
              <a:cxn ang="0">
                <a:pos x="14" y="772"/>
              </a:cxn>
              <a:cxn ang="0">
                <a:pos x="24" y="760"/>
              </a:cxn>
              <a:cxn ang="0">
                <a:pos x="752" y="24"/>
              </a:cxn>
              <a:cxn ang="0">
                <a:pos x="752" y="24"/>
              </a:cxn>
              <a:cxn ang="0">
                <a:pos x="764" y="14"/>
              </a:cxn>
              <a:cxn ang="0">
                <a:pos x="776" y="8"/>
              </a:cxn>
              <a:cxn ang="0">
                <a:pos x="790" y="2"/>
              </a:cxn>
              <a:cxn ang="0">
                <a:pos x="804" y="0"/>
              </a:cxn>
              <a:cxn ang="0">
                <a:pos x="816" y="0"/>
              </a:cxn>
              <a:cxn ang="0">
                <a:pos x="830" y="4"/>
              </a:cxn>
              <a:cxn ang="0">
                <a:pos x="842" y="10"/>
              </a:cxn>
              <a:cxn ang="0">
                <a:pos x="852" y="18"/>
              </a:cxn>
              <a:cxn ang="0">
                <a:pos x="852" y="18"/>
              </a:cxn>
              <a:cxn ang="0">
                <a:pos x="852" y="18"/>
              </a:cxn>
              <a:cxn ang="0">
                <a:pos x="860" y="28"/>
              </a:cxn>
              <a:cxn ang="0">
                <a:pos x="866" y="40"/>
              </a:cxn>
              <a:cxn ang="0">
                <a:pos x="870" y="52"/>
              </a:cxn>
              <a:cxn ang="0">
                <a:pos x="870" y="66"/>
              </a:cxn>
              <a:cxn ang="0">
                <a:pos x="868" y="80"/>
              </a:cxn>
              <a:cxn ang="0">
                <a:pos x="862" y="94"/>
              </a:cxn>
              <a:cxn ang="0">
                <a:pos x="856" y="106"/>
              </a:cxn>
              <a:cxn ang="0">
                <a:pos x="846" y="118"/>
              </a:cxn>
              <a:cxn ang="0">
                <a:pos x="810" y="156"/>
              </a:cxn>
            </a:cxnLst>
            <a:rect l="0" t="0" r="r" b="b"/>
            <a:pathLst>
              <a:path w="870" h="878">
                <a:moveTo>
                  <a:pt x="234" y="736"/>
                </a:moveTo>
                <a:lnTo>
                  <a:pt x="118" y="854"/>
                </a:lnTo>
                <a:lnTo>
                  <a:pt x="118" y="854"/>
                </a:lnTo>
                <a:lnTo>
                  <a:pt x="106" y="864"/>
                </a:lnTo>
                <a:lnTo>
                  <a:pt x="94" y="872"/>
                </a:lnTo>
                <a:lnTo>
                  <a:pt x="80" y="876"/>
                </a:lnTo>
                <a:lnTo>
                  <a:pt x="66" y="878"/>
                </a:lnTo>
                <a:lnTo>
                  <a:pt x="52" y="878"/>
                </a:lnTo>
                <a:lnTo>
                  <a:pt x="40" y="874"/>
                </a:lnTo>
                <a:lnTo>
                  <a:pt x="28" y="868"/>
                </a:lnTo>
                <a:lnTo>
                  <a:pt x="18" y="860"/>
                </a:lnTo>
                <a:lnTo>
                  <a:pt x="18" y="860"/>
                </a:lnTo>
                <a:lnTo>
                  <a:pt x="18" y="860"/>
                </a:lnTo>
                <a:lnTo>
                  <a:pt x="10" y="850"/>
                </a:lnTo>
                <a:lnTo>
                  <a:pt x="4" y="838"/>
                </a:lnTo>
                <a:lnTo>
                  <a:pt x="0" y="826"/>
                </a:lnTo>
                <a:lnTo>
                  <a:pt x="0" y="812"/>
                </a:lnTo>
                <a:lnTo>
                  <a:pt x="2" y="798"/>
                </a:lnTo>
                <a:lnTo>
                  <a:pt x="8" y="784"/>
                </a:lnTo>
                <a:lnTo>
                  <a:pt x="14" y="772"/>
                </a:lnTo>
                <a:lnTo>
                  <a:pt x="24" y="760"/>
                </a:lnTo>
                <a:lnTo>
                  <a:pt x="752" y="24"/>
                </a:lnTo>
                <a:lnTo>
                  <a:pt x="752" y="24"/>
                </a:lnTo>
                <a:lnTo>
                  <a:pt x="764" y="14"/>
                </a:lnTo>
                <a:lnTo>
                  <a:pt x="776" y="8"/>
                </a:lnTo>
                <a:lnTo>
                  <a:pt x="790" y="2"/>
                </a:lnTo>
                <a:lnTo>
                  <a:pt x="804" y="0"/>
                </a:lnTo>
                <a:lnTo>
                  <a:pt x="816" y="0"/>
                </a:lnTo>
                <a:lnTo>
                  <a:pt x="830" y="4"/>
                </a:lnTo>
                <a:lnTo>
                  <a:pt x="842" y="10"/>
                </a:lnTo>
                <a:lnTo>
                  <a:pt x="852" y="18"/>
                </a:lnTo>
                <a:lnTo>
                  <a:pt x="852" y="18"/>
                </a:lnTo>
                <a:lnTo>
                  <a:pt x="852" y="18"/>
                </a:lnTo>
                <a:lnTo>
                  <a:pt x="860" y="28"/>
                </a:lnTo>
                <a:lnTo>
                  <a:pt x="866" y="40"/>
                </a:lnTo>
                <a:lnTo>
                  <a:pt x="870" y="52"/>
                </a:lnTo>
                <a:lnTo>
                  <a:pt x="870" y="66"/>
                </a:lnTo>
                <a:lnTo>
                  <a:pt x="868" y="80"/>
                </a:lnTo>
                <a:lnTo>
                  <a:pt x="862" y="94"/>
                </a:lnTo>
                <a:lnTo>
                  <a:pt x="856" y="106"/>
                </a:lnTo>
                <a:lnTo>
                  <a:pt x="846" y="118"/>
                </a:lnTo>
                <a:lnTo>
                  <a:pt x="810" y="156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44" name="Freeform 388"/>
          <p:cNvSpPr>
            <a:spLocks/>
          </p:cNvSpPr>
          <p:nvPr/>
        </p:nvSpPr>
        <p:spPr bwMode="auto">
          <a:xfrm>
            <a:off x="2844800" y="4524375"/>
            <a:ext cx="3000375" cy="187325"/>
          </a:xfrm>
          <a:custGeom>
            <a:avLst/>
            <a:gdLst/>
            <a:ahLst/>
            <a:cxnLst>
              <a:cxn ang="0">
                <a:pos x="1778" y="0"/>
              </a:cxn>
              <a:cxn ang="0">
                <a:pos x="1810" y="0"/>
              </a:cxn>
              <a:cxn ang="0">
                <a:pos x="1810" y="0"/>
              </a:cxn>
              <a:cxn ang="0">
                <a:pos x="1826" y="0"/>
              </a:cxn>
              <a:cxn ang="0">
                <a:pos x="1842" y="4"/>
              </a:cxn>
              <a:cxn ang="0">
                <a:pos x="1854" y="10"/>
              </a:cxn>
              <a:cxn ang="0">
                <a:pos x="1866" y="16"/>
              </a:cxn>
              <a:cxn ang="0">
                <a:pos x="1876" y="26"/>
              </a:cxn>
              <a:cxn ang="0">
                <a:pos x="1884" y="36"/>
              </a:cxn>
              <a:cxn ang="0">
                <a:pos x="1888" y="48"/>
              </a:cxn>
              <a:cxn ang="0">
                <a:pos x="1890" y="58"/>
              </a:cxn>
              <a:cxn ang="0">
                <a:pos x="1890" y="58"/>
              </a:cxn>
              <a:cxn ang="0">
                <a:pos x="1890" y="58"/>
              </a:cxn>
              <a:cxn ang="0">
                <a:pos x="1888" y="70"/>
              </a:cxn>
              <a:cxn ang="0">
                <a:pos x="1884" y="82"/>
              </a:cxn>
              <a:cxn ang="0">
                <a:pos x="1876" y="92"/>
              </a:cxn>
              <a:cxn ang="0">
                <a:pos x="1866" y="100"/>
              </a:cxn>
              <a:cxn ang="0">
                <a:pos x="1854" y="108"/>
              </a:cxn>
              <a:cxn ang="0">
                <a:pos x="1842" y="114"/>
              </a:cxn>
              <a:cxn ang="0">
                <a:pos x="1826" y="118"/>
              </a:cxn>
              <a:cxn ang="0">
                <a:pos x="1810" y="118"/>
              </a:cxn>
              <a:cxn ang="0">
                <a:pos x="80" y="118"/>
              </a:cxn>
              <a:cxn ang="0">
                <a:pos x="80" y="118"/>
              </a:cxn>
              <a:cxn ang="0">
                <a:pos x="64" y="118"/>
              </a:cxn>
              <a:cxn ang="0">
                <a:pos x="48" y="114"/>
              </a:cxn>
              <a:cxn ang="0">
                <a:pos x="36" y="108"/>
              </a:cxn>
              <a:cxn ang="0">
                <a:pos x="24" y="100"/>
              </a:cxn>
              <a:cxn ang="0">
                <a:pos x="14" y="92"/>
              </a:cxn>
              <a:cxn ang="0">
                <a:pos x="6" y="82"/>
              </a:cxn>
              <a:cxn ang="0">
                <a:pos x="2" y="70"/>
              </a:cxn>
              <a:cxn ang="0">
                <a:pos x="0" y="58"/>
              </a:cxn>
              <a:cxn ang="0">
                <a:pos x="0" y="58"/>
              </a:cxn>
              <a:cxn ang="0">
                <a:pos x="0" y="58"/>
              </a:cxn>
              <a:cxn ang="0">
                <a:pos x="2" y="48"/>
              </a:cxn>
              <a:cxn ang="0">
                <a:pos x="6" y="36"/>
              </a:cxn>
              <a:cxn ang="0">
                <a:pos x="14" y="26"/>
              </a:cxn>
              <a:cxn ang="0">
                <a:pos x="24" y="16"/>
              </a:cxn>
              <a:cxn ang="0">
                <a:pos x="36" y="10"/>
              </a:cxn>
              <a:cxn ang="0">
                <a:pos x="48" y="4"/>
              </a:cxn>
              <a:cxn ang="0">
                <a:pos x="64" y="0"/>
              </a:cxn>
              <a:cxn ang="0">
                <a:pos x="80" y="0"/>
              </a:cxn>
              <a:cxn ang="0">
                <a:pos x="176" y="0"/>
              </a:cxn>
            </a:cxnLst>
            <a:rect l="0" t="0" r="r" b="b"/>
            <a:pathLst>
              <a:path w="1890" h="118">
                <a:moveTo>
                  <a:pt x="1778" y="0"/>
                </a:moveTo>
                <a:lnTo>
                  <a:pt x="1810" y="0"/>
                </a:lnTo>
                <a:lnTo>
                  <a:pt x="1810" y="0"/>
                </a:lnTo>
                <a:lnTo>
                  <a:pt x="1826" y="0"/>
                </a:lnTo>
                <a:lnTo>
                  <a:pt x="1842" y="4"/>
                </a:lnTo>
                <a:lnTo>
                  <a:pt x="1854" y="10"/>
                </a:lnTo>
                <a:lnTo>
                  <a:pt x="1866" y="16"/>
                </a:lnTo>
                <a:lnTo>
                  <a:pt x="1876" y="26"/>
                </a:lnTo>
                <a:lnTo>
                  <a:pt x="1884" y="36"/>
                </a:lnTo>
                <a:lnTo>
                  <a:pt x="1888" y="48"/>
                </a:lnTo>
                <a:lnTo>
                  <a:pt x="1890" y="58"/>
                </a:lnTo>
                <a:lnTo>
                  <a:pt x="1890" y="58"/>
                </a:lnTo>
                <a:lnTo>
                  <a:pt x="1890" y="58"/>
                </a:lnTo>
                <a:lnTo>
                  <a:pt x="1888" y="70"/>
                </a:lnTo>
                <a:lnTo>
                  <a:pt x="1884" y="82"/>
                </a:lnTo>
                <a:lnTo>
                  <a:pt x="1876" y="92"/>
                </a:lnTo>
                <a:lnTo>
                  <a:pt x="1866" y="100"/>
                </a:lnTo>
                <a:lnTo>
                  <a:pt x="1854" y="108"/>
                </a:lnTo>
                <a:lnTo>
                  <a:pt x="1842" y="114"/>
                </a:lnTo>
                <a:lnTo>
                  <a:pt x="1826" y="118"/>
                </a:lnTo>
                <a:lnTo>
                  <a:pt x="1810" y="118"/>
                </a:lnTo>
                <a:lnTo>
                  <a:pt x="80" y="118"/>
                </a:lnTo>
                <a:lnTo>
                  <a:pt x="80" y="118"/>
                </a:lnTo>
                <a:lnTo>
                  <a:pt x="64" y="118"/>
                </a:lnTo>
                <a:lnTo>
                  <a:pt x="48" y="114"/>
                </a:lnTo>
                <a:lnTo>
                  <a:pt x="36" y="108"/>
                </a:lnTo>
                <a:lnTo>
                  <a:pt x="24" y="100"/>
                </a:lnTo>
                <a:lnTo>
                  <a:pt x="14" y="92"/>
                </a:lnTo>
                <a:lnTo>
                  <a:pt x="6" y="82"/>
                </a:lnTo>
                <a:lnTo>
                  <a:pt x="2" y="70"/>
                </a:lnTo>
                <a:lnTo>
                  <a:pt x="0" y="58"/>
                </a:lnTo>
                <a:lnTo>
                  <a:pt x="0" y="58"/>
                </a:lnTo>
                <a:lnTo>
                  <a:pt x="0" y="58"/>
                </a:lnTo>
                <a:lnTo>
                  <a:pt x="2" y="48"/>
                </a:lnTo>
                <a:lnTo>
                  <a:pt x="6" y="36"/>
                </a:lnTo>
                <a:lnTo>
                  <a:pt x="14" y="26"/>
                </a:lnTo>
                <a:lnTo>
                  <a:pt x="24" y="16"/>
                </a:lnTo>
                <a:lnTo>
                  <a:pt x="36" y="10"/>
                </a:lnTo>
                <a:lnTo>
                  <a:pt x="48" y="4"/>
                </a:lnTo>
                <a:lnTo>
                  <a:pt x="64" y="0"/>
                </a:lnTo>
                <a:lnTo>
                  <a:pt x="80" y="0"/>
                </a:lnTo>
                <a:lnTo>
                  <a:pt x="176" y="0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45" name="Line 389"/>
          <p:cNvSpPr>
            <a:spLocks noChangeShapeType="1"/>
          </p:cNvSpPr>
          <p:nvPr/>
        </p:nvSpPr>
        <p:spPr bwMode="auto">
          <a:xfrm>
            <a:off x="4883150" y="4511675"/>
            <a:ext cx="587375" cy="1588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46" name="Line 390"/>
          <p:cNvSpPr>
            <a:spLocks noChangeShapeType="1"/>
          </p:cNvSpPr>
          <p:nvPr/>
        </p:nvSpPr>
        <p:spPr bwMode="auto">
          <a:xfrm>
            <a:off x="4114800" y="4511675"/>
            <a:ext cx="574675" cy="1588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47" name="Line 391"/>
          <p:cNvSpPr>
            <a:spLocks noChangeShapeType="1"/>
          </p:cNvSpPr>
          <p:nvPr/>
        </p:nvSpPr>
        <p:spPr bwMode="auto">
          <a:xfrm>
            <a:off x="3321050" y="4511675"/>
            <a:ext cx="596900" cy="1588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48" name="Line 392"/>
          <p:cNvSpPr>
            <a:spLocks noChangeShapeType="1"/>
          </p:cNvSpPr>
          <p:nvPr/>
        </p:nvSpPr>
        <p:spPr bwMode="auto">
          <a:xfrm flipH="1">
            <a:off x="3863975" y="1536700"/>
            <a:ext cx="123825" cy="1270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49" name="Rectangle 393"/>
          <p:cNvSpPr>
            <a:spLocks noChangeArrowheads="1"/>
          </p:cNvSpPr>
          <p:nvPr/>
        </p:nvSpPr>
        <p:spPr bwMode="auto">
          <a:xfrm>
            <a:off x="7667625" y="2711450"/>
            <a:ext cx="520700" cy="273050"/>
          </a:xfrm>
          <a:prstGeom prst="rect">
            <a:avLst/>
          </a:prstGeom>
          <a:solidFill>
            <a:srgbClr val="E8EBD9"/>
          </a:solidFill>
          <a:ln w="1905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51" name="Rectangle 396"/>
          <p:cNvSpPr>
            <a:spLocks noChangeArrowheads="1"/>
          </p:cNvSpPr>
          <p:nvPr/>
        </p:nvSpPr>
        <p:spPr bwMode="auto">
          <a:xfrm>
            <a:off x="6564313" y="1317625"/>
            <a:ext cx="569912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4400">
              <a:defRPr/>
            </a:pPr>
            <a:r>
              <a:rPr lang="en-US" sz="1000" kern="0" dirty="0" err="1">
                <a:solidFill>
                  <a:srgbClr val="00B050"/>
                </a:solidFill>
                <a:latin typeface="+mj-lt"/>
              </a:rPr>
              <a:t>InfiniBand</a:t>
            </a:r>
            <a:endParaRPr lang="en-US" kern="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1452" name="Rectangle 398"/>
          <p:cNvSpPr>
            <a:spLocks noChangeArrowheads="1"/>
          </p:cNvSpPr>
          <p:nvPr/>
        </p:nvSpPr>
        <p:spPr bwMode="auto">
          <a:xfrm>
            <a:off x="7769225" y="2778125"/>
            <a:ext cx="30777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4400">
              <a:defRPr/>
            </a:pPr>
            <a:r>
              <a:rPr lang="en-US" sz="1000" kern="0" dirty="0">
                <a:solidFill>
                  <a:srgbClr val="000000"/>
                </a:solidFill>
                <a:latin typeface="+mj-lt"/>
              </a:rPr>
              <a:t>SMW</a:t>
            </a:r>
            <a:endParaRPr lang="en-US" kern="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453" name="Rectangle 399"/>
          <p:cNvSpPr>
            <a:spLocks noChangeArrowheads="1"/>
          </p:cNvSpPr>
          <p:nvPr/>
        </p:nvSpPr>
        <p:spPr bwMode="auto">
          <a:xfrm>
            <a:off x="6721475" y="2743200"/>
            <a:ext cx="24365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4400">
              <a:defRPr/>
            </a:pPr>
            <a:r>
              <a:rPr lang="en-US" sz="900" kern="0" dirty="0">
                <a:solidFill>
                  <a:srgbClr val="1898C3"/>
                </a:solidFill>
                <a:latin typeface="+mj-lt"/>
              </a:rPr>
              <a:t>GigE</a:t>
            </a:r>
            <a:endParaRPr lang="en-US" kern="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454" name="Rectangle 400"/>
          <p:cNvSpPr>
            <a:spLocks noChangeArrowheads="1"/>
          </p:cNvSpPr>
          <p:nvPr/>
        </p:nvSpPr>
        <p:spPr bwMode="auto">
          <a:xfrm>
            <a:off x="7210425" y="1355725"/>
            <a:ext cx="39177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4400">
              <a:defRPr/>
            </a:pPr>
            <a:r>
              <a:rPr lang="en-US" sz="1000" kern="0" dirty="0">
                <a:solidFill>
                  <a:srgbClr val="000000"/>
                </a:solidFill>
                <a:latin typeface="+mj-lt"/>
              </a:rPr>
              <a:t>Login</a:t>
            </a:r>
          </a:p>
          <a:p>
            <a:pPr defTabSz="914400">
              <a:defRPr/>
            </a:pPr>
            <a:r>
              <a:rPr lang="en-US" sz="1000" kern="0" dirty="0">
                <a:solidFill>
                  <a:srgbClr val="000000"/>
                </a:solidFill>
                <a:latin typeface="+mj-lt"/>
              </a:rPr>
              <a:t>Servers</a:t>
            </a:r>
            <a:endParaRPr lang="en-US" kern="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456" name="Rectangle 402"/>
          <p:cNvSpPr>
            <a:spLocks noChangeArrowheads="1"/>
          </p:cNvSpPr>
          <p:nvPr/>
        </p:nvSpPr>
        <p:spPr bwMode="auto">
          <a:xfrm>
            <a:off x="7210425" y="1720850"/>
            <a:ext cx="59862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4400">
              <a:defRPr/>
            </a:pPr>
            <a:r>
              <a:rPr lang="en-US" sz="1000" kern="0" dirty="0">
                <a:solidFill>
                  <a:srgbClr val="000000"/>
                </a:solidFill>
                <a:latin typeface="+mj-lt"/>
              </a:rPr>
              <a:t>Network(s)</a:t>
            </a:r>
            <a:endParaRPr lang="en-US" kern="0" dirty="0">
              <a:solidFill>
                <a:sysClr val="windowText" lastClr="000000"/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391400" y="3190875"/>
            <a:ext cx="1304925" cy="352425"/>
            <a:chOff x="6956425" y="3076575"/>
            <a:chExt cx="1304925" cy="352425"/>
          </a:xfrm>
        </p:grpSpPr>
        <p:sp>
          <p:nvSpPr>
            <p:cNvPr id="1450" name="Rectangle 394"/>
            <p:cNvSpPr>
              <a:spLocks noChangeArrowheads="1"/>
            </p:cNvSpPr>
            <p:nvPr/>
          </p:nvSpPr>
          <p:spPr bwMode="auto">
            <a:xfrm>
              <a:off x="6956425" y="3076575"/>
              <a:ext cx="1060450" cy="352425"/>
            </a:xfrm>
            <a:prstGeom prst="rect">
              <a:avLst/>
            </a:prstGeom>
            <a:solidFill>
              <a:srgbClr val="E6EADE"/>
            </a:solidFill>
            <a:ln w="1905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57" name="Rectangle 403"/>
            <p:cNvSpPr>
              <a:spLocks noChangeArrowheads="1"/>
            </p:cNvSpPr>
            <p:nvPr/>
          </p:nvSpPr>
          <p:spPr bwMode="auto">
            <a:xfrm>
              <a:off x="7702550" y="3159125"/>
              <a:ext cx="558800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>
                <a:defRPr/>
              </a:pPr>
              <a:r>
                <a:rPr lang="en-US" sz="1000" b="1" kern="0" dirty="0">
                  <a:solidFill>
                    <a:srgbClr val="000000"/>
                  </a:solidFill>
                  <a:latin typeface="+mj-lt"/>
                </a:rPr>
                <a:t>Boot Raid</a:t>
              </a:r>
              <a:endParaRPr lang="en-US" b="1" kern="0" dirty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1458" name="Rectangle 430"/>
            <p:cNvSpPr>
              <a:spLocks noChangeArrowheads="1"/>
            </p:cNvSpPr>
            <p:nvPr/>
          </p:nvSpPr>
          <p:spPr bwMode="auto">
            <a:xfrm>
              <a:off x="7483475" y="3181350"/>
              <a:ext cx="158750" cy="117475"/>
            </a:xfrm>
            <a:prstGeom prst="rect">
              <a:avLst/>
            </a:prstGeom>
            <a:solidFill>
              <a:srgbClr val="FFFF4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59" name="Freeform 431"/>
            <p:cNvSpPr>
              <a:spLocks/>
            </p:cNvSpPr>
            <p:nvPr/>
          </p:nvSpPr>
          <p:spPr bwMode="auto">
            <a:xfrm>
              <a:off x="7483475" y="3276600"/>
              <a:ext cx="155575" cy="57150"/>
            </a:xfrm>
            <a:custGeom>
              <a:avLst/>
              <a:gdLst/>
              <a:ahLst/>
              <a:cxnLst>
                <a:cxn ang="0">
                  <a:pos x="98" y="18"/>
                </a:cxn>
                <a:cxn ang="0">
                  <a:pos x="98" y="18"/>
                </a:cxn>
                <a:cxn ang="0">
                  <a:pos x="98" y="22"/>
                </a:cxn>
                <a:cxn ang="0">
                  <a:pos x="94" y="26"/>
                </a:cxn>
                <a:cxn ang="0">
                  <a:pos x="84" y="32"/>
                </a:cxn>
                <a:cxn ang="0">
                  <a:pos x="68" y="36"/>
                </a:cxn>
                <a:cxn ang="0">
                  <a:pos x="50" y="36"/>
                </a:cxn>
                <a:cxn ang="0">
                  <a:pos x="50" y="36"/>
                </a:cxn>
                <a:cxn ang="0">
                  <a:pos x="30" y="36"/>
                </a:cxn>
                <a:cxn ang="0">
                  <a:pos x="14" y="32"/>
                </a:cxn>
                <a:cxn ang="0">
                  <a:pos x="4" y="26"/>
                </a:cxn>
                <a:cxn ang="0">
                  <a:pos x="0" y="2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4" y="12"/>
                </a:cxn>
                <a:cxn ang="0">
                  <a:pos x="14" y="6"/>
                </a:cxn>
                <a:cxn ang="0">
                  <a:pos x="30" y="2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68" y="2"/>
                </a:cxn>
                <a:cxn ang="0">
                  <a:pos x="84" y="6"/>
                </a:cxn>
                <a:cxn ang="0">
                  <a:pos x="94" y="12"/>
                </a:cxn>
                <a:cxn ang="0">
                  <a:pos x="98" y="14"/>
                </a:cxn>
                <a:cxn ang="0">
                  <a:pos x="98" y="18"/>
                </a:cxn>
                <a:cxn ang="0">
                  <a:pos x="98" y="18"/>
                </a:cxn>
              </a:cxnLst>
              <a:rect l="0" t="0" r="r" b="b"/>
              <a:pathLst>
                <a:path w="98" h="36">
                  <a:moveTo>
                    <a:pt x="98" y="18"/>
                  </a:moveTo>
                  <a:lnTo>
                    <a:pt x="98" y="18"/>
                  </a:lnTo>
                  <a:lnTo>
                    <a:pt x="98" y="22"/>
                  </a:lnTo>
                  <a:lnTo>
                    <a:pt x="94" y="26"/>
                  </a:lnTo>
                  <a:lnTo>
                    <a:pt x="84" y="32"/>
                  </a:lnTo>
                  <a:lnTo>
                    <a:pt x="68" y="36"/>
                  </a:lnTo>
                  <a:lnTo>
                    <a:pt x="50" y="36"/>
                  </a:lnTo>
                  <a:lnTo>
                    <a:pt x="50" y="36"/>
                  </a:lnTo>
                  <a:lnTo>
                    <a:pt x="30" y="36"/>
                  </a:lnTo>
                  <a:lnTo>
                    <a:pt x="14" y="32"/>
                  </a:lnTo>
                  <a:lnTo>
                    <a:pt x="4" y="26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4" y="12"/>
                  </a:lnTo>
                  <a:lnTo>
                    <a:pt x="14" y="6"/>
                  </a:lnTo>
                  <a:lnTo>
                    <a:pt x="30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8" y="2"/>
                  </a:lnTo>
                  <a:lnTo>
                    <a:pt x="84" y="6"/>
                  </a:lnTo>
                  <a:lnTo>
                    <a:pt x="94" y="12"/>
                  </a:lnTo>
                  <a:lnTo>
                    <a:pt x="98" y="14"/>
                  </a:lnTo>
                  <a:lnTo>
                    <a:pt x="98" y="18"/>
                  </a:lnTo>
                  <a:lnTo>
                    <a:pt x="98" y="18"/>
                  </a:lnTo>
                  <a:close/>
                </a:path>
              </a:pathLst>
            </a:custGeom>
            <a:solidFill>
              <a:srgbClr val="FFFF41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60" name="Freeform 432"/>
            <p:cNvSpPr>
              <a:spLocks/>
            </p:cNvSpPr>
            <p:nvPr/>
          </p:nvSpPr>
          <p:spPr bwMode="auto">
            <a:xfrm>
              <a:off x="7483475" y="3152775"/>
              <a:ext cx="155575" cy="57150"/>
            </a:xfrm>
            <a:custGeom>
              <a:avLst/>
              <a:gdLst/>
              <a:ahLst/>
              <a:cxnLst>
                <a:cxn ang="0">
                  <a:pos x="98" y="18"/>
                </a:cxn>
                <a:cxn ang="0">
                  <a:pos x="98" y="18"/>
                </a:cxn>
                <a:cxn ang="0">
                  <a:pos x="98" y="22"/>
                </a:cxn>
                <a:cxn ang="0">
                  <a:pos x="94" y="26"/>
                </a:cxn>
                <a:cxn ang="0">
                  <a:pos x="84" y="32"/>
                </a:cxn>
                <a:cxn ang="0">
                  <a:pos x="68" y="36"/>
                </a:cxn>
                <a:cxn ang="0">
                  <a:pos x="50" y="36"/>
                </a:cxn>
                <a:cxn ang="0">
                  <a:pos x="50" y="36"/>
                </a:cxn>
                <a:cxn ang="0">
                  <a:pos x="30" y="36"/>
                </a:cxn>
                <a:cxn ang="0">
                  <a:pos x="14" y="32"/>
                </a:cxn>
                <a:cxn ang="0">
                  <a:pos x="4" y="26"/>
                </a:cxn>
                <a:cxn ang="0">
                  <a:pos x="0" y="2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4" y="12"/>
                </a:cxn>
                <a:cxn ang="0">
                  <a:pos x="14" y="6"/>
                </a:cxn>
                <a:cxn ang="0">
                  <a:pos x="30" y="2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68" y="2"/>
                </a:cxn>
                <a:cxn ang="0">
                  <a:pos x="84" y="6"/>
                </a:cxn>
                <a:cxn ang="0">
                  <a:pos x="94" y="12"/>
                </a:cxn>
                <a:cxn ang="0">
                  <a:pos x="98" y="14"/>
                </a:cxn>
                <a:cxn ang="0">
                  <a:pos x="98" y="18"/>
                </a:cxn>
                <a:cxn ang="0">
                  <a:pos x="98" y="18"/>
                </a:cxn>
              </a:cxnLst>
              <a:rect l="0" t="0" r="r" b="b"/>
              <a:pathLst>
                <a:path w="98" h="36">
                  <a:moveTo>
                    <a:pt x="98" y="18"/>
                  </a:moveTo>
                  <a:lnTo>
                    <a:pt x="98" y="18"/>
                  </a:lnTo>
                  <a:lnTo>
                    <a:pt x="98" y="22"/>
                  </a:lnTo>
                  <a:lnTo>
                    <a:pt x="94" y="26"/>
                  </a:lnTo>
                  <a:lnTo>
                    <a:pt x="84" y="32"/>
                  </a:lnTo>
                  <a:lnTo>
                    <a:pt x="68" y="36"/>
                  </a:lnTo>
                  <a:lnTo>
                    <a:pt x="50" y="36"/>
                  </a:lnTo>
                  <a:lnTo>
                    <a:pt x="50" y="36"/>
                  </a:lnTo>
                  <a:lnTo>
                    <a:pt x="30" y="36"/>
                  </a:lnTo>
                  <a:lnTo>
                    <a:pt x="14" y="32"/>
                  </a:lnTo>
                  <a:lnTo>
                    <a:pt x="4" y="26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4" y="12"/>
                  </a:lnTo>
                  <a:lnTo>
                    <a:pt x="14" y="6"/>
                  </a:lnTo>
                  <a:lnTo>
                    <a:pt x="30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8" y="2"/>
                  </a:lnTo>
                  <a:lnTo>
                    <a:pt x="84" y="6"/>
                  </a:lnTo>
                  <a:lnTo>
                    <a:pt x="94" y="12"/>
                  </a:lnTo>
                  <a:lnTo>
                    <a:pt x="98" y="14"/>
                  </a:lnTo>
                  <a:lnTo>
                    <a:pt x="98" y="18"/>
                  </a:lnTo>
                  <a:lnTo>
                    <a:pt x="98" y="18"/>
                  </a:lnTo>
                  <a:close/>
                </a:path>
              </a:pathLst>
            </a:custGeom>
            <a:solidFill>
              <a:srgbClr val="FFFF41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61" name="Freeform 433"/>
            <p:cNvSpPr>
              <a:spLocks/>
            </p:cNvSpPr>
            <p:nvPr/>
          </p:nvSpPr>
          <p:spPr bwMode="auto">
            <a:xfrm>
              <a:off x="7483475" y="3178175"/>
              <a:ext cx="1588" cy="1238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8"/>
                </a:cxn>
                <a:cxn ang="0">
                  <a:pos x="0" y="0"/>
                </a:cxn>
              </a:cxnLst>
              <a:rect l="0" t="0" r="r" b="b"/>
              <a:pathLst>
                <a:path h="78">
                  <a:moveTo>
                    <a:pt x="0" y="0"/>
                  </a:move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4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62" name="Line 434"/>
            <p:cNvSpPr>
              <a:spLocks noChangeShapeType="1"/>
            </p:cNvSpPr>
            <p:nvPr/>
          </p:nvSpPr>
          <p:spPr bwMode="auto">
            <a:xfrm>
              <a:off x="7483475" y="3178175"/>
              <a:ext cx="1588" cy="123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63" name="Rectangle 435"/>
            <p:cNvSpPr>
              <a:spLocks noChangeArrowheads="1"/>
            </p:cNvSpPr>
            <p:nvPr/>
          </p:nvSpPr>
          <p:spPr bwMode="auto">
            <a:xfrm>
              <a:off x="7489825" y="3270250"/>
              <a:ext cx="146050" cy="34925"/>
            </a:xfrm>
            <a:prstGeom prst="rect">
              <a:avLst/>
            </a:prstGeom>
            <a:solidFill>
              <a:srgbClr val="FFFF4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64" name="Freeform 436"/>
            <p:cNvSpPr>
              <a:spLocks/>
            </p:cNvSpPr>
            <p:nvPr/>
          </p:nvSpPr>
          <p:spPr bwMode="auto">
            <a:xfrm>
              <a:off x="7639050" y="3181350"/>
              <a:ext cx="1588" cy="127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0"/>
                </a:cxn>
                <a:cxn ang="0">
                  <a:pos x="0" y="0"/>
                </a:cxn>
              </a:cxnLst>
              <a:rect l="0" t="0" r="r" b="b"/>
              <a:pathLst>
                <a:path h="80">
                  <a:moveTo>
                    <a:pt x="0" y="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4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65" name="Line 437"/>
            <p:cNvSpPr>
              <a:spLocks noChangeShapeType="1"/>
            </p:cNvSpPr>
            <p:nvPr/>
          </p:nvSpPr>
          <p:spPr bwMode="auto">
            <a:xfrm>
              <a:off x="7639050" y="3181350"/>
              <a:ext cx="1588" cy="127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66" name="Rectangle 438"/>
          <p:cNvSpPr>
            <a:spLocks noChangeArrowheads="1"/>
          </p:cNvSpPr>
          <p:nvPr/>
        </p:nvSpPr>
        <p:spPr bwMode="auto">
          <a:xfrm>
            <a:off x="6505575" y="2984500"/>
            <a:ext cx="72495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4400">
              <a:defRPr/>
            </a:pPr>
            <a:r>
              <a:rPr lang="en-US" sz="900" kern="0" dirty="0" err="1">
                <a:solidFill>
                  <a:srgbClr val="AE0F82"/>
                </a:solidFill>
                <a:latin typeface="Arial" pitchFamily="34" charset="0"/>
              </a:rPr>
              <a:t>Fibre</a:t>
            </a:r>
            <a:r>
              <a:rPr lang="en-US" sz="900" kern="0" dirty="0">
                <a:solidFill>
                  <a:srgbClr val="AE0F82"/>
                </a:solidFill>
                <a:latin typeface="Arial" pitchFamily="34" charset="0"/>
              </a:rPr>
              <a:t> Channel</a:t>
            </a:r>
            <a:endParaRPr lang="en-US" kern="0" dirty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sp>
        <p:nvSpPr>
          <p:cNvPr id="1468" name="Rectangle 440"/>
          <p:cNvSpPr>
            <a:spLocks noChangeArrowheads="1"/>
          </p:cNvSpPr>
          <p:nvPr/>
        </p:nvSpPr>
        <p:spPr bwMode="auto">
          <a:xfrm>
            <a:off x="6642100" y="3744913"/>
            <a:ext cx="550863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4400">
              <a:defRPr/>
            </a:pPr>
            <a:r>
              <a:rPr lang="en-US" sz="1000" kern="0" dirty="0" err="1">
                <a:solidFill>
                  <a:srgbClr val="168A36"/>
                </a:solidFill>
                <a:latin typeface="Arial" pitchFamily="34" charset="0"/>
              </a:rPr>
              <a:t>Infiniband</a:t>
            </a:r>
            <a:endParaRPr lang="en-US" sz="2000" kern="0" dirty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305174" y="4981575"/>
            <a:ext cx="1647825" cy="695325"/>
            <a:chOff x="3305174" y="4867275"/>
            <a:chExt cx="1647825" cy="695325"/>
          </a:xfrm>
        </p:grpSpPr>
        <p:sp>
          <p:nvSpPr>
            <p:cNvPr id="1481" name="Rectangle 456"/>
            <p:cNvSpPr>
              <a:spLocks noChangeArrowheads="1"/>
            </p:cNvSpPr>
            <p:nvPr/>
          </p:nvSpPr>
          <p:spPr bwMode="auto">
            <a:xfrm>
              <a:off x="3305174" y="4867275"/>
              <a:ext cx="1647825" cy="695325"/>
            </a:xfrm>
            <a:prstGeom prst="rect">
              <a:avLst/>
            </a:prstGeom>
            <a:solidFill>
              <a:srgbClr val="F7F3D8"/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82" name="Rectangle 457"/>
            <p:cNvSpPr>
              <a:spLocks noChangeArrowheads="1"/>
            </p:cNvSpPr>
            <p:nvPr/>
          </p:nvSpPr>
          <p:spPr bwMode="auto">
            <a:xfrm>
              <a:off x="3346450" y="4914900"/>
              <a:ext cx="89806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>
                <a:defRPr/>
              </a:pPr>
              <a:r>
                <a:rPr lang="en-US" sz="1000" b="1" kern="0" dirty="0">
                  <a:solidFill>
                    <a:srgbClr val="000000"/>
                  </a:solidFill>
                  <a:latin typeface="+mj-lt"/>
                </a:rPr>
                <a:t>Compute Nodes</a:t>
              </a:r>
              <a:endParaRPr lang="en-US" sz="1000" b="1" kern="0" dirty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1483" name="Rectangle 458"/>
            <p:cNvSpPr>
              <a:spLocks noChangeArrowheads="1"/>
            </p:cNvSpPr>
            <p:nvPr/>
          </p:nvSpPr>
          <p:spPr bwMode="auto">
            <a:xfrm>
              <a:off x="3683000" y="5129312"/>
              <a:ext cx="104758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>
                <a:defRPr/>
              </a:pPr>
              <a:r>
                <a:rPr lang="en-US" sz="1000" kern="0">
                  <a:solidFill>
                    <a:srgbClr val="000000"/>
                  </a:solidFill>
                  <a:latin typeface="+mj-lt"/>
                </a:rPr>
                <a:t>Cray XE6 Compute</a:t>
              </a:r>
              <a:endParaRPr lang="en-US" sz="1000" kern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1484" name="Rectangle 459"/>
            <p:cNvSpPr>
              <a:spLocks noChangeArrowheads="1"/>
            </p:cNvSpPr>
            <p:nvPr/>
          </p:nvSpPr>
          <p:spPr bwMode="auto">
            <a:xfrm>
              <a:off x="3676650" y="5332512"/>
              <a:ext cx="11926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>
                <a:defRPr/>
              </a:pPr>
              <a:r>
                <a:rPr lang="en-US" sz="1000" kern="0" dirty="0">
                  <a:solidFill>
                    <a:srgbClr val="000000"/>
                  </a:solidFill>
                  <a:latin typeface="+mj-lt"/>
                </a:rPr>
                <a:t>Cray XK7 Accelerator</a:t>
              </a:r>
              <a:endParaRPr lang="en-US" sz="1000" kern="0" dirty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1485" name="Freeform 460"/>
            <p:cNvSpPr>
              <a:spLocks/>
            </p:cNvSpPr>
            <p:nvPr/>
          </p:nvSpPr>
          <p:spPr bwMode="auto">
            <a:xfrm>
              <a:off x="3482975" y="5122962"/>
              <a:ext cx="161925" cy="15240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0" y="26"/>
                </a:cxn>
                <a:cxn ang="0">
                  <a:pos x="0" y="96"/>
                </a:cxn>
                <a:cxn ang="0">
                  <a:pos x="76" y="96"/>
                </a:cxn>
                <a:cxn ang="0">
                  <a:pos x="102" y="76"/>
                </a:cxn>
                <a:cxn ang="0">
                  <a:pos x="102" y="0"/>
                </a:cxn>
                <a:cxn ang="0">
                  <a:pos x="26" y="0"/>
                </a:cxn>
              </a:cxnLst>
              <a:rect l="0" t="0" r="r" b="b"/>
              <a:pathLst>
                <a:path w="102" h="96">
                  <a:moveTo>
                    <a:pt x="26" y="0"/>
                  </a:moveTo>
                  <a:lnTo>
                    <a:pt x="0" y="26"/>
                  </a:lnTo>
                  <a:lnTo>
                    <a:pt x="0" y="96"/>
                  </a:lnTo>
                  <a:lnTo>
                    <a:pt x="76" y="96"/>
                  </a:lnTo>
                  <a:lnTo>
                    <a:pt x="102" y="76"/>
                  </a:lnTo>
                  <a:lnTo>
                    <a:pt x="102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86" name="Freeform 461"/>
            <p:cNvSpPr>
              <a:spLocks/>
            </p:cNvSpPr>
            <p:nvPr/>
          </p:nvSpPr>
          <p:spPr bwMode="auto">
            <a:xfrm>
              <a:off x="3482975" y="5095875"/>
              <a:ext cx="161925" cy="41275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76" y="26"/>
                </a:cxn>
                <a:cxn ang="0">
                  <a:pos x="102" y="0"/>
                </a:cxn>
                <a:cxn ang="0">
                  <a:pos x="26" y="0"/>
                </a:cxn>
                <a:cxn ang="0">
                  <a:pos x="0" y="26"/>
                </a:cxn>
              </a:cxnLst>
              <a:rect l="0" t="0" r="r" b="b"/>
              <a:pathLst>
                <a:path w="102" h="26">
                  <a:moveTo>
                    <a:pt x="0" y="26"/>
                  </a:moveTo>
                  <a:lnTo>
                    <a:pt x="76" y="26"/>
                  </a:lnTo>
                  <a:lnTo>
                    <a:pt x="102" y="0"/>
                  </a:lnTo>
                  <a:lnTo>
                    <a:pt x="26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87" name="Freeform 462"/>
            <p:cNvSpPr>
              <a:spLocks/>
            </p:cNvSpPr>
            <p:nvPr/>
          </p:nvSpPr>
          <p:spPr bwMode="auto">
            <a:xfrm>
              <a:off x="3603625" y="5095875"/>
              <a:ext cx="41275" cy="1524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26" y="0"/>
                </a:cxn>
                <a:cxn ang="0">
                  <a:pos x="26" y="76"/>
                </a:cxn>
                <a:cxn ang="0">
                  <a:pos x="0" y="96"/>
                </a:cxn>
                <a:cxn ang="0">
                  <a:pos x="0" y="26"/>
                </a:cxn>
              </a:cxnLst>
              <a:rect l="0" t="0" r="r" b="b"/>
              <a:pathLst>
                <a:path w="26" h="96">
                  <a:moveTo>
                    <a:pt x="0" y="26"/>
                  </a:moveTo>
                  <a:lnTo>
                    <a:pt x="26" y="0"/>
                  </a:lnTo>
                  <a:lnTo>
                    <a:pt x="26" y="76"/>
                  </a:lnTo>
                  <a:lnTo>
                    <a:pt x="0" y="9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88" name="Freeform 463"/>
            <p:cNvSpPr>
              <a:spLocks/>
            </p:cNvSpPr>
            <p:nvPr/>
          </p:nvSpPr>
          <p:spPr bwMode="auto">
            <a:xfrm>
              <a:off x="3476625" y="5329337"/>
              <a:ext cx="158750" cy="15557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26"/>
                </a:cxn>
                <a:cxn ang="0">
                  <a:pos x="0" y="98"/>
                </a:cxn>
                <a:cxn ang="0">
                  <a:pos x="76" y="98"/>
                </a:cxn>
                <a:cxn ang="0">
                  <a:pos x="100" y="76"/>
                </a:cxn>
                <a:cxn ang="0">
                  <a:pos x="100" y="0"/>
                </a:cxn>
                <a:cxn ang="0">
                  <a:pos x="24" y="0"/>
                </a:cxn>
              </a:cxnLst>
              <a:rect l="0" t="0" r="r" b="b"/>
              <a:pathLst>
                <a:path w="100" h="98">
                  <a:moveTo>
                    <a:pt x="24" y="0"/>
                  </a:moveTo>
                  <a:lnTo>
                    <a:pt x="0" y="26"/>
                  </a:lnTo>
                  <a:lnTo>
                    <a:pt x="0" y="98"/>
                  </a:lnTo>
                  <a:lnTo>
                    <a:pt x="76" y="98"/>
                  </a:lnTo>
                  <a:lnTo>
                    <a:pt x="100" y="76"/>
                  </a:lnTo>
                  <a:lnTo>
                    <a:pt x="100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79646">
                <a:lumMod val="60000"/>
                <a:lumOff val="40000"/>
              </a:srgbClr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89" name="Freeform 464"/>
            <p:cNvSpPr>
              <a:spLocks/>
            </p:cNvSpPr>
            <p:nvPr/>
          </p:nvSpPr>
          <p:spPr bwMode="auto">
            <a:xfrm>
              <a:off x="3476625" y="5302250"/>
              <a:ext cx="158750" cy="41275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76" y="26"/>
                </a:cxn>
                <a:cxn ang="0">
                  <a:pos x="100" y="0"/>
                </a:cxn>
                <a:cxn ang="0">
                  <a:pos x="24" y="0"/>
                </a:cxn>
                <a:cxn ang="0">
                  <a:pos x="0" y="26"/>
                </a:cxn>
              </a:cxnLst>
              <a:rect l="0" t="0" r="r" b="b"/>
              <a:pathLst>
                <a:path w="100" h="26">
                  <a:moveTo>
                    <a:pt x="0" y="26"/>
                  </a:moveTo>
                  <a:lnTo>
                    <a:pt x="76" y="26"/>
                  </a:lnTo>
                  <a:lnTo>
                    <a:pt x="100" y="0"/>
                  </a:lnTo>
                  <a:lnTo>
                    <a:pt x="24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79646">
                <a:lumMod val="60000"/>
                <a:lumOff val="40000"/>
              </a:srgbClr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90" name="Freeform 465"/>
            <p:cNvSpPr>
              <a:spLocks/>
            </p:cNvSpPr>
            <p:nvPr/>
          </p:nvSpPr>
          <p:spPr bwMode="auto">
            <a:xfrm>
              <a:off x="3597275" y="5302250"/>
              <a:ext cx="38100" cy="155575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24" y="0"/>
                </a:cxn>
                <a:cxn ang="0">
                  <a:pos x="24" y="76"/>
                </a:cxn>
                <a:cxn ang="0">
                  <a:pos x="0" y="98"/>
                </a:cxn>
                <a:cxn ang="0">
                  <a:pos x="0" y="26"/>
                </a:cxn>
              </a:cxnLst>
              <a:rect l="0" t="0" r="r" b="b"/>
              <a:pathLst>
                <a:path w="24" h="98">
                  <a:moveTo>
                    <a:pt x="0" y="26"/>
                  </a:moveTo>
                  <a:lnTo>
                    <a:pt x="24" y="0"/>
                  </a:lnTo>
                  <a:lnTo>
                    <a:pt x="24" y="76"/>
                  </a:lnTo>
                  <a:lnTo>
                    <a:pt x="0" y="98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79646">
                <a:lumMod val="60000"/>
                <a:lumOff val="40000"/>
              </a:srgbClr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057775" y="4965700"/>
            <a:ext cx="3006725" cy="1397000"/>
            <a:chOff x="5057775" y="4851400"/>
            <a:chExt cx="3006725" cy="1397000"/>
          </a:xfrm>
        </p:grpSpPr>
        <p:sp>
          <p:nvSpPr>
            <p:cNvPr id="1491" name="Rectangle 466"/>
            <p:cNvSpPr>
              <a:spLocks noChangeArrowheads="1"/>
            </p:cNvSpPr>
            <p:nvPr/>
          </p:nvSpPr>
          <p:spPr bwMode="auto">
            <a:xfrm>
              <a:off x="5057775" y="4851400"/>
              <a:ext cx="3006725" cy="1397000"/>
            </a:xfrm>
            <a:prstGeom prst="rect">
              <a:avLst/>
            </a:prstGeom>
            <a:solidFill>
              <a:srgbClr val="F7F3D8"/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92" name="Rectangle 467"/>
            <p:cNvSpPr>
              <a:spLocks noChangeArrowheads="1"/>
            </p:cNvSpPr>
            <p:nvPr/>
          </p:nvSpPr>
          <p:spPr bwMode="auto">
            <a:xfrm>
              <a:off x="6143216" y="4926112"/>
              <a:ext cx="79098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>
                <a:defRPr/>
              </a:pPr>
              <a:r>
                <a:rPr lang="en-US" sz="1000" b="1" kern="0" dirty="0">
                  <a:solidFill>
                    <a:srgbClr val="000000"/>
                  </a:solidFill>
                  <a:latin typeface="+mj-lt"/>
                </a:rPr>
                <a:t>Service Nodes</a:t>
              </a:r>
              <a:endParaRPr lang="en-US" b="1" kern="0" dirty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1493" name="Rectangle 468"/>
            <p:cNvSpPr>
              <a:spLocks noChangeArrowheads="1"/>
            </p:cNvSpPr>
            <p:nvPr/>
          </p:nvSpPr>
          <p:spPr bwMode="auto">
            <a:xfrm>
              <a:off x="5133975" y="5092700"/>
              <a:ext cx="97616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>
                <a:defRPr/>
              </a:pPr>
              <a:r>
                <a:rPr lang="en-US" sz="1000" kern="0" dirty="0">
                  <a:solidFill>
                    <a:srgbClr val="000000"/>
                  </a:solidFill>
                  <a:latin typeface="+mj-lt"/>
                </a:rPr>
                <a:t>Operating System</a:t>
              </a:r>
              <a:endParaRPr lang="en-US" sz="1000" kern="0" dirty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1494" name="Rectangle 469"/>
            <p:cNvSpPr>
              <a:spLocks noChangeArrowheads="1"/>
            </p:cNvSpPr>
            <p:nvPr/>
          </p:nvSpPr>
          <p:spPr bwMode="auto">
            <a:xfrm>
              <a:off x="5489575" y="5289550"/>
              <a:ext cx="25660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>
                <a:defRPr/>
              </a:pPr>
              <a:r>
                <a:rPr lang="en-US" sz="1000" kern="0">
                  <a:solidFill>
                    <a:srgbClr val="000000"/>
                  </a:solidFill>
                  <a:latin typeface="+mj-lt"/>
                </a:rPr>
                <a:t>Boot</a:t>
              </a:r>
              <a:endParaRPr lang="en-US" sz="1000" kern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1495" name="Freeform 470"/>
            <p:cNvSpPr>
              <a:spLocks/>
            </p:cNvSpPr>
            <p:nvPr/>
          </p:nvSpPr>
          <p:spPr bwMode="auto">
            <a:xfrm>
              <a:off x="5299075" y="5473700"/>
              <a:ext cx="152400" cy="15875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0" y="24"/>
                </a:cxn>
                <a:cxn ang="0">
                  <a:pos x="0" y="100"/>
                </a:cxn>
                <a:cxn ang="0">
                  <a:pos x="76" y="100"/>
                </a:cxn>
                <a:cxn ang="0">
                  <a:pos x="96" y="76"/>
                </a:cxn>
                <a:cxn ang="0">
                  <a:pos x="96" y="0"/>
                </a:cxn>
                <a:cxn ang="0">
                  <a:pos x="26" y="0"/>
                </a:cxn>
              </a:cxnLst>
              <a:rect l="0" t="0" r="r" b="b"/>
              <a:pathLst>
                <a:path w="96" h="100">
                  <a:moveTo>
                    <a:pt x="26" y="0"/>
                  </a:moveTo>
                  <a:lnTo>
                    <a:pt x="0" y="24"/>
                  </a:lnTo>
                  <a:lnTo>
                    <a:pt x="0" y="100"/>
                  </a:lnTo>
                  <a:lnTo>
                    <a:pt x="76" y="100"/>
                  </a:lnTo>
                  <a:lnTo>
                    <a:pt x="96" y="76"/>
                  </a:lnTo>
                  <a:lnTo>
                    <a:pt x="9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kern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1496" name="Rectangle 471"/>
            <p:cNvSpPr>
              <a:spLocks noChangeArrowheads="1"/>
            </p:cNvSpPr>
            <p:nvPr/>
          </p:nvSpPr>
          <p:spPr bwMode="auto">
            <a:xfrm>
              <a:off x="5489575" y="5483225"/>
              <a:ext cx="93345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>
                <a:defRPr/>
              </a:pPr>
              <a:r>
                <a:rPr lang="en-US" sz="1000" kern="0">
                  <a:solidFill>
                    <a:srgbClr val="000000"/>
                  </a:solidFill>
                  <a:latin typeface="+mj-lt"/>
                </a:rPr>
                <a:t>System Database</a:t>
              </a:r>
              <a:endParaRPr lang="en-US" sz="1000" kern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1497" name="Rectangle 472"/>
            <p:cNvSpPr>
              <a:spLocks noChangeArrowheads="1"/>
            </p:cNvSpPr>
            <p:nvPr/>
          </p:nvSpPr>
          <p:spPr bwMode="auto">
            <a:xfrm>
              <a:off x="6937375" y="5299075"/>
              <a:ext cx="88370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>
                <a:defRPr/>
              </a:pPr>
              <a:r>
                <a:rPr lang="en-US" sz="1000" kern="0" dirty="0">
                  <a:solidFill>
                    <a:srgbClr val="000000"/>
                  </a:solidFill>
                  <a:latin typeface="+mj-lt"/>
                </a:rPr>
                <a:t>Login Gateways</a:t>
              </a:r>
              <a:endParaRPr lang="en-US" sz="1000" kern="0" dirty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1498" name="Freeform 473"/>
            <p:cNvSpPr>
              <a:spLocks/>
            </p:cNvSpPr>
            <p:nvPr/>
          </p:nvSpPr>
          <p:spPr bwMode="auto">
            <a:xfrm>
              <a:off x="6746875" y="5486400"/>
              <a:ext cx="152400" cy="161925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0" y="26"/>
                </a:cxn>
                <a:cxn ang="0">
                  <a:pos x="0" y="102"/>
                </a:cxn>
                <a:cxn ang="0">
                  <a:pos x="76" y="102"/>
                </a:cxn>
                <a:cxn ang="0">
                  <a:pos x="96" y="76"/>
                </a:cxn>
                <a:cxn ang="0">
                  <a:pos x="96" y="0"/>
                </a:cxn>
                <a:cxn ang="0">
                  <a:pos x="26" y="0"/>
                </a:cxn>
              </a:cxnLst>
              <a:rect l="0" t="0" r="r" b="b"/>
              <a:pathLst>
                <a:path w="96" h="102">
                  <a:moveTo>
                    <a:pt x="26" y="0"/>
                  </a:moveTo>
                  <a:lnTo>
                    <a:pt x="0" y="26"/>
                  </a:lnTo>
                  <a:lnTo>
                    <a:pt x="0" y="102"/>
                  </a:lnTo>
                  <a:lnTo>
                    <a:pt x="76" y="102"/>
                  </a:lnTo>
                  <a:lnTo>
                    <a:pt x="96" y="76"/>
                  </a:lnTo>
                  <a:lnTo>
                    <a:pt x="9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49A3E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kern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1499" name="Freeform 474"/>
            <p:cNvSpPr>
              <a:spLocks/>
            </p:cNvSpPr>
            <p:nvPr/>
          </p:nvSpPr>
          <p:spPr bwMode="auto">
            <a:xfrm>
              <a:off x="6864350" y="5486400"/>
              <a:ext cx="34925" cy="1587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22" y="0"/>
                </a:cxn>
                <a:cxn ang="0">
                  <a:pos x="22" y="76"/>
                </a:cxn>
                <a:cxn ang="0">
                  <a:pos x="0" y="100"/>
                </a:cxn>
                <a:cxn ang="0">
                  <a:pos x="0" y="24"/>
                </a:cxn>
              </a:cxnLst>
              <a:rect l="0" t="0" r="r" b="b"/>
              <a:pathLst>
                <a:path w="22" h="100">
                  <a:moveTo>
                    <a:pt x="0" y="24"/>
                  </a:moveTo>
                  <a:lnTo>
                    <a:pt x="22" y="0"/>
                  </a:lnTo>
                  <a:lnTo>
                    <a:pt x="22" y="76"/>
                  </a:lnTo>
                  <a:lnTo>
                    <a:pt x="0" y="10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18E34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kern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1500" name="Freeform 475"/>
            <p:cNvSpPr>
              <a:spLocks/>
            </p:cNvSpPr>
            <p:nvPr/>
          </p:nvSpPr>
          <p:spPr bwMode="auto">
            <a:xfrm>
              <a:off x="6746875" y="5486400"/>
              <a:ext cx="152400" cy="41275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76" y="26"/>
                </a:cxn>
                <a:cxn ang="0">
                  <a:pos x="96" y="0"/>
                </a:cxn>
                <a:cxn ang="0">
                  <a:pos x="26" y="0"/>
                </a:cxn>
                <a:cxn ang="0">
                  <a:pos x="0" y="26"/>
                </a:cxn>
              </a:cxnLst>
              <a:rect l="0" t="0" r="r" b="b"/>
              <a:pathLst>
                <a:path w="96" h="26">
                  <a:moveTo>
                    <a:pt x="0" y="26"/>
                  </a:moveTo>
                  <a:lnTo>
                    <a:pt x="76" y="26"/>
                  </a:lnTo>
                  <a:lnTo>
                    <a:pt x="96" y="0"/>
                  </a:lnTo>
                  <a:lnTo>
                    <a:pt x="26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41AA4E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kern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1501" name="Rectangle 476"/>
            <p:cNvSpPr>
              <a:spLocks noChangeArrowheads="1"/>
            </p:cNvSpPr>
            <p:nvPr/>
          </p:nvSpPr>
          <p:spPr bwMode="auto">
            <a:xfrm>
              <a:off x="6937375" y="5499100"/>
              <a:ext cx="48731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>
                <a:defRPr/>
              </a:pPr>
              <a:r>
                <a:rPr lang="en-US" sz="1000" kern="0" dirty="0">
                  <a:solidFill>
                    <a:srgbClr val="000000"/>
                  </a:solidFill>
                  <a:latin typeface="+mj-lt"/>
                </a:rPr>
                <a:t>Network</a:t>
              </a:r>
              <a:endParaRPr lang="en-US" sz="1000" kern="0" dirty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1502" name="Rectangle 477"/>
            <p:cNvSpPr>
              <a:spLocks noChangeArrowheads="1"/>
            </p:cNvSpPr>
            <p:nvPr/>
          </p:nvSpPr>
          <p:spPr bwMode="auto">
            <a:xfrm>
              <a:off x="6581775" y="5092700"/>
              <a:ext cx="8335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>
                <a:defRPr/>
              </a:pPr>
              <a:r>
                <a:rPr lang="en-US" sz="1000" kern="0" dirty="0">
                  <a:solidFill>
                    <a:srgbClr val="000000"/>
                  </a:solidFill>
                  <a:latin typeface="+mj-lt"/>
                </a:rPr>
                <a:t>Login/Network</a:t>
              </a:r>
              <a:endParaRPr lang="en-US" sz="1000" kern="0" dirty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1503" name="Rectangle 478"/>
            <p:cNvSpPr>
              <a:spLocks noChangeArrowheads="1"/>
            </p:cNvSpPr>
            <p:nvPr/>
          </p:nvSpPr>
          <p:spPr bwMode="auto">
            <a:xfrm>
              <a:off x="5972175" y="5778500"/>
              <a:ext cx="98334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>
                <a:defRPr/>
              </a:pPr>
              <a:r>
                <a:rPr lang="en-US" sz="1000" kern="0" dirty="0" err="1">
                  <a:solidFill>
                    <a:srgbClr val="000000"/>
                  </a:solidFill>
                  <a:latin typeface="+mj-lt"/>
                </a:rPr>
                <a:t>Lustre</a:t>
              </a:r>
              <a:r>
                <a:rPr lang="en-US" sz="1000" kern="0" dirty="0">
                  <a:solidFill>
                    <a:srgbClr val="000000"/>
                  </a:solidFill>
                  <a:latin typeface="+mj-lt"/>
                </a:rPr>
                <a:t> File System</a:t>
              </a:r>
              <a:endParaRPr lang="en-US" sz="1000" kern="0" dirty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1504" name="Rectangle 479"/>
            <p:cNvSpPr>
              <a:spLocks noChangeArrowheads="1"/>
            </p:cNvSpPr>
            <p:nvPr/>
          </p:nvSpPr>
          <p:spPr bwMode="auto">
            <a:xfrm>
              <a:off x="6327775" y="5984875"/>
              <a:ext cx="74827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>
                <a:defRPr/>
              </a:pPr>
              <a:r>
                <a:rPr lang="en-US" sz="1000" kern="0" dirty="0">
                  <a:solidFill>
                    <a:srgbClr val="000000"/>
                  </a:solidFill>
                  <a:latin typeface="+mj-lt"/>
                </a:rPr>
                <a:t>LNET Routers</a:t>
              </a:r>
              <a:endParaRPr lang="en-US" sz="1000" kern="0" dirty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1505" name="Freeform 483"/>
            <p:cNvSpPr>
              <a:spLocks/>
            </p:cNvSpPr>
            <p:nvPr/>
          </p:nvSpPr>
          <p:spPr bwMode="auto">
            <a:xfrm>
              <a:off x="6746875" y="5283200"/>
              <a:ext cx="152400" cy="15875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24"/>
                </a:cxn>
                <a:cxn ang="0">
                  <a:pos x="0" y="100"/>
                </a:cxn>
                <a:cxn ang="0">
                  <a:pos x="76" y="100"/>
                </a:cxn>
                <a:cxn ang="0">
                  <a:pos x="96" y="74"/>
                </a:cxn>
                <a:cxn ang="0">
                  <a:pos x="96" y="0"/>
                </a:cxn>
                <a:cxn ang="0">
                  <a:pos x="24" y="0"/>
                </a:cxn>
              </a:cxnLst>
              <a:rect l="0" t="0" r="r" b="b"/>
              <a:pathLst>
                <a:path w="96" h="100">
                  <a:moveTo>
                    <a:pt x="24" y="0"/>
                  </a:moveTo>
                  <a:lnTo>
                    <a:pt x="0" y="24"/>
                  </a:lnTo>
                  <a:lnTo>
                    <a:pt x="0" y="100"/>
                  </a:lnTo>
                  <a:lnTo>
                    <a:pt x="76" y="100"/>
                  </a:lnTo>
                  <a:lnTo>
                    <a:pt x="96" y="74"/>
                  </a:lnTo>
                  <a:lnTo>
                    <a:pt x="96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D577C3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kern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1506" name="Freeform 484"/>
            <p:cNvSpPr>
              <a:spLocks/>
            </p:cNvSpPr>
            <p:nvPr/>
          </p:nvSpPr>
          <p:spPr bwMode="auto">
            <a:xfrm>
              <a:off x="6867525" y="5321300"/>
              <a:ext cx="1588" cy="120650"/>
            </a:xfrm>
            <a:custGeom>
              <a:avLst/>
              <a:gdLst/>
              <a:ahLst/>
              <a:cxnLst>
                <a:cxn ang="0">
                  <a:pos x="0" y="76"/>
                </a:cxn>
                <a:cxn ang="0">
                  <a:pos x="0" y="0"/>
                </a:cxn>
                <a:cxn ang="0">
                  <a:pos x="0" y="76"/>
                </a:cxn>
              </a:cxnLst>
              <a:rect l="0" t="0" r="r" b="b"/>
              <a:pathLst>
                <a:path h="76">
                  <a:moveTo>
                    <a:pt x="0" y="76"/>
                  </a:move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BC80B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kern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1507" name="Line 485"/>
            <p:cNvSpPr>
              <a:spLocks noChangeShapeType="1"/>
            </p:cNvSpPr>
            <p:nvPr/>
          </p:nvSpPr>
          <p:spPr bwMode="auto">
            <a:xfrm flipV="1">
              <a:off x="6867525" y="5321300"/>
              <a:ext cx="1588" cy="1206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kern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1508" name="Freeform 486"/>
            <p:cNvSpPr>
              <a:spLocks/>
            </p:cNvSpPr>
            <p:nvPr/>
          </p:nvSpPr>
          <p:spPr bwMode="auto">
            <a:xfrm>
              <a:off x="6746875" y="5286375"/>
              <a:ext cx="155575" cy="3492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76" y="22"/>
                </a:cxn>
                <a:cxn ang="0">
                  <a:pos x="98" y="0"/>
                </a:cxn>
                <a:cxn ang="0">
                  <a:pos x="0" y="22"/>
                </a:cxn>
              </a:cxnLst>
              <a:rect l="0" t="0" r="r" b="b"/>
              <a:pathLst>
                <a:path w="98" h="22">
                  <a:moveTo>
                    <a:pt x="0" y="22"/>
                  </a:moveTo>
                  <a:lnTo>
                    <a:pt x="76" y="22"/>
                  </a:lnTo>
                  <a:lnTo>
                    <a:pt x="9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BC80B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kern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1509" name="Freeform 487"/>
            <p:cNvSpPr>
              <a:spLocks/>
            </p:cNvSpPr>
            <p:nvPr/>
          </p:nvSpPr>
          <p:spPr bwMode="auto">
            <a:xfrm>
              <a:off x="6746875" y="5286375"/>
              <a:ext cx="155575" cy="3492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76" y="22"/>
                </a:cxn>
                <a:cxn ang="0">
                  <a:pos x="98" y="0"/>
                </a:cxn>
              </a:cxnLst>
              <a:rect l="0" t="0" r="r" b="b"/>
              <a:pathLst>
                <a:path w="98" h="22">
                  <a:moveTo>
                    <a:pt x="0" y="22"/>
                  </a:moveTo>
                  <a:lnTo>
                    <a:pt x="76" y="22"/>
                  </a:lnTo>
                  <a:lnTo>
                    <a:pt x="98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kern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1510" name="Freeform 488"/>
            <p:cNvSpPr>
              <a:spLocks/>
            </p:cNvSpPr>
            <p:nvPr/>
          </p:nvSpPr>
          <p:spPr bwMode="auto">
            <a:xfrm>
              <a:off x="5299075" y="5276850"/>
              <a:ext cx="152400" cy="15875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0" y="24"/>
                </a:cxn>
                <a:cxn ang="0">
                  <a:pos x="0" y="100"/>
                </a:cxn>
                <a:cxn ang="0">
                  <a:pos x="76" y="100"/>
                </a:cxn>
                <a:cxn ang="0">
                  <a:pos x="96" y="76"/>
                </a:cxn>
                <a:cxn ang="0">
                  <a:pos x="96" y="0"/>
                </a:cxn>
                <a:cxn ang="0">
                  <a:pos x="26" y="0"/>
                </a:cxn>
              </a:cxnLst>
              <a:rect l="0" t="0" r="r" b="b"/>
              <a:pathLst>
                <a:path w="96" h="100">
                  <a:moveTo>
                    <a:pt x="26" y="0"/>
                  </a:moveTo>
                  <a:lnTo>
                    <a:pt x="0" y="24"/>
                  </a:lnTo>
                  <a:lnTo>
                    <a:pt x="0" y="100"/>
                  </a:lnTo>
                  <a:lnTo>
                    <a:pt x="76" y="100"/>
                  </a:lnTo>
                  <a:lnTo>
                    <a:pt x="96" y="76"/>
                  </a:lnTo>
                  <a:lnTo>
                    <a:pt x="9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4C81BA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kern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1511" name="Freeform 489"/>
            <p:cNvSpPr>
              <a:spLocks/>
            </p:cNvSpPr>
            <p:nvPr/>
          </p:nvSpPr>
          <p:spPr bwMode="auto">
            <a:xfrm>
              <a:off x="5299075" y="5276850"/>
              <a:ext cx="152400" cy="3810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74" y="24"/>
                </a:cxn>
                <a:cxn ang="0">
                  <a:pos x="96" y="0"/>
                </a:cxn>
              </a:cxnLst>
              <a:rect l="0" t="0" r="r" b="b"/>
              <a:pathLst>
                <a:path w="96" h="24">
                  <a:moveTo>
                    <a:pt x="0" y="24"/>
                  </a:moveTo>
                  <a:lnTo>
                    <a:pt x="74" y="24"/>
                  </a:lnTo>
                  <a:lnTo>
                    <a:pt x="9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kern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1512" name="Freeform 490"/>
            <p:cNvSpPr>
              <a:spLocks/>
            </p:cNvSpPr>
            <p:nvPr/>
          </p:nvSpPr>
          <p:spPr bwMode="auto">
            <a:xfrm>
              <a:off x="5416550" y="5318125"/>
              <a:ext cx="1588" cy="1174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4"/>
                </a:cxn>
                <a:cxn ang="0">
                  <a:pos x="0" y="0"/>
                </a:cxn>
              </a:cxnLst>
              <a:rect l="0" t="0" r="r" b="b"/>
              <a:pathLst>
                <a:path h="74">
                  <a:moveTo>
                    <a:pt x="0" y="0"/>
                  </a:moveTo>
                  <a:lnTo>
                    <a:pt x="0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69A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kern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1513" name="Line 491"/>
            <p:cNvSpPr>
              <a:spLocks noChangeShapeType="1"/>
            </p:cNvSpPr>
            <p:nvPr/>
          </p:nvSpPr>
          <p:spPr bwMode="auto">
            <a:xfrm>
              <a:off x="5416550" y="5318125"/>
              <a:ext cx="1588" cy="1174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kern="0">
                <a:solidFill>
                  <a:sysClr val="windowText" lastClr="000000"/>
                </a:solidFill>
                <a:latin typeface="+mj-lt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134100" y="5981700"/>
              <a:ext cx="155575" cy="158750"/>
              <a:chOff x="6134100" y="5981700"/>
              <a:chExt cx="155575" cy="158750"/>
            </a:xfrm>
          </p:grpSpPr>
          <p:sp>
            <p:nvSpPr>
              <p:cNvPr id="1514" name="Freeform 495"/>
              <p:cNvSpPr>
                <a:spLocks/>
              </p:cNvSpPr>
              <p:nvPr/>
            </p:nvSpPr>
            <p:spPr bwMode="auto">
              <a:xfrm>
                <a:off x="6134100" y="5981700"/>
                <a:ext cx="155575" cy="15875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0" y="26"/>
                  </a:cxn>
                  <a:cxn ang="0">
                    <a:pos x="0" y="100"/>
                  </a:cxn>
                  <a:cxn ang="0">
                    <a:pos x="76" y="100"/>
                  </a:cxn>
                  <a:cxn ang="0">
                    <a:pos x="98" y="76"/>
                  </a:cxn>
                  <a:cxn ang="0">
                    <a:pos x="98" y="0"/>
                  </a:cxn>
                  <a:cxn ang="0">
                    <a:pos x="26" y="0"/>
                  </a:cxn>
                </a:cxnLst>
                <a:rect l="0" t="0" r="r" b="b"/>
                <a:pathLst>
                  <a:path w="98" h="100">
                    <a:moveTo>
                      <a:pt x="26" y="0"/>
                    </a:moveTo>
                    <a:lnTo>
                      <a:pt x="0" y="26"/>
                    </a:lnTo>
                    <a:lnTo>
                      <a:pt x="0" y="100"/>
                    </a:lnTo>
                    <a:lnTo>
                      <a:pt x="76" y="100"/>
                    </a:lnTo>
                    <a:lnTo>
                      <a:pt x="98" y="76"/>
                    </a:lnTo>
                    <a:lnTo>
                      <a:pt x="98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A2B1D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  <p:sp>
            <p:nvSpPr>
              <p:cNvPr id="1515" name="Freeform 496"/>
              <p:cNvSpPr>
                <a:spLocks/>
              </p:cNvSpPr>
              <p:nvPr/>
            </p:nvSpPr>
            <p:spPr bwMode="auto">
              <a:xfrm>
                <a:off x="6134100" y="5981700"/>
                <a:ext cx="155575" cy="41275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76" y="26"/>
                  </a:cxn>
                  <a:cxn ang="0">
                    <a:pos x="98" y="0"/>
                  </a:cxn>
                  <a:cxn ang="0">
                    <a:pos x="26" y="0"/>
                  </a:cxn>
                  <a:cxn ang="0">
                    <a:pos x="0" y="26"/>
                  </a:cxn>
                </a:cxnLst>
                <a:rect l="0" t="0" r="r" b="b"/>
                <a:pathLst>
                  <a:path w="98" h="26">
                    <a:moveTo>
                      <a:pt x="0" y="26"/>
                    </a:moveTo>
                    <a:lnTo>
                      <a:pt x="76" y="26"/>
                    </a:lnTo>
                    <a:lnTo>
                      <a:pt x="98" y="0"/>
                    </a:lnTo>
                    <a:lnTo>
                      <a:pt x="26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FA3926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  <p:sp>
            <p:nvSpPr>
              <p:cNvPr id="1516" name="Freeform 497"/>
              <p:cNvSpPr>
                <a:spLocks/>
              </p:cNvSpPr>
              <p:nvPr/>
            </p:nvSpPr>
            <p:spPr bwMode="auto">
              <a:xfrm>
                <a:off x="6254750" y="6022975"/>
                <a:ext cx="1588" cy="117475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0" y="0"/>
                  </a:cxn>
                  <a:cxn ang="0">
                    <a:pos x="0" y="74"/>
                  </a:cxn>
                </a:cxnLst>
                <a:rect l="0" t="0" r="r" b="b"/>
                <a:pathLst>
                  <a:path h="74">
                    <a:moveTo>
                      <a:pt x="0" y="74"/>
                    </a:moveTo>
                    <a:lnTo>
                      <a:pt x="0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FA392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  <p:sp>
            <p:nvSpPr>
              <p:cNvPr id="1517" name="Line 498"/>
              <p:cNvSpPr>
                <a:spLocks noChangeShapeType="1"/>
              </p:cNvSpPr>
              <p:nvPr/>
            </p:nvSpPr>
            <p:spPr bwMode="auto">
              <a:xfrm flipV="1">
                <a:off x="6254750" y="6022975"/>
                <a:ext cx="1588" cy="1174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p:grpSp>
        <p:sp>
          <p:nvSpPr>
            <p:cNvPr id="1518" name="Freeform 499"/>
            <p:cNvSpPr>
              <a:spLocks/>
            </p:cNvSpPr>
            <p:nvPr/>
          </p:nvSpPr>
          <p:spPr bwMode="auto">
            <a:xfrm>
              <a:off x="5419725" y="5514975"/>
              <a:ext cx="158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h="74">
                  <a:moveTo>
                    <a:pt x="0" y="74"/>
                  </a:move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kern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1519" name="Line 500"/>
            <p:cNvSpPr>
              <a:spLocks noChangeShapeType="1"/>
            </p:cNvSpPr>
            <p:nvPr/>
          </p:nvSpPr>
          <p:spPr bwMode="auto">
            <a:xfrm flipV="1">
              <a:off x="5419725" y="5514975"/>
              <a:ext cx="1588" cy="1174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kern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1520" name="Freeform 501"/>
            <p:cNvSpPr>
              <a:spLocks/>
            </p:cNvSpPr>
            <p:nvPr/>
          </p:nvSpPr>
          <p:spPr bwMode="auto">
            <a:xfrm>
              <a:off x="5299075" y="5473700"/>
              <a:ext cx="152400" cy="41275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74" y="26"/>
                </a:cxn>
                <a:cxn ang="0">
                  <a:pos x="96" y="0"/>
                </a:cxn>
              </a:cxnLst>
              <a:rect l="0" t="0" r="r" b="b"/>
              <a:pathLst>
                <a:path w="96" h="26">
                  <a:moveTo>
                    <a:pt x="0" y="26"/>
                  </a:moveTo>
                  <a:lnTo>
                    <a:pt x="74" y="26"/>
                  </a:lnTo>
                  <a:lnTo>
                    <a:pt x="9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kern="0">
                <a:solidFill>
                  <a:sysClr val="windowText" lastClr="000000"/>
                </a:solidFill>
                <a:latin typeface="+mj-lt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209800" y="2952750"/>
            <a:ext cx="705197" cy="1272977"/>
            <a:chOff x="2209800" y="2838450"/>
            <a:chExt cx="705197" cy="1272977"/>
          </a:xfrm>
        </p:grpSpPr>
        <p:sp>
          <p:nvSpPr>
            <p:cNvPr id="1469" name="Line 443"/>
            <p:cNvSpPr>
              <a:spLocks noChangeShapeType="1"/>
            </p:cNvSpPr>
            <p:nvPr/>
          </p:nvSpPr>
          <p:spPr bwMode="auto">
            <a:xfrm>
              <a:off x="2584450" y="3019425"/>
              <a:ext cx="1588" cy="5143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70" name="Freeform 444"/>
            <p:cNvSpPr>
              <a:spLocks/>
            </p:cNvSpPr>
            <p:nvPr/>
          </p:nvSpPr>
          <p:spPr bwMode="auto">
            <a:xfrm>
              <a:off x="2565400" y="3524250"/>
              <a:ext cx="41275" cy="603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38"/>
                </a:cxn>
                <a:cxn ang="0">
                  <a:pos x="26" y="0"/>
                </a:cxn>
                <a:cxn ang="0">
                  <a:pos x="0" y="0"/>
                </a:cxn>
              </a:cxnLst>
              <a:rect l="0" t="0" r="r" b="b"/>
              <a:pathLst>
                <a:path w="26" h="38">
                  <a:moveTo>
                    <a:pt x="0" y="0"/>
                  </a:moveTo>
                  <a:lnTo>
                    <a:pt x="12" y="38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71" name="Freeform 445"/>
            <p:cNvSpPr>
              <a:spLocks/>
            </p:cNvSpPr>
            <p:nvPr/>
          </p:nvSpPr>
          <p:spPr bwMode="auto">
            <a:xfrm>
              <a:off x="2562225" y="2968625"/>
              <a:ext cx="41275" cy="60325"/>
            </a:xfrm>
            <a:custGeom>
              <a:avLst/>
              <a:gdLst/>
              <a:ahLst/>
              <a:cxnLst>
                <a:cxn ang="0">
                  <a:pos x="26" y="38"/>
                </a:cxn>
                <a:cxn ang="0">
                  <a:pos x="14" y="0"/>
                </a:cxn>
                <a:cxn ang="0">
                  <a:pos x="0" y="38"/>
                </a:cxn>
                <a:cxn ang="0">
                  <a:pos x="26" y="38"/>
                </a:cxn>
              </a:cxnLst>
              <a:rect l="0" t="0" r="r" b="b"/>
              <a:pathLst>
                <a:path w="26" h="38">
                  <a:moveTo>
                    <a:pt x="26" y="38"/>
                  </a:moveTo>
                  <a:lnTo>
                    <a:pt x="14" y="0"/>
                  </a:lnTo>
                  <a:lnTo>
                    <a:pt x="0" y="38"/>
                  </a:lnTo>
                  <a:lnTo>
                    <a:pt x="26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72" name="Line 446"/>
            <p:cNvSpPr>
              <a:spLocks noChangeShapeType="1"/>
            </p:cNvSpPr>
            <p:nvPr/>
          </p:nvSpPr>
          <p:spPr bwMode="auto">
            <a:xfrm flipH="1">
              <a:off x="2425700" y="3111500"/>
              <a:ext cx="301625" cy="3365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73" name="Freeform 447"/>
            <p:cNvSpPr>
              <a:spLocks/>
            </p:cNvSpPr>
            <p:nvPr/>
          </p:nvSpPr>
          <p:spPr bwMode="auto">
            <a:xfrm>
              <a:off x="2397125" y="3429000"/>
              <a:ext cx="47625" cy="5080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32"/>
                </a:cxn>
                <a:cxn ang="0">
                  <a:pos x="30" y="14"/>
                </a:cxn>
                <a:cxn ang="0">
                  <a:pos x="16" y="0"/>
                </a:cxn>
              </a:cxnLst>
              <a:rect l="0" t="0" r="r" b="b"/>
              <a:pathLst>
                <a:path w="30" h="32">
                  <a:moveTo>
                    <a:pt x="16" y="0"/>
                  </a:moveTo>
                  <a:lnTo>
                    <a:pt x="0" y="32"/>
                  </a:lnTo>
                  <a:lnTo>
                    <a:pt x="30" y="1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74" name="Freeform 448"/>
            <p:cNvSpPr>
              <a:spLocks/>
            </p:cNvSpPr>
            <p:nvPr/>
          </p:nvSpPr>
          <p:spPr bwMode="auto">
            <a:xfrm>
              <a:off x="2711450" y="3079750"/>
              <a:ext cx="44450" cy="47625"/>
            </a:xfrm>
            <a:custGeom>
              <a:avLst/>
              <a:gdLst/>
              <a:ahLst/>
              <a:cxnLst>
                <a:cxn ang="0">
                  <a:pos x="12" y="30"/>
                </a:cxn>
                <a:cxn ang="0">
                  <a:pos x="28" y="0"/>
                </a:cxn>
                <a:cxn ang="0">
                  <a:pos x="0" y="18"/>
                </a:cxn>
                <a:cxn ang="0">
                  <a:pos x="12" y="30"/>
                </a:cxn>
              </a:cxnLst>
              <a:rect l="0" t="0" r="r" b="b"/>
              <a:pathLst>
                <a:path w="28" h="30">
                  <a:moveTo>
                    <a:pt x="12" y="30"/>
                  </a:moveTo>
                  <a:lnTo>
                    <a:pt x="28" y="0"/>
                  </a:lnTo>
                  <a:lnTo>
                    <a:pt x="0" y="18"/>
                  </a:lnTo>
                  <a:lnTo>
                    <a:pt x="12" y="30"/>
                  </a:lnTo>
                  <a:close/>
                </a:path>
              </a:pathLst>
            </a:custGeom>
            <a:solidFill>
              <a:srgbClr val="F79646">
                <a:lumMod val="60000"/>
                <a:lumOff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75" name="Line 449"/>
            <p:cNvSpPr>
              <a:spLocks noChangeShapeType="1"/>
            </p:cNvSpPr>
            <p:nvPr/>
          </p:nvSpPr>
          <p:spPr bwMode="auto">
            <a:xfrm>
              <a:off x="2343150" y="3273425"/>
              <a:ext cx="4699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76" name="Freeform 450"/>
            <p:cNvSpPr>
              <a:spLocks/>
            </p:cNvSpPr>
            <p:nvPr/>
          </p:nvSpPr>
          <p:spPr bwMode="auto">
            <a:xfrm>
              <a:off x="2803525" y="3257550"/>
              <a:ext cx="57150" cy="3175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36" y="10"/>
                </a:cxn>
                <a:cxn ang="0">
                  <a:pos x="0" y="0"/>
                </a:cxn>
                <a:cxn ang="0">
                  <a:pos x="0" y="20"/>
                </a:cxn>
              </a:cxnLst>
              <a:rect l="0" t="0" r="r" b="b"/>
              <a:pathLst>
                <a:path w="36" h="20">
                  <a:moveTo>
                    <a:pt x="0" y="20"/>
                  </a:moveTo>
                  <a:lnTo>
                    <a:pt x="36" y="10"/>
                  </a:lnTo>
                  <a:lnTo>
                    <a:pt x="0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79646">
                <a:lumMod val="60000"/>
                <a:lumOff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77" name="Freeform 451"/>
            <p:cNvSpPr>
              <a:spLocks/>
            </p:cNvSpPr>
            <p:nvPr/>
          </p:nvSpPr>
          <p:spPr bwMode="auto">
            <a:xfrm>
              <a:off x="2298700" y="3257550"/>
              <a:ext cx="57150" cy="28575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0" y="10"/>
                </a:cxn>
                <a:cxn ang="0">
                  <a:pos x="36" y="18"/>
                </a:cxn>
                <a:cxn ang="0">
                  <a:pos x="36" y="0"/>
                </a:cxn>
              </a:cxnLst>
              <a:rect l="0" t="0" r="r" b="b"/>
              <a:pathLst>
                <a:path w="36" h="18">
                  <a:moveTo>
                    <a:pt x="36" y="0"/>
                  </a:moveTo>
                  <a:lnTo>
                    <a:pt x="0" y="10"/>
                  </a:lnTo>
                  <a:lnTo>
                    <a:pt x="36" y="18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78" name="Rectangle 452"/>
            <p:cNvSpPr>
              <a:spLocks noChangeArrowheads="1"/>
            </p:cNvSpPr>
            <p:nvPr/>
          </p:nvSpPr>
          <p:spPr bwMode="auto">
            <a:xfrm>
              <a:off x="2543175" y="2838450"/>
              <a:ext cx="8976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>
                <a:defRPr/>
              </a:pPr>
              <a:r>
                <a:rPr lang="en-US" sz="1000" kern="0" dirty="0">
                  <a:solidFill>
                    <a:srgbClr val="000000"/>
                  </a:solidFill>
                  <a:latin typeface="+mj-lt"/>
                </a:rPr>
                <a:t>Y</a:t>
              </a:r>
              <a:endParaRPr lang="en-US" sz="1000" kern="0" dirty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1479" name="Rectangle 453"/>
            <p:cNvSpPr>
              <a:spLocks noChangeArrowheads="1"/>
            </p:cNvSpPr>
            <p:nvPr/>
          </p:nvSpPr>
          <p:spPr bwMode="auto">
            <a:xfrm>
              <a:off x="2209800" y="3206750"/>
              <a:ext cx="7835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>
                <a:defRPr/>
              </a:pPr>
              <a:r>
                <a:rPr lang="en-US" sz="1000" kern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1000" kern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1480" name="Rectangle 454"/>
            <p:cNvSpPr>
              <a:spLocks noChangeArrowheads="1"/>
            </p:cNvSpPr>
            <p:nvPr/>
          </p:nvSpPr>
          <p:spPr bwMode="auto">
            <a:xfrm>
              <a:off x="2308225" y="3470275"/>
              <a:ext cx="7835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>
                <a:defRPr/>
              </a:pPr>
              <a:r>
                <a:rPr lang="en-US" sz="1000" kern="0">
                  <a:solidFill>
                    <a:srgbClr val="000000"/>
                  </a:solidFill>
                  <a:latin typeface="+mj-lt"/>
                </a:rPr>
                <a:t>Z</a:t>
              </a:r>
              <a:endParaRPr lang="en-US" sz="1000" kern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1521" name="Rectangle 506"/>
            <p:cNvSpPr>
              <a:spLocks noChangeArrowheads="1"/>
            </p:cNvSpPr>
            <p:nvPr/>
          </p:nvSpPr>
          <p:spPr bwMode="auto">
            <a:xfrm>
              <a:off x="2222500" y="3803650"/>
              <a:ext cx="69249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>
                <a:defRPr/>
              </a:pPr>
              <a:r>
                <a:rPr lang="en-US" sz="1000" kern="0" dirty="0">
                  <a:solidFill>
                    <a:srgbClr val="000000"/>
                  </a:solidFill>
                  <a:latin typeface="+mj-lt"/>
                </a:rPr>
                <a:t>Interconnect</a:t>
              </a:r>
            </a:p>
            <a:p>
              <a:pPr defTabSz="914400">
                <a:defRPr/>
              </a:pPr>
              <a:r>
                <a:rPr lang="en-US" sz="1000" kern="0" dirty="0">
                  <a:solidFill>
                    <a:srgbClr val="000000"/>
                  </a:solidFill>
                  <a:latin typeface="+mj-lt"/>
                </a:rPr>
                <a:t>Network</a:t>
              </a:r>
              <a:endParaRPr lang="en-US" sz="1000" kern="0" dirty="0">
                <a:solidFill>
                  <a:sysClr val="windowText" lastClr="000000"/>
                </a:solidFill>
                <a:latin typeface="+mj-lt"/>
              </a:endParaRPr>
            </a:p>
          </p:txBody>
        </p:sp>
      </p:grpSp>
      <p:sp>
        <p:nvSpPr>
          <p:cNvPr id="1523" name="Line 283"/>
          <p:cNvSpPr>
            <a:spLocks noChangeShapeType="1"/>
          </p:cNvSpPr>
          <p:nvPr/>
        </p:nvSpPr>
        <p:spPr bwMode="auto">
          <a:xfrm>
            <a:off x="5200650" y="3511550"/>
            <a:ext cx="2371725" cy="692150"/>
          </a:xfrm>
          <a:prstGeom prst="line">
            <a:avLst/>
          </a:prstGeom>
          <a:noFill/>
          <a:ln w="15875">
            <a:solidFill>
              <a:srgbClr val="168A36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524" name="Line 286"/>
          <p:cNvSpPr>
            <a:spLocks noChangeShapeType="1"/>
          </p:cNvSpPr>
          <p:nvPr/>
        </p:nvSpPr>
        <p:spPr bwMode="auto">
          <a:xfrm>
            <a:off x="5124450" y="3562350"/>
            <a:ext cx="2447925" cy="717550"/>
          </a:xfrm>
          <a:prstGeom prst="line">
            <a:avLst/>
          </a:prstGeom>
          <a:noFill/>
          <a:ln w="15875">
            <a:solidFill>
              <a:srgbClr val="168A36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525" name="Line 283"/>
          <p:cNvSpPr>
            <a:spLocks noChangeShapeType="1"/>
          </p:cNvSpPr>
          <p:nvPr/>
        </p:nvSpPr>
        <p:spPr bwMode="auto">
          <a:xfrm flipV="1">
            <a:off x="5667375" y="4432300"/>
            <a:ext cx="1905000" cy="12700"/>
          </a:xfrm>
          <a:prstGeom prst="line">
            <a:avLst/>
          </a:prstGeom>
          <a:noFill/>
          <a:ln w="15875">
            <a:solidFill>
              <a:srgbClr val="168A36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526" name="Line 286"/>
          <p:cNvSpPr>
            <a:spLocks noChangeShapeType="1"/>
          </p:cNvSpPr>
          <p:nvPr/>
        </p:nvSpPr>
        <p:spPr bwMode="auto">
          <a:xfrm>
            <a:off x="5667375" y="4508500"/>
            <a:ext cx="1828800" cy="0"/>
          </a:xfrm>
          <a:prstGeom prst="line">
            <a:avLst/>
          </a:prstGeom>
          <a:noFill/>
          <a:ln w="15875">
            <a:solidFill>
              <a:srgbClr val="168A36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527" name="Rectangle 395"/>
          <p:cNvSpPr>
            <a:spLocks noChangeArrowheads="1"/>
          </p:cNvSpPr>
          <p:nvPr/>
        </p:nvSpPr>
        <p:spPr bwMode="auto">
          <a:xfrm>
            <a:off x="7381875" y="3746500"/>
            <a:ext cx="1104900" cy="1066800"/>
          </a:xfrm>
          <a:prstGeom prst="rect">
            <a:avLst/>
          </a:prstGeom>
          <a:solidFill>
            <a:srgbClr val="E8EBD9"/>
          </a:solidFill>
          <a:ln w="1905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1528" name="Group 531"/>
          <p:cNvGrpSpPr>
            <a:grpSpLocks/>
          </p:cNvGrpSpPr>
          <p:nvPr/>
        </p:nvGrpSpPr>
        <p:grpSpPr bwMode="auto">
          <a:xfrm>
            <a:off x="7426325" y="3822700"/>
            <a:ext cx="158750" cy="180975"/>
            <a:chOff x="7080250" y="4302124"/>
            <a:chExt cx="158750" cy="180975"/>
          </a:xfrm>
        </p:grpSpPr>
        <p:sp>
          <p:nvSpPr>
            <p:cNvPr id="1529" name="Rectangle 422"/>
            <p:cNvSpPr>
              <a:spLocks noChangeArrowheads="1"/>
            </p:cNvSpPr>
            <p:nvPr/>
          </p:nvSpPr>
          <p:spPr bwMode="auto">
            <a:xfrm>
              <a:off x="7080250" y="4330699"/>
              <a:ext cx="158750" cy="11747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30" name="Freeform 423"/>
            <p:cNvSpPr>
              <a:spLocks/>
            </p:cNvSpPr>
            <p:nvPr/>
          </p:nvSpPr>
          <p:spPr bwMode="auto">
            <a:xfrm>
              <a:off x="7080250" y="4425949"/>
              <a:ext cx="155575" cy="57150"/>
            </a:xfrm>
            <a:custGeom>
              <a:avLst/>
              <a:gdLst/>
              <a:ahLst/>
              <a:cxnLst>
                <a:cxn ang="0">
                  <a:pos x="98" y="18"/>
                </a:cxn>
                <a:cxn ang="0">
                  <a:pos x="98" y="18"/>
                </a:cxn>
                <a:cxn ang="0">
                  <a:pos x="98" y="22"/>
                </a:cxn>
                <a:cxn ang="0">
                  <a:pos x="94" y="24"/>
                </a:cxn>
                <a:cxn ang="0">
                  <a:pos x="84" y="30"/>
                </a:cxn>
                <a:cxn ang="0">
                  <a:pos x="68" y="34"/>
                </a:cxn>
                <a:cxn ang="0">
                  <a:pos x="50" y="36"/>
                </a:cxn>
                <a:cxn ang="0">
                  <a:pos x="50" y="36"/>
                </a:cxn>
                <a:cxn ang="0">
                  <a:pos x="30" y="34"/>
                </a:cxn>
                <a:cxn ang="0">
                  <a:pos x="14" y="30"/>
                </a:cxn>
                <a:cxn ang="0">
                  <a:pos x="4" y="24"/>
                </a:cxn>
                <a:cxn ang="0">
                  <a:pos x="0" y="2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4" y="10"/>
                </a:cxn>
                <a:cxn ang="0">
                  <a:pos x="14" y="6"/>
                </a:cxn>
                <a:cxn ang="0">
                  <a:pos x="30" y="2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68" y="2"/>
                </a:cxn>
                <a:cxn ang="0">
                  <a:pos x="84" y="6"/>
                </a:cxn>
                <a:cxn ang="0">
                  <a:pos x="94" y="10"/>
                </a:cxn>
                <a:cxn ang="0">
                  <a:pos x="98" y="14"/>
                </a:cxn>
                <a:cxn ang="0">
                  <a:pos x="98" y="18"/>
                </a:cxn>
                <a:cxn ang="0">
                  <a:pos x="98" y="18"/>
                </a:cxn>
              </a:cxnLst>
              <a:rect l="0" t="0" r="r" b="b"/>
              <a:pathLst>
                <a:path w="98" h="36">
                  <a:moveTo>
                    <a:pt x="98" y="18"/>
                  </a:moveTo>
                  <a:lnTo>
                    <a:pt x="98" y="18"/>
                  </a:lnTo>
                  <a:lnTo>
                    <a:pt x="98" y="22"/>
                  </a:lnTo>
                  <a:lnTo>
                    <a:pt x="94" y="24"/>
                  </a:lnTo>
                  <a:lnTo>
                    <a:pt x="84" y="30"/>
                  </a:lnTo>
                  <a:lnTo>
                    <a:pt x="68" y="34"/>
                  </a:lnTo>
                  <a:lnTo>
                    <a:pt x="50" y="36"/>
                  </a:lnTo>
                  <a:lnTo>
                    <a:pt x="50" y="36"/>
                  </a:lnTo>
                  <a:lnTo>
                    <a:pt x="30" y="34"/>
                  </a:lnTo>
                  <a:lnTo>
                    <a:pt x="14" y="30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4" y="10"/>
                  </a:lnTo>
                  <a:lnTo>
                    <a:pt x="14" y="6"/>
                  </a:lnTo>
                  <a:lnTo>
                    <a:pt x="30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8" y="2"/>
                  </a:lnTo>
                  <a:lnTo>
                    <a:pt x="84" y="6"/>
                  </a:lnTo>
                  <a:lnTo>
                    <a:pt x="94" y="10"/>
                  </a:lnTo>
                  <a:lnTo>
                    <a:pt x="98" y="14"/>
                  </a:lnTo>
                  <a:lnTo>
                    <a:pt x="98" y="18"/>
                  </a:lnTo>
                  <a:lnTo>
                    <a:pt x="98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31" name="Freeform 424"/>
            <p:cNvSpPr>
              <a:spLocks/>
            </p:cNvSpPr>
            <p:nvPr/>
          </p:nvSpPr>
          <p:spPr bwMode="auto">
            <a:xfrm>
              <a:off x="7080250" y="4302124"/>
              <a:ext cx="155575" cy="57150"/>
            </a:xfrm>
            <a:custGeom>
              <a:avLst/>
              <a:gdLst/>
              <a:ahLst/>
              <a:cxnLst>
                <a:cxn ang="0">
                  <a:pos x="98" y="18"/>
                </a:cxn>
                <a:cxn ang="0">
                  <a:pos x="98" y="18"/>
                </a:cxn>
                <a:cxn ang="0">
                  <a:pos x="98" y="22"/>
                </a:cxn>
                <a:cxn ang="0">
                  <a:pos x="94" y="24"/>
                </a:cxn>
                <a:cxn ang="0">
                  <a:pos x="84" y="30"/>
                </a:cxn>
                <a:cxn ang="0">
                  <a:pos x="68" y="34"/>
                </a:cxn>
                <a:cxn ang="0">
                  <a:pos x="50" y="36"/>
                </a:cxn>
                <a:cxn ang="0">
                  <a:pos x="50" y="36"/>
                </a:cxn>
                <a:cxn ang="0">
                  <a:pos x="30" y="34"/>
                </a:cxn>
                <a:cxn ang="0">
                  <a:pos x="14" y="30"/>
                </a:cxn>
                <a:cxn ang="0">
                  <a:pos x="4" y="24"/>
                </a:cxn>
                <a:cxn ang="0">
                  <a:pos x="0" y="2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4" y="10"/>
                </a:cxn>
                <a:cxn ang="0">
                  <a:pos x="14" y="6"/>
                </a:cxn>
                <a:cxn ang="0">
                  <a:pos x="30" y="2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68" y="2"/>
                </a:cxn>
                <a:cxn ang="0">
                  <a:pos x="84" y="6"/>
                </a:cxn>
                <a:cxn ang="0">
                  <a:pos x="94" y="10"/>
                </a:cxn>
                <a:cxn ang="0">
                  <a:pos x="98" y="14"/>
                </a:cxn>
                <a:cxn ang="0">
                  <a:pos x="98" y="18"/>
                </a:cxn>
                <a:cxn ang="0">
                  <a:pos x="98" y="18"/>
                </a:cxn>
              </a:cxnLst>
              <a:rect l="0" t="0" r="r" b="b"/>
              <a:pathLst>
                <a:path w="98" h="36">
                  <a:moveTo>
                    <a:pt x="98" y="18"/>
                  </a:moveTo>
                  <a:lnTo>
                    <a:pt x="98" y="18"/>
                  </a:lnTo>
                  <a:lnTo>
                    <a:pt x="98" y="22"/>
                  </a:lnTo>
                  <a:lnTo>
                    <a:pt x="94" y="24"/>
                  </a:lnTo>
                  <a:lnTo>
                    <a:pt x="84" y="30"/>
                  </a:lnTo>
                  <a:lnTo>
                    <a:pt x="68" y="34"/>
                  </a:lnTo>
                  <a:lnTo>
                    <a:pt x="50" y="36"/>
                  </a:lnTo>
                  <a:lnTo>
                    <a:pt x="50" y="36"/>
                  </a:lnTo>
                  <a:lnTo>
                    <a:pt x="30" y="34"/>
                  </a:lnTo>
                  <a:lnTo>
                    <a:pt x="14" y="30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4" y="10"/>
                  </a:lnTo>
                  <a:lnTo>
                    <a:pt x="14" y="6"/>
                  </a:lnTo>
                  <a:lnTo>
                    <a:pt x="30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8" y="2"/>
                  </a:lnTo>
                  <a:lnTo>
                    <a:pt x="84" y="6"/>
                  </a:lnTo>
                  <a:lnTo>
                    <a:pt x="94" y="10"/>
                  </a:lnTo>
                  <a:lnTo>
                    <a:pt x="98" y="14"/>
                  </a:lnTo>
                  <a:lnTo>
                    <a:pt x="98" y="18"/>
                  </a:lnTo>
                  <a:lnTo>
                    <a:pt x="98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32" name="Freeform 425"/>
            <p:cNvSpPr>
              <a:spLocks/>
            </p:cNvSpPr>
            <p:nvPr/>
          </p:nvSpPr>
          <p:spPr bwMode="auto">
            <a:xfrm>
              <a:off x="7080250" y="4324349"/>
              <a:ext cx="1588" cy="1238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8"/>
                </a:cxn>
                <a:cxn ang="0">
                  <a:pos x="0" y="0"/>
                </a:cxn>
              </a:cxnLst>
              <a:rect l="0" t="0" r="r" b="b"/>
              <a:pathLst>
                <a:path h="78">
                  <a:moveTo>
                    <a:pt x="0" y="0"/>
                  </a:move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33" name="Line 426"/>
            <p:cNvSpPr>
              <a:spLocks noChangeShapeType="1"/>
            </p:cNvSpPr>
            <p:nvPr/>
          </p:nvSpPr>
          <p:spPr bwMode="auto">
            <a:xfrm>
              <a:off x="7080250" y="4324349"/>
              <a:ext cx="1588" cy="123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34" name="Freeform 427"/>
            <p:cNvSpPr>
              <a:spLocks/>
            </p:cNvSpPr>
            <p:nvPr/>
          </p:nvSpPr>
          <p:spPr bwMode="auto">
            <a:xfrm>
              <a:off x="7235825" y="4327524"/>
              <a:ext cx="1588" cy="127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0"/>
                </a:cxn>
                <a:cxn ang="0">
                  <a:pos x="0" y="0"/>
                </a:cxn>
              </a:cxnLst>
              <a:rect l="0" t="0" r="r" b="b"/>
              <a:pathLst>
                <a:path h="80">
                  <a:moveTo>
                    <a:pt x="0" y="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35" name="Line 428"/>
            <p:cNvSpPr>
              <a:spLocks noChangeShapeType="1"/>
            </p:cNvSpPr>
            <p:nvPr/>
          </p:nvSpPr>
          <p:spPr bwMode="auto">
            <a:xfrm>
              <a:off x="7235825" y="4327524"/>
              <a:ext cx="1588" cy="127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36" name="Rectangle 429"/>
            <p:cNvSpPr>
              <a:spLocks noChangeArrowheads="1"/>
            </p:cNvSpPr>
            <p:nvPr/>
          </p:nvSpPr>
          <p:spPr bwMode="auto">
            <a:xfrm>
              <a:off x="7086600" y="4419599"/>
              <a:ext cx="142875" cy="3175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537" name="Group 532"/>
          <p:cNvGrpSpPr>
            <a:grpSpLocks/>
          </p:cNvGrpSpPr>
          <p:nvPr/>
        </p:nvGrpSpPr>
        <p:grpSpPr bwMode="auto">
          <a:xfrm>
            <a:off x="7426325" y="4076700"/>
            <a:ext cx="158750" cy="180975"/>
            <a:chOff x="7080250" y="4302125"/>
            <a:chExt cx="158750" cy="180975"/>
          </a:xfrm>
        </p:grpSpPr>
        <p:sp>
          <p:nvSpPr>
            <p:cNvPr id="1538" name="Rectangle 422"/>
            <p:cNvSpPr>
              <a:spLocks noChangeArrowheads="1"/>
            </p:cNvSpPr>
            <p:nvPr/>
          </p:nvSpPr>
          <p:spPr bwMode="auto">
            <a:xfrm>
              <a:off x="7080250" y="4330700"/>
              <a:ext cx="158750" cy="11747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39" name="Freeform 423"/>
            <p:cNvSpPr>
              <a:spLocks/>
            </p:cNvSpPr>
            <p:nvPr/>
          </p:nvSpPr>
          <p:spPr bwMode="auto">
            <a:xfrm>
              <a:off x="7080250" y="4425950"/>
              <a:ext cx="155575" cy="57150"/>
            </a:xfrm>
            <a:custGeom>
              <a:avLst/>
              <a:gdLst/>
              <a:ahLst/>
              <a:cxnLst>
                <a:cxn ang="0">
                  <a:pos x="98" y="18"/>
                </a:cxn>
                <a:cxn ang="0">
                  <a:pos x="98" y="18"/>
                </a:cxn>
                <a:cxn ang="0">
                  <a:pos x="98" y="22"/>
                </a:cxn>
                <a:cxn ang="0">
                  <a:pos x="94" y="24"/>
                </a:cxn>
                <a:cxn ang="0">
                  <a:pos x="84" y="30"/>
                </a:cxn>
                <a:cxn ang="0">
                  <a:pos x="68" y="34"/>
                </a:cxn>
                <a:cxn ang="0">
                  <a:pos x="50" y="36"/>
                </a:cxn>
                <a:cxn ang="0">
                  <a:pos x="50" y="36"/>
                </a:cxn>
                <a:cxn ang="0">
                  <a:pos x="30" y="34"/>
                </a:cxn>
                <a:cxn ang="0">
                  <a:pos x="14" y="30"/>
                </a:cxn>
                <a:cxn ang="0">
                  <a:pos x="4" y="24"/>
                </a:cxn>
                <a:cxn ang="0">
                  <a:pos x="0" y="2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4" y="10"/>
                </a:cxn>
                <a:cxn ang="0">
                  <a:pos x="14" y="6"/>
                </a:cxn>
                <a:cxn ang="0">
                  <a:pos x="30" y="2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68" y="2"/>
                </a:cxn>
                <a:cxn ang="0">
                  <a:pos x="84" y="6"/>
                </a:cxn>
                <a:cxn ang="0">
                  <a:pos x="94" y="10"/>
                </a:cxn>
                <a:cxn ang="0">
                  <a:pos x="98" y="14"/>
                </a:cxn>
                <a:cxn ang="0">
                  <a:pos x="98" y="18"/>
                </a:cxn>
                <a:cxn ang="0">
                  <a:pos x="98" y="18"/>
                </a:cxn>
              </a:cxnLst>
              <a:rect l="0" t="0" r="r" b="b"/>
              <a:pathLst>
                <a:path w="98" h="36">
                  <a:moveTo>
                    <a:pt x="98" y="18"/>
                  </a:moveTo>
                  <a:lnTo>
                    <a:pt x="98" y="18"/>
                  </a:lnTo>
                  <a:lnTo>
                    <a:pt x="98" y="22"/>
                  </a:lnTo>
                  <a:lnTo>
                    <a:pt x="94" y="24"/>
                  </a:lnTo>
                  <a:lnTo>
                    <a:pt x="84" y="30"/>
                  </a:lnTo>
                  <a:lnTo>
                    <a:pt x="68" y="34"/>
                  </a:lnTo>
                  <a:lnTo>
                    <a:pt x="50" y="36"/>
                  </a:lnTo>
                  <a:lnTo>
                    <a:pt x="50" y="36"/>
                  </a:lnTo>
                  <a:lnTo>
                    <a:pt x="30" y="34"/>
                  </a:lnTo>
                  <a:lnTo>
                    <a:pt x="14" y="30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4" y="10"/>
                  </a:lnTo>
                  <a:lnTo>
                    <a:pt x="14" y="6"/>
                  </a:lnTo>
                  <a:lnTo>
                    <a:pt x="30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8" y="2"/>
                  </a:lnTo>
                  <a:lnTo>
                    <a:pt x="84" y="6"/>
                  </a:lnTo>
                  <a:lnTo>
                    <a:pt x="94" y="10"/>
                  </a:lnTo>
                  <a:lnTo>
                    <a:pt x="98" y="14"/>
                  </a:lnTo>
                  <a:lnTo>
                    <a:pt x="98" y="18"/>
                  </a:lnTo>
                  <a:lnTo>
                    <a:pt x="98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40" name="Freeform 424"/>
            <p:cNvSpPr>
              <a:spLocks/>
            </p:cNvSpPr>
            <p:nvPr/>
          </p:nvSpPr>
          <p:spPr bwMode="auto">
            <a:xfrm>
              <a:off x="7080250" y="4302125"/>
              <a:ext cx="155575" cy="57150"/>
            </a:xfrm>
            <a:custGeom>
              <a:avLst/>
              <a:gdLst/>
              <a:ahLst/>
              <a:cxnLst>
                <a:cxn ang="0">
                  <a:pos x="98" y="18"/>
                </a:cxn>
                <a:cxn ang="0">
                  <a:pos x="98" y="18"/>
                </a:cxn>
                <a:cxn ang="0">
                  <a:pos x="98" y="22"/>
                </a:cxn>
                <a:cxn ang="0">
                  <a:pos x="94" y="24"/>
                </a:cxn>
                <a:cxn ang="0">
                  <a:pos x="84" y="30"/>
                </a:cxn>
                <a:cxn ang="0">
                  <a:pos x="68" y="34"/>
                </a:cxn>
                <a:cxn ang="0">
                  <a:pos x="50" y="36"/>
                </a:cxn>
                <a:cxn ang="0">
                  <a:pos x="50" y="36"/>
                </a:cxn>
                <a:cxn ang="0">
                  <a:pos x="30" y="34"/>
                </a:cxn>
                <a:cxn ang="0">
                  <a:pos x="14" y="30"/>
                </a:cxn>
                <a:cxn ang="0">
                  <a:pos x="4" y="24"/>
                </a:cxn>
                <a:cxn ang="0">
                  <a:pos x="0" y="2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4" y="10"/>
                </a:cxn>
                <a:cxn ang="0">
                  <a:pos x="14" y="6"/>
                </a:cxn>
                <a:cxn ang="0">
                  <a:pos x="30" y="2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68" y="2"/>
                </a:cxn>
                <a:cxn ang="0">
                  <a:pos x="84" y="6"/>
                </a:cxn>
                <a:cxn ang="0">
                  <a:pos x="94" y="10"/>
                </a:cxn>
                <a:cxn ang="0">
                  <a:pos x="98" y="14"/>
                </a:cxn>
                <a:cxn ang="0">
                  <a:pos x="98" y="18"/>
                </a:cxn>
                <a:cxn ang="0">
                  <a:pos x="98" y="18"/>
                </a:cxn>
              </a:cxnLst>
              <a:rect l="0" t="0" r="r" b="b"/>
              <a:pathLst>
                <a:path w="98" h="36">
                  <a:moveTo>
                    <a:pt x="98" y="18"/>
                  </a:moveTo>
                  <a:lnTo>
                    <a:pt x="98" y="18"/>
                  </a:lnTo>
                  <a:lnTo>
                    <a:pt x="98" y="22"/>
                  </a:lnTo>
                  <a:lnTo>
                    <a:pt x="94" y="24"/>
                  </a:lnTo>
                  <a:lnTo>
                    <a:pt x="84" y="30"/>
                  </a:lnTo>
                  <a:lnTo>
                    <a:pt x="68" y="34"/>
                  </a:lnTo>
                  <a:lnTo>
                    <a:pt x="50" y="36"/>
                  </a:lnTo>
                  <a:lnTo>
                    <a:pt x="50" y="36"/>
                  </a:lnTo>
                  <a:lnTo>
                    <a:pt x="30" y="34"/>
                  </a:lnTo>
                  <a:lnTo>
                    <a:pt x="14" y="30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4" y="10"/>
                  </a:lnTo>
                  <a:lnTo>
                    <a:pt x="14" y="6"/>
                  </a:lnTo>
                  <a:lnTo>
                    <a:pt x="30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8" y="2"/>
                  </a:lnTo>
                  <a:lnTo>
                    <a:pt x="84" y="6"/>
                  </a:lnTo>
                  <a:lnTo>
                    <a:pt x="94" y="10"/>
                  </a:lnTo>
                  <a:lnTo>
                    <a:pt x="98" y="14"/>
                  </a:lnTo>
                  <a:lnTo>
                    <a:pt x="98" y="18"/>
                  </a:lnTo>
                  <a:lnTo>
                    <a:pt x="98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41" name="Freeform 425"/>
            <p:cNvSpPr>
              <a:spLocks/>
            </p:cNvSpPr>
            <p:nvPr/>
          </p:nvSpPr>
          <p:spPr bwMode="auto">
            <a:xfrm>
              <a:off x="7080250" y="4324350"/>
              <a:ext cx="1588" cy="1238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8"/>
                </a:cxn>
                <a:cxn ang="0">
                  <a:pos x="0" y="0"/>
                </a:cxn>
              </a:cxnLst>
              <a:rect l="0" t="0" r="r" b="b"/>
              <a:pathLst>
                <a:path h="78">
                  <a:moveTo>
                    <a:pt x="0" y="0"/>
                  </a:move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42" name="Line 426"/>
            <p:cNvSpPr>
              <a:spLocks noChangeShapeType="1"/>
            </p:cNvSpPr>
            <p:nvPr/>
          </p:nvSpPr>
          <p:spPr bwMode="auto">
            <a:xfrm>
              <a:off x="7080250" y="4324350"/>
              <a:ext cx="1588" cy="123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43" name="Freeform 427"/>
            <p:cNvSpPr>
              <a:spLocks/>
            </p:cNvSpPr>
            <p:nvPr/>
          </p:nvSpPr>
          <p:spPr bwMode="auto">
            <a:xfrm>
              <a:off x="7235825" y="4327525"/>
              <a:ext cx="1588" cy="127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0"/>
                </a:cxn>
                <a:cxn ang="0">
                  <a:pos x="0" y="0"/>
                </a:cxn>
              </a:cxnLst>
              <a:rect l="0" t="0" r="r" b="b"/>
              <a:pathLst>
                <a:path h="80">
                  <a:moveTo>
                    <a:pt x="0" y="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44" name="Line 428"/>
            <p:cNvSpPr>
              <a:spLocks noChangeShapeType="1"/>
            </p:cNvSpPr>
            <p:nvPr/>
          </p:nvSpPr>
          <p:spPr bwMode="auto">
            <a:xfrm>
              <a:off x="7235825" y="4327525"/>
              <a:ext cx="1588" cy="127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45" name="Rectangle 429"/>
            <p:cNvSpPr>
              <a:spLocks noChangeArrowheads="1"/>
            </p:cNvSpPr>
            <p:nvPr/>
          </p:nvSpPr>
          <p:spPr bwMode="auto">
            <a:xfrm>
              <a:off x="7086600" y="4419600"/>
              <a:ext cx="142875" cy="3175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546" name="Group 541"/>
          <p:cNvGrpSpPr>
            <a:grpSpLocks/>
          </p:cNvGrpSpPr>
          <p:nvPr/>
        </p:nvGrpSpPr>
        <p:grpSpPr bwMode="auto">
          <a:xfrm>
            <a:off x="7426325" y="4330700"/>
            <a:ext cx="158750" cy="180975"/>
            <a:chOff x="7080250" y="4302125"/>
            <a:chExt cx="158750" cy="180975"/>
          </a:xfrm>
        </p:grpSpPr>
        <p:sp>
          <p:nvSpPr>
            <p:cNvPr id="1547" name="Rectangle 422"/>
            <p:cNvSpPr>
              <a:spLocks noChangeArrowheads="1"/>
            </p:cNvSpPr>
            <p:nvPr/>
          </p:nvSpPr>
          <p:spPr bwMode="auto">
            <a:xfrm>
              <a:off x="7080250" y="4330700"/>
              <a:ext cx="158750" cy="11747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48" name="Freeform 423"/>
            <p:cNvSpPr>
              <a:spLocks/>
            </p:cNvSpPr>
            <p:nvPr/>
          </p:nvSpPr>
          <p:spPr bwMode="auto">
            <a:xfrm>
              <a:off x="7080250" y="4425950"/>
              <a:ext cx="155575" cy="57150"/>
            </a:xfrm>
            <a:custGeom>
              <a:avLst/>
              <a:gdLst/>
              <a:ahLst/>
              <a:cxnLst>
                <a:cxn ang="0">
                  <a:pos x="98" y="18"/>
                </a:cxn>
                <a:cxn ang="0">
                  <a:pos x="98" y="18"/>
                </a:cxn>
                <a:cxn ang="0">
                  <a:pos x="98" y="22"/>
                </a:cxn>
                <a:cxn ang="0">
                  <a:pos x="94" y="24"/>
                </a:cxn>
                <a:cxn ang="0">
                  <a:pos x="84" y="30"/>
                </a:cxn>
                <a:cxn ang="0">
                  <a:pos x="68" y="34"/>
                </a:cxn>
                <a:cxn ang="0">
                  <a:pos x="50" y="36"/>
                </a:cxn>
                <a:cxn ang="0">
                  <a:pos x="50" y="36"/>
                </a:cxn>
                <a:cxn ang="0">
                  <a:pos x="30" y="34"/>
                </a:cxn>
                <a:cxn ang="0">
                  <a:pos x="14" y="30"/>
                </a:cxn>
                <a:cxn ang="0">
                  <a:pos x="4" y="24"/>
                </a:cxn>
                <a:cxn ang="0">
                  <a:pos x="0" y="2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4" y="10"/>
                </a:cxn>
                <a:cxn ang="0">
                  <a:pos x="14" y="6"/>
                </a:cxn>
                <a:cxn ang="0">
                  <a:pos x="30" y="2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68" y="2"/>
                </a:cxn>
                <a:cxn ang="0">
                  <a:pos x="84" y="6"/>
                </a:cxn>
                <a:cxn ang="0">
                  <a:pos x="94" y="10"/>
                </a:cxn>
                <a:cxn ang="0">
                  <a:pos x="98" y="14"/>
                </a:cxn>
                <a:cxn ang="0">
                  <a:pos x="98" y="18"/>
                </a:cxn>
                <a:cxn ang="0">
                  <a:pos x="98" y="18"/>
                </a:cxn>
              </a:cxnLst>
              <a:rect l="0" t="0" r="r" b="b"/>
              <a:pathLst>
                <a:path w="98" h="36">
                  <a:moveTo>
                    <a:pt x="98" y="18"/>
                  </a:moveTo>
                  <a:lnTo>
                    <a:pt x="98" y="18"/>
                  </a:lnTo>
                  <a:lnTo>
                    <a:pt x="98" y="22"/>
                  </a:lnTo>
                  <a:lnTo>
                    <a:pt x="94" y="24"/>
                  </a:lnTo>
                  <a:lnTo>
                    <a:pt x="84" y="30"/>
                  </a:lnTo>
                  <a:lnTo>
                    <a:pt x="68" y="34"/>
                  </a:lnTo>
                  <a:lnTo>
                    <a:pt x="50" y="36"/>
                  </a:lnTo>
                  <a:lnTo>
                    <a:pt x="50" y="36"/>
                  </a:lnTo>
                  <a:lnTo>
                    <a:pt x="30" y="34"/>
                  </a:lnTo>
                  <a:lnTo>
                    <a:pt x="14" y="30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4" y="10"/>
                  </a:lnTo>
                  <a:lnTo>
                    <a:pt x="14" y="6"/>
                  </a:lnTo>
                  <a:lnTo>
                    <a:pt x="30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8" y="2"/>
                  </a:lnTo>
                  <a:lnTo>
                    <a:pt x="84" y="6"/>
                  </a:lnTo>
                  <a:lnTo>
                    <a:pt x="94" y="10"/>
                  </a:lnTo>
                  <a:lnTo>
                    <a:pt x="98" y="14"/>
                  </a:lnTo>
                  <a:lnTo>
                    <a:pt x="98" y="18"/>
                  </a:lnTo>
                  <a:lnTo>
                    <a:pt x="98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49" name="Freeform 424"/>
            <p:cNvSpPr>
              <a:spLocks/>
            </p:cNvSpPr>
            <p:nvPr/>
          </p:nvSpPr>
          <p:spPr bwMode="auto">
            <a:xfrm>
              <a:off x="7080250" y="4302125"/>
              <a:ext cx="155575" cy="57150"/>
            </a:xfrm>
            <a:custGeom>
              <a:avLst/>
              <a:gdLst/>
              <a:ahLst/>
              <a:cxnLst>
                <a:cxn ang="0">
                  <a:pos x="98" y="18"/>
                </a:cxn>
                <a:cxn ang="0">
                  <a:pos x="98" y="18"/>
                </a:cxn>
                <a:cxn ang="0">
                  <a:pos x="98" y="22"/>
                </a:cxn>
                <a:cxn ang="0">
                  <a:pos x="94" y="24"/>
                </a:cxn>
                <a:cxn ang="0">
                  <a:pos x="84" y="30"/>
                </a:cxn>
                <a:cxn ang="0">
                  <a:pos x="68" y="34"/>
                </a:cxn>
                <a:cxn ang="0">
                  <a:pos x="50" y="36"/>
                </a:cxn>
                <a:cxn ang="0">
                  <a:pos x="50" y="36"/>
                </a:cxn>
                <a:cxn ang="0">
                  <a:pos x="30" y="34"/>
                </a:cxn>
                <a:cxn ang="0">
                  <a:pos x="14" y="30"/>
                </a:cxn>
                <a:cxn ang="0">
                  <a:pos x="4" y="24"/>
                </a:cxn>
                <a:cxn ang="0">
                  <a:pos x="0" y="2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4" y="10"/>
                </a:cxn>
                <a:cxn ang="0">
                  <a:pos x="14" y="6"/>
                </a:cxn>
                <a:cxn ang="0">
                  <a:pos x="30" y="2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68" y="2"/>
                </a:cxn>
                <a:cxn ang="0">
                  <a:pos x="84" y="6"/>
                </a:cxn>
                <a:cxn ang="0">
                  <a:pos x="94" y="10"/>
                </a:cxn>
                <a:cxn ang="0">
                  <a:pos x="98" y="14"/>
                </a:cxn>
                <a:cxn ang="0">
                  <a:pos x="98" y="18"/>
                </a:cxn>
                <a:cxn ang="0">
                  <a:pos x="98" y="18"/>
                </a:cxn>
              </a:cxnLst>
              <a:rect l="0" t="0" r="r" b="b"/>
              <a:pathLst>
                <a:path w="98" h="36">
                  <a:moveTo>
                    <a:pt x="98" y="18"/>
                  </a:moveTo>
                  <a:lnTo>
                    <a:pt x="98" y="18"/>
                  </a:lnTo>
                  <a:lnTo>
                    <a:pt x="98" y="22"/>
                  </a:lnTo>
                  <a:lnTo>
                    <a:pt x="94" y="24"/>
                  </a:lnTo>
                  <a:lnTo>
                    <a:pt x="84" y="30"/>
                  </a:lnTo>
                  <a:lnTo>
                    <a:pt x="68" y="34"/>
                  </a:lnTo>
                  <a:lnTo>
                    <a:pt x="50" y="36"/>
                  </a:lnTo>
                  <a:lnTo>
                    <a:pt x="50" y="36"/>
                  </a:lnTo>
                  <a:lnTo>
                    <a:pt x="30" y="34"/>
                  </a:lnTo>
                  <a:lnTo>
                    <a:pt x="14" y="30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4" y="10"/>
                  </a:lnTo>
                  <a:lnTo>
                    <a:pt x="14" y="6"/>
                  </a:lnTo>
                  <a:lnTo>
                    <a:pt x="30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8" y="2"/>
                  </a:lnTo>
                  <a:lnTo>
                    <a:pt x="84" y="6"/>
                  </a:lnTo>
                  <a:lnTo>
                    <a:pt x="94" y="10"/>
                  </a:lnTo>
                  <a:lnTo>
                    <a:pt x="98" y="14"/>
                  </a:lnTo>
                  <a:lnTo>
                    <a:pt x="98" y="18"/>
                  </a:lnTo>
                  <a:lnTo>
                    <a:pt x="98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50" name="Freeform 425"/>
            <p:cNvSpPr>
              <a:spLocks/>
            </p:cNvSpPr>
            <p:nvPr/>
          </p:nvSpPr>
          <p:spPr bwMode="auto">
            <a:xfrm>
              <a:off x="7080250" y="4324350"/>
              <a:ext cx="1588" cy="1238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8"/>
                </a:cxn>
                <a:cxn ang="0">
                  <a:pos x="0" y="0"/>
                </a:cxn>
              </a:cxnLst>
              <a:rect l="0" t="0" r="r" b="b"/>
              <a:pathLst>
                <a:path h="78">
                  <a:moveTo>
                    <a:pt x="0" y="0"/>
                  </a:move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51" name="Line 426"/>
            <p:cNvSpPr>
              <a:spLocks noChangeShapeType="1"/>
            </p:cNvSpPr>
            <p:nvPr/>
          </p:nvSpPr>
          <p:spPr bwMode="auto">
            <a:xfrm>
              <a:off x="7080250" y="4324350"/>
              <a:ext cx="1588" cy="123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52" name="Freeform 427"/>
            <p:cNvSpPr>
              <a:spLocks/>
            </p:cNvSpPr>
            <p:nvPr/>
          </p:nvSpPr>
          <p:spPr bwMode="auto">
            <a:xfrm>
              <a:off x="7235825" y="4327525"/>
              <a:ext cx="1588" cy="127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0"/>
                </a:cxn>
                <a:cxn ang="0">
                  <a:pos x="0" y="0"/>
                </a:cxn>
              </a:cxnLst>
              <a:rect l="0" t="0" r="r" b="b"/>
              <a:pathLst>
                <a:path h="80">
                  <a:moveTo>
                    <a:pt x="0" y="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53" name="Line 428"/>
            <p:cNvSpPr>
              <a:spLocks noChangeShapeType="1"/>
            </p:cNvSpPr>
            <p:nvPr/>
          </p:nvSpPr>
          <p:spPr bwMode="auto">
            <a:xfrm>
              <a:off x="7235825" y="4327525"/>
              <a:ext cx="1588" cy="127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54" name="Rectangle 429"/>
            <p:cNvSpPr>
              <a:spLocks noChangeArrowheads="1"/>
            </p:cNvSpPr>
            <p:nvPr/>
          </p:nvSpPr>
          <p:spPr bwMode="auto">
            <a:xfrm>
              <a:off x="7086600" y="4419600"/>
              <a:ext cx="142875" cy="3175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555" name="Group 550"/>
          <p:cNvGrpSpPr>
            <a:grpSpLocks/>
          </p:cNvGrpSpPr>
          <p:nvPr/>
        </p:nvGrpSpPr>
        <p:grpSpPr bwMode="auto">
          <a:xfrm>
            <a:off x="7426325" y="4584700"/>
            <a:ext cx="158750" cy="180975"/>
            <a:chOff x="7080250" y="4302125"/>
            <a:chExt cx="158750" cy="180975"/>
          </a:xfrm>
        </p:grpSpPr>
        <p:sp>
          <p:nvSpPr>
            <p:cNvPr id="1556" name="Rectangle 422"/>
            <p:cNvSpPr>
              <a:spLocks noChangeArrowheads="1"/>
            </p:cNvSpPr>
            <p:nvPr/>
          </p:nvSpPr>
          <p:spPr bwMode="auto">
            <a:xfrm>
              <a:off x="7080250" y="4330700"/>
              <a:ext cx="158750" cy="11747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57" name="Freeform 423"/>
            <p:cNvSpPr>
              <a:spLocks/>
            </p:cNvSpPr>
            <p:nvPr/>
          </p:nvSpPr>
          <p:spPr bwMode="auto">
            <a:xfrm>
              <a:off x="7080250" y="4425950"/>
              <a:ext cx="155575" cy="57150"/>
            </a:xfrm>
            <a:custGeom>
              <a:avLst/>
              <a:gdLst/>
              <a:ahLst/>
              <a:cxnLst>
                <a:cxn ang="0">
                  <a:pos x="98" y="18"/>
                </a:cxn>
                <a:cxn ang="0">
                  <a:pos x="98" y="18"/>
                </a:cxn>
                <a:cxn ang="0">
                  <a:pos x="98" y="22"/>
                </a:cxn>
                <a:cxn ang="0">
                  <a:pos x="94" y="24"/>
                </a:cxn>
                <a:cxn ang="0">
                  <a:pos x="84" y="30"/>
                </a:cxn>
                <a:cxn ang="0">
                  <a:pos x="68" y="34"/>
                </a:cxn>
                <a:cxn ang="0">
                  <a:pos x="50" y="36"/>
                </a:cxn>
                <a:cxn ang="0">
                  <a:pos x="50" y="36"/>
                </a:cxn>
                <a:cxn ang="0">
                  <a:pos x="30" y="34"/>
                </a:cxn>
                <a:cxn ang="0">
                  <a:pos x="14" y="30"/>
                </a:cxn>
                <a:cxn ang="0">
                  <a:pos x="4" y="24"/>
                </a:cxn>
                <a:cxn ang="0">
                  <a:pos x="0" y="2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4" y="10"/>
                </a:cxn>
                <a:cxn ang="0">
                  <a:pos x="14" y="6"/>
                </a:cxn>
                <a:cxn ang="0">
                  <a:pos x="30" y="2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68" y="2"/>
                </a:cxn>
                <a:cxn ang="0">
                  <a:pos x="84" y="6"/>
                </a:cxn>
                <a:cxn ang="0">
                  <a:pos x="94" y="10"/>
                </a:cxn>
                <a:cxn ang="0">
                  <a:pos x="98" y="14"/>
                </a:cxn>
                <a:cxn ang="0">
                  <a:pos x="98" y="18"/>
                </a:cxn>
                <a:cxn ang="0">
                  <a:pos x="98" y="18"/>
                </a:cxn>
              </a:cxnLst>
              <a:rect l="0" t="0" r="r" b="b"/>
              <a:pathLst>
                <a:path w="98" h="36">
                  <a:moveTo>
                    <a:pt x="98" y="18"/>
                  </a:moveTo>
                  <a:lnTo>
                    <a:pt x="98" y="18"/>
                  </a:lnTo>
                  <a:lnTo>
                    <a:pt x="98" y="22"/>
                  </a:lnTo>
                  <a:lnTo>
                    <a:pt x="94" y="24"/>
                  </a:lnTo>
                  <a:lnTo>
                    <a:pt x="84" y="30"/>
                  </a:lnTo>
                  <a:lnTo>
                    <a:pt x="68" y="34"/>
                  </a:lnTo>
                  <a:lnTo>
                    <a:pt x="50" y="36"/>
                  </a:lnTo>
                  <a:lnTo>
                    <a:pt x="50" y="36"/>
                  </a:lnTo>
                  <a:lnTo>
                    <a:pt x="30" y="34"/>
                  </a:lnTo>
                  <a:lnTo>
                    <a:pt x="14" y="30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4" y="10"/>
                  </a:lnTo>
                  <a:lnTo>
                    <a:pt x="14" y="6"/>
                  </a:lnTo>
                  <a:lnTo>
                    <a:pt x="30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8" y="2"/>
                  </a:lnTo>
                  <a:lnTo>
                    <a:pt x="84" y="6"/>
                  </a:lnTo>
                  <a:lnTo>
                    <a:pt x="94" y="10"/>
                  </a:lnTo>
                  <a:lnTo>
                    <a:pt x="98" y="14"/>
                  </a:lnTo>
                  <a:lnTo>
                    <a:pt x="98" y="18"/>
                  </a:lnTo>
                  <a:lnTo>
                    <a:pt x="98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58" name="Freeform 424"/>
            <p:cNvSpPr>
              <a:spLocks/>
            </p:cNvSpPr>
            <p:nvPr/>
          </p:nvSpPr>
          <p:spPr bwMode="auto">
            <a:xfrm>
              <a:off x="7080250" y="4302125"/>
              <a:ext cx="155575" cy="57150"/>
            </a:xfrm>
            <a:custGeom>
              <a:avLst/>
              <a:gdLst/>
              <a:ahLst/>
              <a:cxnLst>
                <a:cxn ang="0">
                  <a:pos x="98" y="18"/>
                </a:cxn>
                <a:cxn ang="0">
                  <a:pos x="98" y="18"/>
                </a:cxn>
                <a:cxn ang="0">
                  <a:pos x="98" y="22"/>
                </a:cxn>
                <a:cxn ang="0">
                  <a:pos x="94" y="24"/>
                </a:cxn>
                <a:cxn ang="0">
                  <a:pos x="84" y="30"/>
                </a:cxn>
                <a:cxn ang="0">
                  <a:pos x="68" y="34"/>
                </a:cxn>
                <a:cxn ang="0">
                  <a:pos x="50" y="36"/>
                </a:cxn>
                <a:cxn ang="0">
                  <a:pos x="50" y="36"/>
                </a:cxn>
                <a:cxn ang="0">
                  <a:pos x="30" y="34"/>
                </a:cxn>
                <a:cxn ang="0">
                  <a:pos x="14" y="30"/>
                </a:cxn>
                <a:cxn ang="0">
                  <a:pos x="4" y="24"/>
                </a:cxn>
                <a:cxn ang="0">
                  <a:pos x="0" y="2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4" y="10"/>
                </a:cxn>
                <a:cxn ang="0">
                  <a:pos x="14" y="6"/>
                </a:cxn>
                <a:cxn ang="0">
                  <a:pos x="30" y="2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68" y="2"/>
                </a:cxn>
                <a:cxn ang="0">
                  <a:pos x="84" y="6"/>
                </a:cxn>
                <a:cxn ang="0">
                  <a:pos x="94" y="10"/>
                </a:cxn>
                <a:cxn ang="0">
                  <a:pos x="98" y="14"/>
                </a:cxn>
                <a:cxn ang="0">
                  <a:pos x="98" y="18"/>
                </a:cxn>
                <a:cxn ang="0">
                  <a:pos x="98" y="18"/>
                </a:cxn>
              </a:cxnLst>
              <a:rect l="0" t="0" r="r" b="b"/>
              <a:pathLst>
                <a:path w="98" h="36">
                  <a:moveTo>
                    <a:pt x="98" y="18"/>
                  </a:moveTo>
                  <a:lnTo>
                    <a:pt x="98" y="18"/>
                  </a:lnTo>
                  <a:lnTo>
                    <a:pt x="98" y="22"/>
                  </a:lnTo>
                  <a:lnTo>
                    <a:pt x="94" y="24"/>
                  </a:lnTo>
                  <a:lnTo>
                    <a:pt x="84" y="30"/>
                  </a:lnTo>
                  <a:lnTo>
                    <a:pt x="68" y="34"/>
                  </a:lnTo>
                  <a:lnTo>
                    <a:pt x="50" y="36"/>
                  </a:lnTo>
                  <a:lnTo>
                    <a:pt x="50" y="36"/>
                  </a:lnTo>
                  <a:lnTo>
                    <a:pt x="30" y="34"/>
                  </a:lnTo>
                  <a:lnTo>
                    <a:pt x="14" y="30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4" y="10"/>
                  </a:lnTo>
                  <a:lnTo>
                    <a:pt x="14" y="6"/>
                  </a:lnTo>
                  <a:lnTo>
                    <a:pt x="30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8" y="2"/>
                  </a:lnTo>
                  <a:lnTo>
                    <a:pt x="84" y="6"/>
                  </a:lnTo>
                  <a:lnTo>
                    <a:pt x="94" y="10"/>
                  </a:lnTo>
                  <a:lnTo>
                    <a:pt x="98" y="14"/>
                  </a:lnTo>
                  <a:lnTo>
                    <a:pt x="98" y="18"/>
                  </a:lnTo>
                  <a:lnTo>
                    <a:pt x="98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59" name="Freeform 425"/>
            <p:cNvSpPr>
              <a:spLocks/>
            </p:cNvSpPr>
            <p:nvPr/>
          </p:nvSpPr>
          <p:spPr bwMode="auto">
            <a:xfrm>
              <a:off x="7080250" y="4324350"/>
              <a:ext cx="1588" cy="1238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8"/>
                </a:cxn>
                <a:cxn ang="0">
                  <a:pos x="0" y="0"/>
                </a:cxn>
              </a:cxnLst>
              <a:rect l="0" t="0" r="r" b="b"/>
              <a:pathLst>
                <a:path h="78">
                  <a:moveTo>
                    <a:pt x="0" y="0"/>
                  </a:move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60" name="Line 426"/>
            <p:cNvSpPr>
              <a:spLocks noChangeShapeType="1"/>
            </p:cNvSpPr>
            <p:nvPr/>
          </p:nvSpPr>
          <p:spPr bwMode="auto">
            <a:xfrm>
              <a:off x="7080250" y="4324350"/>
              <a:ext cx="1588" cy="123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61" name="Freeform 427"/>
            <p:cNvSpPr>
              <a:spLocks/>
            </p:cNvSpPr>
            <p:nvPr/>
          </p:nvSpPr>
          <p:spPr bwMode="auto">
            <a:xfrm>
              <a:off x="7235825" y="4327525"/>
              <a:ext cx="1588" cy="127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0"/>
                </a:cxn>
                <a:cxn ang="0">
                  <a:pos x="0" y="0"/>
                </a:cxn>
              </a:cxnLst>
              <a:rect l="0" t="0" r="r" b="b"/>
              <a:pathLst>
                <a:path h="80">
                  <a:moveTo>
                    <a:pt x="0" y="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62" name="Line 428"/>
            <p:cNvSpPr>
              <a:spLocks noChangeShapeType="1"/>
            </p:cNvSpPr>
            <p:nvPr/>
          </p:nvSpPr>
          <p:spPr bwMode="auto">
            <a:xfrm>
              <a:off x="7235825" y="4327525"/>
              <a:ext cx="1588" cy="127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63" name="Rectangle 429"/>
            <p:cNvSpPr>
              <a:spLocks noChangeArrowheads="1"/>
            </p:cNvSpPr>
            <p:nvPr/>
          </p:nvSpPr>
          <p:spPr bwMode="auto">
            <a:xfrm>
              <a:off x="7086600" y="4419600"/>
              <a:ext cx="142875" cy="3175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564" name="Rectangle 403"/>
          <p:cNvSpPr>
            <a:spLocks noChangeArrowheads="1"/>
          </p:cNvSpPr>
          <p:nvPr/>
        </p:nvSpPr>
        <p:spPr bwMode="auto">
          <a:xfrm>
            <a:off x="8077200" y="4127500"/>
            <a:ext cx="34624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4400">
              <a:defRPr/>
            </a:pPr>
            <a:r>
              <a:rPr lang="en-US" sz="1000" b="1" kern="0" dirty="0" err="1">
                <a:solidFill>
                  <a:srgbClr val="000000"/>
                </a:solidFill>
                <a:latin typeface="+mj-lt"/>
              </a:rPr>
              <a:t>Lustre</a:t>
            </a:r>
            <a:r>
              <a:rPr lang="en-US" sz="1000" b="1" kern="0" dirty="0">
                <a:solidFill>
                  <a:srgbClr val="000000"/>
                </a:solidFill>
                <a:latin typeface="+mj-lt"/>
              </a:rPr>
              <a:t> </a:t>
            </a:r>
            <a:endParaRPr lang="en-US" b="1" kern="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565" name="Line 288"/>
          <p:cNvSpPr>
            <a:spLocks noChangeShapeType="1"/>
          </p:cNvSpPr>
          <p:nvPr/>
        </p:nvSpPr>
        <p:spPr bwMode="auto">
          <a:xfrm>
            <a:off x="6167438" y="1771650"/>
            <a:ext cx="947737" cy="0"/>
          </a:xfrm>
          <a:prstGeom prst="line">
            <a:avLst/>
          </a:prstGeom>
          <a:noFill/>
          <a:ln w="15875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566" name="Line 290"/>
          <p:cNvSpPr>
            <a:spLocks noChangeShapeType="1"/>
          </p:cNvSpPr>
          <p:nvPr/>
        </p:nvSpPr>
        <p:spPr bwMode="auto">
          <a:xfrm>
            <a:off x="6170613" y="1835150"/>
            <a:ext cx="944562" cy="0"/>
          </a:xfrm>
          <a:prstGeom prst="line">
            <a:avLst/>
          </a:prstGeom>
          <a:noFill/>
          <a:ln w="15875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1567" name="Group 531"/>
          <p:cNvGrpSpPr>
            <a:grpSpLocks/>
          </p:cNvGrpSpPr>
          <p:nvPr/>
        </p:nvGrpSpPr>
        <p:grpSpPr bwMode="auto">
          <a:xfrm>
            <a:off x="7608888" y="3829050"/>
            <a:ext cx="158750" cy="180975"/>
            <a:chOff x="7080250" y="4302124"/>
            <a:chExt cx="158750" cy="180975"/>
          </a:xfrm>
        </p:grpSpPr>
        <p:sp>
          <p:nvSpPr>
            <p:cNvPr id="1568" name="Rectangle 422"/>
            <p:cNvSpPr>
              <a:spLocks noChangeArrowheads="1"/>
            </p:cNvSpPr>
            <p:nvPr/>
          </p:nvSpPr>
          <p:spPr bwMode="auto">
            <a:xfrm>
              <a:off x="7080250" y="4330699"/>
              <a:ext cx="158750" cy="11747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69" name="Freeform 423"/>
            <p:cNvSpPr>
              <a:spLocks/>
            </p:cNvSpPr>
            <p:nvPr/>
          </p:nvSpPr>
          <p:spPr bwMode="auto">
            <a:xfrm>
              <a:off x="7080250" y="4425949"/>
              <a:ext cx="155575" cy="57150"/>
            </a:xfrm>
            <a:custGeom>
              <a:avLst/>
              <a:gdLst/>
              <a:ahLst/>
              <a:cxnLst>
                <a:cxn ang="0">
                  <a:pos x="98" y="18"/>
                </a:cxn>
                <a:cxn ang="0">
                  <a:pos x="98" y="18"/>
                </a:cxn>
                <a:cxn ang="0">
                  <a:pos x="98" y="22"/>
                </a:cxn>
                <a:cxn ang="0">
                  <a:pos x="94" y="24"/>
                </a:cxn>
                <a:cxn ang="0">
                  <a:pos x="84" y="30"/>
                </a:cxn>
                <a:cxn ang="0">
                  <a:pos x="68" y="34"/>
                </a:cxn>
                <a:cxn ang="0">
                  <a:pos x="50" y="36"/>
                </a:cxn>
                <a:cxn ang="0">
                  <a:pos x="50" y="36"/>
                </a:cxn>
                <a:cxn ang="0">
                  <a:pos x="30" y="34"/>
                </a:cxn>
                <a:cxn ang="0">
                  <a:pos x="14" y="30"/>
                </a:cxn>
                <a:cxn ang="0">
                  <a:pos x="4" y="24"/>
                </a:cxn>
                <a:cxn ang="0">
                  <a:pos x="0" y="2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4" y="10"/>
                </a:cxn>
                <a:cxn ang="0">
                  <a:pos x="14" y="6"/>
                </a:cxn>
                <a:cxn ang="0">
                  <a:pos x="30" y="2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68" y="2"/>
                </a:cxn>
                <a:cxn ang="0">
                  <a:pos x="84" y="6"/>
                </a:cxn>
                <a:cxn ang="0">
                  <a:pos x="94" y="10"/>
                </a:cxn>
                <a:cxn ang="0">
                  <a:pos x="98" y="14"/>
                </a:cxn>
                <a:cxn ang="0">
                  <a:pos x="98" y="18"/>
                </a:cxn>
                <a:cxn ang="0">
                  <a:pos x="98" y="18"/>
                </a:cxn>
              </a:cxnLst>
              <a:rect l="0" t="0" r="r" b="b"/>
              <a:pathLst>
                <a:path w="98" h="36">
                  <a:moveTo>
                    <a:pt x="98" y="18"/>
                  </a:moveTo>
                  <a:lnTo>
                    <a:pt x="98" y="18"/>
                  </a:lnTo>
                  <a:lnTo>
                    <a:pt x="98" y="22"/>
                  </a:lnTo>
                  <a:lnTo>
                    <a:pt x="94" y="24"/>
                  </a:lnTo>
                  <a:lnTo>
                    <a:pt x="84" y="30"/>
                  </a:lnTo>
                  <a:lnTo>
                    <a:pt x="68" y="34"/>
                  </a:lnTo>
                  <a:lnTo>
                    <a:pt x="50" y="36"/>
                  </a:lnTo>
                  <a:lnTo>
                    <a:pt x="50" y="36"/>
                  </a:lnTo>
                  <a:lnTo>
                    <a:pt x="30" y="34"/>
                  </a:lnTo>
                  <a:lnTo>
                    <a:pt x="14" y="30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4" y="10"/>
                  </a:lnTo>
                  <a:lnTo>
                    <a:pt x="14" y="6"/>
                  </a:lnTo>
                  <a:lnTo>
                    <a:pt x="30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8" y="2"/>
                  </a:lnTo>
                  <a:lnTo>
                    <a:pt x="84" y="6"/>
                  </a:lnTo>
                  <a:lnTo>
                    <a:pt x="94" y="10"/>
                  </a:lnTo>
                  <a:lnTo>
                    <a:pt x="98" y="14"/>
                  </a:lnTo>
                  <a:lnTo>
                    <a:pt x="98" y="18"/>
                  </a:lnTo>
                  <a:lnTo>
                    <a:pt x="98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70" name="Freeform 424"/>
            <p:cNvSpPr>
              <a:spLocks/>
            </p:cNvSpPr>
            <p:nvPr/>
          </p:nvSpPr>
          <p:spPr bwMode="auto">
            <a:xfrm>
              <a:off x="7080250" y="4302124"/>
              <a:ext cx="155575" cy="57150"/>
            </a:xfrm>
            <a:custGeom>
              <a:avLst/>
              <a:gdLst/>
              <a:ahLst/>
              <a:cxnLst>
                <a:cxn ang="0">
                  <a:pos x="98" y="18"/>
                </a:cxn>
                <a:cxn ang="0">
                  <a:pos x="98" y="18"/>
                </a:cxn>
                <a:cxn ang="0">
                  <a:pos x="98" y="22"/>
                </a:cxn>
                <a:cxn ang="0">
                  <a:pos x="94" y="24"/>
                </a:cxn>
                <a:cxn ang="0">
                  <a:pos x="84" y="30"/>
                </a:cxn>
                <a:cxn ang="0">
                  <a:pos x="68" y="34"/>
                </a:cxn>
                <a:cxn ang="0">
                  <a:pos x="50" y="36"/>
                </a:cxn>
                <a:cxn ang="0">
                  <a:pos x="50" y="36"/>
                </a:cxn>
                <a:cxn ang="0">
                  <a:pos x="30" y="34"/>
                </a:cxn>
                <a:cxn ang="0">
                  <a:pos x="14" y="30"/>
                </a:cxn>
                <a:cxn ang="0">
                  <a:pos x="4" y="24"/>
                </a:cxn>
                <a:cxn ang="0">
                  <a:pos x="0" y="2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4" y="10"/>
                </a:cxn>
                <a:cxn ang="0">
                  <a:pos x="14" y="6"/>
                </a:cxn>
                <a:cxn ang="0">
                  <a:pos x="30" y="2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68" y="2"/>
                </a:cxn>
                <a:cxn ang="0">
                  <a:pos x="84" y="6"/>
                </a:cxn>
                <a:cxn ang="0">
                  <a:pos x="94" y="10"/>
                </a:cxn>
                <a:cxn ang="0">
                  <a:pos x="98" y="14"/>
                </a:cxn>
                <a:cxn ang="0">
                  <a:pos x="98" y="18"/>
                </a:cxn>
                <a:cxn ang="0">
                  <a:pos x="98" y="18"/>
                </a:cxn>
              </a:cxnLst>
              <a:rect l="0" t="0" r="r" b="b"/>
              <a:pathLst>
                <a:path w="98" h="36">
                  <a:moveTo>
                    <a:pt x="98" y="18"/>
                  </a:moveTo>
                  <a:lnTo>
                    <a:pt x="98" y="18"/>
                  </a:lnTo>
                  <a:lnTo>
                    <a:pt x="98" y="22"/>
                  </a:lnTo>
                  <a:lnTo>
                    <a:pt x="94" y="24"/>
                  </a:lnTo>
                  <a:lnTo>
                    <a:pt x="84" y="30"/>
                  </a:lnTo>
                  <a:lnTo>
                    <a:pt x="68" y="34"/>
                  </a:lnTo>
                  <a:lnTo>
                    <a:pt x="50" y="36"/>
                  </a:lnTo>
                  <a:lnTo>
                    <a:pt x="50" y="36"/>
                  </a:lnTo>
                  <a:lnTo>
                    <a:pt x="30" y="34"/>
                  </a:lnTo>
                  <a:lnTo>
                    <a:pt x="14" y="30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4" y="10"/>
                  </a:lnTo>
                  <a:lnTo>
                    <a:pt x="14" y="6"/>
                  </a:lnTo>
                  <a:lnTo>
                    <a:pt x="30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8" y="2"/>
                  </a:lnTo>
                  <a:lnTo>
                    <a:pt x="84" y="6"/>
                  </a:lnTo>
                  <a:lnTo>
                    <a:pt x="94" y="10"/>
                  </a:lnTo>
                  <a:lnTo>
                    <a:pt x="98" y="14"/>
                  </a:lnTo>
                  <a:lnTo>
                    <a:pt x="98" y="18"/>
                  </a:lnTo>
                  <a:lnTo>
                    <a:pt x="98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71" name="Freeform 425"/>
            <p:cNvSpPr>
              <a:spLocks/>
            </p:cNvSpPr>
            <p:nvPr/>
          </p:nvSpPr>
          <p:spPr bwMode="auto">
            <a:xfrm>
              <a:off x="7080250" y="4324349"/>
              <a:ext cx="1587" cy="1238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8"/>
                </a:cxn>
                <a:cxn ang="0">
                  <a:pos x="0" y="0"/>
                </a:cxn>
              </a:cxnLst>
              <a:rect l="0" t="0" r="r" b="b"/>
              <a:pathLst>
                <a:path h="78">
                  <a:moveTo>
                    <a:pt x="0" y="0"/>
                  </a:move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72" name="Line 426"/>
            <p:cNvSpPr>
              <a:spLocks noChangeShapeType="1"/>
            </p:cNvSpPr>
            <p:nvPr/>
          </p:nvSpPr>
          <p:spPr bwMode="auto">
            <a:xfrm>
              <a:off x="7080250" y="4324349"/>
              <a:ext cx="1587" cy="123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73" name="Freeform 427"/>
            <p:cNvSpPr>
              <a:spLocks/>
            </p:cNvSpPr>
            <p:nvPr/>
          </p:nvSpPr>
          <p:spPr bwMode="auto">
            <a:xfrm>
              <a:off x="7235825" y="4327524"/>
              <a:ext cx="1587" cy="127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0"/>
                </a:cxn>
                <a:cxn ang="0">
                  <a:pos x="0" y="0"/>
                </a:cxn>
              </a:cxnLst>
              <a:rect l="0" t="0" r="r" b="b"/>
              <a:pathLst>
                <a:path h="80">
                  <a:moveTo>
                    <a:pt x="0" y="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74" name="Line 428"/>
            <p:cNvSpPr>
              <a:spLocks noChangeShapeType="1"/>
            </p:cNvSpPr>
            <p:nvPr/>
          </p:nvSpPr>
          <p:spPr bwMode="auto">
            <a:xfrm>
              <a:off x="7235825" y="4327524"/>
              <a:ext cx="1587" cy="127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75" name="Rectangle 429"/>
            <p:cNvSpPr>
              <a:spLocks noChangeArrowheads="1"/>
            </p:cNvSpPr>
            <p:nvPr/>
          </p:nvSpPr>
          <p:spPr bwMode="auto">
            <a:xfrm>
              <a:off x="7086600" y="4419599"/>
              <a:ext cx="142875" cy="3175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576" name="Group 532"/>
          <p:cNvGrpSpPr>
            <a:grpSpLocks/>
          </p:cNvGrpSpPr>
          <p:nvPr/>
        </p:nvGrpSpPr>
        <p:grpSpPr bwMode="auto">
          <a:xfrm>
            <a:off x="7608888" y="4083050"/>
            <a:ext cx="158750" cy="180975"/>
            <a:chOff x="7080250" y="4302125"/>
            <a:chExt cx="158750" cy="180975"/>
          </a:xfrm>
        </p:grpSpPr>
        <p:sp>
          <p:nvSpPr>
            <p:cNvPr id="1577" name="Rectangle 422"/>
            <p:cNvSpPr>
              <a:spLocks noChangeArrowheads="1"/>
            </p:cNvSpPr>
            <p:nvPr/>
          </p:nvSpPr>
          <p:spPr bwMode="auto">
            <a:xfrm>
              <a:off x="7080250" y="4330700"/>
              <a:ext cx="158750" cy="11747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78" name="Freeform 423"/>
            <p:cNvSpPr>
              <a:spLocks/>
            </p:cNvSpPr>
            <p:nvPr/>
          </p:nvSpPr>
          <p:spPr bwMode="auto">
            <a:xfrm>
              <a:off x="7080250" y="4425950"/>
              <a:ext cx="155575" cy="57150"/>
            </a:xfrm>
            <a:custGeom>
              <a:avLst/>
              <a:gdLst/>
              <a:ahLst/>
              <a:cxnLst>
                <a:cxn ang="0">
                  <a:pos x="98" y="18"/>
                </a:cxn>
                <a:cxn ang="0">
                  <a:pos x="98" y="18"/>
                </a:cxn>
                <a:cxn ang="0">
                  <a:pos x="98" y="22"/>
                </a:cxn>
                <a:cxn ang="0">
                  <a:pos x="94" y="24"/>
                </a:cxn>
                <a:cxn ang="0">
                  <a:pos x="84" y="30"/>
                </a:cxn>
                <a:cxn ang="0">
                  <a:pos x="68" y="34"/>
                </a:cxn>
                <a:cxn ang="0">
                  <a:pos x="50" y="36"/>
                </a:cxn>
                <a:cxn ang="0">
                  <a:pos x="50" y="36"/>
                </a:cxn>
                <a:cxn ang="0">
                  <a:pos x="30" y="34"/>
                </a:cxn>
                <a:cxn ang="0">
                  <a:pos x="14" y="30"/>
                </a:cxn>
                <a:cxn ang="0">
                  <a:pos x="4" y="24"/>
                </a:cxn>
                <a:cxn ang="0">
                  <a:pos x="0" y="2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4" y="10"/>
                </a:cxn>
                <a:cxn ang="0">
                  <a:pos x="14" y="6"/>
                </a:cxn>
                <a:cxn ang="0">
                  <a:pos x="30" y="2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68" y="2"/>
                </a:cxn>
                <a:cxn ang="0">
                  <a:pos x="84" y="6"/>
                </a:cxn>
                <a:cxn ang="0">
                  <a:pos x="94" y="10"/>
                </a:cxn>
                <a:cxn ang="0">
                  <a:pos x="98" y="14"/>
                </a:cxn>
                <a:cxn ang="0">
                  <a:pos x="98" y="18"/>
                </a:cxn>
                <a:cxn ang="0">
                  <a:pos x="98" y="18"/>
                </a:cxn>
              </a:cxnLst>
              <a:rect l="0" t="0" r="r" b="b"/>
              <a:pathLst>
                <a:path w="98" h="36">
                  <a:moveTo>
                    <a:pt x="98" y="18"/>
                  </a:moveTo>
                  <a:lnTo>
                    <a:pt x="98" y="18"/>
                  </a:lnTo>
                  <a:lnTo>
                    <a:pt x="98" y="22"/>
                  </a:lnTo>
                  <a:lnTo>
                    <a:pt x="94" y="24"/>
                  </a:lnTo>
                  <a:lnTo>
                    <a:pt x="84" y="30"/>
                  </a:lnTo>
                  <a:lnTo>
                    <a:pt x="68" y="34"/>
                  </a:lnTo>
                  <a:lnTo>
                    <a:pt x="50" y="36"/>
                  </a:lnTo>
                  <a:lnTo>
                    <a:pt x="50" y="36"/>
                  </a:lnTo>
                  <a:lnTo>
                    <a:pt x="30" y="34"/>
                  </a:lnTo>
                  <a:lnTo>
                    <a:pt x="14" y="30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4" y="10"/>
                  </a:lnTo>
                  <a:lnTo>
                    <a:pt x="14" y="6"/>
                  </a:lnTo>
                  <a:lnTo>
                    <a:pt x="30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8" y="2"/>
                  </a:lnTo>
                  <a:lnTo>
                    <a:pt x="84" y="6"/>
                  </a:lnTo>
                  <a:lnTo>
                    <a:pt x="94" y="10"/>
                  </a:lnTo>
                  <a:lnTo>
                    <a:pt x="98" y="14"/>
                  </a:lnTo>
                  <a:lnTo>
                    <a:pt x="98" y="18"/>
                  </a:lnTo>
                  <a:lnTo>
                    <a:pt x="98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79" name="Freeform 424"/>
            <p:cNvSpPr>
              <a:spLocks/>
            </p:cNvSpPr>
            <p:nvPr/>
          </p:nvSpPr>
          <p:spPr bwMode="auto">
            <a:xfrm>
              <a:off x="7080250" y="4302125"/>
              <a:ext cx="155575" cy="57150"/>
            </a:xfrm>
            <a:custGeom>
              <a:avLst/>
              <a:gdLst/>
              <a:ahLst/>
              <a:cxnLst>
                <a:cxn ang="0">
                  <a:pos x="98" y="18"/>
                </a:cxn>
                <a:cxn ang="0">
                  <a:pos x="98" y="18"/>
                </a:cxn>
                <a:cxn ang="0">
                  <a:pos x="98" y="22"/>
                </a:cxn>
                <a:cxn ang="0">
                  <a:pos x="94" y="24"/>
                </a:cxn>
                <a:cxn ang="0">
                  <a:pos x="84" y="30"/>
                </a:cxn>
                <a:cxn ang="0">
                  <a:pos x="68" y="34"/>
                </a:cxn>
                <a:cxn ang="0">
                  <a:pos x="50" y="36"/>
                </a:cxn>
                <a:cxn ang="0">
                  <a:pos x="50" y="36"/>
                </a:cxn>
                <a:cxn ang="0">
                  <a:pos x="30" y="34"/>
                </a:cxn>
                <a:cxn ang="0">
                  <a:pos x="14" y="30"/>
                </a:cxn>
                <a:cxn ang="0">
                  <a:pos x="4" y="24"/>
                </a:cxn>
                <a:cxn ang="0">
                  <a:pos x="0" y="2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4" y="10"/>
                </a:cxn>
                <a:cxn ang="0">
                  <a:pos x="14" y="6"/>
                </a:cxn>
                <a:cxn ang="0">
                  <a:pos x="30" y="2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68" y="2"/>
                </a:cxn>
                <a:cxn ang="0">
                  <a:pos x="84" y="6"/>
                </a:cxn>
                <a:cxn ang="0">
                  <a:pos x="94" y="10"/>
                </a:cxn>
                <a:cxn ang="0">
                  <a:pos x="98" y="14"/>
                </a:cxn>
                <a:cxn ang="0">
                  <a:pos x="98" y="18"/>
                </a:cxn>
                <a:cxn ang="0">
                  <a:pos x="98" y="18"/>
                </a:cxn>
              </a:cxnLst>
              <a:rect l="0" t="0" r="r" b="b"/>
              <a:pathLst>
                <a:path w="98" h="36">
                  <a:moveTo>
                    <a:pt x="98" y="18"/>
                  </a:moveTo>
                  <a:lnTo>
                    <a:pt x="98" y="18"/>
                  </a:lnTo>
                  <a:lnTo>
                    <a:pt x="98" y="22"/>
                  </a:lnTo>
                  <a:lnTo>
                    <a:pt x="94" y="24"/>
                  </a:lnTo>
                  <a:lnTo>
                    <a:pt x="84" y="30"/>
                  </a:lnTo>
                  <a:lnTo>
                    <a:pt x="68" y="34"/>
                  </a:lnTo>
                  <a:lnTo>
                    <a:pt x="50" y="36"/>
                  </a:lnTo>
                  <a:lnTo>
                    <a:pt x="50" y="36"/>
                  </a:lnTo>
                  <a:lnTo>
                    <a:pt x="30" y="34"/>
                  </a:lnTo>
                  <a:lnTo>
                    <a:pt x="14" y="30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4" y="10"/>
                  </a:lnTo>
                  <a:lnTo>
                    <a:pt x="14" y="6"/>
                  </a:lnTo>
                  <a:lnTo>
                    <a:pt x="30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8" y="2"/>
                  </a:lnTo>
                  <a:lnTo>
                    <a:pt x="84" y="6"/>
                  </a:lnTo>
                  <a:lnTo>
                    <a:pt x="94" y="10"/>
                  </a:lnTo>
                  <a:lnTo>
                    <a:pt x="98" y="14"/>
                  </a:lnTo>
                  <a:lnTo>
                    <a:pt x="98" y="18"/>
                  </a:lnTo>
                  <a:lnTo>
                    <a:pt x="98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80" name="Freeform 425"/>
            <p:cNvSpPr>
              <a:spLocks/>
            </p:cNvSpPr>
            <p:nvPr/>
          </p:nvSpPr>
          <p:spPr bwMode="auto">
            <a:xfrm>
              <a:off x="7080250" y="4324350"/>
              <a:ext cx="1587" cy="1238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8"/>
                </a:cxn>
                <a:cxn ang="0">
                  <a:pos x="0" y="0"/>
                </a:cxn>
              </a:cxnLst>
              <a:rect l="0" t="0" r="r" b="b"/>
              <a:pathLst>
                <a:path h="78">
                  <a:moveTo>
                    <a:pt x="0" y="0"/>
                  </a:move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81" name="Line 426"/>
            <p:cNvSpPr>
              <a:spLocks noChangeShapeType="1"/>
            </p:cNvSpPr>
            <p:nvPr/>
          </p:nvSpPr>
          <p:spPr bwMode="auto">
            <a:xfrm>
              <a:off x="7080250" y="4324350"/>
              <a:ext cx="1587" cy="123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82" name="Freeform 427"/>
            <p:cNvSpPr>
              <a:spLocks/>
            </p:cNvSpPr>
            <p:nvPr/>
          </p:nvSpPr>
          <p:spPr bwMode="auto">
            <a:xfrm>
              <a:off x="7235825" y="4327525"/>
              <a:ext cx="1587" cy="127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0"/>
                </a:cxn>
                <a:cxn ang="0">
                  <a:pos x="0" y="0"/>
                </a:cxn>
              </a:cxnLst>
              <a:rect l="0" t="0" r="r" b="b"/>
              <a:pathLst>
                <a:path h="80">
                  <a:moveTo>
                    <a:pt x="0" y="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83" name="Line 428"/>
            <p:cNvSpPr>
              <a:spLocks noChangeShapeType="1"/>
            </p:cNvSpPr>
            <p:nvPr/>
          </p:nvSpPr>
          <p:spPr bwMode="auto">
            <a:xfrm>
              <a:off x="7235825" y="4327525"/>
              <a:ext cx="1587" cy="127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84" name="Rectangle 429"/>
            <p:cNvSpPr>
              <a:spLocks noChangeArrowheads="1"/>
            </p:cNvSpPr>
            <p:nvPr/>
          </p:nvSpPr>
          <p:spPr bwMode="auto">
            <a:xfrm>
              <a:off x="7086600" y="4419600"/>
              <a:ext cx="142875" cy="3175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585" name="Group 541"/>
          <p:cNvGrpSpPr>
            <a:grpSpLocks/>
          </p:cNvGrpSpPr>
          <p:nvPr/>
        </p:nvGrpSpPr>
        <p:grpSpPr bwMode="auto">
          <a:xfrm>
            <a:off x="7608888" y="4337050"/>
            <a:ext cx="158750" cy="180975"/>
            <a:chOff x="7080250" y="4302125"/>
            <a:chExt cx="158750" cy="180975"/>
          </a:xfrm>
        </p:grpSpPr>
        <p:sp>
          <p:nvSpPr>
            <p:cNvPr id="1586" name="Rectangle 422"/>
            <p:cNvSpPr>
              <a:spLocks noChangeArrowheads="1"/>
            </p:cNvSpPr>
            <p:nvPr/>
          </p:nvSpPr>
          <p:spPr bwMode="auto">
            <a:xfrm>
              <a:off x="7080250" y="4330700"/>
              <a:ext cx="158750" cy="11747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87" name="Freeform 423"/>
            <p:cNvSpPr>
              <a:spLocks/>
            </p:cNvSpPr>
            <p:nvPr/>
          </p:nvSpPr>
          <p:spPr bwMode="auto">
            <a:xfrm>
              <a:off x="7080250" y="4425950"/>
              <a:ext cx="155575" cy="57150"/>
            </a:xfrm>
            <a:custGeom>
              <a:avLst/>
              <a:gdLst/>
              <a:ahLst/>
              <a:cxnLst>
                <a:cxn ang="0">
                  <a:pos x="98" y="18"/>
                </a:cxn>
                <a:cxn ang="0">
                  <a:pos x="98" y="18"/>
                </a:cxn>
                <a:cxn ang="0">
                  <a:pos x="98" y="22"/>
                </a:cxn>
                <a:cxn ang="0">
                  <a:pos x="94" y="24"/>
                </a:cxn>
                <a:cxn ang="0">
                  <a:pos x="84" y="30"/>
                </a:cxn>
                <a:cxn ang="0">
                  <a:pos x="68" y="34"/>
                </a:cxn>
                <a:cxn ang="0">
                  <a:pos x="50" y="36"/>
                </a:cxn>
                <a:cxn ang="0">
                  <a:pos x="50" y="36"/>
                </a:cxn>
                <a:cxn ang="0">
                  <a:pos x="30" y="34"/>
                </a:cxn>
                <a:cxn ang="0">
                  <a:pos x="14" y="30"/>
                </a:cxn>
                <a:cxn ang="0">
                  <a:pos x="4" y="24"/>
                </a:cxn>
                <a:cxn ang="0">
                  <a:pos x="0" y="2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4" y="10"/>
                </a:cxn>
                <a:cxn ang="0">
                  <a:pos x="14" y="6"/>
                </a:cxn>
                <a:cxn ang="0">
                  <a:pos x="30" y="2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68" y="2"/>
                </a:cxn>
                <a:cxn ang="0">
                  <a:pos x="84" y="6"/>
                </a:cxn>
                <a:cxn ang="0">
                  <a:pos x="94" y="10"/>
                </a:cxn>
                <a:cxn ang="0">
                  <a:pos x="98" y="14"/>
                </a:cxn>
                <a:cxn ang="0">
                  <a:pos x="98" y="18"/>
                </a:cxn>
                <a:cxn ang="0">
                  <a:pos x="98" y="18"/>
                </a:cxn>
              </a:cxnLst>
              <a:rect l="0" t="0" r="r" b="b"/>
              <a:pathLst>
                <a:path w="98" h="36">
                  <a:moveTo>
                    <a:pt x="98" y="18"/>
                  </a:moveTo>
                  <a:lnTo>
                    <a:pt x="98" y="18"/>
                  </a:lnTo>
                  <a:lnTo>
                    <a:pt x="98" y="22"/>
                  </a:lnTo>
                  <a:lnTo>
                    <a:pt x="94" y="24"/>
                  </a:lnTo>
                  <a:lnTo>
                    <a:pt x="84" y="30"/>
                  </a:lnTo>
                  <a:lnTo>
                    <a:pt x="68" y="34"/>
                  </a:lnTo>
                  <a:lnTo>
                    <a:pt x="50" y="36"/>
                  </a:lnTo>
                  <a:lnTo>
                    <a:pt x="50" y="36"/>
                  </a:lnTo>
                  <a:lnTo>
                    <a:pt x="30" y="34"/>
                  </a:lnTo>
                  <a:lnTo>
                    <a:pt x="14" y="30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4" y="10"/>
                  </a:lnTo>
                  <a:lnTo>
                    <a:pt x="14" y="6"/>
                  </a:lnTo>
                  <a:lnTo>
                    <a:pt x="30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8" y="2"/>
                  </a:lnTo>
                  <a:lnTo>
                    <a:pt x="84" y="6"/>
                  </a:lnTo>
                  <a:lnTo>
                    <a:pt x="94" y="10"/>
                  </a:lnTo>
                  <a:lnTo>
                    <a:pt x="98" y="14"/>
                  </a:lnTo>
                  <a:lnTo>
                    <a:pt x="98" y="18"/>
                  </a:lnTo>
                  <a:lnTo>
                    <a:pt x="98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88" name="Freeform 424"/>
            <p:cNvSpPr>
              <a:spLocks/>
            </p:cNvSpPr>
            <p:nvPr/>
          </p:nvSpPr>
          <p:spPr bwMode="auto">
            <a:xfrm>
              <a:off x="7080250" y="4302125"/>
              <a:ext cx="155575" cy="57150"/>
            </a:xfrm>
            <a:custGeom>
              <a:avLst/>
              <a:gdLst/>
              <a:ahLst/>
              <a:cxnLst>
                <a:cxn ang="0">
                  <a:pos x="98" y="18"/>
                </a:cxn>
                <a:cxn ang="0">
                  <a:pos x="98" y="18"/>
                </a:cxn>
                <a:cxn ang="0">
                  <a:pos x="98" y="22"/>
                </a:cxn>
                <a:cxn ang="0">
                  <a:pos x="94" y="24"/>
                </a:cxn>
                <a:cxn ang="0">
                  <a:pos x="84" y="30"/>
                </a:cxn>
                <a:cxn ang="0">
                  <a:pos x="68" y="34"/>
                </a:cxn>
                <a:cxn ang="0">
                  <a:pos x="50" y="36"/>
                </a:cxn>
                <a:cxn ang="0">
                  <a:pos x="50" y="36"/>
                </a:cxn>
                <a:cxn ang="0">
                  <a:pos x="30" y="34"/>
                </a:cxn>
                <a:cxn ang="0">
                  <a:pos x="14" y="30"/>
                </a:cxn>
                <a:cxn ang="0">
                  <a:pos x="4" y="24"/>
                </a:cxn>
                <a:cxn ang="0">
                  <a:pos x="0" y="2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4" y="10"/>
                </a:cxn>
                <a:cxn ang="0">
                  <a:pos x="14" y="6"/>
                </a:cxn>
                <a:cxn ang="0">
                  <a:pos x="30" y="2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68" y="2"/>
                </a:cxn>
                <a:cxn ang="0">
                  <a:pos x="84" y="6"/>
                </a:cxn>
                <a:cxn ang="0">
                  <a:pos x="94" y="10"/>
                </a:cxn>
                <a:cxn ang="0">
                  <a:pos x="98" y="14"/>
                </a:cxn>
                <a:cxn ang="0">
                  <a:pos x="98" y="18"/>
                </a:cxn>
                <a:cxn ang="0">
                  <a:pos x="98" y="18"/>
                </a:cxn>
              </a:cxnLst>
              <a:rect l="0" t="0" r="r" b="b"/>
              <a:pathLst>
                <a:path w="98" h="36">
                  <a:moveTo>
                    <a:pt x="98" y="18"/>
                  </a:moveTo>
                  <a:lnTo>
                    <a:pt x="98" y="18"/>
                  </a:lnTo>
                  <a:lnTo>
                    <a:pt x="98" y="22"/>
                  </a:lnTo>
                  <a:lnTo>
                    <a:pt x="94" y="24"/>
                  </a:lnTo>
                  <a:lnTo>
                    <a:pt x="84" y="30"/>
                  </a:lnTo>
                  <a:lnTo>
                    <a:pt x="68" y="34"/>
                  </a:lnTo>
                  <a:lnTo>
                    <a:pt x="50" y="36"/>
                  </a:lnTo>
                  <a:lnTo>
                    <a:pt x="50" y="36"/>
                  </a:lnTo>
                  <a:lnTo>
                    <a:pt x="30" y="34"/>
                  </a:lnTo>
                  <a:lnTo>
                    <a:pt x="14" y="30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4" y="10"/>
                  </a:lnTo>
                  <a:lnTo>
                    <a:pt x="14" y="6"/>
                  </a:lnTo>
                  <a:lnTo>
                    <a:pt x="30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8" y="2"/>
                  </a:lnTo>
                  <a:lnTo>
                    <a:pt x="84" y="6"/>
                  </a:lnTo>
                  <a:lnTo>
                    <a:pt x="94" y="10"/>
                  </a:lnTo>
                  <a:lnTo>
                    <a:pt x="98" y="14"/>
                  </a:lnTo>
                  <a:lnTo>
                    <a:pt x="98" y="18"/>
                  </a:lnTo>
                  <a:lnTo>
                    <a:pt x="98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89" name="Freeform 425"/>
            <p:cNvSpPr>
              <a:spLocks/>
            </p:cNvSpPr>
            <p:nvPr/>
          </p:nvSpPr>
          <p:spPr bwMode="auto">
            <a:xfrm>
              <a:off x="7080250" y="4324350"/>
              <a:ext cx="1587" cy="1238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8"/>
                </a:cxn>
                <a:cxn ang="0">
                  <a:pos x="0" y="0"/>
                </a:cxn>
              </a:cxnLst>
              <a:rect l="0" t="0" r="r" b="b"/>
              <a:pathLst>
                <a:path h="78">
                  <a:moveTo>
                    <a:pt x="0" y="0"/>
                  </a:move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90" name="Line 426"/>
            <p:cNvSpPr>
              <a:spLocks noChangeShapeType="1"/>
            </p:cNvSpPr>
            <p:nvPr/>
          </p:nvSpPr>
          <p:spPr bwMode="auto">
            <a:xfrm>
              <a:off x="7080250" y="4324350"/>
              <a:ext cx="1587" cy="123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91" name="Freeform 427"/>
            <p:cNvSpPr>
              <a:spLocks/>
            </p:cNvSpPr>
            <p:nvPr/>
          </p:nvSpPr>
          <p:spPr bwMode="auto">
            <a:xfrm>
              <a:off x="7235825" y="4327525"/>
              <a:ext cx="1587" cy="127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0"/>
                </a:cxn>
                <a:cxn ang="0">
                  <a:pos x="0" y="0"/>
                </a:cxn>
              </a:cxnLst>
              <a:rect l="0" t="0" r="r" b="b"/>
              <a:pathLst>
                <a:path h="80">
                  <a:moveTo>
                    <a:pt x="0" y="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92" name="Line 428"/>
            <p:cNvSpPr>
              <a:spLocks noChangeShapeType="1"/>
            </p:cNvSpPr>
            <p:nvPr/>
          </p:nvSpPr>
          <p:spPr bwMode="auto">
            <a:xfrm>
              <a:off x="7235825" y="4327525"/>
              <a:ext cx="1587" cy="127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93" name="Rectangle 429"/>
            <p:cNvSpPr>
              <a:spLocks noChangeArrowheads="1"/>
            </p:cNvSpPr>
            <p:nvPr/>
          </p:nvSpPr>
          <p:spPr bwMode="auto">
            <a:xfrm>
              <a:off x="7086600" y="4419600"/>
              <a:ext cx="142875" cy="3175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594" name="Group 550"/>
          <p:cNvGrpSpPr>
            <a:grpSpLocks/>
          </p:cNvGrpSpPr>
          <p:nvPr/>
        </p:nvGrpSpPr>
        <p:grpSpPr bwMode="auto">
          <a:xfrm>
            <a:off x="7608888" y="4591050"/>
            <a:ext cx="158750" cy="180975"/>
            <a:chOff x="7080250" y="4302125"/>
            <a:chExt cx="158750" cy="180975"/>
          </a:xfrm>
        </p:grpSpPr>
        <p:sp>
          <p:nvSpPr>
            <p:cNvPr id="1595" name="Rectangle 422"/>
            <p:cNvSpPr>
              <a:spLocks noChangeArrowheads="1"/>
            </p:cNvSpPr>
            <p:nvPr/>
          </p:nvSpPr>
          <p:spPr bwMode="auto">
            <a:xfrm>
              <a:off x="7080250" y="4330700"/>
              <a:ext cx="158750" cy="11747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96" name="Freeform 423"/>
            <p:cNvSpPr>
              <a:spLocks/>
            </p:cNvSpPr>
            <p:nvPr/>
          </p:nvSpPr>
          <p:spPr bwMode="auto">
            <a:xfrm>
              <a:off x="7080250" y="4425950"/>
              <a:ext cx="155575" cy="57150"/>
            </a:xfrm>
            <a:custGeom>
              <a:avLst/>
              <a:gdLst/>
              <a:ahLst/>
              <a:cxnLst>
                <a:cxn ang="0">
                  <a:pos x="98" y="18"/>
                </a:cxn>
                <a:cxn ang="0">
                  <a:pos x="98" y="18"/>
                </a:cxn>
                <a:cxn ang="0">
                  <a:pos x="98" y="22"/>
                </a:cxn>
                <a:cxn ang="0">
                  <a:pos x="94" y="24"/>
                </a:cxn>
                <a:cxn ang="0">
                  <a:pos x="84" y="30"/>
                </a:cxn>
                <a:cxn ang="0">
                  <a:pos x="68" y="34"/>
                </a:cxn>
                <a:cxn ang="0">
                  <a:pos x="50" y="36"/>
                </a:cxn>
                <a:cxn ang="0">
                  <a:pos x="50" y="36"/>
                </a:cxn>
                <a:cxn ang="0">
                  <a:pos x="30" y="34"/>
                </a:cxn>
                <a:cxn ang="0">
                  <a:pos x="14" y="30"/>
                </a:cxn>
                <a:cxn ang="0">
                  <a:pos x="4" y="24"/>
                </a:cxn>
                <a:cxn ang="0">
                  <a:pos x="0" y="2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4" y="10"/>
                </a:cxn>
                <a:cxn ang="0">
                  <a:pos x="14" y="6"/>
                </a:cxn>
                <a:cxn ang="0">
                  <a:pos x="30" y="2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68" y="2"/>
                </a:cxn>
                <a:cxn ang="0">
                  <a:pos x="84" y="6"/>
                </a:cxn>
                <a:cxn ang="0">
                  <a:pos x="94" y="10"/>
                </a:cxn>
                <a:cxn ang="0">
                  <a:pos x="98" y="14"/>
                </a:cxn>
                <a:cxn ang="0">
                  <a:pos x="98" y="18"/>
                </a:cxn>
                <a:cxn ang="0">
                  <a:pos x="98" y="18"/>
                </a:cxn>
              </a:cxnLst>
              <a:rect l="0" t="0" r="r" b="b"/>
              <a:pathLst>
                <a:path w="98" h="36">
                  <a:moveTo>
                    <a:pt x="98" y="18"/>
                  </a:moveTo>
                  <a:lnTo>
                    <a:pt x="98" y="18"/>
                  </a:lnTo>
                  <a:lnTo>
                    <a:pt x="98" y="22"/>
                  </a:lnTo>
                  <a:lnTo>
                    <a:pt x="94" y="24"/>
                  </a:lnTo>
                  <a:lnTo>
                    <a:pt x="84" y="30"/>
                  </a:lnTo>
                  <a:lnTo>
                    <a:pt x="68" y="34"/>
                  </a:lnTo>
                  <a:lnTo>
                    <a:pt x="50" y="36"/>
                  </a:lnTo>
                  <a:lnTo>
                    <a:pt x="50" y="36"/>
                  </a:lnTo>
                  <a:lnTo>
                    <a:pt x="30" y="34"/>
                  </a:lnTo>
                  <a:lnTo>
                    <a:pt x="14" y="30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4" y="10"/>
                  </a:lnTo>
                  <a:lnTo>
                    <a:pt x="14" y="6"/>
                  </a:lnTo>
                  <a:lnTo>
                    <a:pt x="30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8" y="2"/>
                  </a:lnTo>
                  <a:lnTo>
                    <a:pt x="84" y="6"/>
                  </a:lnTo>
                  <a:lnTo>
                    <a:pt x="94" y="10"/>
                  </a:lnTo>
                  <a:lnTo>
                    <a:pt x="98" y="14"/>
                  </a:lnTo>
                  <a:lnTo>
                    <a:pt x="98" y="18"/>
                  </a:lnTo>
                  <a:lnTo>
                    <a:pt x="98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97" name="Freeform 424"/>
            <p:cNvSpPr>
              <a:spLocks/>
            </p:cNvSpPr>
            <p:nvPr/>
          </p:nvSpPr>
          <p:spPr bwMode="auto">
            <a:xfrm>
              <a:off x="7080250" y="4302125"/>
              <a:ext cx="155575" cy="57150"/>
            </a:xfrm>
            <a:custGeom>
              <a:avLst/>
              <a:gdLst/>
              <a:ahLst/>
              <a:cxnLst>
                <a:cxn ang="0">
                  <a:pos x="98" y="18"/>
                </a:cxn>
                <a:cxn ang="0">
                  <a:pos x="98" y="18"/>
                </a:cxn>
                <a:cxn ang="0">
                  <a:pos x="98" y="22"/>
                </a:cxn>
                <a:cxn ang="0">
                  <a:pos x="94" y="24"/>
                </a:cxn>
                <a:cxn ang="0">
                  <a:pos x="84" y="30"/>
                </a:cxn>
                <a:cxn ang="0">
                  <a:pos x="68" y="34"/>
                </a:cxn>
                <a:cxn ang="0">
                  <a:pos x="50" y="36"/>
                </a:cxn>
                <a:cxn ang="0">
                  <a:pos x="50" y="36"/>
                </a:cxn>
                <a:cxn ang="0">
                  <a:pos x="30" y="34"/>
                </a:cxn>
                <a:cxn ang="0">
                  <a:pos x="14" y="30"/>
                </a:cxn>
                <a:cxn ang="0">
                  <a:pos x="4" y="24"/>
                </a:cxn>
                <a:cxn ang="0">
                  <a:pos x="0" y="2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4" y="10"/>
                </a:cxn>
                <a:cxn ang="0">
                  <a:pos x="14" y="6"/>
                </a:cxn>
                <a:cxn ang="0">
                  <a:pos x="30" y="2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68" y="2"/>
                </a:cxn>
                <a:cxn ang="0">
                  <a:pos x="84" y="6"/>
                </a:cxn>
                <a:cxn ang="0">
                  <a:pos x="94" y="10"/>
                </a:cxn>
                <a:cxn ang="0">
                  <a:pos x="98" y="14"/>
                </a:cxn>
                <a:cxn ang="0">
                  <a:pos x="98" y="18"/>
                </a:cxn>
                <a:cxn ang="0">
                  <a:pos x="98" y="18"/>
                </a:cxn>
              </a:cxnLst>
              <a:rect l="0" t="0" r="r" b="b"/>
              <a:pathLst>
                <a:path w="98" h="36">
                  <a:moveTo>
                    <a:pt x="98" y="18"/>
                  </a:moveTo>
                  <a:lnTo>
                    <a:pt x="98" y="18"/>
                  </a:lnTo>
                  <a:lnTo>
                    <a:pt x="98" y="22"/>
                  </a:lnTo>
                  <a:lnTo>
                    <a:pt x="94" y="24"/>
                  </a:lnTo>
                  <a:lnTo>
                    <a:pt x="84" y="30"/>
                  </a:lnTo>
                  <a:lnTo>
                    <a:pt x="68" y="34"/>
                  </a:lnTo>
                  <a:lnTo>
                    <a:pt x="50" y="36"/>
                  </a:lnTo>
                  <a:lnTo>
                    <a:pt x="50" y="36"/>
                  </a:lnTo>
                  <a:lnTo>
                    <a:pt x="30" y="34"/>
                  </a:lnTo>
                  <a:lnTo>
                    <a:pt x="14" y="30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4" y="10"/>
                  </a:lnTo>
                  <a:lnTo>
                    <a:pt x="14" y="6"/>
                  </a:lnTo>
                  <a:lnTo>
                    <a:pt x="30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8" y="2"/>
                  </a:lnTo>
                  <a:lnTo>
                    <a:pt x="84" y="6"/>
                  </a:lnTo>
                  <a:lnTo>
                    <a:pt x="94" y="10"/>
                  </a:lnTo>
                  <a:lnTo>
                    <a:pt x="98" y="14"/>
                  </a:lnTo>
                  <a:lnTo>
                    <a:pt x="98" y="18"/>
                  </a:lnTo>
                  <a:lnTo>
                    <a:pt x="98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98" name="Freeform 425"/>
            <p:cNvSpPr>
              <a:spLocks/>
            </p:cNvSpPr>
            <p:nvPr/>
          </p:nvSpPr>
          <p:spPr bwMode="auto">
            <a:xfrm>
              <a:off x="7080250" y="4324350"/>
              <a:ext cx="1587" cy="1238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8"/>
                </a:cxn>
                <a:cxn ang="0">
                  <a:pos x="0" y="0"/>
                </a:cxn>
              </a:cxnLst>
              <a:rect l="0" t="0" r="r" b="b"/>
              <a:pathLst>
                <a:path h="78">
                  <a:moveTo>
                    <a:pt x="0" y="0"/>
                  </a:move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99" name="Line 426"/>
            <p:cNvSpPr>
              <a:spLocks noChangeShapeType="1"/>
            </p:cNvSpPr>
            <p:nvPr/>
          </p:nvSpPr>
          <p:spPr bwMode="auto">
            <a:xfrm>
              <a:off x="7080250" y="4324350"/>
              <a:ext cx="1587" cy="123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00" name="Freeform 427"/>
            <p:cNvSpPr>
              <a:spLocks/>
            </p:cNvSpPr>
            <p:nvPr/>
          </p:nvSpPr>
          <p:spPr bwMode="auto">
            <a:xfrm>
              <a:off x="7235825" y="4327525"/>
              <a:ext cx="1587" cy="127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0"/>
                </a:cxn>
                <a:cxn ang="0">
                  <a:pos x="0" y="0"/>
                </a:cxn>
              </a:cxnLst>
              <a:rect l="0" t="0" r="r" b="b"/>
              <a:pathLst>
                <a:path h="80">
                  <a:moveTo>
                    <a:pt x="0" y="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01" name="Line 428"/>
            <p:cNvSpPr>
              <a:spLocks noChangeShapeType="1"/>
            </p:cNvSpPr>
            <p:nvPr/>
          </p:nvSpPr>
          <p:spPr bwMode="auto">
            <a:xfrm>
              <a:off x="7235825" y="4327525"/>
              <a:ext cx="1587" cy="127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02" name="Rectangle 429"/>
            <p:cNvSpPr>
              <a:spLocks noChangeArrowheads="1"/>
            </p:cNvSpPr>
            <p:nvPr/>
          </p:nvSpPr>
          <p:spPr bwMode="auto">
            <a:xfrm>
              <a:off x="7086600" y="4419600"/>
              <a:ext cx="142875" cy="3175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03" name="Group 531"/>
          <p:cNvGrpSpPr>
            <a:grpSpLocks/>
          </p:cNvGrpSpPr>
          <p:nvPr/>
        </p:nvGrpSpPr>
        <p:grpSpPr bwMode="auto">
          <a:xfrm>
            <a:off x="7800975" y="3829050"/>
            <a:ext cx="158750" cy="180975"/>
            <a:chOff x="7080250" y="4302124"/>
            <a:chExt cx="158750" cy="180975"/>
          </a:xfrm>
        </p:grpSpPr>
        <p:sp>
          <p:nvSpPr>
            <p:cNvPr id="1604" name="Rectangle 422"/>
            <p:cNvSpPr>
              <a:spLocks noChangeArrowheads="1"/>
            </p:cNvSpPr>
            <p:nvPr/>
          </p:nvSpPr>
          <p:spPr bwMode="auto">
            <a:xfrm>
              <a:off x="7080250" y="4330699"/>
              <a:ext cx="158750" cy="11747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05" name="Freeform 423"/>
            <p:cNvSpPr>
              <a:spLocks/>
            </p:cNvSpPr>
            <p:nvPr/>
          </p:nvSpPr>
          <p:spPr bwMode="auto">
            <a:xfrm>
              <a:off x="7080250" y="4425949"/>
              <a:ext cx="155575" cy="57150"/>
            </a:xfrm>
            <a:custGeom>
              <a:avLst/>
              <a:gdLst/>
              <a:ahLst/>
              <a:cxnLst>
                <a:cxn ang="0">
                  <a:pos x="98" y="18"/>
                </a:cxn>
                <a:cxn ang="0">
                  <a:pos x="98" y="18"/>
                </a:cxn>
                <a:cxn ang="0">
                  <a:pos x="98" y="22"/>
                </a:cxn>
                <a:cxn ang="0">
                  <a:pos x="94" y="24"/>
                </a:cxn>
                <a:cxn ang="0">
                  <a:pos x="84" y="30"/>
                </a:cxn>
                <a:cxn ang="0">
                  <a:pos x="68" y="34"/>
                </a:cxn>
                <a:cxn ang="0">
                  <a:pos x="50" y="36"/>
                </a:cxn>
                <a:cxn ang="0">
                  <a:pos x="50" y="36"/>
                </a:cxn>
                <a:cxn ang="0">
                  <a:pos x="30" y="34"/>
                </a:cxn>
                <a:cxn ang="0">
                  <a:pos x="14" y="30"/>
                </a:cxn>
                <a:cxn ang="0">
                  <a:pos x="4" y="24"/>
                </a:cxn>
                <a:cxn ang="0">
                  <a:pos x="0" y="2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4" y="10"/>
                </a:cxn>
                <a:cxn ang="0">
                  <a:pos x="14" y="6"/>
                </a:cxn>
                <a:cxn ang="0">
                  <a:pos x="30" y="2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68" y="2"/>
                </a:cxn>
                <a:cxn ang="0">
                  <a:pos x="84" y="6"/>
                </a:cxn>
                <a:cxn ang="0">
                  <a:pos x="94" y="10"/>
                </a:cxn>
                <a:cxn ang="0">
                  <a:pos x="98" y="14"/>
                </a:cxn>
                <a:cxn ang="0">
                  <a:pos x="98" y="18"/>
                </a:cxn>
                <a:cxn ang="0">
                  <a:pos x="98" y="18"/>
                </a:cxn>
              </a:cxnLst>
              <a:rect l="0" t="0" r="r" b="b"/>
              <a:pathLst>
                <a:path w="98" h="36">
                  <a:moveTo>
                    <a:pt x="98" y="18"/>
                  </a:moveTo>
                  <a:lnTo>
                    <a:pt x="98" y="18"/>
                  </a:lnTo>
                  <a:lnTo>
                    <a:pt x="98" y="22"/>
                  </a:lnTo>
                  <a:lnTo>
                    <a:pt x="94" y="24"/>
                  </a:lnTo>
                  <a:lnTo>
                    <a:pt x="84" y="30"/>
                  </a:lnTo>
                  <a:lnTo>
                    <a:pt x="68" y="34"/>
                  </a:lnTo>
                  <a:lnTo>
                    <a:pt x="50" y="36"/>
                  </a:lnTo>
                  <a:lnTo>
                    <a:pt x="50" y="36"/>
                  </a:lnTo>
                  <a:lnTo>
                    <a:pt x="30" y="34"/>
                  </a:lnTo>
                  <a:lnTo>
                    <a:pt x="14" y="30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4" y="10"/>
                  </a:lnTo>
                  <a:lnTo>
                    <a:pt x="14" y="6"/>
                  </a:lnTo>
                  <a:lnTo>
                    <a:pt x="30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8" y="2"/>
                  </a:lnTo>
                  <a:lnTo>
                    <a:pt x="84" y="6"/>
                  </a:lnTo>
                  <a:lnTo>
                    <a:pt x="94" y="10"/>
                  </a:lnTo>
                  <a:lnTo>
                    <a:pt x="98" y="14"/>
                  </a:lnTo>
                  <a:lnTo>
                    <a:pt x="98" y="18"/>
                  </a:lnTo>
                  <a:lnTo>
                    <a:pt x="98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06" name="Freeform 424"/>
            <p:cNvSpPr>
              <a:spLocks/>
            </p:cNvSpPr>
            <p:nvPr/>
          </p:nvSpPr>
          <p:spPr bwMode="auto">
            <a:xfrm>
              <a:off x="7080250" y="4302124"/>
              <a:ext cx="155575" cy="57150"/>
            </a:xfrm>
            <a:custGeom>
              <a:avLst/>
              <a:gdLst/>
              <a:ahLst/>
              <a:cxnLst>
                <a:cxn ang="0">
                  <a:pos x="98" y="18"/>
                </a:cxn>
                <a:cxn ang="0">
                  <a:pos x="98" y="18"/>
                </a:cxn>
                <a:cxn ang="0">
                  <a:pos x="98" y="22"/>
                </a:cxn>
                <a:cxn ang="0">
                  <a:pos x="94" y="24"/>
                </a:cxn>
                <a:cxn ang="0">
                  <a:pos x="84" y="30"/>
                </a:cxn>
                <a:cxn ang="0">
                  <a:pos x="68" y="34"/>
                </a:cxn>
                <a:cxn ang="0">
                  <a:pos x="50" y="36"/>
                </a:cxn>
                <a:cxn ang="0">
                  <a:pos x="50" y="36"/>
                </a:cxn>
                <a:cxn ang="0">
                  <a:pos x="30" y="34"/>
                </a:cxn>
                <a:cxn ang="0">
                  <a:pos x="14" y="30"/>
                </a:cxn>
                <a:cxn ang="0">
                  <a:pos x="4" y="24"/>
                </a:cxn>
                <a:cxn ang="0">
                  <a:pos x="0" y="2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4" y="10"/>
                </a:cxn>
                <a:cxn ang="0">
                  <a:pos x="14" y="6"/>
                </a:cxn>
                <a:cxn ang="0">
                  <a:pos x="30" y="2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68" y="2"/>
                </a:cxn>
                <a:cxn ang="0">
                  <a:pos x="84" y="6"/>
                </a:cxn>
                <a:cxn ang="0">
                  <a:pos x="94" y="10"/>
                </a:cxn>
                <a:cxn ang="0">
                  <a:pos x="98" y="14"/>
                </a:cxn>
                <a:cxn ang="0">
                  <a:pos x="98" y="18"/>
                </a:cxn>
                <a:cxn ang="0">
                  <a:pos x="98" y="18"/>
                </a:cxn>
              </a:cxnLst>
              <a:rect l="0" t="0" r="r" b="b"/>
              <a:pathLst>
                <a:path w="98" h="36">
                  <a:moveTo>
                    <a:pt x="98" y="18"/>
                  </a:moveTo>
                  <a:lnTo>
                    <a:pt x="98" y="18"/>
                  </a:lnTo>
                  <a:lnTo>
                    <a:pt x="98" y="22"/>
                  </a:lnTo>
                  <a:lnTo>
                    <a:pt x="94" y="24"/>
                  </a:lnTo>
                  <a:lnTo>
                    <a:pt x="84" y="30"/>
                  </a:lnTo>
                  <a:lnTo>
                    <a:pt x="68" y="34"/>
                  </a:lnTo>
                  <a:lnTo>
                    <a:pt x="50" y="36"/>
                  </a:lnTo>
                  <a:lnTo>
                    <a:pt x="50" y="36"/>
                  </a:lnTo>
                  <a:lnTo>
                    <a:pt x="30" y="34"/>
                  </a:lnTo>
                  <a:lnTo>
                    <a:pt x="14" y="30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4" y="10"/>
                  </a:lnTo>
                  <a:lnTo>
                    <a:pt x="14" y="6"/>
                  </a:lnTo>
                  <a:lnTo>
                    <a:pt x="30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8" y="2"/>
                  </a:lnTo>
                  <a:lnTo>
                    <a:pt x="84" y="6"/>
                  </a:lnTo>
                  <a:lnTo>
                    <a:pt x="94" y="10"/>
                  </a:lnTo>
                  <a:lnTo>
                    <a:pt x="98" y="14"/>
                  </a:lnTo>
                  <a:lnTo>
                    <a:pt x="98" y="18"/>
                  </a:lnTo>
                  <a:lnTo>
                    <a:pt x="98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07" name="Freeform 425"/>
            <p:cNvSpPr>
              <a:spLocks/>
            </p:cNvSpPr>
            <p:nvPr/>
          </p:nvSpPr>
          <p:spPr bwMode="auto">
            <a:xfrm>
              <a:off x="7080250" y="4324349"/>
              <a:ext cx="1588" cy="1238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8"/>
                </a:cxn>
                <a:cxn ang="0">
                  <a:pos x="0" y="0"/>
                </a:cxn>
              </a:cxnLst>
              <a:rect l="0" t="0" r="r" b="b"/>
              <a:pathLst>
                <a:path h="78">
                  <a:moveTo>
                    <a:pt x="0" y="0"/>
                  </a:move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08" name="Line 426"/>
            <p:cNvSpPr>
              <a:spLocks noChangeShapeType="1"/>
            </p:cNvSpPr>
            <p:nvPr/>
          </p:nvSpPr>
          <p:spPr bwMode="auto">
            <a:xfrm>
              <a:off x="7080250" y="4324349"/>
              <a:ext cx="1588" cy="123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09" name="Freeform 427"/>
            <p:cNvSpPr>
              <a:spLocks/>
            </p:cNvSpPr>
            <p:nvPr/>
          </p:nvSpPr>
          <p:spPr bwMode="auto">
            <a:xfrm>
              <a:off x="7235825" y="4327524"/>
              <a:ext cx="1588" cy="127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0"/>
                </a:cxn>
                <a:cxn ang="0">
                  <a:pos x="0" y="0"/>
                </a:cxn>
              </a:cxnLst>
              <a:rect l="0" t="0" r="r" b="b"/>
              <a:pathLst>
                <a:path h="80">
                  <a:moveTo>
                    <a:pt x="0" y="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10" name="Line 428"/>
            <p:cNvSpPr>
              <a:spLocks noChangeShapeType="1"/>
            </p:cNvSpPr>
            <p:nvPr/>
          </p:nvSpPr>
          <p:spPr bwMode="auto">
            <a:xfrm>
              <a:off x="7235825" y="4327524"/>
              <a:ext cx="1588" cy="127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11" name="Rectangle 429"/>
            <p:cNvSpPr>
              <a:spLocks noChangeArrowheads="1"/>
            </p:cNvSpPr>
            <p:nvPr/>
          </p:nvSpPr>
          <p:spPr bwMode="auto">
            <a:xfrm>
              <a:off x="7086600" y="4419599"/>
              <a:ext cx="142875" cy="3175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12" name="Group 532"/>
          <p:cNvGrpSpPr>
            <a:grpSpLocks/>
          </p:cNvGrpSpPr>
          <p:nvPr/>
        </p:nvGrpSpPr>
        <p:grpSpPr bwMode="auto">
          <a:xfrm>
            <a:off x="7800975" y="4083050"/>
            <a:ext cx="158750" cy="180975"/>
            <a:chOff x="7080250" y="4302125"/>
            <a:chExt cx="158750" cy="180975"/>
          </a:xfrm>
        </p:grpSpPr>
        <p:sp>
          <p:nvSpPr>
            <p:cNvPr id="1613" name="Rectangle 422"/>
            <p:cNvSpPr>
              <a:spLocks noChangeArrowheads="1"/>
            </p:cNvSpPr>
            <p:nvPr/>
          </p:nvSpPr>
          <p:spPr bwMode="auto">
            <a:xfrm>
              <a:off x="7080250" y="4330700"/>
              <a:ext cx="158750" cy="11747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14" name="Freeform 423"/>
            <p:cNvSpPr>
              <a:spLocks/>
            </p:cNvSpPr>
            <p:nvPr/>
          </p:nvSpPr>
          <p:spPr bwMode="auto">
            <a:xfrm>
              <a:off x="7080250" y="4425950"/>
              <a:ext cx="155575" cy="57150"/>
            </a:xfrm>
            <a:custGeom>
              <a:avLst/>
              <a:gdLst/>
              <a:ahLst/>
              <a:cxnLst>
                <a:cxn ang="0">
                  <a:pos x="98" y="18"/>
                </a:cxn>
                <a:cxn ang="0">
                  <a:pos x="98" y="18"/>
                </a:cxn>
                <a:cxn ang="0">
                  <a:pos x="98" y="22"/>
                </a:cxn>
                <a:cxn ang="0">
                  <a:pos x="94" y="24"/>
                </a:cxn>
                <a:cxn ang="0">
                  <a:pos x="84" y="30"/>
                </a:cxn>
                <a:cxn ang="0">
                  <a:pos x="68" y="34"/>
                </a:cxn>
                <a:cxn ang="0">
                  <a:pos x="50" y="36"/>
                </a:cxn>
                <a:cxn ang="0">
                  <a:pos x="50" y="36"/>
                </a:cxn>
                <a:cxn ang="0">
                  <a:pos x="30" y="34"/>
                </a:cxn>
                <a:cxn ang="0">
                  <a:pos x="14" y="30"/>
                </a:cxn>
                <a:cxn ang="0">
                  <a:pos x="4" y="24"/>
                </a:cxn>
                <a:cxn ang="0">
                  <a:pos x="0" y="2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4" y="10"/>
                </a:cxn>
                <a:cxn ang="0">
                  <a:pos x="14" y="6"/>
                </a:cxn>
                <a:cxn ang="0">
                  <a:pos x="30" y="2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68" y="2"/>
                </a:cxn>
                <a:cxn ang="0">
                  <a:pos x="84" y="6"/>
                </a:cxn>
                <a:cxn ang="0">
                  <a:pos x="94" y="10"/>
                </a:cxn>
                <a:cxn ang="0">
                  <a:pos x="98" y="14"/>
                </a:cxn>
                <a:cxn ang="0">
                  <a:pos x="98" y="18"/>
                </a:cxn>
                <a:cxn ang="0">
                  <a:pos x="98" y="18"/>
                </a:cxn>
              </a:cxnLst>
              <a:rect l="0" t="0" r="r" b="b"/>
              <a:pathLst>
                <a:path w="98" h="36">
                  <a:moveTo>
                    <a:pt x="98" y="18"/>
                  </a:moveTo>
                  <a:lnTo>
                    <a:pt x="98" y="18"/>
                  </a:lnTo>
                  <a:lnTo>
                    <a:pt x="98" y="22"/>
                  </a:lnTo>
                  <a:lnTo>
                    <a:pt x="94" y="24"/>
                  </a:lnTo>
                  <a:lnTo>
                    <a:pt x="84" y="30"/>
                  </a:lnTo>
                  <a:lnTo>
                    <a:pt x="68" y="34"/>
                  </a:lnTo>
                  <a:lnTo>
                    <a:pt x="50" y="36"/>
                  </a:lnTo>
                  <a:lnTo>
                    <a:pt x="50" y="36"/>
                  </a:lnTo>
                  <a:lnTo>
                    <a:pt x="30" y="34"/>
                  </a:lnTo>
                  <a:lnTo>
                    <a:pt x="14" y="30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4" y="10"/>
                  </a:lnTo>
                  <a:lnTo>
                    <a:pt x="14" y="6"/>
                  </a:lnTo>
                  <a:lnTo>
                    <a:pt x="30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8" y="2"/>
                  </a:lnTo>
                  <a:lnTo>
                    <a:pt x="84" y="6"/>
                  </a:lnTo>
                  <a:lnTo>
                    <a:pt x="94" y="10"/>
                  </a:lnTo>
                  <a:lnTo>
                    <a:pt x="98" y="14"/>
                  </a:lnTo>
                  <a:lnTo>
                    <a:pt x="98" y="18"/>
                  </a:lnTo>
                  <a:lnTo>
                    <a:pt x="98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15" name="Freeform 424"/>
            <p:cNvSpPr>
              <a:spLocks/>
            </p:cNvSpPr>
            <p:nvPr/>
          </p:nvSpPr>
          <p:spPr bwMode="auto">
            <a:xfrm>
              <a:off x="7080250" y="4302125"/>
              <a:ext cx="155575" cy="57150"/>
            </a:xfrm>
            <a:custGeom>
              <a:avLst/>
              <a:gdLst/>
              <a:ahLst/>
              <a:cxnLst>
                <a:cxn ang="0">
                  <a:pos x="98" y="18"/>
                </a:cxn>
                <a:cxn ang="0">
                  <a:pos x="98" y="18"/>
                </a:cxn>
                <a:cxn ang="0">
                  <a:pos x="98" y="22"/>
                </a:cxn>
                <a:cxn ang="0">
                  <a:pos x="94" y="24"/>
                </a:cxn>
                <a:cxn ang="0">
                  <a:pos x="84" y="30"/>
                </a:cxn>
                <a:cxn ang="0">
                  <a:pos x="68" y="34"/>
                </a:cxn>
                <a:cxn ang="0">
                  <a:pos x="50" y="36"/>
                </a:cxn>
                <a:cxn ang="0">
                  <a:pos x="50" y="36"/>
                </a:cxn>
                <a:cxn ang="0">
                  <a:pos x="30" y="34"/>
                </a:cxn>
                <a:cxn ang="0">
                  <a:pos x="14" y="30"/>
                </a:cxn>
                <a:cxn ang="0">
                  <a:pos x="4" y="24"/>
                </a:cxn>
                <a:cxn ang="0">
                  <a:pos x="0" y="2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4" y="10"/>
                </a:cxn>
                <a:cxn ang="0">
                  <a:pos x="14" y="6"/>
                </a:cxn>
                <a:cxn ang="0">
                  <a:pos x="30" y="2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68" y="2"/>
                </a:cxn>
                <a:cxn ang="0">
                  <a:pos x="84" y="6"/>
                </a:cxn>
                <a:cxn ang="0">
                  <a:pos x="94" y="10"/>
                </a:cxn>
                <a:cxn ang="0">
                  <a:pos x="98" y="14"/>
                </a:cxn>
                <a:cxn ang="0">
                  <a:pos x="98" y="18"/>
                </a:cxn>
                <a:cxn ang="0">
                  <a:pos x="98" y="18"/>
                </a:cxn>
              </a:cxnLst>
              <a:rect l="0" t="0" r="r" b="b"/>
              <a:pathLst>
                <a:path w="98" h="36">
                  <a:moveTo>
                    <a:pt x="98" y="18"/>
                  </a:moveTo>
                  <a:lnTo>
                    <a:pt x="98" y="18"/>
                  </a:lnTo>
                  <a:lnTo>
                    <a:pt x="98" y="22"/>
                  </a:lnTo>
                  <a:lnTo>
                    <a:pt x="94" y="24"/>
                  </a:lnTo>
                  <a:lnTo>
                    <a:pt x="84" y="30"/>
                  </a:lnTo>
                  <a:lnTo>
                    <a:pt x="68" y="34"/>
                  </a:lnTo>
                  <a:lnTo>
                    <a:pt x="50" y="36"/>
                  </a:lnTo>
                  <a:lnTo>
                    <a:pt x="50" y="36"/>
                  </a:lnTo>
                  <a:lnTo>
                    <a:pt x="30" y="34"/>
                  </a:lnTo>
                  <a:lnTo>
                    <a:pt x="14" y="30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4" y="10"/>
                  </a:lnTo>
                  <a:lnTo>
                    <a:pt x="14" y="6"/>
                  </a:lnTo>
                  <a:lnTo>
                    <a:pt x="30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8" y="2"/>
                  </a:lnTo>
                  <a:lnTo>
                    <a:pt x="84" y="6"/>
                  </a:lnTo>
                  <a:lnTo>
                    <a:pt x="94" y="10"/>
                  </a:lnTo>
                  <a:lnTo>
                    <a:pt x="98" y="14"/>
                  </a:lnTo>
                  <a:lnTo>
                    <a:pt x="98" y="18"/>
                  </a:lnTo>
                  <a:lnTo>
                    <a:pt x="98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16" name="Freeform 425"/>
            <p:cNvSpPr>
              <a:spLocks/>
            </p:cNvSpPr>
            <p:nvPr/>
          </p:nvSpPr>
          <p:spPr bwMode="auto">
            <a:xfrm>
              <a:off x="7080250" y="4324350"/>
              <a:ext cx="1588" cy="1238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8"/>
                </a:cxn>
                <a:cxn ang="0">
                  <a:pos x="0" y="0"/>
                </a:cxn>
              </a:cxnLst>
              <a:rect l="0" t="0" r="r" b="b"/>
              <a:pathLst>
                <a:path h="78">
                  <a:moveTo>
                    <a:pt x="0" y="0"/>
                  </a:move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17" name="Line 426"/>
            <p:cNvSpPr>
              <a:spLocks noChangeShapeType="1"/>
            </p:cNvSpPr>
            <p:nvPr/>
          </p:nvSpPr>
          <p:spPr bwMode="auto">
            <a:xfrm>
              <a:off x="7080250" y="4324350"/>
              <a:ext cx="1588" cy="123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18" name="Freeform 427"/>
            <p:cNvSpPr>
              <a:spLocks/>
            </p:cNvSpPr>
            <p:nvPr/>
          </p:nvSpPr>
          <p:spPr bwMode="auto">
            <a:xfrm>
              <a:off x="7235825" y="4327525"/>
              <a:ext cx="1588" cy="127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0"/>
                </a:cxn>
                <a:cxn ang="0">
                  <a:pos x="0" y="0"/>
                </a:cxn>
              </a:cxnLst>
              <a:rect l="0" t="0" r="r" b="b"/>
              <a:pathLst>
                <a:path h="80">
                  <a:moveTo>
                    <a:pt x="0" y="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19" name="Line 428"/>
            <p:cNvSpPr>
              <a:spLocks noChangeShapeType="1"/>
            </p:cNvSpPr>
            <p:nvPr/>
          </p:nvSpPr>
          <p:spPr bwMode="auto">
            <a:xfrm>
              <a:off x="7235825" y="4327525"/>
              <a:ext cx="1588" cy="127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20" name="Rectangle 429"/>
            <p:cNvSpPr>
              <a:spLocks noChangeArrowheads="1"/>
            </p:cNvSpPr>
            <p:nvPr/>
          </p:nvSpPr>
          <p:spPr bwMode="auto">
            <a:xfrm>
              <a:off x="7086600" y="4419600"/>
              <a:ext cx="142875" cy="3175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21" name="Group 541"/>
          <p:cNvGrpSpPr>
            <a:grpSpLocks/>
          </p:cNvGrpSpPr>
          <p:nvPr/>
        </p:nvGrpSpPr>
        <p:grpSpPr bwMode="auto">
          <a:xfrm>
            <a:off x="7800975" y="4337050"/>
            <a:ext cx="158750" cy="180975"/>
            <a:chOff x="7080250" y="4302125"/>
            <a:chExt cx="158750" cy="180975"/>
          </a:xfrm>
        </p:grpSpPr>
        <p:sp>
          <p:nvSpPr>
            <p:cNvPr id="1622" name="Rectangle 422"/>
            <p:cNvSpPr>
              <a:spLocks noChangeArrowheads="1"/>
            </p:cNvSpPr>
            <p:nvPr/>
          </p:nvSpPr>
          <p:spPr bwMode="auto">
            <a:xfrm>
              <a:off x="7080250" y="4330700"/>
              <a:ext cx="158750" cy="11747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23" name="Freeform 423"/>
            <p:cNvSpPr>
              <a:spLocks/>
            </p:cNvSpPr>
            <p:nvPr/>
          </p:nvSpPr>
          <p:spPr bwMode="auto">
            <a:xfrm>
              <a:off x="7080250" y="4425950"/>
              <a:ext cx="155575" cy="57150"/>
            </a:xfrm>
            <a:custGeom>
              <a:avLst/>
              <a:gdLst/>
              <a:ahLst/>
              <a:cxnLst>
                <a:cxn ang="0">
                  <a:pos x="98" y="18"/>
                </a:cxn>
                <a:cxn ang="0">
                  <a:pos x="98" y="18"/>
                </a:cxn>
                <a:cxn ang="0">
                  <a:pos x="98" y="22"/>
                </a:cxn>
                <a:cxn ang="0">
                  <a:pos x="94" y="24"/>
                </a:cxn>
                <a:cxn ang="0">
                  <a:pos x="84" y="30"/>
                </a:cxn>
                <a:cxn ang="0">
                  <a:pos x="68" y="34"/>
                </a:cxn>
                <a:cxn ang="0">
                  <a:pos x="50" y="36"/>
                </a:cxn>
                <a:cxn ang="0">
                  <a:pos x="50" y="36"/>
                </a:cxn>
                <a:cxn ang="0">
                  <a:pos x="30" y="34"/>
                </a:cxn>
                <a:cxn ang="0">
                  <a:pos x="14" y="30"/>
                </a:cxn>
                <a:cxn ang="0">
                  <a:pos x="4" y="24"/>
                </a:cxn>
                <a:cxn ang="0">
                  <a:pos x="0" y="2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4" y="10"/>
                </a:cxn>
                <a:cxn ang="0">
                  <a:pos x="14" y="6"/>
                </a:cxn>
                <a:cxn ang="0">
                  <a:pos x="30" y="2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68" y="2"/>
                </a:cxn>
                <a:cxn ang="0">
                  <a:pos x="84" y="6"/>
                </a:cxn>
                <a:cxn ang="0">
                  <a:pos x="94" y="10"/>
                </a:cxn>
                <a:cxn ang="0">
                  <a:pos x="98" y="14"/>
                </a:cxn>
                <a:cxn ang="0">
                  <a:pos x="98" y="18"/>
                </a:cxn>
                <a:cxn ang="0">
                  <a:pos x="98" y="18"/>
                </a:cxn>
              </a:cxnLst>
              <a:rect l="0" t="0" r="r" b="b"/>
              <a:pathLst>
                <a:path w="98" h="36">
                  <a:moveTo>
                    <a:pt x="98" y="18"/>
                  </a:moveTo>
                  <a:lnTo>
                    <a:pt x="98" y="18"/>
                  </a:lnTo>
                  <a:lnTo>
                    <a:pt x="98" y="22"/>
                  </a:lnTo>
                  <a:lnTo>
                    <a:pt x="94" y="24"/>
                  </a:lnTo>
                  <a:lnTo>
                    <a:pt x="84" y="30"/>
                  </a:lnTo>
                  <a:lnTo>
                    <a:pt x="68" y="34"/>
                  </a:lnTo>
                  <a:lnTo>
                    <a:pt x="50" y="36"/>
                  </a:lnTo>
                  <a:lnTo>
                    <a:pt x="50" y="36"/>
                  </a:lnTo>
                  <a:lnTo>
                    <a:pt x="30" y="34"/>
                  </a:lnTo>
                  <a:lnTo>
                    <a:pt x="14" y="30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4" y="10"/>
                  </a:lnTo>
                  <a:lnTo>
                    <a:pt x="14" y="6"/>
                  </a:lnTo>
                  <a:lnTo>
                    <a:pt x="30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8" y="2"/>
                  </a:lnTo>
                  <a:lnTo>
                    <a:pt x="84" y="6"/>
                  </a:lnTo>
                  <a:lnTo>
                    <a:pt x="94" y="10"/>
                  </a:lnTo>
                  <a:lnTo>
                    <a:pt x="98" y="14"/>
                  </a:lnTo>
                  <a:lnTo>
                    <a:pt x="98" y="18"/>
                  </a:lnTo>
                  <a:lnTo>
                    <a:pt x="98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24" name="Freeform 424"/>
            <p:cNvSpPr>
              <a:spLocks/>
            </p:cNvSpPr>
            <p:nvPr/>
          </p:nvSpPr>
          <p:spPr bwMode="auto">
            <a:xfrm>
              <a:off x="7080250" y="4302125"/>
              <a:ext cx="155575" cy="57150"/>
            </a:xfrm>
            <a:custGeom>
              <a:avLst/>
              <a:gdLst/>
              <a:ahLst/>
              <a:cxnLst>
                <a:cxn ang="0">
                  <a:pos x="98" y="18"/>
                </a:cxn>
                <a:cxn ang="0">
                  <a:pos x="98" y="18"/>
                </a:cxn>
                <a:cxn ang="0">
                  <a:pos x="98" y="22"/>
                </a:cxn>
                <a:cxn ang="0">
                  <a:pos x="94" y="24"/>
                </a:cxn>
                <a:cxn ang="0">
                  <a:pos x="84" y="30"/>
                </a:cxn>
                <a:cxn ang="0">
                  <a:pos x="68" y="34"/>
                </a:cxn>
                <a:cxn ang="0">
                  <a:pos x="50" y="36"/>
                </a:cxn>
                <a:cxn ang="0">
                  <a:pos x="50" y="36"/>
                </a:cxn>
                <a:cxn ang="0">
                  <a:pos x="30" y="34"/>
                </a:cxn>
                <a:cxn ang="0">
                  <a:pos x="14" y="30"/>
                </a:cxn>
                <a:cxn ang="0">
                  <a:pos x="4" y="24"/>
                </a:cxn>
                <a:cxn ang="0">
                  <a:pos x="0" y="2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4" y="10"/>
                </a:cxn>
                <a:cxn ang="0">
                  <a:pos x="14" y="6"/>
                </a:cxn>
                <a:cxn ang="0">
                  <a:pos x="30" y="2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68" y="2"/>
                </a:cxn>
                <a:cxn ang="0">
                  <a:pos x="84" y="6"/>
                </a:cxn>
                <a:cxn ang="0">
                  <a:pos x="94" y="10"/>
                </a:cxn>
                <a:cxn ang="0">
                  <a:pos x="98" y="14"/>
                </a:cxn>
                <a:cxn ang="0">
                  <a:pos x="98" y="18"/>
                </a:cxn>
                <a:cxn ang="0">
                  <a:pos x="98" y="18"/>
                </a:cxn>
              </a:cxnLst>
              <a:rect l="0" t="0" r="r" b="b"/>
              <a:pathLst>
                <a:path w="98" h="36">
                  <a:moveTo>
                    <a:pt x="98" y="18"/>
                  </a:moveTo>
                  <a:lnTo>
                    <a:pt x="98" y="18"/>
                  </a:lnTo>
                  <a:lnTo>
                    <a:pt x="98" y="22"/>
                  </a:lnTo>
                  <a:lnTo>
                    <a:pt x="94" y="24"/>
                  </a:lnTo>
                  <a:lnTo>
                    <a:pt x="84" y="30"/>
                  </a:lnTo>
                  <a:lnTo>
                    <a:pt x="68" y="34"/>
                  </a:lnTo>
                  <a:lnTo>
                    <a:pt x="50" y="36"/>
                  </a:lnTo>
                  <a:lnTo>
                    <a:pt x="50" y="36"/>
                  </a:lnTo>
                  <a:lnTo>
                    <a:pt x="30" y="34"/>
                  </a:lnTo>
                  <a:lnTo>
                    <a:pt x="14" y="30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4" y="10"/>
                  </a:lnTo>
                  <a:lnTo>
                    <a:pt x="14" y="6"/>
                  </a:lnTo>
                  <a:lnTo>
                    <a:pt x="30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8" y="2"/>
                  </a:lnTo>
                  <a:lnTo>
                    <a:pt x="84" y="6"/>
                  </a:lnTo>
                  <a:lnTo>
                    <a:pt x="94" y="10"/>
                  </a:lnTo>
                  <a:lnTo>
                    <a:pt x="98" y="14"/>
                  </a:lnTo>
                  <a:lnTo>
                    <a:pt x="98" y="18"/>
                  </a:lnTo>
                  <a:lnTo>
                    <a:pt x="98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25" name="Freeform 425"/>
            <p:cNvSpPr>
              <a:spLocks/>
            </p:cNvSpPr>
            <p:nvPr/>
          </p:nvSpPr>
          <p:spPr bwMode="auto">
            <a:xfrm>
              <a:off x="7080250" y="4324350"/>
              <a:ext cx="1588" cy="1238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8"/>
                </a:cxn>
                <a:cxn ang="0">
                  <a:pos x="0" y="0"/>
                </a:cxn>
              </a:cxnLst>
              <a:rect l="0" t="0" r="r" b="b"/>
              <a:pathLst>
                <a:path h="78">
                  <a:moveTo>
                    <a:pt x="0" y="0"/>
                  </a:move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26" name="Line 426"/>
            <p:cNvSpPr>
              <a:spLocks noChangeShapeType="1"/>
            </p:cNvSpPr>
            <p:nvPr/>
          </p:nvSpPr>
          <p:spPr bwMode="auto">
            <a:xfrm>
              <a:off x="7080250" y="4324350"/>
              <a:ext cx="1588" cy="123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27" name="Freeform 427"/>
            <p:cNvSpPr>
              <a:spLocks/>
            </p:cNvSpPr>
            <p:nvPr/>
          </p:nvSpPr>
          <p:spPr bwMode="auto">
            <a:xfrm>
              <a:off x="7235825" y="4327525"/>
              <a:ext cx="1588" cy="127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0"/>
                </a:cxn>
                <a:cxn ang="0">
                  <a:pos x="0" y="0"/>
                </a:cxn>
              </a:cxnLst>
              <a:rect l="0" t="0" r="r" b="b"/>
              <a:pathLst>
                <a:path h="80">
                  <a:moveTo>
                    <a:pt x="0" y="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28" name="Line 428"/>
            <p:cNvSpPr>
              <a:spLocks noChangeShapeType="1"/>
            </p:cNvSpPr>
            <p:nvPr/>
          </p:nvSpPr>
          <p:spPr bwMode="auto">
            <a:xfrm>
              <a:off x="7235825" y="4327525"/>
              <a:ext cx="1588" cy="127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29" name="Rectangle 429"/>
            <p:cNvSpPr>
              <a:spLocks noChangeArrowheads="1"/>
            </p:cNvSpPr>
            <p:nvPr/>
          </p:nvSpPr>
          <p:spPr bwMode="auto">
            <a:xfrm>
              <a:off x="7086600" y="4419600"/>
              <a:ext cx="142875" cy="3175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30" name="Group 550"/>
          <p:cNvGrpSpPr>
            <a:grpSpLocks/>
          </p:cNvGrpSpPr>
          <p:nvPr/>
        </p:nvGrpSpPr>
        <p:grpSpPr bwMode="auto">
          <a:xfrm>
            <a:off x="7800975" y="4591050"/>
            <a:ext cx="158750" cy="180975"/>
            <a:chOff x="7080250" y="4302125"/>
            <a:chExt cx="158750" cy="180975"/>
          </a:xfrm>
        </p:grpSpPr>
        <p:sp>
          <p:nvSpPr>
            <p:cNvPr id="1631" name="Rectangle 422"/>
            <p:cNvSpPr>
              <a:spLocks noChangeArrowheads="1"/>
            </p:cNvSpPr>
            <p:nvPr/>
          </p:nvSpPr>
          <p:spPr bwMode="auto">
            <a:xfrm>
              <a:off x="7080250" y="4330700"/>
              <a:ext cx="158750" cy="11747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32" name="Freeform 423"/>
            <p:cNvSpPr>
              <a:spLocks/>
            </p:cNvSpPr>
            <p:nvPr/>
          </p:nvSpPr>
          <p:spPr bwMode="auto">
            <a:xfrm>
              <a:off x="7080250" y="4425950"/>
              <a:ext cx="155575" cy="57150"/>
            </a:xfrm>
            <a:custGeom>
              <a:avLst/>
              <a:gdLst/>
              <a:ahLst/>
              <a:cxnLst>
                <a:cxn ang="0">
                  <a:pos x="98" y="18"/>
                </a:cxn>
                <a:cxn ang="0">
                  <a:pos x="98" y="18"/>
                </a:cxn>
                <a:cxn ang="0">
                  <a:pos x="98" y="22"/>
                </a:cxn>
                <a:cxn ang="0">
                  <a:pos x="94" y="24"/>
                </a:cxn>
                <a:cxn ang="0">
                  <a:pos x="84" y="30"/>
                </a:cxn>
                <a:cxn ang="0">
                  <a:pos x="68" y="34"/>
                </a:cxn>
                <a:cxn ang="0">
                  <a:pos x="50" y="36"/>
                </a:cxn>
                <a:cxn ang="0">
                  <a:pos x="50" y="36"/>
                </a:cxn>
                <a:cxn ang="0">
                  <a:pos x="30" y="34"/>
                </a:cxn>
                <a:cxn ang="0">
                  <a:pos x="14" y="30"/>
                </a:cxn>
                <a:cxn ang="0">
                  <a:pos x="4" y="24"/>
                </a:cxn>
                <a:cxn ang="0">
                  <a:pos x="0" y="2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4" y="10"/>
                </a:cxn>
                <a:cxn ang="0">
                  <a:pos x="14" y="6"/>
                </a:cxn>
                <a:cxn ang="0">
                  <a:pos x="30" y="2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68" y="2"/>
                </a:cxn>
                <a:cxn ang="0">
                  <a:pos x="84" y="6"/>
                </a:cxn>
                <a:cxn ang="0">
                  <a:pos x="94" y="10"/>
                </a:cxn>
                <a:cxn ang="0">
                  <a:pos x="98" y="14"/>
                </a:cxn>
                <a:cxn ang="0">
                  <a:pos x="98" y="18"/>
                </a:cxn>
                <a:cxn ang="0">
                  <a:pos x="98" y="18"/>
                </a:cxn>
              </a:cxnLst>
              <a:rect l="0" t="0" r="r" b="b"/>
              <a:pathLst>
                <a:path w="98" h="36">
                  <a:moveTo>
                    <a:pt x="98" y="18"/>
                  </a:moveTo>
                  <a:lnTo>
                    <a:pt x="98" y="18"/>
                  </a:lnTo>
                  <a:lnTo>
                    <a:pt x="98" y="22"/>
                  </a:lnTo>
                  <a:lnTo>
                    <a:pt x="94" y="24"/>
                  </a:lnTo>
                  <a:lnTo>
                    <a:pt x="84" y="30"/>
                  </a:lnTo>
                  <a:lnTo>
                    <a:pt x="68" y="34"/>
                  </a:lnTo>
                  <a:lnTo>
                    <a:pt x="50" y="36"/>
                  </a:lnTo>
                  <a:lnTo>
                    <a:pt x="50" y="36"/>
                  </a:lnTo>
                  <a:lnTo>
                    <a:pt x="30" y="34"/>
                  </a:lnTo>
                  <a:lnTo>
                    <a:pt x="14" y="30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4" y="10"/>
                  </a:lnTo>
                  <a:lnTo>
                    <a:pt x="14" y="6"/>
                  </a:lnTo>
                  <a:lnTo>
                    <a:pt x="30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8" y="2"/>
                  </a:lnTo>
                  <a:lnTo>
                    <a:pt x="84" y="6"/>
                  </a:lnTo>
                  <a:lnTo>
                    <a:pt x="94" y="10"/>
                  </a:lnTo>
                  <a:lnTo>
                    <a:pt x="98" y="14"/>
                  </a:lnTo>
                  <a:lnTo>
                    <a:pt x="98" y="18"/>
                  </a:lnTo>
                  <a:lnTo>
                    <a:pt x="98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33" name="Freeform 424"/>
            <p:cNvSpPr>
              <a:spLocks/>
            </p:cNvSpPr>
            <p:nvPr/>
          </p:nvSpPr>
          <p:spPr bwMode="auto">
            <a:xfrm>
              <a:off x="7080250" y="4302125"/>
              <a:ext cx="155575" cy="57150"/>
            </a:xfrm>
            <a:custGeom>
              <a:avLst/>
              <a:gdLst/>
              <a:ahLst/>
              <a:cxnLst>
                <a:cxn ang="0">
                  <a:pos x="98" y="18"/>
                </a:cxn>
                <a:cxn ang="0">
                  <a:pos x="98" y="18"/>
                </a:cxn>
                <a:cxn ang="0">
                  <a:pos x="98" y="22"/>
                </a:cxn>
                <a:cxn ang="0">
                  <a:pos x="94" y="24"/>
                </a:cxn>
                <a:cxn ang="0">
                  <a:pos x="84" y="30"/>
                </a:cxn>
                <a:cxn ang="0">
                  <a:pos x="68" y="34"/>
                </a:cxn>
                <a:cxn ang="0">
                  <a:pos x="50" y="36"/>
                </a:cxn>
                <a:cxn ang="0">
                  <a:pos x="50" y="36"/>
                </a:cxn>
                <a:cxn ang="0">
                  <a:pos x="30" y="34"/>
                </a:cxn>
                <a:cxn ang="0">
                  <a:pos x="14" y="30"/>
                </a:cxn>
                <a:cxn ang="0">
                  <a:pos x="4" y="24"/>
                </a:cxn>
                <a:cxn ang="0">
                  <a:pos x="0" y="2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4" y="10"/>
                </a:cxn>
                <a:cxn ang="0">
                  <a:pos x="14" y="6"/>
                </a:cxn>
                <a:cxn ang="0">
                  <a:pos x="30" y="2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68" y="2"/>
                </a:cxn>
                <a:cxn ang="0">
                  <a:pos x="84" y="6"/>
                </a:cxn>
                <a:cxn ang="0">
                  <a:pos x="94" y="10"/>
                </a:cxn>
                <a:cxn ang="0">
                  <a:pos x="98" y="14"/>
                </a:cxn>
                <a:cxn ang="0">
                  <a:pos x="98" y="18"/>
                </a:cxn>
                <a:cxn ang="0">
                  <a:pos x="98" y="18"/>
                </a:cxn>
              </a:cxnLst>
              <a:rect l="0" t="0" r="r" b="b"/>
              <a:pathLst>
                <a:path w="98" h="36">
                  <a:moveTo>
                    <a:pt x="98" y="18"/>
                  </a:moveTo>
                  <a:lnTo>
                    <a:pt x="98" y="18"/>
                  </a:lnTo>
                  <a:lnTo>
                    <a:pt x="98" y="22"/>
                  </a:lnTo>
                  <a:lnTo>
                    <a:pt x="94" y="24"/>
                  </a:lnTo>
                  <a:lnTo>
                    <a:pt x="84" y="30"/>
                  </a:lnTo>
                  <a:lnTo>
                    <a:pt x="68" y="34"/>
                  </a:lnTo>
                  <a:lnTo>
                    <a:pt x="50" y="36"/>
                  </a:lnTo>
                  <a:lnTo>
                    <a:pt x="50" y="36"/>
                  </a:lnTo>
                  <a:lnTo>
                    <a:pt x="30" y="34"/>
                  </a:lnTo>
                  <a:lnTo>
                    <a:pt x="14" y="30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4" y="10"/>
                  </a:lnTo>
                  <a:lnTo>
                    <a:pt x="14" y="6"/>
                  </a:lnTo>
                  <a:lnTo>
                    <a:pt x="30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8" y="2"/>
                  </a:lnTo>
                  <a:lnTo>
                    <a:pt x="84" y="6"/>
                  </a:lnTo>
                  <a:lnTo>
                    <a:pt x="94" y="10"/>
                  </a:lnTo>
                  <a:lnTo>
                    <a:pt x="98" y="14"/>
                  </a:lnTo>
                  <a:lnTo>
                    <a:pt x="98" y="18"/>
                  </a:lnTo>
                  <a:lnTo>
                    <a:pt x="98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34" name="Freeform 425"/>
            <p:cNvSpPr>
              <a:spLocks/>
            </p:cNvSpPr>
            <p:nvPr/>
          </p:nvSpPr>
          <p:spPr bwMode="auto">
            <a:xfrm>
              <a:off x="7080250" y="4324350"/>
              <a:ext cx="1588" cy="1238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8"/>
                </a:cxn>
                <a:cxn ang="0">
                  <a:pos x="0" y="0"/>
                </a:cxn>
              </a:cxnLst>
              <a:rect l="0" t="0" r="r" b="b"/>
              <a:pathLst>
                <a:path h="78">
                  <a:moveTo>
                    <a:pt x="0" y="0"/>
                  </a:move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35" name="Line 426"/>
            <p:cNvSpPr>
              <a:spLocks noChangeShapeType="1"/>
            </p:cNvSpPr>
            <p:nvPr/>
          </p:nvSpPr>
          <p:spPr bwMode="auto">
            <a:xfrm>
              <a:off x="7080250" y="4324350"/>
              <a:ext cx="1588" cy="123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36" name="Freeform 427"/>
            <p:cNvSpPr>
              <a:spLocks/>
            </p:cNvSpPr>
            <p:nvPr/>
          </p:nvSpPr>
          <p:spPr bwMode="auto">
            <a:xfrm>
              <a:off x="7235825" y="4327525"/>
              <a:ext cx="1588" cy="127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0"/>
                </a:cxn>
                <a:cxn ang="0">
                  <a:pos x="0" y="0"/>
                </a:cxn>
              </a:cxnLst>
              <a:rect l="0" t="0" r="r" b="b"/>
              <a:pathLst>
                <a:path h="80">
                  <a:moveTo>
                    <a:pt x="0" y="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37" name="Line 428"/>
            <p:cNvSpPr>
              <a:spLocks noChangeShapeType="1"/>
            </p:cNvSpPr>
            <p:nvPr/>
          </p:nvSpPr>
          <p:spPr bwMode="auto">
            <a:xfrm>
              <a:off x="7235825" y="4327525"/>
              <a:ext cx="1588" cy="127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38" name="Rectangle 429"/>
            <p:cNvSpPr>
              <a:spLocks noChangeArrowheads="1"/>
            </p:cNvSpPr>
            <p:nvPr/>
          </p:nvSpPr>
          <p:spPr bwMode="auto">
            <a:xfrm>
              <a:off x="7086600" y="4419600"/>
              <a:ext cx="142875" cy="3175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Hwu, 2007-2018 ECE408/CS483, University of Illinois, Urbana-Champaign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2C1BB4A-14FC-444E-9B01-D63D7ED8037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89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284566"/>
              </p:ext>
            </p:extLst>
          </p:nvPr>
        </p:nvGraphicFramePr>
        <p:xfrm>
          <a:off x="0" y="-51531"/>
          <a:ext cx="9144000" cy="6673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9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13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52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3857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Science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</a:rPr>
                        <a:t> Area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Number of Teams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Codes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rgbClr val="000000"/>
                          </a:solidFill>
                        </a:rPr>
                        <a:t>Struct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 Grids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rgbClr val="000000"/>
                          </a:solidFill>
                        </a:rPr>
                        <a:t>Unstruct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Grids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Dense Matrix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Sparse 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</a:rPr>
                        <a:t>Matrix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N-Body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Monte Carlo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FFT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PIC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Significant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</a:rPr>
                        <a:t> I/O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578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Climate and Weather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CESM,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</a:rPr>
                        <a:t> GCRM, CM1/WRF, HOMME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4872" marB="4487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578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Plasmas/Magnetosphere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H3D(M),VPIC, OSIRIS,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</a:rPr>
                        <a:t>Magtail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/UPIC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4872" marB="4487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19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Stellar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</a:rPr>
                        <a:t> Atmospheres and Supernovae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PPM, MAESTRO, CASTRO, SEDONA,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</a:rPr>
                        <a:t>ChaNGa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, MS-FLUKSS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4872" marB="4487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20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Cosmology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rgbClr val="000000"/>
                          </a:solidFill>
                        </a:rPr>
                        <a:t>Enzo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</a:rPr>
                        <a:t>pGADGET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20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Combustion/Turbulence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PSDNS, DISTUF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454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General Relativity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Cactus, Harm3D,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</a:rPr>
                        <a:t>LazEV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454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Molecular Dynamics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AMBER,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</a:rPr>
                        <a:t>Gromacs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, NAMD, LAMMPS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454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Quantum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</a:rPr>
                        <a:t> Chemistry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SIAL, GAMESS,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</a:rPr>
                        <a:t>NWChem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4872" marB="4487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454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Material Science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NEMOS, OMEN, GW, QMCPACK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38578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Earthquakes/Seismology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AWP-ODC, HERCULES, PLSQR, SPECFEM3D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4872" marB="44872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664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Quantum Chromo Dynamics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Chroma,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</a:rPr>
                        <a:t> MILC, USQCD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74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Social Networks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EPISIMDEMICS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920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Evolution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Eve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2312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Engineering/System of Systems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rgbClr val="000000"/>
                          </a:solidFill>
                        </a:rPr>
                        <a:t>GRIPS,Revisit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1572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Computer Science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2" marB="44872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marT="44872" marB="44872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1F6BEC-4D39-4EE7-B28B-9755C093A96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44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Cray XK7 Nodes</a:t>
            </a:r>
          </a:p>
        </p:txBody>
      </p:sp>
      <p:sp>
        <p:nvSpPr>
          <p:cNvPr id="20482" name="Content Placeholder 5"/>
          <p:cNvSpPr>
            <a:spLocks noGrp="1"/>
          </p:cNvSpPr>
          <p:nvPr>
            <p:ph idx="1"/>
          </p:nvPr>
        </p:nvSpPr>
        <p:spPr>
          <a:xfrm>
            <a:off x="4698610" y="1276127"/>
            <a:ext cx="4343986" cy="4798595"/>
          </a:xfrm>
        </p:spPr>
        <p:txBody>
          <a:bodyPr/>
          <a:lstStyle/>
          <a:p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Dual-socket Node</a:t>
            </a:r>
          </a:p>
          <a:p>
            <a:pPr lvl="1"/>
            <a:r>
              <a:rPr lang="en-US" sz="2400" dirty="0">
                <a:latin typeface="Times New Roman" charset="0"/>
                <a:ea typeface="ＭＳ Ｐゴシック" charset="0"/>
              </a:rPr>
              <a:t>One AMD </a:t>
            </a:r>
            <a:r>
              <a:rPr lang="en-US" sz="2400" dirty="0" err="1">
                <a:latin typeface="Times New Roman" charset="0"/>
                <a:ea typeface="ＭＳ Ｐゴシック" charset="0"/>
              </a:rPr>
              <a:t>Interlagos</a:t>
            </a:r>
            <a:r>
              <a:rPr lang="en-US" sz="2400" dirty="0">
                <a:latin typeface="Times New Roman" charset="0"/>
                <a:ea typeface="ＭＳ Ｐゴシック" charset="0"/>
              </a:rPr>
              <a:t> chip</a:t>
            </a:r>
          </a:p>
          <a:p>
            <a:pPr lvl="2"/>
            <a:r>
              <a:rPr lang="en-US" sz="2200" dirty="0">
                <a:latin typeface="Times New Roman" charset="0"/>
                <a:ea typeface="ＭＳ Ｐゴシック" charset="0"/>
              </a:rPr>
              <a:t>8 core modules, 32 threads</a:t>
            </a:r>
          </a:p>
          <a:p>
            <a:pPr lvl="2"/>
            <a:r>
              <a:rPr lang="en-US" sz="2200" dirty="0">
                <a:latin typeface="Times New Roman" charset="0"/>
                <a:ea typeface="ＭＳ Ｐゴシック" charset="0"/>
              </a:rPr>
              <a:t>156.5 GFs peak performance</a:t>
            </a:r>
          </a:p>
          <a:p>
            <a:pPr lvl="2"/>
            <a:r>
              <a:rPr lang="en-US" sz="2000" dirty="0">
                <a:latin typeface="Times New Roman" charset="0"/>
                <a:ea typeface="ＭＳ Ｐゴシック" charset="0"/>
              </a:rPr>
              <a:t>32 GBs memory</a:t>
            </a:r>
          </a:p>
          <a:p>
            <a:pPr lvl="3"/>
            <a:r>
              <a:rPr lang="en-US" sz="1800" dirty="0">
                <a:latin typeface="Times New Roman" charset="0"/>
                <a:ea typeface="ＭＳ Ｐゴシック" charset="0"/>
              </a:rPr>
              <a:t>51 GB/s bandwidth</a:t>
            </a:r>
          </a:p>
          <a:p>
            <a:pPr lvl="1"/>
            <a:r>
              <a:rPr lang="en-US" sz="2400" dirty="0">
                <a:latin typeface="Times New Roman" charset="0"/>
                <a:ea typeface="ＭＳ Ｐゴシック" charset="0"/>
              </a:rPr>
              <a:t>One NVIDIA Kepler chip</a:t>
            </a:r>
          </a:p>
          <a:p>
            <a:pPr lvl="2"/>
            <a:r>
              <a:rPr lang="en-US" sz="2000" dirty="0">
                <a:latin typeface="Times New Roman" charset="0"/>
                <a:ea typeface="ＭＳ Ｐゴシック" charset="0"/>
              </a:rPr>
              <a:t>1.3 TFs peak performance</a:t>
            </a:r>
          </a:p>
          <a:p>
            <a:pPr lvl="2"/>
            <a:r>
              <a:rPr lang="en-US" sz="2000" dirty="0">
                <a:latin typeface="Times New Roman" charset="0"/>
                <a:ea typeface="ＭＳ Ｐゴシック" charset="0"/>
              </a:rPr>
              <a:t>6 GBs GDDR5 memory</a:t>
            </a:r>
          </a:p>
          <a:p>
            <a:pPr lvl="3"/>
            <a:r>
              <a:rPr lang="en-US" sz="1800" dirty="0">
                <a:latin typeface="Times New Roman" charset="0"/>
                <a:ea typeface="ＭＳ Ｐゴシック" charset="0"/>
              </a:rPr>
              <a:t>250 GB/sec bandwidth</a:t>
            </a:r>
          </a:p>
          <a:p>
            <a:pPr lvl="1"/>
            <a:r>
              <a:rPr lang="en-US" sz="2400" dirty="0">
                <a:latin typeface="Times New Roman" charset="0"/>
                <a:ea typeface="ＭＳ Ｐゴシック" charset="0"/>
              </a:rPr>
              <a:t>Gemini Interconnect</a:t>
            </a:r>
          </a:p>
          <a:p>
            <a:pPr lvl="2"/>
            <a:r>
              <a:rPr lang="en-US" sz="2000" dirty="0">
                <a:latin typeface="Times New Roman" charset="0"/>
                <a:ea typeface="ＭＳ Ｐゴシック" charset="0"/>
              </a:rPr>
              <a:t>Same as XE6 nodes</a:t>
            </a:r>
            <a:endParaRPr lang="en-US" sz="2000" dirty="0">
              <a:latin typeface="Cambria" charset="0"/>
              <a:ea typeface="ＭＳ Ｐゴシック" charset="0"/>
            </a:endParaRP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285117" y="1786392"/>
            <a:ext cx="4180750" cy="3159578"/>
            <a:chOff x="2197100" y="1755775"/>
            <a:chExt cx="5600141" cy="4232275"/>
          </a:xfrm>
        </p:grpSpPr>
        <p:pic>
          <p:nvPicPr>
            <p:cNvPr id="79" name="Picture 10" descr="C:\Documents and Settings\jcissell\Desktop\icons for jeff ppt\pipes\0a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150" y="3482975"/>
              <a:ext cx="1169988" cy="94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" name="Picture 10" descr="C:\Documents and Settings\jcissell\Desktop\icons for jeff ppt\pipes\0a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3750" y="3706813"/>
              <a:ext cx="1169988" cy="944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1" name="Group 71"/>
            <p:cNvGrpSpPr>
              <a:grpSpLocks/>
            </p:cNvGrpSpPr>
            <p:nvPr/>
          </p:nvGrpSpPr>
          <p:grpSpPr bwMode="auto">
            <a:xfrm>
              <a:off x="7099300" y="3138488"/>
              <a:ext cx="609600" cy="900112"/>
              <a:chOff x="7924800" y="2057400"/>
              <a:chExt cx="795005" cy="1171592"/>
            </a:xfrm>
          </p:grpSpPr>
          <p:pic>
            <p:nvPicPr>
              <p:cNvPr id="82" name="Picture 5" descr="C:\Documents and Settings\jcissell\Desktop\ram2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4552" y="2057400"/>
                <a:ext cx="415253" cy="11715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3" name="Picture 10" descr="C:\Documents and Settings\jcissell\Desktop\New Folder (2)\pipe_00b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24800" y="2590800"/>
                <a:ext cx="609600" cy="408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4" name="Picture 3" descr="\\inside.us.cray.com\DavWWWRoot\depts\marketing\Cray Image Library\Cray Clip Art\PowerPoint Architecture pieces\2amdr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5200" y="3270250"/>
              <a:ext cx="1228725" cy="862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Picture 11" descr="C:\Documents and Settings\jcissell\Desktop\icons for jeff ppt\pipes\00b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2688" y="3679825"/>
              <a:ext cx="1190625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" name="Picture 5" descr="C:\Documents and Settings\jcissell\Desktop\icons for jeff ppt\blue bar 3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5775" y="4187825"/>
              <a:ext cx="1631950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7" name="Group 71"/>
            <p:cNvGrpSpPr>
              <a:grpSpLocks/>
            </p:cNvGrpSpPr>
            <p:nvPr/>
          </p:nvGrpSpPr>
          <p:grpSpPr bwMode="auto">
            <a:xfrm>
              <a:off x="4538663" y="4551363"/>
              <a:ext cx="877887" cy="1436687"/>
              <a:chOff x="4267200" y="1219200"/>
              <a:chExt cx="1143000" cy="1871033"/>
            </a:xfrm>
          </p:grpSpPr>
          <p:pic>
            <p:nvPicPr>
              <p:cNvPr id="88" name="Picture 4" descr="C:\Documents and Settings\jcissell\Desktop\icons for jeff ppt\blue bar 2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67200" y="1295400"/>
                <a:ext cx="457200" cy="17948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9" name="Picture 4" descr="C:\Documents and Settings\jcissell\Desktop\icons for jeff ppt\blue bar 2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3000" y="1219200"/>
                <a:ext cx="457200" cy="17948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0" name="Picture 2" descr="C:\WORK\powerpoint\art\chip and pipe icons and art\chips\gemini2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6875" y="3471863"/>
              <a:ext cx="1619250" cy="1744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1" name="Group 120"/>
            <p:cNvGrpSpPr>
              <a:grpSpLocks/>
            </p:cNvGrpSpPr>
            <p:nvPr/>
          </p:nvGrpSpPr>
          <p:grpSpPr bwMode="auto">
            <a:xfrm>
              <a:off x="2197100" y="3756025"/>
              <a:ext cx="2222500" cy="979488"/>
              <a:chOff x="2362200" y="1847335"/>
              <a:chExt cx="2895600" cy="1276865"/>
            </a:xfrm>
          </p:grpSpPr>
          <p:pic>
            <p:nvPicPr>
              <p:cNvPr id="92" name="Picture 11" descr="C:\Documents and Settings\jcissell\Desktop\icons for jeff ppt\pipes\00b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06444" y="2082001"/>
                <a:ext cx="1551356" cy="5087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3" name="Picture 3" descr="\\inside.us.cray.com\DavWWWRoot\depts\marketing\Cray Image Library\Cray Clip Art\PowerPoint Architecture pieces\2amdr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5600" y="1847335"/>
                <a:ext cx="1600200" cy="1124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94" name="Group 98"/>
              <p:cNvGrpSpPr>
                <a:grpSpLocks/>
              </p:cNvGrpSpPr>
              <p:nvPr/>
            </p:nvGrpSpPr>
            <p:grpSpPr bwMode="auto">
              <a:xfrm>
                <a:off x="2362200" y="1952607"/>
                <a:ext cx="685800" cy="1171593"/>
                <a:chOff x="2362200" y="1876407"/>
                <a:chExt cx="685800" cy="1171593"/>
              </a:xfrm>
            </p:grpSpPr>
            <p:pic>
              <p:nvPicPr>
                <p:cNvPr id="95" name="Picture 10" descr="C:\Documents and Settings\jcissell\Desktop\New Folder (2)\pipe_00b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38400" y="2314810"/>
                  <a:ext cx="609600" cy="4089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6" name="Picture 5" descr="C:\Documents and Settings\jcissell\Desktop\ram2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62200" y="1876407"/>
                  <a:ext cx="415254" cy="11715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pic>
          <p:nvPicPr>
            <p:cNvPr id="97" name="Picture 10" descr="C:\Documents and Settings\jcissell\Desktop\icons for jeff ppt\pipes\0a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7425" y="4759325"/>
              <a:ext cx="1169988" cy="94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10" descr="C:\Documents and Settings\jcissell\Desktop\icons for jeff ppt\pipes\0a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8450" y="4660900"/>
              <a:ext cx="1169988" cy="946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9" name="Picture 5" descr="C:\Documents and Settings\jcissell\Desktop\icons for jeff ppt\blue bar 3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6225" y="4597400"/>
              <a:ext cx="1631950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0" name="Group 70"/>
            <p:cNvGrpSpPr>
              <a:grpSpLocks/>
            </p:cNvGrpSpPr>
            <p:nvPr/>
          </p:nvGrpSpPr>
          <p:grpSpPr bwMode="auto">
            <a:xfrm>
              <a:off x="4538663" y="2301875"/>
              <a:ext cx="877887" cy="1436688"/>
              <a:chOff x="4267200" y="1295400"/>
              <a:chExt cx="1143000" cy="1871033"/>
            </a:xfrm>
          </p:grpSpPr>
          <p:pic>
            <p:nvPicPr>
              <p:cNvPr id="101" name="Picture 4" descr="C:\Documents and Settings\jcissell\Desktop\icons for jeff ppt\blue bar 2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67200" y="1371600"/>
                <a:ext cx="457200" cy="17948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" name="Picture 4" descr="C:\Documents and Settings\jcissell\Desktop\icons for jeff ppt\blue bar 2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3000" y="1295400"/>
                <a:ext cx="457200" cy="17948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09" name="Group 68"/>
            <p:cNvGrpSpPr>
              <a:grpSpLocks/>
            </p:cNvGrpSpPr>
            <p:nvPr/>
          </p:nvGrpSpPr>
          <p:grpSpPr bwMode="auto">
            <a:xfrm>
              <a:off x="5984876" y="1755775"/>
              <a:ext cx="1812365" cy="1685925"/>
              <a:chOff x="6929716" y="1295209"/>
              <a:chExt cx="1812514" cy="1686005"/>
            </a:xfrm>
          </p:grpSpPr>
          <p:grpSp>
            <p:nvGrpSpPr>
              <p:cNvPr id="110" name="Group 74"/>
              <p:cNvGrpSpPr>
                <a:grpSpLocks/>
              </p:cNvGrpSpPr>
              <p:nvPr/>
            </p:nvGrpSpPr>
            <p:grpSpPr bwMode="auto">
              <a:xfrm>
                <a:off x="8003986" y="1339660"/>
                <a:ext cx="626083" cy="899568"/>
                <a:chOff x="7848600" y="768144"/>
                <a:chExt cx="815407" cy="1171592"/>
              </a:xfrm>
            </p:grpSpPr>
            <p:pic>
              <p:nvPicPr>
                <p:cNvPr id="114" name="Picture 5" descr="C:\Documents and Settings\jcissell\Desktop\ram2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248754" y="768144"/>
                  <a:ext cx="415253" cy="11715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5" name="Picture 10" descr="C:\Documents and Settings\jcissell\Desktop\New Folder (2)\pipe_00b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48600" y="1314743"/>
                  <a:ext cx="609600" cy="4089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111" name="Picture 2" descr="C:\Users\jpb\Desktop\SC2010\Clipart\pipe_3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8504" y="1563891"/>
                <a:ext cx="271273" cy="1417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" name="Picture 3" descr="C:\Users\jpb\Desktop\SC2010\Clipart\nvidia-r.png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29716" y="1295209"/>
                <a:ext cx="1236008" cy="1301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" name="TextBox 72"/>
              <p:cNvSpPr txBox="1">
                <a:spLocks noChangeArrowheads="1"/>
              </p:cNvSpPr>
              <p:nvPr/>
            </p:nvSpPr>
            <p:spPr bwMode="auto">
              <a:xfrm rot="21014095">
                <a:off x="7621478" y="2425360"/>
                <a:ext cx="1120752" cy="3298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000" b="1" dirty="0" err="1">
                    <a:solidFill>
                      <a:srgbClr val="000000"/>
                    </a:solidFill>
                  </a:rPr>
                  <a:t>PCIe</a:t>
                </a:r>
                <a:r>
                  <a:rPr lang="en-US" sz="1000" b="1" dirty="0">
                    <a:solidFill>
                      <a:srgbClr val="000000"/>
                    </a:solidFill>
                  </a:rPr>
                  <a:t> Gen2</a:t>
                </a:r>
              </a:p>
            </p:txBody>
          </p:sp>
        </p:grpSp>
      </p:grpSp>
      <p:sp>
        <p:nvSpPr>
          <p:cNvPr id="104" name="TextBox 60"/>
          <p:cNvSpPr txBox="1">
            <a:spLocks noChangeArrowheads="1"/>
          </p:cNvSpPr>
          <p:nvPr/>
        </p:nvSpPr>
        <p:spPr bwMode="auto">
          <a:xfrm rot="21119914">
            <a:off x="1613723" y="3427101"/>
            <a:ext cx="52228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900" b="1" dirty="0">
                <a:solidFill>
                  <a:srgbClr val="000000"/>
                </a:solidFill>
              </a:rPr>
              <a:t>HT3</a:t>
            </a:r>
          </a:p>
        </p:txBody>
      </p:sp>
      <p:sp>
        <p:nvSpPr>
          <p:cNvPr id="103" name="TextBox 58"/>
          <p:cNvSpPr txBox="1">
            <a:spLocks noChangeArrowheads="1"/>
          </p:cNvSpPr>
          <p:nvPr/>
        </p:nvSpPr>
        <p:spPr bwMode="auto">
          <a:xfrm rot="21119914">
            <a:off x="3020883" y="3205148"/>
            <a:ext cx="52228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900" b="1" dirty="0">
                <a:solidFill>
                  <a:srgbClr val="000000"/>
                </a:solidFill>
              </a:rPr>
              <a:t>HT3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14400" y="5413514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+mj-lt"/>
              </a:rPr>
              <a:t>Blue Waters contains 4,224 Cray XK7 compute nodes.</a:t>
            </a:r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2895600" y="1676400"/>
            <a:ext cx="2057400" cy="2057400"/>
          </a:xfrm>
          <a:prstGeom prst="ellipse">
            <a:avLst/>
          </a:prstGeom>
          <a:solidFill>
            <a:schemeClr val="accent3">
              <a:lumMod val="60000"/>
              <a:lumOff val="40000"/>
              <a:alpha val="11000"/>
            </a:schemeClr>
          </a:solidFill>
          <a:ln w="508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hangingPunct="0">
              <a:defRPr/>
            </a:pPr>
            <a:endParaRPr lang="en-US" sz="1400">
              <a:solidFill>
                <a:srgbClr val="000000"/>
              </a:solidFill>
            </a:endParaRPr>
          </a:p>
        </p:txBody>
      </p:sp>
      <p:pic>
        <p:nvPicPr>
          <p:cNvPr id="3" name="Picture 2" descr="cray_logo_head.gif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" t="33333" r="51134" b="10753"/>
          <a:stretch/>
        </p:blipFill>
        <p:spPr>
          <a:xfrm>
            <a:off x="6934200" y="484094"/>
            <a:ext cx="1828800" cy="430306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26609" y="1676400"/>
            <a:ext cx="1443790" cy="32329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Hwu, 2007-2018 ECE408/CS483, University of Illinois, Urbana-Champaign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1F6BEC-4D39-4EE7-B28B-9755C093A96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73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CUDA-based cluster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1"/>
            <a:ext cx="8305800" cy="963216"/>
          </a:xfrm>
        </p:spPr>
        <p:txBody>
          <a:bodyPr/>
          <a:lstStyle/>
          <a:p>
            <a:r>
              <a:rPr lang="en-US" dirty="0"/>
              <a:t>Each node contains </a:t>
            </a:r>
            <a:r>
              <a:rPr lang="en-US" i="1" dirty="0"/>
              <a:t>N</a:t>
            </a:r>
            <a:r>
              <a:rPr lang="en-US" dirty="0"/>
              <a:t> GPUs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876800" y="1981200"/>
            <a:ext cx="3886200" cy="4267200"/>
            <a:chOff x="533400" y="1828800"/>
            <a:chExt cx="3886200" cy="4267200"/>
          </a:xfrm>
        </p:grpSpPr>
        <p:sp>
          <p:nvSpPr>
            <p:cNvPr id="17" name="Rectangle 16"/>
            <p:cNvSpPr/>
            <p:nvPr/>
          </p:nvSpPr>
          <p:spPr>
            <a:xfrm>
              <a:off x="2075148" y="2182416"/>
              <a:ext cx="792088" cy="5292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…</a:t>
              </a:r>
              <a:endParaRPr lang="es-E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075148" y="4535252"/>
              <a:ext cx="792088" cy="5292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…</a:t>
              </a:r>
              <a:endParaRPr lang="es-E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09712" y="2074660"/>
              <a:ext cx="1041400" cy="74471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GPU 0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191272" y="2074659"/>
              <a:ext cx="1041400" cy="74471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GPU N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769547" y="2855640"/>
              <a:ext cx="381000" cy="153732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err="1"/>
                <a:t>PCIe</a:t>
              </a:r>
              <a:endParaRPr lang="en-US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810272" y="2855640"/>
              <a:ext cx="381000" cy="153732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err="1"/>
                <a:t>PCIe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815008" y="4427496"/>
              <a:ext cx="1041400" cy="7447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 0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090712" y="4427373"/>
              <a:ext cx="1041400" cy="7447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 M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815008" y="5344263"/>
              <a:ext cx="3317104" cy="60772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Host Memory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3400" y="1828800"/>
              <a:ext cx="3886200" cy="4267200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85800" y="1981200"/>
            <a:ext cx="3886200" cy="4267200"/>
            <a:chOff x="533400" y="1828800"/>
            <a:chExt cx="3886200" cy="4267200"/>
          </a:xfrm>
        </p:grpSpPr>
        <p:sp>
          <p:nvSpPr>
            <p:cNvPr id="42" name="Rectangle 41"/>
            <p:cNvSpPr/>
            <p:nvPr/>
          </p:nvSpPr>
          <p:spPr>
            <a:xfrm>
              <a:off x="2075148" y="2182416"/>
              <a:ext cx="792088" cy="5292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…</a:t>
              </a:r>
              <a:endParaRPr lang="es-E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75148" y="4535252"/>
              <a:ext cx="792088" cy="5292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…</a:t>
              </a:r>
              <a:endParaRPr lang="es-E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09712" y="2074660"/>
              <a:ext cx="1041400" cy="74471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GPU 0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191272" y="2074659"/>
              <a:ext cx="1041400" cy="74471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GPU N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769547" y="2855640"/>
              <a:ext cx="381000" cy="153732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err="1"/>
                <a:t>PCIe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810272" y="2855640"/>
              <a:ext cx="381000" cy="153732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err="1"/>
                <a:t>PCIe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815008" y="4427496"/>
              <a:ext cx="1041400" cy="7447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 0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090712" y="4427373"/>
              <a:ext cx="1041400" cy="7447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 M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815008" y="5344263"/>
              <a:ext cx="3317104" cy="60772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Host Memory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33400" y="1828800"/>
              <a:ext cx="3886200" cy="4267200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/>
          <a:p>
            <a:fld id="{A6FE50F2-1933-4704-B64F-C447B3E0257F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Hwu, 2007-2018 ECE408/CS483, University of Illinois, Urbana-Champaign </a:t>
            </a:r>
          </a:p>
        </p:txBody>
      </p:sp>
    </p:spTree>
    <p:extLst>
      <p:ext uri="{BB962C8B-B14F-4D97-AF65-F5344CB8AC3E}">
        <p14:creationId xmlns:p14="http://schemas.microsoft.com/office/powerpoint/2010/main" val="2443394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MPI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219200"/>
            <a:ext cx="8153400" cy="4572000"/>
          </a:xfrm>
        </p:spPr>
        <p:txBody>
          <a:bodyPr/>
          <a:lstStyle/>
          <a:p>
            <a:r>
              <a:rPr lang="en-US" dirty="0"/>
              <a:t>Many processes distributed in a cluster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process computes part of the output</a:t>
            </a:r>
          </a:p>
          <a:p>
            <a:r>
              <a:rPr lang="en-US" dirty="0"/>
              <a:t>Processes communicate with each other through message passing (not global memory)</a:t>
            </a:r>
          </a:p>
          <a:p>
            <a:r>
              <a:rPr lang="en-US" dirty="0"/>
              <a:t>Processes can synchronize through messages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/>
          <a:p>
            <a:fld id="{A6FE50F2-1933-4704-B64F-C447B3E0257F}" type="slidenum">
              <a:rPr lang="en-US" smtClean="0"/>
              <a:t>9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762000" y="2057400"/>
            <a:ext cx="1828800" cy="1524000"/>
            <a:chOff x="1066800" y="2057400"/>
            <a:chExt cx="1828800" cy="1524000"/>
          </a:xfrm>
        </p:grpSpPr>
        <p:sp>
          <p:nvSpPr>
            <p:cNvPr id="7" name="Rounded Rectangle 6"/>
            <p:cNvSpPr/>
            <p:nvPr/>
          </p:nvSpPr>
          <p:spPr>
            <a:xfrm>
              <a:off x="1066800" y="2057400"/>
              <a:ext cx="1828800" cy="1524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Node</a:t>
              </a:r>
            </a:p>
          </p:txBody>
        </p:sp>
        <p:sp>
          <p:nvSpPr>
            <p:cNvPr id="10" name="Cloud 9"/>
            <p:cNvSpPr/>
            <p:nvPr/>
          </p:nvSpPr>
          <p:spPr>
            <a:xfrm>
              <a:off x="1219200" y="2222089"/>
              <a:ext cx="609600" cy="331839"/>
            </a:xfrm>
            <a:prstGeom prst="clou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loud 10"/>
            <p:cNvSpPr/>
            <p:nvPr/>
          </p:nvSpPr>
          <p:spPr>
            <a:xfrm>
              <a:off x="1993490" y="2213482"/>
              <a:ext cx="609600" cy="331839"/>
            </a:xfrm>
            <a:prstGeom prst="clou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loud 11"/>
            <p:cNvSpPr/>
            <p:nvPr/>
          </p:nvSpPr>
          <p:spPr>
            <a:xfrm>
              <a:off x="1219200" y="2711241"/>
              <a:ext cx="609600" cy="331839"/>
            </a:xfrm>
            <a:prstGeom prst="clou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loud 12"/>
            <p:cNvSpPr/>
            <p:nvPr/>
          </p:nvSpPr>
          <p:spPr>
            <a:xfrm>
              <a:off x="2008238" y="2711241"/>
              <a:ext cx="609600" cy="331839"/>
            </a:xfrm>
            <a:prstGeom prst="clou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85025" y="2057400"/>
            <a:ext cx="1828800" cy="1524000"/>
            <a:chOff x="1066800" y="2057400"/>
            <a:chExt cx="1828800" cy="1524000"/>
          </a:xfrm>
        </p:grpSpPr>
        <p:sp>
          <p:nvSpPr>
            <p:cNvPr id="17" name="Rounded Rectangle 16"/>
            <p:cNvSpPr/>
            <p:nvPr/>
          </p:nvSpPr>
          <p:spPr>
            <a:xfrm>
              <a:off x="1066800" y="2057400"/>
              <a:ext cx="1828800" cy="1524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Node</a:t>
              </a:r>
            </a:p>
          </p:txBody>
        </p:sp>
        <p:sp>
          <p:nvSpPr>
            <p:cNvPr id="18" name="Cloud 17"/>
            <p:cNvSpPr/>
            <p:nvPr/>
          </p:nvSpPr>
          <p:spPr>
            <a:xfrm>
              <a:off x="1219200" y="2222089"/>
              <a:ext cx="609600" cy="331839"/>
            </a:xfrm>
            <a:prstGeom prst="clou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loud 18"/>
            <p:cNvSpPr/>
            <p:nvPr/>
          </p:nvSpPr>
          <p:spPr>
            <a:xfrm>
              <a:off x="1993490" y="2213482"/>
              <a:ext cx="609600" cy="331839"/>
            </a:xfrm>
            <a:prstGeom prst="clou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loud 19"/>
            <p:cNvSpPr/>
            <p:nvPr/>
          </p:nvSpPr>
          <p:spPr>
            <a:xfrm>
              <a:off x="1219200" y="2711241"/>
              <a:ext cx="609600" cy="331839"/>
            </a:xfrm>
            <a:prstGeom prst="clou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loud 20"/>
            <p:cNvSpPr/>
            <p:nvPr/>
          </p:nvSpPr>
          <p:spPr>
            <a:xfrm>
              <a:off x="2008238" y="2711241"/>
              <a:ext cx="609600" cy="331839"/>
            </a:xfrm>
            <a:prstGeom prst="clou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608050" y="2057400"/>
            <a:ext cx="1828800" cy="1524000"/>
            <a:chOff x="1066800" y="2057400"/>
            <a:chExt cx="1828800" cy="1524000"/>
          </a:xfrm>
        </p:grpSpPr>
        <p:sp>
          <p:nvSpPr>
            <p:cNvPr id="23" name="Rounded Rectangle 22"/>
            <p:cNvSpPr/>
            <p:nvPr/>
          </p:nvSpPr>
          <p:spPr>
            <a:xfrm>
              <a:off x="1066800" y="2057400"/>
              <a:ext cx="1828800" cy="1524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Node</a:t>
              </a:r>
            </a:p>
          </p:txBody>
        </p:sp>
        <p:sp>
          <p:nvSpPr>
            <p:cNvPr id="24" name="Cloud 23"/>
            <p:cNvSpPr/>
            <p:nvPr/>
          </p:nvSpPr>
          <p:spPr>
            <a:xfrm>
              <a:off x="1219200" y="2222089"/>
              <a:ext cx="609600" cy="331839"/>
            </a:xfrm>
            <a:prstGeom prst="clou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loud 24"/>
            <p:cNvSpPr/>
            <p:nvPr/>
          </p:nvSpPr>
          <p:spPr>
            <a:xfrm>
              <a:off x="1993490" y="2213482"/>
              <a:ext cx="609600" cy="331839"/>
            </a:xfrm>
            <a:prstGeom prst="clou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loud 25"/>
            <p:cNvSpPr/>
            <p:nvPr/>
          </p:nvSpPr>
          <p:spPr>
            <a:xfrm>
              <a:off x="1219200" y="2711241"/>
              <a:ext cx="609600" cy="331839"/>
            </a:xfrm>
            <a:prstGeom prst="clou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loud 26"/>
            <p:cNvSpPr/>
            <p:nvPr/>
          </p:nvSpPr>
          <p:spPr>
            <a:xfrm>
              <a:off x="2008238" y="2711241"/>
              <a:ext cx="609600" cy="331839"/>
            </a:xfrm>
            <a:prstGeom prst="clou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531074" y="2057400"/>
            <a:ext cx="1828800" cy="1524000"/>
            <a:chOff x="1066800" y="2057400"/>
            <a:chExt cx="1828800" cy="1524000"/>
          </a:xfrm>
        </p:grpSpPr>
        <p:sp>
          <p:nvSpPr>
            <p:cNvPr id="47" name="Rounded Rectangle 46"/>
            <p:cNvSpPr/>
            <p:nvPr/>
          </p:nvSpPr>
          <p:spPr>
            <a:xfrm>
              <a:off x="1066800" y="2057400"/>
              <a:ext cx="1828800" cy="1524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Node</a:t>
              </a:r>
            </a:p>
          </p:txBody>
        </p:sp>
        <p:sp>
          <p:nvSpPr>
            <p:cNvPr id="48" name="Cloud 47"/>
            <p:cNvSpPr/>
            <p:nvPr/>
          </p:nvSpPr>
          <p:spPr>
            <a:xfrm>
              <a:off x="1219200" y="2222089"/>
              <a:ext cx="609600" cy="331839"/>
            </a:xfrm>
            <a:prstGeom prst="clou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loud 48"/>
            <p:cNvSpPr/>
            <p:nvPr/>
          </p:nvSpPr>
          <p:spPr>
            <a:xfrm>
              <a:off x="1993490" y="2213482"/>
              <a:ext cx="609600" cy="331839"/>
            </a:xfrm>
            <a:prstGeom prst="clou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loud 49"/>
            <p:cNvSpPr/>
            <p:nvPr/>
          </p:nvSpPr>
          <p:spPr>
            <a:xfrm>
              <a:off x="1219200" y="2711241"/>
              <a:ext cx="609600" cy="331839"/>
            </a:xfrm>
            <a:prstGeom prst="clou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loud 50"/>
            <p:cNvSpPr/>
            <p:nvPr/>
          </p:nvSpPr>
          <p:spPr>
            <a:xfrm>
              <a:off x="2008238" y="2711241"/>
              <a:ext cx="609600" cy="331839"/>
            </a:xfrm>
            <a:prstGeom prst="clou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3" name="Elbow Connector 52"/>
          <p:cNvCxnSpPr>
            <a:stCxn id="7" idx="2"/>
            <a:endCxn id="17" idx="2"/>
          </p:cNvCxnSpPr>
          <p:nvPr/>
        </p:nvCxnSpPr>
        <p:spPr>
          <a:xfrm rot="16200000" flipH="1">
            <a:off x="2637912" y="2619887"/>
            <a:ext cx="12700" cy="1923025"/>
          </a:xfrm>
          <a:prstGeom prst="bentConnector3">
            <a:avLst>
              <a:gd name="adj1" fmla="val 180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7" idx="2"/>
            <a:endCxn id="23" idx="2"/>
          </p:cNvCxnSpPr>
          <p:nvPr/>
        </p:nvCxnSpPr>
        <p:spPr>
          <a:xfrm rot="16200000" flipH="1">
            <a:off x="4560937" y="2619887"/>
            <a:ext cx="12700" cy="1923025"/>
          </a:xfrm>
          <a:prstGeom prst="bentConnector3">
            <a:avLst>
              <a:gd name="adj1" fmla="val 180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47" idx="2"/>
            <a:endCxn id="23" idx="2"/>
          </p:cNvCxnSpPr>
          <p:nvPr/>
        </p:nvCxnSpPr>
        <p:spPr>
          <a:xfrm rot="5400000">
            <a:off x="6483962" y="2619888"/>
            <a:ext cx="12700" cy="1923024"/>
          </a:xfrm>
          <a:prstGeom prst="bentConnector3">
            <a:avLst>
              <a:gd name="adj1" fmla="val 180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7DFF8-5F92-4115-B6E2-E21525C906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Hwu, 2007-2018 ECE408/CS483, University of Illinois, Urbana-Champaign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8932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31949</TotalTime>
  <Words>1403</Words>
  <Application>Microsoft Office PowerPoint</Application>
  <PresentationFormat>On-screen Show (4:3)</PresentationFormat>
  <Paragraphs>450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ＭＳ Ｐゴシック</vt:lpstr>
      <vt:lpstr>Arial</vt:lpstr>
      <vt:lpstr>Bellova</vt:lpstr>
      <vt:lpstr>Cambria</vt:lpstr>
      <vt:lpstr>Consolas</vt:lpstr>
      <vt:lpstr>Lucida Console</vt:lpstr>
      <vt:lpstr>Palatino</vt:lpstr>
      <vt:lpstr>Times New Roman</vt:lpstr>
      <vt:lpstr>ヒラギノ角ゴ Pro W3</vt:lpstr>
      <vt:lpstr>Default Design</vt:lpstr>
      <vt:lpstr>ECE408 / CS483/CSE408 Spring 2018  Applied Parallel Programming   Lecture 27: Joint CUDA-MPI Programming</vt:lpstr>
      <vt:lpstr>Objective</vt:lpstr>
      <vt:lpstr>Blue Waters Computing System</vt:lpstr>
      <vt:lpstr>Blue Waters and Titan Computing Systems</vt:lpstr>
      <vt:lpstr>Gemini Interconnect Network</vt:lpstr>
      <vt:lpstr>PowerPoint Presentation</vt:lpstr>
      <vt:lpstr>Cray XK7 Nodes</vt:lpstr>
      <vt:lpstr>CUDA-based cluster</vt:lpstr>
      <vt:lpstr>MPI Model</vt:lpstr>
      <vt:lpstr>MPI Initialization, Info</vt:lpstr>
      <vt:lpstr>Vector Addition: Main Process</vt:lpstr>
      <vt:lpstr>MPI Sending Data</vt:lpstr>
      <vt:lpstr>MPI Sending Data</vt:lpstr>
      <vt:lpstr>MPI Receiving Data</vt:lpstr>
      <vt:lpstr>MPI Receiving Data</vt:lpstr>
      <vt:lpstr>Vector Addition: Server Process (I)</vt:lpstr>
      <vt:lpstr>Vector Addition: Server Process (II)</vt:lpstr>
      <vt:lpstr>Vector Addition: Server Process (III)</vt:lpstr>
      <vt:lpstr>Vector Addition: Compute Process (I)</vt:lpstr>
      <vt:lpstr>Vector Addition: Compute Process (II)</vt:lpstr>
      <vt:lpstr>Current Trends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Hwu</dc:creator>
  <cp:lastModifiedBy>Hwu, Wen-Mei W</cp:lastModifiedBy>
  <cp:revision>173</cp:revision>
  <dcterms:created xsi:type="dcterms:W3CDTF">1601-01-01T00:00:00Z</dcterms:created>
  <dcterms:modified xsi:type="dcterms:W3CDTF">2018-04-26T12:42:12Z</dcterms:modified>
</cp:coreProperties>
</file>