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412" r:id="rId6"/>
    <p:sldId id="414" r:id="rId7"/>
    <p:sldId id="415" r:id="rId8"/>
    <p:sldId id="416" r:id="rId9"/>
    <p:sldId id="389" r:id="rId10"/>
    <p:sldId id="391" r:id="rId11"/>
    <p:sldId id="408" r:id="rId12"/>
    <p:sldId id="409" r:id="rId13"/>
    <p:sldId id="403" r:id="rId14"/>
    <p:sldId id="402" r:id="rId15"/>
    <p:sldId id="392" r:id="rId16"/>
    <p:sldId id="410" r:id="rId17"/>
    <p:sldId id="404" r:id="rId18"/>
    <p:sldId id="405" r:id="rId19"/>
    <p:sldId id="406" r:id="rId20"/>
    <p:sldId id="407" r:id="rId21"/>
    <p:sldId id="413" r:id="rId22"/>
    <p:sldId id="316" r:id="rId23"/>
    <p:sldId id="401" r:id="rId24"/>
    <p:sldId id="411" r:id="rId25"/>
    <p:sldId id="322" r:id="rId26"/>
    <p:sldId id="323" r:id="rId27"/>
    <p:sldId id="326" r:id="rId28"/>
    <p:sldId id="377" r:id="rId29"/>
    <p:sldId id="327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9850" autoAdjust="0"/>
  </p:normalViewPr>
  <p:slideViewPr>
    <p:cSldViewPr>
      <p:cViewPr varScale="1">
        <p:scale>
          <a:sx n="112" d="100"/>
          <a:sy n="112" d="100"/>
        </p:scale>
        <p:origin x="1368" y="82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310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178A5F9D-973D-498E-B2E4-CFE96E148C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24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F4A179-6EFA-45D7-A67D-ED894CFBCF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54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7E881C9-D367-4011-996F-C00ED1C3EF98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7E881C9-D367-4011-996F-C00ED1C3EF9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40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7E881C9-D367-4011-996F-C00ED1C3EF98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11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0BC487A-7971-48FF-9DCB-E58865D24901}" type="slidenum">
              <a:rPr lang="zh-TW" altLang="en-US" sz="1200" smtClean="0">
                <a:latin typeface="Times New Roman" pitchFamily="18" charset="0"/>
              </a:rPr>
              <a:pPr/>
              <a:t>19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200" smtClean="0">
                <a:latin typeface="Times New Roman" pitchFamily="18" charset="0"/>
              </a:rPr>
              <a:pPr/>
              <a:t>22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200" smtClean="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2228-2771-40F5-B744-F63225A5E1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3161-DE96-419E-AB1B-AAA3236F3C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D87C-E4DA-47CB-B68F-1F25F53A12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A894-4C8C-4C93-8A60-943754D92C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DC5A-23B8-439F-88F7-FD0CA636D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9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46D4-A7D1-4314-BCEB-B3E56AE161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8CBA-BC64-46D2-9687-B2D59B30B9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5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01AB0-1E33-47D7-91E2-EB81B03639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E68D7-2314-49F5-8EAC-77980C0E22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4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B8C8-CC99-47C3-9FD8-3AC6EB03D8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4EBC-2D69-4D57-A809-0FA6127866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99B9-6739-48E2-BF86-5502FC4775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BB92E-2889-4BE8-BA90-3D158FB3E5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39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8166-DAAC-4745-90C3-1A6D5A2A64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7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6" charset="-12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新細明體" pitchFamily="16" charset="-120"/>
              </a:defRPr>
            </a:lvl1pPr>
          </a:lstStyle>
          <a:p>
            <a:pPr>
              <a:defRPr/>
            </a:pPr>
            <a:fld id="{572A2E7E-E303-4B2A-9054-72A1D90A4C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5" r:id="rId2"/>
    <p:sldLayoutId id="2147483991" r:id="rId3"/>
    <p:sldLayoutId id="2147483986" r:id="rId4"/>
    <p:sldLayoutId id="2147483992" r:id="rId5"/>
    <p:sldLayoutId id="2147483993" r:id="rId6"/>
    <p:sldLayoutId id="2147483994" r:id="rId7"/>
    <p:sldLayoutId id="2147483987" r:id="rId8"/>
    <p:sldLayoutId id="2147483988" r:id="rId9"/>
    <p:sldLayoutId id="2147483995" r:id="rId10"/>
    <p:sldLayoutId id="2147483996" r:id="rId11"/>
    <p:sldLayoutId id="2147483997" r:id="rId12"/>
    <p:sldLayoutId id="2147483989" r:id="rId13"/>
    <p:sldLayoutId id="2147483998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/>
              <a:t>ECE408/CS483/CSE408 Spring 2018</a:t>
            </a:r>
            <a:br>
              <a:rPr lang="en-US" sz="2800" dirty="0"/>
            </a:br>
            <a:br>
              <a:rPr lang="en-US" sz="2800" dirty="0"/>
            </a:br>
            <a:r>
              <a:rPr lang="en-US" sz="3200" dirty="0">
                <a:ea typeface="Gulim" pitchFamily="34" charset="-127"/>
              </a:rPr>
              <a:t>Applied Parallel Programming</a:t>
            </a:r>
            <a:br>
              <a:rPr lang="en-US" altLang="zh-TW" dirty="0">
                <a:ea typeface="PMingLiU" pitchFamily="18" charset="-120"/>
              </a:rPr>
            </a:br>
            <a:br>
              <a:rPr lang="en-US" altLang="zh-TW" dirty="0">
                <a:ea typeface="PMingLiU" pitchFamily="18" charset="-120"/>
              </a:rPr>
            </a:br>
            <a:br>
              <a:rPr lang="en-US" altLang="zh-TW" dirty="0">
                <a:ea typeface="PMingLiU" pitchFamily="18" charset="-120"/>
              </a:rPr>
            </a:br>
            <a:r>
              <a:rPr lang="en-US" altLang="zh-TW" sz="3600" dirty="0">
                <a:ea typeface="PMingLiU" pitchFamily="18" charset="-120"/>
              </a:rPr>
              <a:t>Lecture 3:</a:t>
            </a:r>
            <a:r>
              <a:rPr lang="en-US" altLang="zh-TW" dirty="0">
                <a:ea typeface="PMingLiU" pitchFamily="18" charset="-120"/>
              </a:rPr>
              <a:t> Kernel-Based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Data Parallel Execution Model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dirty="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2" y="1824037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305800" cy="1143000"/>
          </a:xfrm>
        </p:spPr>
        <p:txBody>
          <a:bodyPr/>
          <a:lstStyle/>
          <a:p>
            <a:r>
              <a:rPr lang="en-US" dirty="0"/>
              <a:t>Covering a 76×62 picture with 16×16 blocks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2286000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(Col &lt; width)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2819400"/>
            <a:ext cx="8382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914" y="1371600"/>
            <a:ext cx="8763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// we have 3 channels corresponding to RGB</a:t>
            </a:r>
          </a:p>
          <a:p>
            <a:r>
              <a:rPr lang="en-US" sz="1400" i="1" dirty="0"/>
              <a:t>// The input image is encoded as unsigned characters [0, 255]</a:t>
            </a:r>
          </a:p>
          <a:p>
            <a:r>
              <a:rPr lang="en-US" sz="1400" b="1" i="1" dirty="0"/>
              <a:t>__global__ </a:t>
            </a:r>
          </a:p>
          <a:p>
            <a:r>
              <a:rPr lang="en-US" sz="1400" b="1" dirty="0"/>
              <a:t>void </a:t>
            </a:r>
            <a:r>
              <a:rPr lang="en-US" sz="1400" b="1" dirty="0" err="1"/>
              <a:t>colorToGreyscaleConvertion</a:t>
            </a:r>
            <a:r>
              <a:rPr lang="en-US" sz="1400" b="1" dirty="0"/>
              <a:t>(unsigned char * </a:t>
            </a:r>
            <a:r>
              <a:rPr lang="en-US" sz="1400" b="1" dirty="0" err="1"/>
              <a:t>grayImage</a:t>
            </a:r>
            <a:r>
              <a:rPr lang="en-US" sz="1400" b="1" dirty="0"/>
              <a:t>,  unsigned char * </a:t>
            </a:r>
            <a:r>
              <a:rPr lang="en-US" sz="1400" b="1" dirty="0" err="1"/>
              <a:t>rgbImage</a:t>
            </a:r>
            <a:r>
              <a:rPr lang="en-US" sz="1400" b="1" dirty="0"/>
              <a:t>,</a:t>
            </a:r>
          </a:p>
          <a:p>
            <a:r>
              <a:rPr lang="en-US" sz="1400" dirty="0"/>
              <a:t>                          </a:t>
            </a:r>
            <a:r>
              <a:rPr lang="en-US" sz="1400" b="1" dirty="0" err="1"/>
              <a:t>int</a:t>
            </a:r>
            <a:r>
              <a:rPr lang="en-US" sz="1400" b="1" dirty="0"/>
              <a:t> width, </a:t>
            </a:r>
            <a:r>
              <a:rPr lang="en-US" sz="1400" b="1" dirty="0" err="1"/>
              <a:t>int</a:t>
            </a:r>
            <a:r>
              <a:rPr lang="en-US" sz="1400" b="1" dirty="0"/>
              <a:t> height) {</a:t>
            </a:r>
          </a:p>
          <a:p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Col =   </a:t>
            </a:r>
            <a:r>
              <a:rPr lang="en-US" sz="1400" dirty="0" err="1"/>
              <a:t>threadIdx.x</a:t>
            </a:r>
            <a:r>
              <a:rPr lang="en-US" sz="1400" dirty="0"/>
              <a:t> 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Row = </a:t>
            </a:r>
            <a:r>
              <a:rPr lang="en-US" sz="1400" dirty="0" err="1"/>
              <a:t>threadIdx.y</a:t>
            </a:r>
            <a:r>
              <a:rPr lang="en-US" sz="1400" dirty="0"/>
              <a:t> + </a:t>
            </a:r>
            <a:r>
              <a:rPr lang="en-US" sz="1400" dirty="0" err="1"/>
              <a:t>blockIdx.y</a:t>
            </a:r>
            <a:r>
              <a:rPr lang="en-US" sz="1400" dirty="0"/>
              <a:t> * 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b="1" dirty="0"/>
              <a:t>if (Col &lt; width &amp;&amp; Row &lt; height) {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get 1D coordinate for the grayscale image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greyOffset</a:t>
            </a:r>
            <a:r>
              <a:rPr lang="en-US" sz="1400" b="1" dirty="0"/>
              <a:t> = Row*width + Col;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one can think of the RGB image having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CHANNEL times columns of the gray scale image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rgbOffset</a:t>
            </a:r>
            <a:r>
              <a:rPr lang="en-US" sz="1400" b="1" dirty="0"/>
              <a:t> = </a:t>
            </a:r>
            <a:r>
              <a:rPr lang="en-US" sz="1400" b="1" dirty="0" err="1"/>
              <a:t>greyOffset</a:t>
            </a:r>
            <a:r>
              <a:rPr lang="en-US" sz="1400" b="1" dirty="0"/>
              <a:t>*CHANNELS;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r = 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     ]; </a:t>
            </a:r>
            <a:r>
              <a:rPr lang="en-US" sz="1400" b="1" i="1" dirty="0"/>
              <a:t>// red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g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+ 1]; </a:t>
            </a:r>
            <a:r>
              <a:rPr lang="en-US" sz="1400" b="1" i="1" dirty="0"/>
              <a:t>// green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b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+ 2]; </a:t>
            </a:r>
            <a:r>
              <a:rPr lang="en-US" sz="1400" b="1" i="1" dirty="0"/>
              <a:t>// blue value for pixel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perform the rescaling and store it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We multiply by floating point constants</a:t>
            </a:r>
          </a:p>
          <a:p>
            <a:r>
              <a:rPr lang="tr-TR" sz="1400" dirty="0"/>
              <a:t>    grayImage</a:t>
            </a:r>
            <a:r>
              <a:rPr lang="tr-TR" sz="1400" b="1" dirty="0"/>
              <a:t>[grayOffset] = 0.21f*r + 0.71f*g + 0.07f*b;</a:t>
            </a:r>
          </a:p>
          <a:p>
            <a:r>
              <a:rPr lang="tr-TR" sz="1400" dirty="0"/>
              <a:t> </a:t>
            </a:r>
            <a:r>
              <a:rPr lang="tr-TR" sz="1400" b="1" dirty="0"/>
              <a:t>}</a:t>
            </a:r>
          </a:p>
          <a:p>
            <a:r>
              <a:rPr lang="tr-TR" sz="1400" b="1" dirty="0"/>
              <a:t>}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colorToGreyscaleConversion</a:t>
            </a:r>
            <a:r>
              <a:rPr lang="en-US" sz="3600" dirty="0"/>
              <a:t> Kernel with 2D thread mapping to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2AF33-62D3-4656-87A6-4695E74577D3}"/>
              </a:ext>
            </a:extLst>
          </p:cNvPr>
          <p:cNvSpPr/>
          <p:nvPr/>
        </p:nvSpPr>
        <p:spPr>
          <a:xfrm>
            <a:off x="533400" y="2667000"/>
            <a:ext cx="6934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139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567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567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995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95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711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6139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0711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Palatino" pitchFamily="18" charset="0"/>
              </a:rPr>
              <a:t>M</a:t>
            </a:r>
            <a:r>
              <a:rPr 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956382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1907" y="331946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>
            <a:off x="4385382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2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1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3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10</a:t>
            </a: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11</a:t>
            </a: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13</a:t>
            </a: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12</a:t>
            </a: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14</a:t>
            </a: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15</a:t>
            </a: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>
            <a:off x="4394618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973555" y="52149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729080" y="472440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Row-Major Layout of 2D arrays in C/C++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2730" y="6243935"/>
            <a:ext cx="517882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2,1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Row*</a:t>
            </a:r>
            <a:r>
              <a:rPr lang="en-US" dirty="0" err="1"/>
              <a:t>Width+Col</a:t>
            </a:r>
            <a:r>
              <a:rPr lang="en-US" dirty="0"/>
              <a:t> = 2*4+1 = 9 </a:t>
            </a:r>
          </a:p>
        </p:txBody>
      </p:sp>
    </p:spTree>
    <p:extLst>
      <p:ext uri="{BB962C8B-B14F-4D97-AF65-F5344CB8AC3E}">
        <p14:creationId xmlns:p14="http://schemas.microsoft.com/office/powerpoint/2010/main" val="18393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914" y="1371600"/>
            <a:ext cx="8763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// we have 3 channels corresponding to RGB</a:t>
            </a:r>
          </a:p>
          <a:p>
            <a:r>
              <a:rPr lang="en-US" sz="1400" i="1" dirty="0"/>
              <a:t>// The input image is encoded as unsigned characters [0, 255]</a:t>
            </a:r>
          </a:p>
          <a:p>
            <a:r>
              <a:rPr lang="en-US" sz="1400" b="1" i="1" dirty="0"/>
              <a:t>__global__ </a:t>
            </a:r>
          </a:p>
          <a:p>
            <a:r>
              <a:rPr lang="en-US" sz="1400" b="1" dirty="0"/>
              <a:t>void </a:t>
            </a:r>
            <a:r>
              <a:rPr lang="en-US" sz="1400" b="1" dirty="0" err="1"/>
              <a:t>colorToGreyscaleConvertion</a:t>
            </a:r>
            <a:r>
              <a:rPr lang="en-US" sz="1400" b="1" dirty="0"/>
              <a:t>(unsigned char * </a:t>
            </a:r>
            <a:r>
              <a:rPr lang="en-US" sz="1400" b="1" dirty="0" err="1"/>
              <a:t>grayImage</a:t>
            </a:r>
            <a:r>
              <a:rPr lang="en-US" sz="1400" b="1" dirty="0"/>
              <a:t>,  unsigned char * </a:t>
            </a:r>
            <a:r>
              <a:rPr lang="en-US" sz="1400" b="1" dirty="0" err="1"/>
              <a:t>rgbImage</a:t>
            </a:r>
            <a:r>
              <a:rPr lang="en-US" sz="1400" b="1" dirty="0"/>
              <a:t>,</a:t>
            </a:r>
          </a:p>
          <a:p>
            <a:r>
              <a:rPr lang="en-US" sz="1400" dirty="0"/>
              <a:t>                          </a:t>
            </a:r>
            <a:r>
              <a:rPr lang="en-US" sz="1400" b="1" dirty="0" err="1"/>
              <a:t>int</a:t>
            </a:r>
            <a:r>
              <a:rPr lang="en-US" sz="1400" b="1" dirty="0"/>
              <a:t> width, </a:t>
            </a:r>
            <a:r>
              <a:rPr lang="en-US" sz="1400" b="1" dirty="0" err="1"/>
              <a:t>int</a:t>
            </a:r>
            <a:r>
              <a:rPr lang="en-US" sz="1400" b="1" dirty="0"/>
              <a:t> height) {</a:t>
            </a:r>
          </a:p>
          <a:p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Col =   </a:t>
            </a:r>
            <a:r>
              <a:rPr lang="en-US" sz="1400" dirty="0" err="1"/>
              <a:t>threadIdx.x</a:t>
            </a:r>
            <a:r>
              <a:rPr lang="en-US" sz="1400" dirty="0"/>
              <a:t> 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Row = </a:t>
            </a:r>
            <a:r>
              <a:rPr lang="en-US" sz="1400" dirty="0" err="1"/>
              <a:t>threadIdx.y</a:t>
            </a:r>
            <a:r>
              <a:rPr lang="en-US" sz="1400" dirty="0"/>
              <a:t> + </a:t>
            </a:r>
            <a:r>
              <a:rPr lang="en-US" sz="1400" dirty="0" err="1"/>
              <a:t>blockIdx.y</a:t>
            </a:r>
            <a:r>
              <a:rPr lang="en-US" sz="1400" dirty="0"/>
              <a:t> * 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b="1" dirty="0"/>
              <a:t>if (Col &lt; width &amp;&amp; Row &lt; height) {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get 1D coordinate for the grayscale image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greyOffset</a:t>
            </a:r>
            <a:r>
              <a:rPr lang="en-US" sz="1400" b="1" dirty="0"/>
              <a:t> = Row*width + Col;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one can think of the RGB image having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CHANNEL times columns of the gray scale image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rgbOffset</a:t>
            </a:r>
            <a:r>
              <a:rPr lang="en-US" sz="1400" b="1" dirty="0"/>
              <a:t> = </a:t>
            </a:r>
            <a:r>
              <a:rPr lang="en-US" sz="1400" b="1" dirty="0" err="1"/>
              <a:t>greyOffset</a:t>
            </a:r>
            <a:r>
              <a:rPr lang="en-US" sz="1400" b="1" dirty="0"/>
              <a:t>*CHANNELS;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r = 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     ]; </a:t>
            </a:r>
            <a:r>
              <a:rPr lang="en-US" sz="1400" b="1" i="1" dirty="0"/>
              <a:t>// red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g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+ 1]; </a:t>
            </a:r>
            <a:r>
              <a:rPr lang="en-US" sz="1400" b="1" i="1" dirty="0"/>
              <a:t>// green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b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+ 2]; </a:t>
            </a:r>
            <a:r>
              <a:rPr lang="en-US" sz="1400" b="1" i="1" dirty="0"/>
              <a:t>// blue value for pixel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perform the rescaling and store it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We multiply by floating point constants</a:t>
            </a:r>
          </a:p>
          <a:p>
            <a:r>
              <a:rPr lang="tr-TR" sz="1400" dirty="0"/>
              <a:t>    grayImage</a:t>
            </a:r>
            <a:r>
              <a:rPr lang="tr-TR" sz="1400" b="1" dirty="0"/>
              <a:t>[grayOffset] = 0.21f*r + 0.71f*g + 0.07f*b;</a:t>
            </a:r>
          </a:p>
          <a:p>
            <a:r>
              <a:rPr lang="tr-TR" sz="1400" dirty="0"/>
              <a:t> </a:t>
            </a:r>
            <a:r>
              <a:rPr lang="tr-TR" sz="1400" b="1" dirty="0"/>
              <a:t>}</a:t>
            </a:r>
          </a:p>
          <a:p>
            <a:r>
              <a:rPr lang="tr-TR" sz="1400" b="1" dirty="0"/>
              <a:t>}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colorToGreyscaleConversion</a:t>
            </a:r>
            <a:r>
              <a:rPr lang="en-US" sz="3600" dirty="0"/>
              <a:t> Kernel with 2D thread mapping to data (cont.)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6EBF7-1257-4044-BC66-A3AF329B0E44}"/>
              </a:ext>
            </a:extLst>
          </p:cNvPr>
          <p:cNvSpPr/>
          <p:nvPr/>
        </p:nvSpPr>
        <p:spPr>
          <a:xfrm>
            <a:off x="381000" y="3733800"/>
            <a:ext cx="6858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700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2386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Blurring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b="-1574"/>
          <a:stretch/>
        </p:blipFill>
        <p:spPr bwMode="auto">
          <a:xfrm>
            <a:off x="1149531" y="15240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3730" y="3276600"/>
            <a:ext cx="3002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07531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36131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6928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7531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6131" y="3581400"/>
            <a:ext cx="228600" cy="228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69280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7531" y="380047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6131" y="380047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69280" y="380047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3271" y="3400424"/>
            <a:ext cx="45719" cy="571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81453" y="3303546"/>
            <a:ext cx="34290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8531" y="3581399"/>
            <a:ext cx="3429000" cy="434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465" y="3168134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6397" y="100658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03271" y="1338983"/>
            <a:ext cx="0" cy="18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V="1">
            <a:off x="1084761" y="3428999"/>
            <a:ext cx="217170" cy="5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5549" y="43583"/>
            <a:ext cx="8305800" cy="1143000"/>
          </a:xfrm>
        </p:spPr>
        <p:txBody>
          <a:bodyPr/>
          <a:lstStyle/>
          <a:p>
            <a:r>
              <a:rPr lang="en-US" dirty="0"/>
              <a:t>Each output pixel is the average of pixels around it (</a:t>
            </a:r>
            <a:r>
              <a:rPr lang="en-US" sz="3200" dirty="0"/>
              <a:t>BLRU_SIZE = 1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1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857" y="700496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__global__ 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blurKernel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(unsigned char * in, unsigned char * out,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Col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Row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(Col &lt; w &amp;&amp; Row &lt;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1.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2.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pixels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// Get the average of the surrounding BLUR_SIZE x BLUR_SIZE box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3.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-BLUR_SIZE;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4.  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-BLUR_SIZE;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5.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Row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6.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Col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// Verify we have a valid image pixel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7.         if(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h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w)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8.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+= in[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9.           pixels++; // Keep track of number of pixels in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avg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// Write our new pixel value out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10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out[Row * w + Col] = (unsigned char)(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/ pixels);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tabLst>
                <a:tab pos="987425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dirty="0"/>
              <a:t>An Image Blur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2D81A-B76F-4531-A12D-478A7661480C}"/>
              </a:ext>
            </a:extLst>
          </p:cNvPr>
          <p:cNvSpPr/>
          <p:nvPr/>
        </p:nvSpPr>
        <p:spPr>
          <a:xfrm>
            <a:off x="152400" y="2819400"/>
            <a:ext cx="89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1949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4997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4997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949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1949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19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61949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338560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338560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1949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00526" y="2266414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33675" y="2266414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0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2502158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7749" y="2502158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4600" y="2721233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7749" y="2721233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6000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14600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477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14600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7749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86000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14600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7749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0200" y="36094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36094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61949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00200" y="38380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38380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61949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61949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288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61949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002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288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61949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002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288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61949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0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14600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47749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860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146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47749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860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146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47749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860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146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47749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60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146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747749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860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146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47749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62275" y="2266414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04949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38098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76349" y="2502158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04949" y="24997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438098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976349" y="2721233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04949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38098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63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049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38098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6349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04949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8098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6349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04949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38098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662149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890749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123898" y="22711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62149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90749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123898" y="249977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662149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90749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123898" y="271885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6621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90749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23898" y="29379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662149" y="3166527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90749" y="316652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123898" y="316652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62149" y="3385602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90749" y="338560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123898" y="338560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971800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200400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433549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9718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2004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433549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9718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2004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433549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9718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2004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33549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9718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004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433549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9718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004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433549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657600" y="36094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886200" y="36094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119349" y="36094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6576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86200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119349" y="383804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6576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886200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119349" y="405711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6576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886200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119349" y="42761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57600" y="4504790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910653" y="450479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143802" y="450479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657600" y="4723865"/>
            <a:ext cx="2286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910653" y="4723865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43802" y="4723865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390650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250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52399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390650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619250" y="2271177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52399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390650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19250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52399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744574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973174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206323" y="20425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744574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73174" y="2271177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206323" y="2271177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744574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973174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206323" y="2490252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872553" y="44857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101153" y="44857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4334302" y="44857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872553" y="47143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101153" y="4714340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334302" y="4714340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872553" y="4933415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101153" y="4933415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334302" y="4933415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877102" y="3157003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05702" y="3157003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338851" y="3157003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877102" y="3385603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105702" y="3385603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338851" y="3385603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877102" y="3604678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105702" y="3604678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338851" y="3604678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377950" y="3383221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606550" y="3383221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839699" y="3383221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77950" y="3611821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606550" y="3611821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839699" y="3611821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377950" y="3830896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06550" y="3830896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839699" y="3830896"/>
            <a:ext cx="2286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083988" y="2232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082614" y="357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925458" y="1724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549255" y="3305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536096" y="4619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8" name="Title 1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Handling boundary conditions for pixels near the edges of the image</a:t>
            </a:r>
            <a:endParaRPr lang="en-US" dirty="0"/>
          </a:p>
        </p:txBody>
      </p:sp>
      <p:sp>
        <p:nvSpPr>
          <p:cNvPr id="197" name="Footer Placeholder 19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857" y="700496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__global__ 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blurKernel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(unsigned char * in, unsigned char * out,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Col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Row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(Col &lt; w &amp;&amp; Row &lt;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1.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2.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pixels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// Get the average of the surrounding BLUR_SIZE x BLUR_SIZE box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3.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-BLUR_SIZE;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4.  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-BLUR_SIZE;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5.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Row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6.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Col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// Verify we have a valid image pixel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7.         if(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h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w)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8.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+= in[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9.           pixels++; // Keep track of number of pixels in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avg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// Write our new pixel value out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10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out[Row * w + Col] = (unsigned char)(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/ pixels);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tabLst>
                <a:tab pos="987425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dirty="0"/>
              <a:t>An Image Blur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2D81A-B76F-4531-A12D-478A7661480C}"/>
              </a:ext>
            </a:extLst>
          </p:cNvPr>
          <p:cNvSpPr/>
          <p:nvPr/>
        </p:nvSpPr>
        <p:spPr>
          <a:xfrm>
            <a:off x="140898" y="3962400"/>
            <a:ext cx="89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1006475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CUDA Thread Block (review)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751513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All threads in a block execute the same kernel program (SPMD)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Programmer declares block: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Block size 1 to </a:t>
            </a:r>
            <a:r>
              <a:rPr lang="en-US" altLang="zh-TW" sz="1800" b="1" dirty="0">
                <a:ea typeface="PMingLiU" pitchFamily="18" charset="-120"/>
              </a:rPr>
              <a:t>1024</a:t>
            </a:r>
            <a:r>
              <a:rPr lang="en-US" altLang="zh-TW" sz="1800" dirty="0">
                <a:ea typeface="PMingLiU" pitchFamily="18" charset="-120"/>
              </a:rPr>
              <a:t> concurrent threads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Block shape 1D, 2D, or 3D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Threads have </a:t>
            </a:r>
            <a:r>
              <a:rPr lang="en-US" altLang="zh-TW" sz="2000" dirty="0">
                <a:solidFill>
                  <a:schemeClr val="accent2"/>
                </a:solidFill>
                <a:ea typeface="PMingLiU" pitchFamily="18" charset="-120"/>
              </a:rPr>
              <a:t>thread index</a:t>
            </a:r>
            <a:r>
              <a:rPr lang="en-US" altLang="zh-TW" sz="2000" dirty="0">
                <a:ea typeface="PMingLiU" pitchFamily="18" charset="-120"/>
              </a:rPr>
              <a:t> numbers within block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Kernel code uses </a:t>
            </a:r>
            <a:r>
              <a:rPr lang="en-US" altLang="zh-TW" sz="1800" dirty="0">
                <a:solidFill>
                  <a:schemeClr val="accent2"/>
                </a:solidFill>
                <a:ea typeface="PMingLiU" pitchFamily="18" charset="-120"/>
              </a:rPr>
              <a:t>thread index and block index</a:t>
            </a:r>
            <a:r>
              <a:rPr lang="en-US" altLang="zh-TW" sz="1800" dirty="0">
                <a:ea typeface="PMingLiU" pitchFamily="18" charset="-120"/>
              </a:rPr>
              <a:t> to select work and address shared data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Threads in the same block share data and synchronize while doing their share of the work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Threads in different blocks cannot cooperate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Each block can execute in any order relative to other blocks!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62663" y="1676400"/>
            <a:ext cx="308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CUDA Thread Block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215063" y="23161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>
                <a:latin typeface="Tahoma" pitchFamily="34" charset="0"/>
                <a:ea typeface="PMingLiU" pitchFamily="18" charset="-120"/>
              </a:rPr>
              <a:t>Thread Id #:</a:t>
            </a:r>
            <a:br>
              <a:rPr lang="en-US" altLang="zh-TW" sz="2000">
                <a:latin typeface="Tahoma" pitchFamily="34" charset="0"/>
                <a:ea typeface="PMingLiU" pitchFamily="18" charset="-120"/>
              </a:rPr>
            </a:br>
            <a:r>
              <a:rPr lang="en-US" altLang="zh-TW" sz="2000">
                <a:latin typeface="Tahoma" pitchFamily="34" charset="0"/>
                <a:ea typeface="PMingLiU" pitchFamily="18" charset="-120"/>
              </a:rPr>
              <a:t>0 1 2 3 …          m   </a:t>
            </a:r>
            <a:endParaRPr lang="en-US" altLang="zh-TW" sz="200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6472238" y="3046413"/>
            <a:ext cx="2238375" cy="1976437"/>
            <a:chOff x="1045" y="1780"/>
            <a:chExt cx="806" cy="773"/>
          </a:xfrm>
        </p:grpSpPr>
        <p:sp>
          <p:nvSpPr>
            <p:cNvPr id="27658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8"/>
            <p:cNvSpPr>
              <a:spLocks/>
            </p:cNvSpPr>
            <p:nvPr/>
          </p:nvSpPr>
          <p:spPr bwMode="auto">
            <a:xfrm>
              <a:off x="1116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AutoShape 18"/>
          <p:cNvSpPr>
            <a:spLocks noChangeArrowheads="1"/>
          </p:cNvSpPr>
          <p:nvPr/>
        </p:nvSpPr>
        <p:spPr bwMode="auto">
          <a:xfrm>
            <a:off x="6475413" y="3602038"/>
            <a:ext cx="2232025" cy="603250"/>
          </a:xfrm>
          <a:prstGeom prst="roundRect">
            <a:avLst>
              <a:gd name="adj" fmla="val 16667"/>
            </a:avLst>
          </a:prstGeom>
          <a:solidFill>
            <a:srgbClr val="003300">
              <a:alpha val="79999"/>
            </a:srgbClr>
          </a:solidFill>
          <a:ln w="9525" algn="ctr">
            <a:solidFill>
              <a:srgbClr val="73B900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altLang="zh-TW" sz="2000" b="1">
                <a:solidFill>
                  <a:srgbClr val="FFFF99"/>
                </a:solidFill>
                <a:latin typeface="Arial" pitchFamily="34" charset="0"/>
                <a:ea typeface="PMingLiU" pitchFamily="18" charset="-120"/>
              </a:rPr>
              <a:t>Thread program</a:t>
            </a: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6172200" y="53340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600">
                <a:ea typeface="PMingLiU" pitchFamily="18" charset="-120"/>
              </a:rPr>
              <a:t>Courtesy: John Nickolls, NVIDIA</a:t>
            </a:r>
          </a:p>
        </p:txBody>
      </p:sp>
      <p:sp>
        <p:nvSpPr>
          <p:cNvPr id="2765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35CE-5049-474A-BE5A-358BCB38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Obejctive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7936-6796-4EDA-BBA6-CEC0B8E9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more on the logical multi-dimensional organization of CUDA threads</a:t>
            </a:r>
          </a:p>
          <a:p>
            <a:r>
              <a:rPr lang="en-US" dirty="0"/>
              <a:t>To learn to use control structures like loops in a kernel </a:t>
            </a:r>
          </a:p>
          <a:p>
            <a:r>
              <a:rPr lang="en-US" dirty="0"/>
              <a:t>To learn the concept of thread scheduling, latency tolerance, and hardware occupancy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3493-0741-453B-B816-FF8D4D4E7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5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Capabilities are GPU Dependent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TW"/>
              <a:t>© David Kirk/NVIDIA and Wen-mei Hwu, 2007-2018     ECE408/CS483/ECE498al, University of Illinois, Urbana-Champaign</a:t>
            </a:r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108700" cy="51791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8600" y="3657600"/>
            <a:ext cx="3429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9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305800" cy="1143000"/>
          </a:xfrm>
        </p:spPr>
        <p:txBody>
          <a:bodyPr/>
          <a:lstStyle/>
          <a:p>
            <a:r>
              <a:rPr lang="en-US" dirty="0"/>
              <a:t>Covering a 76×62 picture with 16×16 blocks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2286000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(Col &lt; width)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2819400"/>
            <a:ext cx="8382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6200" y="1066800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111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249738" y="1023938"/>
            <a:ext cx="1143000" cy="1143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0973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Executing Thread Blocks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2362200"/>
            <a:ext cx="5486400" cy="3944938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 dirty="0">
                <a:ea typeface="PMingLiU" pitchFamily="18" charset="-120"/>
              </a:rPr>
              <a:t>Threads are assigned to </a:t>
            </a:r>
            <a:r>
              <a:rPr lang="en-US" altLang="zh-TW" sz="2400" dirty="0">
                <a:solidFill>
                  <a:schemeClr val="accent2"/>
                </a:solidFill>
                <a:ea typeface="PMingLiU" pitchFamily="18" charset="-120"/>
              </a:rPr>
              <a:t>Streaming Multiprocessors</a:t>
            </a:r>
            <a:r>
              <a:rPr lang="en-US" altLang="zh-TW" sz="2400" dirty="0">
                <a:ea typeface="PMingLiU" pitchFamily="18" charset="-120"/>
              </a:rPr>
              <a:t> in block granularity</a:t>
            </a:r>
          </a:p>
          <a:p>
            <a:pPr marL="974725" lvl="1" indent="-403225" eaLnBrk="1" hangingPunct="1"/>
            <a:r>
              <a:rPr lang="en-US" altLang="zh-TW" sz="2000" dirty="0">
                <a:ea typeface="PMingLiU" pitchFamily="18" charset="-120"/>
              </a:rPr>
              <a:t>Up to </a:t>
            </a:r>
            <a:r>
              <a:rPr lang="en-US" altLang="zh-TW" sz="2000" b="1" dirty="0">
                <a:ea typeface="PMingLiU" pitchFamily="18" charset="-120"/>
              </a:rPr>
              <a:t>32</a:t>
            </a:r>
            <a:r>
              <a:rPr lang="en-US" altLang="zh-TW" sz="2000" dirty="0">
                <a:ea typeface="PMingLiU" pitchFamily="18" charset="-120"/>
              </a:rPr>
              <a:t> blocks to each SM as resource allows in Maxwell</a:t>
            </a:r>
          </a:p>
          <a:p>
            <a:pPr marL="974725" lvl="1" indent="-403225" eaLnBrk="1" hangingPunct="1"/>
            <a:r>
              <a:rPr lang="en-US" altLang="zh-TW" sz="2000" dirty="0">
                <a:ea typeface="PMingLiU" pitchFamily="18" charset="-120"/>
              </a:rPr>
              <a:t>Maxwell SM can take up to </a:t>
            </a:r>
            <a:r>
              <a:rPr lang="en-US" altLang="zh-TW" sz="2000" b="1" dirty="0">
                <a:ea typeface="PMingLiU" pitchFamily="18" charset="-120"/>
              </a:rPr>
              <a:t>2048 </a:t>
            </a:r>
            <a:r>
              <a:rPr lang="en-US" altLang="zh-TW" sz="2000" dirty="0">
                <a:ea typeface="PMingLiU" pitchFamily="18" charset="-120"/>
              </a:rPr>
              <a:t>threads</a:t>
            </a:r>
          </a:p>
          <a:p>
            <a:pPr marL="457200" indent="-457200" eaLnBrk="1" hangingPunct="1"/>
            <a:r>
              <a:rPr lang="en-US" altLang="zh-TW" sz="2400" dirty="0">
                <a:ea typeface="PMingLiU" pitchFamily="18" charset="-120"/>
              </a:rPr>
              <a:t>Threads run concurrently</a:t>
            </a:r>
          </a:p>
          <a:p>
            <a:pPr marL="974725" lvl="1" indent="-403225" eaLnBrk="1" hangingPunct="1"/>
            <a:r>
              <a:rPr lang="en-US" altLang="zh-TW" sz="2000" dirty="0">
                <a:ea typeface="PMingLiU" pitchFamily="18" charset="-120"/>
              </a:rPr>
              <a:t>SM maintains thread/block id #s</a:t>
            </a:r>
          </a:p>
          <a:p>
            <a:pPr marL="974725" lvl="1" indent="-403225" eaLnBrk="1" hangingPunct="1"/>
            <a:r>
              <a:rPr lang="en-US" altLang="zh-TW" sz="2000" dirty="0">
                <a:ea typeface="PMingLiU" pitchFamily="18" charset="-120"/>
              </a:rPr>
              <a:t>SM manages/schedules thread execution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797050" y="1533525"/>
            <a:ext cx="1808163" cy="2733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540125" y="1323975"/>
            <a:ext cx="395288" cy="2709863"/>
          </a:xfrm>
          <a:custGeom>
            <a:avLst/>
            <a:gdLst>
              <a:gd name="T0" fmla="*/ 0 w 249"/>
              <a:gd name="T1" fmla="*/ 2147483647 h 1707"/>
              <a:gd name="T2" fmla="*/ 2147483647 w 249"/>
              <a:gd name="T3" fmla="*/ 2147483647 h 1707"/>
              <a:gd name="T4" fmla="*/ 2147483647 w 249"/>
              <a:gd name="T5" fmla="*/ 2147483647 h 1707"/>
              <a:gd name="T6" fmla="*/ 2147483647 w 249"/>
              <a:gd name="T7" fmla="*/ 0 h 1707"/>
              <a:gd name="T8" fmla="*/ 2147483647 w 249"/>
              <a:gd name="T9" fmla="*/ 2147483647 h 1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1707"/>
              <a:gd name="T17" fmla="*/ 249 w 249"/>
              <a:gd name="T18" fmla="*/ 1707 h 17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1707">
                <a:moveTo>
                  <a:pt x="0" y="1707"/>
                </a:moveTo>
                <a:lnTo>
                  <a:pt x="3" y="174"/>
                </a:lnTo>
                <a:lnTo>
                  <a:pt x="246" y="3"/>
                </a:lnTo>
                <a:lnTo>
                  <a:pt x="243" y="0"/>
                </a:lnTo>
                <a:lnTo>
                  <a:pt x="249" y="693"/>
                </a:lnTo>
              </a:path>
            </a:pathLst>
          </a:custGeom>
          <a:solidFill>
            <a:srgbClr val="FFFF99">
              <a:alpha val="32941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1463675" y="1319213"/>
            <a:ext cx="404813" cy="2724150"/>
          </a:xfrm>
          <a:custGeom>
            <a:avLst/>
            <a:gdLst>
              <a:gd name="T0" fmla="*/ 2147483647 w 255"/>
              <a:gd name="T1" fmla="*/ 2147483647 h 1716"/>
              <a:gd name="T2" fmla="*/ 2147483647 w 255"/>
              <a:gd name="T3" fmla="*/ 2147483647 h 1716"/>
              <a:gd name="T4" fmla="*/ 2147483647 w 255"/>
              <a:gd name="T5" fmla="*/ 2147483647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1716"/>
              <a:gd name="T14" fmla="*/ 255 w 255"/>
              <a:gd name="T15" fmla="*/ 1716 h 17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46075" y="1323975"/>
            <a:ext cx="1114425" cy="1104900"/>
            <a:chOff x="568" y="2568"/>
            <a:chExt cx="1219" cy="1480"/>
          </a:xfrm>
        </p:grpSpPr>
        <p:sp>
          <p:nvSpPr>
            <p:cNvPr id="34874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5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395288" y="2520950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grpSp>
        <p:nvGrpSpPr>
          <p:cNvPr id="34829" name="Group 26"/>
          <p:cNvGrpSpPr>
            <a:grpSpLocks/>
          </p:cNvGrpSpPr>
          <p:nvPr/>
        </p:nvGrpSpPr>
        <p:grpSpPr bwMode="auto">
          <a:xfrm>
            <a:off x="1868488" y="1600200"/>
            <a:ext cx="795337" cy="2441575"/>
            <a:chOff x="191" y="1944"/>
            <a:chExt cx="266" cy="818"/>
          </a:xfrm>
        </p:grpSpPr>
        <p:sp>
          <p:nvSpPr>
            <p:cNvPr id="34863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65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6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7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8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9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0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1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2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73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0" name="Group 38"/>
          <p:cNvGrpSpPr>
            <a:grpSpLocks/>
          </p:cNvGrpSpPr>
          <p:nvPr/>
        </p:nvGrpSpPr>
        <p:grpSpPr bwMode="auto">
          <a:xfrm>
            <a:off x="2743200" y="1600200"/>
            <a:ext cx="796925" cy="2441575"/>
            <a:chOff x="484" y="1944"/>
            <a:chExt cx="267" cy="818"/>
          </a:xfrm>
        </p:grpSpPr>
        <p:sp>
          <p:nvSpPr>
            <p:cNvPr id="34852" name="Rectangle 39"/>
            <p:cNvSpPr>
              <a:spLocks noChangeArrowheads="1"/>
            </p:cNvSpPr>
            <p:nvPr/>
          </p:nvSpPr>
          <p:spPr bwMode="auto">
            <a:xfrm>
              <a:off x="484" y="1944"/>
              <a:ext cx="267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Rectangle 40"/>
            <p:cNvSpPr>
              <a:spLocks noChangeArrowheads="1"/>
            </p:cNvSpPr>
            <p:nvPr/>
          </p:nvSpPr>
          <p:spPr bwMode="auto">
            <a:xfrm>
              <a:off x="509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54" name="Rectangle 41"/>
            <p:cNvSpPr>
              <a:spLocks noChangeArrowheads="1"/>
            </p:cNvSpPr>
            <p:nvPr/>
          </p:nvSpPr>
          <p:spPr bwMode="auto">
            <a:xfrm>
              <a:off x="630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5" name="Rectangle 42"/>
            <p:cNvSpPr>
              <a:spLocks noChangeArrowheads="1"/>
            </p:cNvSpPr>
            <p:nvPr/>
          </p:nvSpPr>
          <p:spPr bwMode="auto">
            <a:xfrm>
              <a:off x="509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6" name="Rectangle 43"/>
            <p:cNvSpPr>
              <a:spLocks noChangeArrowheads="1"/>
            </p:cNvSpPr>
            <p:nvPr/>
          </p:nvSpPr>
          <p:spPr bwMode="auto">
            <a:xfrm>
              <a:off x="630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7" name="Rectangle 44"/>
            <p:cNvSpPr>
              <a:spLocks noChangeArrowheads="1"/>
            </p:cNvSpPr>
            <p:nvPr/>
          </p:nvSpPr>
          <p:spPr bwMode="auto">
            <a:xfrm>
              <a:off x="509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8" name="Rectangle 45"/>
            <p:cNvSpPr>
              <a:spLocks noChangeArrowheads="1"/>
            </p:cNvSpPr>
            <p:nvPr/>
          </p:nvSpPr>
          <p:spPr bwMode="auto">
            <a:xfrm>
              <a:off x="630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9" name="Rectangle 46"/>
            <p:cNvSpPr>
              <a:spLocks noChangeArrowheads="1"/>
            </p:cNvSpPr>
            <p:nvPr/>
          </p:nvSpPr>
          <p:spPr bwMode="auto">
            <a:xfrm>
              <a:off x="509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0" name="Rectangle 47"/>
            <p:cNvSpPr>
              <a:spLocks noChangeArrowheads="1"/>
            </p:cNvSpPr>
            <p:nvPr/>
          </p:nvSpPr>
          <p:spPr bwMode="auto">
            <a:xfrm>
              <a:off x="630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1" name="Rectangle 48"/>
            <p:cNvSpPr>
              <a:spLocks noChangeArrowheads="1"/>
            </p:cNvSpPr>
            <p:nvPr/>
          </p:nvSpPr>
          <p:spPr bwMode="auto">
            <a:xfrm rot="5400000">
              <a:off x="547" y="2561"/>
              <a:ext cx="141" cy="21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62" name="Rectangle 49"/>
            <p:cNvSpPr>
              <a:spLocks noChangeArrowheads="1"/>
            </p:cNvSpPr>
            <p:nvPr/>
          </p:nvSpPr>
          <p:spPr bwMode="auto">
            <a:xfrm rot="5400000">
              <a:off x="579" y="1897"/>
              <a:ext cx="77" cy="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1" name="Group 86"/>
          <p:cNvGrpSpPr>
            <a:grpSpLocks/>
          </p:cNvGrpSpPr>
          <p:nvPr/>
        </p:nvGrpSpPr>
        <p:grpSpPr bwMode="auto">
          <a:xfrm>
            <a:off x="3938588" y="1312863"/>
            <a:ext cx="1114425" cy="1104900"/>
            <a:chOff x="568" y="2568"/>
            <a:chExt cx="1219" cy="1480"/>
          </a:xfrm>
        </p:grpSpPr>
        <p:sp>
          <p:nvSpPr>
            <p:cNvPr id="34840" name="Text Box 87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41" name="Freeform 88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89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90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91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92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93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94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95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96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97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98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2" name="Text Box 99"/>
          <p:cNvSpPr txBox="1">
            <a:spLocks noChangeArrowheads="1"/>
          </p:cNvSpPr>
          <p:nvPr/>
        </p:nvSpPr>
        <p:spPr bwMode="auto">
          <a:xfrm>
            <a:off x="5064125" y="1643063"/>
            <a:ext cx="1017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sp>
        <p:nvSpPr>
          <p:cNvPr id="34833" name="Line 100"/>
          <p:cNvSpPr>
            <a:spLocks noChangeShapeType="1"/>
          </p:cNvSpPr>
          <p:nvPr/>
        </p:nvSpPr>
        <p:spPr bwMode="auto">
          <a:xfrm>
            <a:off x="1468438" y="1322388"/>
            <a:ext cx="398462" cy="276225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01"/>
          <p:cNvSpPr>
            <a:spLocks noChangeShapeType="1"/>
          </p:cNvSpPr>
          <p:nvPr/>
        </p:nvSpPr>
        <p:spPr bwMode="auto">
          <a:xfrm>
            <a:off x="1479550" y="2430463"/>
            <a:ext cx="393700" cy="159543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02"/>
          <p:cNvSpPr>
            <a:spLocks noChangeShapeType="1"/>
          </p:cNvSpPr>
          <p:nvPr/>
        </p:nvSpPr>
        <p:spPr bwMode="auto">
          <a:xfrm flipV="1">
            <a:off x="3544888" y="1328738"/>
            <a:ext cx="392112" cy="2809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03"/>
          <p:cNvSpPr>
            <a:spLocks noChangeShapeType="1"/>
          </p:cNvSpPr>
          <p:nvPr/>
        </p:nvSpPr>
        <p:spPr bwMode="auto">
          <a:xfrm flipV="1">
            <a:off x="3527425" y="2430463"/>
            <a:ext cx="409575" cy="159543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104"/>
          <p:cNvSpPr txBox="1">
            <a:spLocks noChangeArrowheads="1"/>
          </p:cNvSpPr>
          <p:nvPr/>
        </p:nvSpPr>
        <p:spPr bwMode="auto">
          <a:xfrm>
            <a:off x="2700338" y="109378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1</a:t>
            </a:r>
          </a:p>
        </p:txBody>
      </p:sp>
      <p:sp>
        <p:nvSpPr>
          <p:cNvPr id="34838" name="Text Box 105"/>
          <p:cNvSpPr txBox="1">
            <a:spLocks noChangeArrowheads="1"/>
          </p:cNvSpPr>
          <p:nvPr/>
        </p:nvSpPr>
        <p:spPr bwMode="auto">
          <a:xfrm>
            <a:off x="1822450" y="1093788"/>
            <a:ext cx="8953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0</a:t>
            </a:r>
          </a:p>
        </p:txBody>
      </p:sp>
      <p:sp>
        <p:nvSpPr>
          <p:cNvPr id="348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dirty="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Thread Scheduling (1/2)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TW" altLang="en-US" dirty="0">
                <a:ea typeface="PMingLiU" pitchFamily="18" charset="-12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447800"/>
            <a:ext cx="4343400" cy="54599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Each block is executed as 32-thread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pitchFamily="34" charset="0"/>
                <a:ea typeface="PMingLiU" pitchFamily="18" charset="-120"/>
              </a:rPr>
              <a:t>An implementation decision, not part of the CUDA programming model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pitchFamily="34" charset="0"/>
                <a:ea typeface="PMingLiU" pitchFamily="18" charset="-120"/>
              </a:rPr>
              <a:t>Warps are divided based on their linearized thread index</a:t>
            </a:r>
          </a:p>
          <a:p>
            <a:pPr marL="1431925" lvl="2" indent="-403225">
              <a:spcBef>
                <a:spcPct val="20000"/>
              </a:spcBef>
              <a:buFontTx/>
              <a:buChar char="–"/>
            </a:pPr>
            <a:r>
              <a:rPr lang="en-US" altLang="zh-TW" sz="1400" dirty="0">
                <a:latin typeface="Arial" pitchFamily="34" charset="0"/>
                <a:ea typeface="PMingLiU" pitchFamily="18" charset="-120"/>
              </a:rPr>
              <a:t>Threads 0-31: warp 0</a:t>
            </a:r>
          </a:p>
          <a:p>
            <a:pPr marL="1431925" lvl="2" indent="-403225">
              <a:spcBef>
                <a:spcPct val="20000"/>
              </a:spcBef>
              <a:buFontTx/>
              <a:buChar char="–"/>
            </a:pPr>
            <a:r>
              <a:rPr lang="en-US" altLang="zh-TW" sz="1400" dirty="0">
                <a:latin typeface="Arial" pitchFamily="34" charset="0"/>
                <a:ea typeface="PMingLiU" pitchFamily="18" charset="-120"/>
              </a:rPr>
              <a:t>Threads 32-63: warp 1, etc.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pitchFamily="34" charset="0"/>
                <a:ea typeface="PMingLiU" pitchFamily="18" charset="-120"/>
              </a:rPr>
              <a:t>Warps are scheduling units in SM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If 3 blocks are assigned to an SM and each block has 256 threads, how many warps are there in an SM?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Each block is divided into 256/32 = 8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8 warps/</a:t>
            </a:r>
            <a:r>
              <a:rPr lang="en-US" altLang="zh-TW" sz="1600" dirty="0" err="1">
                <a:latin typeface="Arial" pitchFamily="34" charset="0"/>
                <a:ea typeface="PMingLiU" pitchFamily="18" charset="-120"/>
              </a:rPr>
              <a:t>blk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 * 3 </a:t>
            </a:r>
            <a:r>
              <a:rPr lang="en-US" altLang="zh-TW" sz="1600" dirty="0" err="1">
                <a:latin typeface="Arial" pitchFamily="34" charset="0"/>
                <a:ea typeface="PMingLiU" pitchFamily="18" charset="-120"/>
              </a:rPr>
              <a:t>blks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  = 24 warps </a:t>
            </a:r>
          </a:p>
        </p:txBody>
      </p:sp>
      <p:sp>
        <p:nvSpPr>
          <p:cNvPr id="37893" name="AutoShape 71"/>
          <p:cNvSpPr>
            <a:spLocks noChangeAspect="1" noChangeArrowheads="1" noTextEdit="1"/>
          </p:cNvSpPr>
          <p:nvPr/>
        </p:nvSpPr>
        <p:spPr bwMode="auto">
          <a:xfrm>
            <a:off x="5146675" y="1671638"/>
            <a:ext cx="344805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73"/>
          <p:cNvSpPr>
            <a:spLocks noChangeArrowheads="1"/>
          </p:cNvSpPr>
          <p:nvPr/>
        </p:nvSpPr>
        <p:spPr bwMode="auto">
          <a:xfrm>
            <a:off x="44211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4"/>
          <p:cNvSpPr>
            <a:spLocks noChangeArrowheads="1"/>
          </p:cNvSpPr>
          <p:nvPr/>
        </p:nvSpPr>
        <p:spPr bwMode="auto">
          <a:xfrm>
            <a:off x="45735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896" name="Group 75"/>
          <p:cNvGrpSpPr>
            <a:grpSpLocks/>
          </p:cNvGrpSpPr>
          <p:nvPr/>
        </p:nvGrpSpPr>
        <p:grpSpPr bwMode="auto">
          <a:xfrm>
            <a:off x="4800600" y="1905000"/>
            <a:ext cx="1066800" cy="1022350"/>
            <a:chOff x="568" y="2568"/>
            <a:chExt cx="1219" cy="1480"/>
          </a:xfrm>
        </p:grpSpPr>
        <p:sp>
          <p:nvSpPr>
            <p:cNvPr id="37982" name="Text Box 76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83" name="Freeform 77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4" name="Freeform 78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79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Freeform 80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Freeform 81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Freeform 82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9" name="Freeform 83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Freeform 84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Freeform 85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Freeform 86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Freeform 87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7" name="Text Box 88"/>
          <p:cNvSpPr txBox="1">
            <a:spLocks noChangeArrowheads="1"/>
          </p:cNvSpPr>
          <p:nvPr/>
        </p:nvSpPr>
        <p:spPr bwMode="auto">
          <a:xfrm>
            <a:off x="46212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898" name="Rectangle 89"/>
          <p:cNvSpPr>
            <a:spLocks noChangeArrowheads="1"/>
          </p:cNvSpPr>
          <p:nvPr/>
        </p:nvSpPr>
        <p:spPr bwMode="auto">
          <a:xfrm>
            <a:off x="60213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90"/>
          <p:cNvSpPr>
            <a:spLocks noChangeArrowheads="1"/>
          </p:cNvSpPr>
          <p:nvPr/>
        </p:nvSpPr>
        <p:spPr bwMode="auto">
          <a:xfrm>
            <a:off x="61737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900" name="Group 91"/>
          <p:cNvGrpSpPr>
            <a:grpSpLocks/>
          </p:cNvGrpSpPr>
          <p:nvPr/>
        </p:nvGrpSpPr>
        <p:grpSpPr bwMode="auto">
          <a:xfrm>
            <a:off x="6400800" y="1905000"/>
            <a:ext cx="1066800" cy="1022350"/>
            <a:chOff x="568" y="2568"/>
            <a:chExt cx="1219" cy="1480"/>
          </a:xfrm>
        </p:grpSpPr>
        <p:sp>
          <p:nvSpPr>
            <p:cNvPr id="37970" name="Text Box 9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71" name="Freeform 9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Freeform 9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Freeform 9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9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Freeform 9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Freeform 9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Freeform 9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8" name="Freeform 10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Freeform 10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Freeform 10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1" name="Freeform 10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1" name="Text Box 104"/>
          <p:cNvSpPr txBox="1">
            <a:spLocks noChangeArrowheads="1"/>
          </p:cNvSpPr>
          <p:nvPr/>
        </p:nvSpPr>
        <p:spPr bwMode="auto">
          <a:xfrm>
            <a:off x="62214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2" name="Text Box 105"/>
          <p:cNvSpPr txBox="1">
            <a:spLocks noChangeArrowheads="1"/>
          </p:cNvSpPr>
          <p:nvPr/>
        </p:nvSpPr>
        <p:spPr bwMode="auto">
          <a:xfrm>
            <a:off x="47259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37903" name="Text Box 106"/>
          <p:cNvSpPr txBox="1">
            <a:spLocks noChangeArrowheads="1"/>
          </p:cNvSpPr>
          <p:nvPr/>
        </p:nvSpPr>
        <p:spPr bwMode="auto">
          <a:xfrm>
            <a:off x="64023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37904" name="Rectangle 135"/>
          <p:cNvSpPr>
            <a:spLocks noChangeArrowheads="1"/>
          </p:cNvSpPr>
          <p:nvPr/>
        </p:nvSpPr>
        <p:spPr bwMode="auto">
          <a:xfrm>
            <a:off x="76977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36"/>
          <p:cNvSpPr>
            <a:spLocks noChangeArrowheads="1"/>
          </p:cNvSpPr>
          <p:nvPr/>
        </p:nvSpPr>
        <p:spPr bwMode="auto">
          <a:xfrm>
            <a:off x="78501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906" name="Group 137"/>
          <p:cNvGrpSpPr>
            <a:grpSpLocks/>
          </p:cNvGrpSpPr>
          <p:nvPr/>
        </p:nvGrpSpPr>
        <p:grpSpPr bwMode="auto">
          <a:xfrm>
            <a:off x="8077200" y="1905000"/>
            <a:ext cx="1066800" cy="1022350"/>
            <a:chOff x="568" y="2568"/>
            <a:chExt cx="1219" cy="1480"/>
          </a:xfrm>
        </p:grpSpPr>
        <p:sp>
          <p:nvSpPr>
            <p:cNvPr id="37958" name="Text Box 138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59" name="Freeform 139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140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141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142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143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Freeform 144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Freeform 145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Freeform 146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Freeform 147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Freeform 148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Freeform 149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7" name="Text Box 150"/>
          <p:cNvSpPr txBox="1">
            <a:spLocks noChangeArrowheads="1"/>
          </p:cNvSpPr>
          <p:nvPr/>
        </p:nvSpPr>
        <p:spPr bwMode="auto">
          <a:xfrm>
            <a:off x="78978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8" name="Text Box 151"/>
          <p:cNvSpPr txBox="1">
            <a:spLocks noChangeArrowheads="1"/>
          </p:cNvSpPr>
          <p:nvPr/>
        </p:nvSpPr>
        <p:spPr bwMode="auto">
          <a:xfrm>
            <a:off x="80025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grpSp>
        <p:nvGrpSpPr>
          <p:cNvPr id="37909" name="Group 128"/>
          <p:cNvGrpSpPr>
            <a:grpSpLocks/>
          </p:cNvGrpSpPr>
          <p:nvPr/>
        </p:nvGrpSpPr>
        <p:grpSpPr bwMode="auto">
          <a:xfrm>
            <a:off x="5562600" y="3276600"/>
            <a:ext cx="2667000" cy="3048000"/>
            <a:chOff x="2057400" y="1371600"/>
            <a:chExt cx="2667000" cy="3048000"/>
          </a:xfrm>
        </p:grpSpPr>
        <p:sp>
          <p:nvSpPr>
            <p:cNvPr id="130" name="Rectangle 129"/>
            <p:cNvSpPr/>
            <p:nvPr/>
          </p:nvSpPr>
          <p:spPr>
            <a:xfrm>
              <a:off x="2057400" y="1371600"/>
              <a:ext cx="2667000" cy="3048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1447800"/>
              <a:ext cx="2514600" cy="1295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22098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133600" y="2819400"/>
              <a:ext cx="2514600" cy="838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dirty="0">
                  <a:latin typeface="Arial Narrow" pitchFamily="34" charset="0"/>
                </a:rPr>
                <a:t>Register File</a:t>
              </a:r>
            </a:p>
            <a:p>
              <a:pPr algn="ctr">
                <a:defRPr/>
              </a:pPr>
              <a:r>
                <a:rPr lang="en-US" dirty="0">
                  <a:latin typeface="Arial Narrow" pitchFamily="34" charset="0"/>
                </a:rPr>
                <a:t>(128 KB)</a:t>
              </a: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5146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8194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31242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34290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37338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40386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0" name="Rounded Rectangle 139"/>
            <p:cNvSpPr/>
            <p:nvPr/>
          </p:nvSpPr>
          <p:spPr bwMode="auto">
            <a:xfrm>
              <a:off x="43434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 bwMode="auto">
            <a:xfrm>
              <a:off x="22098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2" name="Rounded Rectangle 141"/>
            <p:cNvSpPr/>
            <p:nvPr/>
          </p:nvSpPr>
          <p:spPr bwMode="auto">
            <a:xfrm>
              <a:off x="25146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 bwMode="auto">
            <a:xfrm>
              <a:off x="28194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31242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34290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37338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 bwMode="auto">
            <a:xfrm>
              <a:off x="40386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 bwMode="auto">
            <a:xfrm>
              <a:off x="43434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 bwMode="auto">
            <a:xfrm>
              <a:off x="22098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25146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8194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2" name="Rounded Rectangle 151"/>
            <p:cNvSpPr/>
            <p:nvPr/>
          </p:nvSpPr>
          <p:spPr bwMode="auto">
            <a:xfrm>
              <a:off x="31242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3" name="Rounded Rectangle 152"/>
            <p:cNvSpPr/>
            <p:nvPr/>
          </p:nvSpPr>
          <p:spPr bwMode="auto">
            <a:xfrm>
              <a:off x="34290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37338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5" name="Rounded Rectangle 154"/>
            <p:cNvSpPr/>
            <p:nvPr/>
          </p:nvSpPr>
          <p:spPr bwMode="auto">
            <a:xfrm>
              <a:off x="40386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6" name="Rounded Rectangle 155"/>
            <p:cNvSpPr/>
            <p:nvPr/>
          </p:nvSpPr>
          <p:spPr bwMode="auto">
            <a:xfrm>
              <a:off x="43434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7" name="Rounded Rectangle 156"/>
            <p:cNvSpPr/>
            <p:nvPr/>
          </p:nvSpPr>
          <p:spPr bwMode="auto">
            <a:xfrm>
              <a:off x="22098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25146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28194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31242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1" name="Rounded Rectangle 160"/>
            <p:cNvSpPr/>
            <p:nvPr/>
          </p:nvSpPr>
          <p:spPr bwMode="auto">
            <a:xfrm>
              <a:off x="34290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37338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3" name="Rounded Rectangle 162"/>
            <p:cNvSpPr/>
            <p:nvPr/>
          </p:nvSpPr>
          <p:spPr bwMode="auto">
            <a:xfrm>
              <a:off x="40386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4" name="Rounded Rectangle 163"/>
            <p:cNvSpPr/>
            <p:nvPr/>
          </p:nvSpPr>
          <p:spPr bwMode="auto">
            <a:xfrm>
              <a:off x="43434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5" name="Rounded Rectangle 164"/>
            <p:cNvSpPr/>
            <p:nvPr/>
          </p:nvSpPr>
          <p:spPr bwMode="auto">
            <a:xfrm>
              <a:off x="2133600" y="3733800"/>
              <a:ext cx="838200" cy="6096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L1</a:t>
              </a:r>
            </a:p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(16 KB)</a:t>
              </a:r>
            </a:p>
          </p:txBody>
        </p:sp>
        <p:sp>
          <p:nvSpPr>
            <p:cNvPr id="166" name="Rounded Rectangle 165"/>
            <p:cNvSpPr/>
            <p:nvPr/>
          </p:nvSpPr>
          <p:spPr bwMode="auto">
            <a:xfrm>
              <a:off x="2971800" y="3733800"/>
              <a:ext cx="1676400" cy="6096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Shared Memory</a:t>
              </a:r>
            </a:p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(48 KB)</a:t>
              </a:r>
            </a:p>
          </p:txBody>
        </p:sp>
        <p:sp>
          <p:nvSpPr>
            <p:cNvPr id="168" name="Up-Down Arrow 167"/>
            <p:cNvSpPr/>
            <p:nvPr/>
          </p:nvSpPr>
          <p:spPr>
            <a:xfrm>
              <a:off x="4114800" y="3200400"/>
              <a:ext cx="304800" cy="609600"/>
            </a:xfrm>
            <a:prstGeom prst="upDownArrow">
              <a:avLst/>
            </a:prstGeom>
            <a:solidFill>
              <a:schemeClr val="accent2">
                <a:lumMod val="7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Up-Down Arrow 168"/>
            <p:cNvSpPr/>
            <p:nvPr/>
          </p:nvSpPr>
          <p:spPr>
            <a:xfrm>
              <a:off x="2362200" y="3200400"/>
              <a:ext cx="304800" cy="609600"/>
            </a:xfrm>
            <a:prstGeom prst="upDownArrow">
              <a:avLst/>
            </a:prstGeom>
            <a:solidFill>
              <a:schemeClr val="accent2">
                <a:lumMod val="7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Thread Scheduling (2/2)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35052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400" dirty="0">
                <a:ea typeface="PMingLiU" pitchFamily="18" charset="-120"/>
              </a:rPr>
              <a:t>SM implements zero-overhead warp scheduling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dirty="0">
                <a:ea typeface="PMingLiU" pitchFamily="18" charset="-120"/>
              </a:rPr>
              <a:t>Warps whose next instruction has its operands ready for consumption are eligible for execution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dirty="0">
                <a:ea typeface="PMingLiU" pitchFamily="18" charset="-120"/>
              </a:rPr>
              <a:t>Eligible warps are selected for execution on a prioritized scheduling policy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b="1" dirty="0">
                <a:ea typeface="PMingLiU" pitchFamily="18" charset="-120"/>
              </a:rPr>
              <a:t>All threads in a warp execute the same instruction when selected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7532293"/>
              </p:ext>
            </p:extLst>
          </p:nvPr>
        </p:nvGraphicFramePr>
        <p:xfrm>
          <a:off x="1828800" y="4495800"/>
          <a:ext cx="589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Visio" r:id="rId3" imgW="5892336" imgH="1066133" progId="Visio.Drawing.11">
                  <p:embed/>
                </p:oleObj>
              </mc:Choice>
              <mc:Fallback>
                <p:oleObj name="Visio" r:id="rId3" imgW="5892336" imgH="106613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589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3505200" y="1219200"/>
            <a:ext cx="534828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10000"/>
              </a:spcBef>
              <a:buFontTx/>
              <a:buChar char="•"/>
            </a:pPr>
            <a:endParaRPr lang="zh-TW" altLang="en-US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>
              <a:ea typeface="PMingLiU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27F97-43A3-461B-BDCD-6943D9EEC28B}"/>
              </a:ext>
            </a:extLst>
          </p:cNvPr>
          <p:cNvSpPr txBox="1"/>
          <p:nvPr/>
        </p:nvSpPr>
        <p:spPr>
          <a:xfrm>
            <a:off x="2672812" y="5712767"/>
            <a:ext cx="50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execution timing of an SM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dirty="0"/>
              <a:t>Main performance concern with branching is divergence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/>
              <a:t>Threads within a single warp take different paths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/>
              <a:t>Different execution paths are serialized in current GPUs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/>
              <a:t>The control paths taken by the threads in a warp are traversed one at a time until there is no more.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400" dirty="0"/>
              <a:t>A common case: divergence could occur when branch condition is a function of thread ID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/>
              <a:t>Example with divergence: 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</a:rPr>
              <a:t>threadIdx.x</a:t>
            </a:r>
            <a:r>
              <a:rPr lang="en-US" sz="1800" dirty="0">
                <a:latin typeface="Courier New" pitchFamily="49" charset="0"/>
              </a:rPr>
              <a:t> &gt; 2) { }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/>
              <a:t>This creates two different control paths for threads in a block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/>
              <a:t>Branch granularity &lt; warp size; threads 0, 1 and 2 follow different path than the rest of the threads in warp 0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/>
              <a:t>Example without divergence: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</a:rPr>
              <a:t>threadIdx.x</a:t>
            </a:r>
            <a:r>
              <a:rPr lang="en-US" sz="1800" dirty="0">
                <a:latin typeface="Courier New" pitchFamily="49" charset="0"/>
              </a:rPr>
              <a:t> / WARP_SIZE &gt; 2) { }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/>
              <a:t>Also creates two different control paths for threads in a block</a:t>
            </a:r>
            <a:endParaRPr lang="en-US" sz="1800" dirty="0">
              <a:latin typeface="Courier New" pitchFamily="49" charset="0"/>
            </a:endParaRP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/>
              <a:t>Branch granularity is a whole multiple of warp size; all threads in any given warp follow the same path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54864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>
                <a:latin typeface="Times New Roman" pitchFamily="18" charset="0"/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/>
              <a:t>Control </a:t>
            </a:r>
            <a:r>
              <a:rPr lang="en-US"/>
              <a:t>(branch) Divergence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94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Block Granularity Considerations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990600"/>
            <a:ext cx="8305800" cy="5410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PMingLiU" pitchFamily="18" charset="-120"/>
              </a:rPr>
              <a:t>For </a:t>
            </a:r>
            <a:r>
              <a:rPr lang="en-US" altLang="zh-TW" sz="2400" dirty="0" err="1">
                <a:ea typeface="PMingLiU" pitchFamily="18" charset="-120"/>
              </a:rPr>
              <a:t>colorToGreyscaleConversion</a:t>
            </a:r>
            <a:r>
              <a:rPr lang="en-US" altLang="zh-TW" sz="2400" dirty="0">
                <a:ea typeface="PMingLiU" pitchFamily="18" charset="-120"/>
              </a:rPr>
              <a:t>, should one use 8X8, 16X16 or 32X32 blocks? Assume that in the GPU used, each SM can take up to 1,536 threads and up to 8 blocks. </a:t>
            </a:r>
          </a:p>
          <a:p>
            <a:pPr lvl="2" eaLnBrk="1" hangingPunct="1"/>
            <a:endParaRPr lang="en-US" altLang="zh-TW" sz="16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For 8X8, we have 64 threads per block. Each SM can take up to 1536 threads, which is 24 blocks. But each SM can only take up to 8 Blocks, only 512 threads (16 warps) will go into each SM!</a:t>
            </a:r>
          </a:p>
          <a:p>
            <a:pPr lvl="2" eaLnBrk="1" hangingPunct="1"/>
            <a:endParaRPr lang="en-US" altLang="zh-TW" sz="16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For 16X16, we have 256 threads per block. Since each SM can take up to 1,536 threads (48 warps), which is 6 blocks (within the 8 block limit). Thus we use the full thread capacity of an SM.</a:t>
            </a:r>
          </a:p>
          <a:p>
            <a:pPr lvl="2" eaLnBrk="1" hangingPunct="1"/>
            <a:endParaRPr lang="en-US" altLang="zh-TW" sz="16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For 32X32, we would have 1,024 threads per Block. Only one block can fit into an SM, using only 2/3 of the thread capacity of an SM. 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 David Kirk/NVIDIA and Wen-mei Hwu, 2007-2018     ECE408/CS483/ECE498al, University of Illinois, Urbana-Champaign</a:t>
            </a:r>
            <a:endParaRPr lang="en-US" sz="12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Review – Thread Assignment for </a:t>
            </a:r>
            <a:r>
              <a:rPr lang="en-US" altLang="en-US" sz="3600" dirty="0" err="1"/>
              <a:t>vecAdd</a:t>
            </a:r>
            <a:r>
              <a:rPr lang="en-US" altLang="en-US" sz="3600" dirty="0"/>
              <a:t> where N = 1,000, block size = 256</a:t>
            </a:r>
          </a:p>
        </p:txBody>
      </p:sp>
      <p:sp>
        <p:nvSpPr>
          <p:cNvPr id="27653" name="Freeform 26"/>
          <p:cNvSpPr>
            <a:spLocks/>
          </p:cNvSpPr>
          <p:nvPr/>
        </p:nvSpPr>
        <p:spPr bwMode="auto">
          <a:xfrm>
            <a:off x="244195" y="346239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27"/>
          <p:cNvSpPr>
            <a:spLocks/>
          </p:cNvSpPr>
          <p:nvPr/>
        </p:nvSpPr>
        <p:spPr bwMode="auto">
          <a:xfrm>
            <a:off x="625195" y="346239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28"/>
          <p:cNvSpPr>
            <a:spLocks/>
          </p:cNvSpPr>
          <p:nvPr/>
        </p:nvSpPr>
        <p:spPr bwMode="auto">
          <a:xfrm>
            <a:off x="929995" y="346239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29"/>
          <p:cNvSpPr>
            <a:spLocks/>
          </p:cNvSpPr>
          <p:nvPr/>
        </p:nvSpPr>
        <p:spPr bwMode="auto">
          <a:xfrm>
            <a:off x="1234795" y="346239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0"/>
          <p:cNvSpPr>
            <a:spLocks/>
          </p:cNvSpPr>
          <p:nvPr/>
        </p:nvSpPr>
        <p:spPr bwMode="auto">
          <a:xfrm>
            <a:off x="23777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Freeform 33"/>
          <p:cNvSpPr>
            <a:spLocks/>
          </p:cNvSpPr>
          <p:nvPr/>
        </p:nvSpPr>
        <p:spPr bwMode="auto">
          <a:xfrm>
            <a:off x="20729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507970" y="1181100"/>
            <a:ext cx="48387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1600" dirty="0" err="1">
                <a:solidFill>
                  <a:schemeClr val="tx1"/>
                </a:solidFill>
              </a:rPr>
              <a:t>vecAdd</a:t>
            </a:r>
            <a:r>
              <a:rPr lang="en-US" sz="1600" dirty="0">
                <a:solidFill>
                  <a:schemeClr val="tx1"/>
                </a:solidFill>
              </a:rPr>
              <a:t>&lt;&lt;&lt;ceil(N/256.0), 256&gt;&gt;&gt;(…)</a:t>
            </a:r>
          </a:p>
          <a:p>
            <a:pPr algn="just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 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60" name="TextBox 22"/>
          <p:cNvSpPr txBox="1">
            <a:spLocks noChangeArrowheads="1"/>
          </p:cNvSpPr>
          <p:nvPr/>
        </p:nvSpPr>
        <p:spPr bwMode="auto">
          <a:xfrm>
            <a:off x="1539595" y="3367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55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489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823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7681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015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66" name="TextBox 14"/>
          <p:cNvSpPr txBox="1">
            <a:spLocks noChangeArrowheads="1"/>
          </p:cNvSpPr>
          <p:nvPr/>
        </p:nvSpPr>
        <p:spPr bwMode="auto">
          <a:xfrm>
            <a:off x="396595" y="2681347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0</a:t>
            </a:r>
          </a:p>
        </p:txBody>
      </p:sp>
      <p:sp>
        <p:nvSpPr>
          <p:cNvPr id="27667" name="Freeform 26"/>
          <p:cNvSpPr>
            <a:spLocks/>
          </p:cNvSpPr>
          <p:nvPr/>
        </p:nvSpPr>
        <p:spPr bwMode="auto">
          <a:xfrm>
            <a:off x="32159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Freeform 27"/>
          <p:cNvSpPr>
            <a:spLocks/>
          </p:cNvSpPr>
          <p:nvPr/>
        </p:nvSpPr>
        <p:spPr bwMode="auto">
          <a:xfrm>
            <a:off x="3596995" y="344334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Freeform 28"/>
          <p:cNvSpPr>
            <a:spLocks/>
          </p:cNvSpPr>
          <p:nvPr/>
        </p:nvSpPr>
        <p:spPr bwMode="auto">
          <a:xfrm>
            <a:off x="3901795" y="344334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Freeform 29"/>
          <p:cNvSpPr>
            <a:spLocks/>
          </p:cNvSpPr>
          <p:nvPr/>
        </p:nvSpPr>
        <p:spPr bwMode="auto">
          <a:xfrm>
            <a:off x="42065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30"/>
          <p:cNvSpPr>
            <a:spLocks/>
          </p:cNvSpPr>
          <p:nvPr/>
        </p:nvSpPr>
        <p:spPr bwMode="auto">
          <a:xfrm>
            <a:off x="53495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Freeform 33"/>
          <p:cNvSpPr>
            <a:spLocks/>
          </p:cNvSpPr>
          <p:nvPr/>
        </p:nvSpPr>
        <p:spPr bwMode="auto">
          <a:xfrm>
            <a:off x="50447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Box 22"/>
          <p:cNvSpPr txBox="1">
            <a:spLocks noChangeArrowheads="1"/>
          </p:cNvSpPr>
          <p:nvPr/>
        </p:nvSpPr>
        <p:spPr bwMode="auto">
          <a:xfrm>
            <a:off x="4511395" y="3367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5207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541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7399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733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3368395" y="2681347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9873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81" name="Freeform 26"/>
          <p:cNvSpPr>
            <a:spLocks/>
          </p:cNvSpPr>
          <p:nvPr/>
        </p:nvSpPr>
        <p:spPr bwMode="auto">
          <a:xfrm>
            <a:off x="65687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27"/>
          <p:cNvSpPr>
            <a:spLocks/>
          </p:cNvSpPr>
          <p:nvPr/>
        </p:nvSpPr>
        <p:spPr bwMode="auto">
          <a:xfrm>
            <a:off x="6949795" y="344334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28"/>
          <p:cNvSpPr>
            <a:spLocks/>
          </p:cNvSpPr>
          <p:nvPr/>
        </p:nvSpPr>
        <p:spPr bwMode="auto">
          <a:xfrm>
            <a:off x="7254595" y="344334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29"/>
          <p:cNvSpPr>
            <a:spLocks/>
          </p:cNvSpPr>
          <p:nvPr/>
        </p:nvSpPr>
        <p:spPr bwMode="auto">
          <a:xfrm>
            <a:off x="75593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30"/>
          <p:cNvSpPr>
            <a:spLocks/>
          </p:cNvSpPr>
          <p:nvPr/>
        </p:nvSpPr>
        <p:spPr bwMode="auto">
          <a:xfrm>
            <a:off x="87023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33"/>
          <p:cNvSpPr>
            <a:spLocks/>
          </p:cNvSpPr>
          <p:nvPr/>
        </p:nvSpPr>
        <p:spPr bwMode="auto">
          <a:xfrm>
            <a:off x="83975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Box 41"/>
          <p:cNvSpPr txBox="1">
            <a:spLocks noChangeArrowheads="1"/>
          </p:cNvSpPr>
          <p:nvPr/>
        </p:nvSpPr>
        <p:spPr bwMode="auto">
          <a:xfrm>
            <a:off x="7864195" y="3367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8735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4069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927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6261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92" name="TextBox 46"/>
          <p:cNvSpPr txBox="1">
            <a:spLocks noChangeArrowheads="1"/>
          </p:cNvSpPr>
          <p:nvPr/>
        </p:nvSpPr>
        <p:spPr bwMode="auto">
          <a:xfrm>
            <a:off x="6152870" y="2667000"/>
            <a:ext cx="3143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Thread Block gridDim.x-1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3401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95" name="TextBox 22"/>
          <p:cNvSpPr txBox="1">
            <a:spLocks noChangeArrowheads="1"/>
          </p:cNvSpPr>
          <p:nvPr/>
        </p:nvSpPr>
        <p:spPr bwMode="auto">
          <a:xfrm>
            <a:off x="5882995" y="42053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6" name="TextBox 22"/>
          <p:cNvSpPr txBox="1">
            <a:spLocks noChangeArrowheads="1"/>
          </p:cNvSpPr>
          <p:nvPr/>
        </p:nvSpPr>
        <p:spPr bwMode="auto">
          <a:xfrm>
            <a:off x="4600295" y="5272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7" name="TextBox 22"/>
          <p:cNvSpPr txBox="1">
            <a:spLocks noChangeArrowheads="1"/>
          </p:cNvSpPr>
          <p:nvPr/>
        </p:nvSpPr>
        <p:spPr bwMode="auto">
          <a:xfrm>
            <a:off x="1552295" y="5272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8" name="TextBox 22"/>
          <p:cNvSpPr txBox="1">
            <a:spLocks noChangeArrowheads="1"/>
          </p:cNvSpPr>
          <p:nvPr/>
        </p:nvSpPr>
        <p:spPr bwMode="auto">
          <a:xfrm>
            <a:off x="8599487" y="640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1B895-BBCD-43BC-B6EB-AC7B358624BB}"/>
              </a:ext>
            </a:extLst>
          </p:cNvPr>
          <p:cNvSpPr/>
          <p:nvPr/>
        </p:nvSpPr>
        <p:spPr>
          <a:xfrm>
            <a:off x="15595" y="5881747"/>
            <a:ext cx="9128405" cy="519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CBEF7-DCB4-46B2-9C9F-BE64425C0C2F}"/>
              </a:ext>
            </a:extLst>
          </p:cNvPr>
          <p:cNvSpPr/>
          <p:nvPr/>
        </p:nvSpPr>
        <p:spPr>
          <a:xfrm>
            <a:off x="155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D5BCCC-F060-4431-B4A5-76148F01F6D9}"/>
              </a:ext>
            </a:extLst>
          </p:cNvPr>
          <p:cNvSpPr/>
          <p:nvPr/>
        </p:nvSpPr>
        <p:spPr>
          <a:xfrm>
            <a:off x="29873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5F0668-3417-4DD4-9C79-66DA9414DB95}"/>
              </a:ext>
            </a:extLst>
          </p:cNvPr>
          <p:cNvSpPr/>
          <p:nvPr/>
        </p:nvSpPr>
        <p:spPr>
          <a:xfrm>
            <a:off x="6470841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B27A-F059-489E-A1DE-B022817F7551}"/>
              </a:ext>
            </a:extLst>
          </p:cNvPr>
          <p:cNvSpPr txBox="1"/>
          <p:nvPr/>
        </p:nvSpPr>
        <p:spPr>
          <a:xfrm>
            <a:off x="-37213" y="6418823"/>
            <a:ext cx="1821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0*256+ 0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ABD2DB-8914-49A4-8594-53C7ADD8DE67}"/>
              </a:ext>
            </a:extLst>
          </p:cNvPr>
          <p:cNvSpPr txBox="1"/>
          <p:nvPr/>
        </p:nvSpPr>
        <p:spPr>
          <a:xfrm>
            <a:off x="2433716" y="6446897"/>
            <a:ext cx="2163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1*256 + 0 = 256 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D91E0-AD0D-4CAF-AFF1-7718BF690822}"/>
              </a:ext>
            </a:extLst>
          </p:cNvPr>
          <p:cNvSpPr txBox="1"/>
          <p:nvPr/>
        </p:nvSpPr>
        <p:spPr>
          <a:xfrm>
            <a:off x="5854140" y="6428234"/>
            <a:ext cx="219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3*256 + 0 = 768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3F4550-41E7-44E7-BEE9-E0FF3EA308BC}"/>
              </a:ext>
            </a:extLst>
          </p:cNvPr>
          <p:cNvSpPr/>
          <p:nvPr/>
        </p:nvSpPr>
        <p:spPr>
          <a:xfrm>
            <a:off x="7984845" y="5881747"/>
            <a:ext cx="1152996" cy="5190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1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Review – Thread Assignment for </a:t>
            </a:r>
            <a:r>
              <a:rPr lang="en-US" altLang="en-US" sz="3600" dirty="0" err="1"/>
              <a:t>vecAdd</a:t>
            </a:r>
            <a:r>
              <a:rPr lang="en-US" altLang="en-US" sz="3600" dirty="0"/>
              <a:t> Each thread processes 2 elements (Q4)</a:t>
            </a:r>
          </a:p>
        </p:txBody>
      </p:sp>
      <p:sp>
        <p:nvSpPr>
          <p:cNvPr id="27653" name="Freeform 26"/>
          <p:cNvSpPr>
            <a:spLocks/>
          </p:cNvSpPr>
          <p:nvPr/>
        </p:nvSpPr>
        <p:spPr bwMode="auto">
          <a:xfrm>
            <a:off x="244195" y="346239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27"/>
          <p:cNvSpPr>
            <a:spLocks/>
          </p:cNvSpPr>
          <p:nvPr/>
        </p:nvSpPr>
        <p:spPr bwMode="auto">
          <a:xfrm>
            <a:off x="625195" y="346239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28"/>
          <p:cNvSpPr>
            <a:spLocks/>
          </p:cNvSpPr>
          <p:nvPr/>
        </p:nvSpPr>
        <p:spPr bwMode="auto">
          <a:xfrm>
            <a:off x="929995" y="3462397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29"/>
          <p:cNvSpPr>
            <a:spLocks/>
          </p:cNvSpPr>
          <p:nvPr/>
        </p:nvSpPr>
        <p:spPr bwMode="auto">
          <a:xfrm>
            <a:off x="1234795" y="346239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0"/>
          <p:cNvSpPr>
            <a:spLocks/>
          </p:cNvSpPr>
          <p:nvPr/>
        </p:nvSpPr>
        <p:spPr bwMode="auto">
          <a:xfrm>
            <a:off x="23777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Freeform 33"/>
          <p:cNvSpPr>
            <a:spLocks/>
          </p:cNvSpPr>
          <p:nvPr/>
        </p:nvSpPr>
        <p:spPr bwMode="auto">
          <a:xfrm>
            <a:off x="2072995" y="3443347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507970" y="1181099"/>
            <a:ext cx="4838700" cy="1500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1600" dirty="0" err="1">
                <a:solidFill>
                  <a:schemeClr val="tx1"/>
                </a:solidFill>
              </a:rPr>
              <a:t>vecAdd</a:t>
            </a:r>
            <a:r>
              <a:rPr lang="en-US" sz="1600" dirty="0">
                <a:solidFill>
                  <a:schemeClr val="tx1"/>
                </a:solidFill>
              </a:rPr>
              <a:t>&lt;&lt;&lt;ceil(N/(2*256.0)), 256&gt;&gt;&gt;(…)</a:t>
            </a:r>
          </a:p>
          <a:p>
            <a:pPr algn="just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 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(2*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)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60" name="TextBox 22"/>
          <p:cNvSpPr txBox="1">
            <a:spLocks noChangeArrowheads="1"/>
          </p:cNvSpPr>
          <p:nvPr/>
        </p:nvSpPr>
        <p:spPr bwMode="auto">
          <a:xfrm>
            <a:off x="1539595" y="3367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55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489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823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7681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01595" y="306234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66" name="TextBox 14"/>
          <p:cNvSpPr txBox="1">
            <a:spLocks noChangeArrowheads="1"/>
          </p:cNvSpPr>
          <p:nvPr/>
        </p:nvSpPr>
        <p:spPr bwMode="auto">
          <a:xfrm>
            <a:off x="396595" y="2681347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0</a:t>
            </a:r>
          </a:p>
        </p:txBody>
      </p:sp>
      <p:sp>
        <p:nvSpPr>
          <p:cNvPr id="27667" name="Freeform 26"/>
          <p:cNvSpPr>
            <a:spLocks/>
          </p:cNvSpPr>
          <p:nvPr/>
        </p:nvSpPr>
        <p:spPr bwMode="auto">
          <a:xfrm>
            <a:off x="6069287" y="3487862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Freeform 27"/>
          <p:cNvSpPr>
            <a:spLocks/>
          </p:cNvSpPr>
          <p:nvPr/>
        </p:nvSpPr>
        <p:spPr bwMode="auto">
          <a:xfrm>
            <a:off x="6450287" y="3487862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Freeform 28"/>
          <p:cNvSpPr>
            <a:spLocks/>
          </p:cNvSpPr>
          <p:nvPr/>
        </p:nvSpPr>
        <p:spPr bwMode="auto">
          <a:xfrm>
            <a:off x="6755087" y="3487862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Freeform 29"/>
          <p:cNvSpPr>
            <a:spLocks/>
          </p:cNvSpPr>
          <p:nvPr/>
        </p:nvSpPr>
        <p:spPr bwMode="auto">
          <a:xfrm>
            <a:off x="7059887" y="3487862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30"/>
          <p:cNvSpPr>
            <a:spLocks/>
          </p:cNvSpPr>
          <p:nvPr/>
        </p:nvSpPr>
        <p:spPr bwMode="auto">
          <a:xfrm>
            <a:off x="8202887" y="3487862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Freeform 33"/>
          <p:cNvSpPr>
            <a:spLocks/>
          </p:cNvSpPr>
          <p:nvPr/>
        </p:nvSpPr>
        <p:spPr bwMode="auto">
          <a:xfrm>
            <a:off x="7898087" y="3487862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Box 22"/>
          <p:cNvSpPr txBox="1">
            <a:spLocks noChangeArrowheads="1"/>
          </p:cNvSpPr>
          <p:nvPr/>
        </p:nvSpPr>
        <p:spPr bwMode="auto">
          <a:xfrm>
            <a:off x="7364687" y="3411662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374087" y="310686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907487" y="310686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93287" y="310686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126687" y="310686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6221687" y="2725862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840687" y="310686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95" name="TextBox 22"/>
          <p:cNvSpPr txBox="1">
            <a:spLocks noChangeArrowheads="1"/>
          </p:cNvSpPr>
          <p:nvPr/>
        </p:nvSpPr>
        <p:spPr bwMode="auto">
          <a:xfrm>
            <a:off x="8736287" y="4249862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6" name="TextBox 22"/>
          <p:cNvSpPr txBox="1">
            <a:spLocks noChangeArrowheads="1"/>
          </p:cNvSpPr>
          <p:nvPr/>
        </p:nvSpPr>
        <p:spPr bwMode="auto">
          <a:xfrm>
            <a:off x="7453587" y="5316662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7" name="TextBox 22"/>
          <p:cNvSpPr txBox="1">
            <a:spLocks noChangeArrowheads="1"/>
          </p:cNvSpPr>
          <p:nvPr/>
        </p:nvSpPr>
        <p:spPr bwMode="auto">
          <a:xfrm>
            <a:off x="1552295" y="52721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8" name="TextBox 22"/>
          <p:cNvSpPr txBox="1">
            <a:spLocks noChangeArrowheads="1"/>
          </p:cNvSpPr>
          <p:nvPr/>
        </p:nvSpPr>
        <p:spPr bwMode="auto">
          <a:xfrm>
            <a:off x="8599487" y="640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1B895-BBCD-43BC-B6EB-AC7B358624BB}"/>
              </a:ext>
            </a:extLst>
          </p:cNvPr>
          <p:cNvSpPr/>
          <p:nvPr/>
        </p:nvSpPr>
        <p:spPr>
          <a:xfrm>
            <a:off x="15595" y="5881747"/>
            <a:ext cx="9128405" cy="519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CBEF7-DCB4-46B2-9C9F-BE64425C0C2F}"/>
              </a:ext>
            </a:extLst>
          </p:cNvPr>
          <p:cNvSpPr/>
          <p:nvPr/>
        </p:nvSpPr>
        <p:spPr>
          <a:xfrm>
            <a:off x="155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D5BCCC-F060-4431-B4A5-76148F01F6D9}"/>
              </a:ext>
            </a:extLst>
          </p:cNvPr>
          <p:cNvSpPr/>
          <p:nvPr/>
        </p:nvSpPr>
        <p:spPr>
          <a:xfrm>
            <a:off x="29873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5F0668-3417-4DD4-9C79-66DA9414DB95}"/>
              </a:ext>
            </a:extLst>
          </p:cNvPr>
          <p:cNvSpPr/>
          <p:nvPr/>
        </p:nvSpPr>
        <p:spPr>
          <a:xfrm>
            <a:off x="5959195" y="5877825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B27A-F059-489E-A1DE-B022817F7551}"/>
              </a:ext>
            </a:extLst>
          </p:cNvPr>
          <p:cNvSpPr txBox="1"/>
          <p:nvPr/>
        </p:nvSpPr>
        <p:spPr>
          <a:xfrm>
            <a:off x="-52808" y="6420351"/>
            <a:ext cx="1821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0*256+ 0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D91E0-AD0D-4CAF-AFF1-7718BF690822}"/>
              </a:ext>
            </a:extLst>
          </p:cNvPr>
          <p:cNvSpPr txBox="1"/>
          <p:nvPr/>
        </p:nvSpPr>
        <p:spPr>
          <a:xfrm>
            <a:off x="5854140" y="6428234"/>
            <a:ext cx="219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2*256 + 0 = 768</a:t>
            </a:r>
          </a:p>
        </p:txBody>
      </p:sp>
    </p:spTree>
    <p:extLst>
      <p:ext uri="{BB962C8B-B14F-4D97-AF65-F5344CB8AC3E}">
        <p14:creationId xmlns:p14="http://schemas.microsoft.com/office/powerpoint/2010/main" val="187115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C3822E-B098-415D-BDC7-7C3A3EA68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TW" dirty="0"/>
              <a:t>© David Kirk/NVIDIA and Wen-mei Hwu, 2007-2018     ECE408/CS483/ECE498al, University of Illinois, Urbana-Champaign</a:t>
            </a:r>
            <a:endParaRPr lang="en-US" altLang="zh-TW" dirty="0"/>
          </a:p>
        </p:txBody>
      </p:sp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Review – Thread Assignment for </a:t>
            </a:r>
            <a:r>
              <a:rPr lang="en-US" altLang="en-US" sz="3600" dirty="0" err="1"/>
              <a:t>vecAdd</a:t>
            </a:r>
            <a:r>
              <a:rPr lang="en-US" altLang="en-US" sz="3600" dirty="0"/>
              <a:t> Each thread processes 2 elements (Q4)</a:t>
            </a:r>
          </a:p>
        </p:txBody>
      </p:sp>
      <p:sp>
        <p:nvSpPr>
          <p:cNvPr id="27653" name="Freeform 26"/>
          <p:cNvSpPr>
            <a:spLocks/>
          </p:cNvSpPr>
          <p:nvPr/>
        </p:nvSpPr>
        <p:spPr bwMode="auto">
          <a:xfrm>
            <a:off x="3071806" y="3496485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27"/>
          <p:cNvSpPr>
            <a:spLocks/>
          </p:cNvSpPr>
          <p:nvPr/>
        </p:nvSpPr>
        <p:spPr bwMode="auto">
          <a:xfrm>
            <a:off x="3452806" y="3496485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28"/>
          <p:cNvSpPr>
            <a:spLocks/>
          </p:cNvSpPr>
          <p:nvPr/>
        </p:nvSpPr>
        <p:spPr bwMode="auto">
          <a:xfrm>
            <a:off x="3757606" y="3496485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29"/>
          <p:cNvSpPr>
            <a:spLocks/>
          </p:cNvSpPr>
          <p:nvPr/>
        </p:nvSpPr>
        <p:spPr bwMode="auto">
          <a:xfrm>
            <a:off x="4062406" y="3496485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0"/>
          <p:cNvSpPr>
            <a:spLocks/>
          </p:cNvSpPr>
          <p:nvPr/>
        </p:nvSpPr>
        <p:spPr bwMode="auto">
          <a:xfrm>
            <a:off x="5205406" y="3477435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Freeform 33"/>
          <p:cNvSpPr>
            <a:spLocks/>
          </p:cNvSpPr>
          <p:nvPr/>
        </p:nvSpPr>
        <p:spPr bwMode="auto">
          <a:xfrm>
            <a:off x="4900606" y="3477435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507969" y="1181099"/>
            <a:ext cx="5085317" cy="1500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1600" dirty="0" err="1">
                <a:solidFill>
                  <a:schemeClr val="tx1"/>
                </a:solidFill>
              </a:rPr>
              <a:t>vecAdd</a:t>
            </a:r>
            <a:r>
              <a:rPr lang="en-US" sz="1600" dirty="0">
                <a:solidFill>
                  <a:schemeClr val="tx1"/>
                </a:solidFill>
              </a:rPr>
              <a:t>&lt;&lt;&lt;ceil(N/(2*256.0)), 256&gt;&gt;&gt;(…)</a:t>
            </a:r>
          </a:p>
          <a:p>
            <a:pPr algn="just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 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(2*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)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C[i] = A[i] + B[i];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 i = </a:t>
            </a:r>
            <a:r>
              <a:rPr lang="en-US" sz="1600" dirty="0" err="1">
                <a:solidFill>
                  <a:schemeClr val="tx1"/>
                </a:solidFill>
              </a:rPr>
              <a:t>i+blockDim.x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</a:rPr>
              <a:t>C[i] = A[i] + B[i];</a:t>
            </a:r>
          </a:p>
        </p:txBody>
      </p:sp>
      <p:sp>
        <p:nvSpPr>
          <p:cNvPr id="27660" name="TextBox 22"/>
          <p:cNvSpPr txBox="1">
            <a:spLocks noChangeArrowheads="1"/>
          </p:cNvSpPr>
          <p:nvPr/>
        </p:nvSpPr>
        <p:spPr bwMode="auto">
          <a:xfrm>
            <a:off x="4367206" y="340123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843206" y="3096435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76606" y="3096435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10006" y="3096435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95806" y="3096435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129206" y="3096435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66" name="TextBox 14"/>
          <p:cNvSpPr txBox="1">
            <a:spLocks noChangeArrowheads="1"/>
          </p:cNvSpPr>
          <p:nvPr/>
        </p:nvSpPr>
        <p:spPr bwMode="auto">
          <a:xfrm>
            <a:off x="3224206" y="2715435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0</a:t>
            </a:r>
          </a:p>
        </p:txBody>
      </p:sp>
      <p:sp>
        <p:nvSpPr>
          <p:cNvPr id="27667" name="Freeform 26"/>
          <p:cNvSpPr>
            <a:spLocks/>
          </p:cNvSpPr>
          <p:nvPr/>
        </p:nvSpPr>
        <p:spPr bwMode="auto">
          <a:xfrm>
            <a:off x="8745538" y="352017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7341423" y="2747332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516938" y="313917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97" name="TextBox 22"/>
          <p:cNvSpPr txBox="1">
            <a:spLocks noChangeArrowheads="1"/>
          </p:cNvSpPr>
          <p:nvPr/>
        </p:nvSpPr>
        <p:spPr bwMode="auto">
          <a:xfrm>
            <a:off x="4379906" y="530623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1B895-BBCD-43BC-B6EB-AC7B358624BB}"/>
              </a:ext>
            </a:extLst>
          </p:cNvPr>
          <p:cNvSpPr/>
          <p:nvPr/>
        </p:nvSpPr>
        <p:spPr>
          <a:xfrm>
            <a:off x="15595" y="5881747"/>
            <a:ext cx="9128405" cy="519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CBEF7-DCB4-46B2-9C9F-BE64425C0C2F}"/>
              </a:ext>
            </a:extLst>
          </p:cNvPr>
          <p:cNvSpPr/>
          <p:nvPr/>
        </p:nvSpPr>
        <p:spPr>
          <a:xfrm>
            <a:off x="155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D5BCCC-F060-4431-B4A5-76148F01F6D9}"/>
              </a:ext>
            </a:extLst>
          </p:cNvPr>
          <p:cNvSpPr/>
          <p:nvPr/>
        </p:nvSpPr>
        <p:spPr>
          <a:xfrm>
            <a:off x="2987395" y="588174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5F0668-3417-4DD4-9C79-66DA9414DB95}"/>
              </a:ext>
            </a:extLst>
          </p:cNvPr>
          <p:cNvSpPr/>
          <p:nvPr/>
        </p:nvSpPr>
        <p:spPr>
          <a:xfrm>
            <a:off x="5981427" y="5879742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B27A-F059-489E-A1DE-B022817F7551}"/>
              </a:ext>
            </a:extLst>
          </p:cNvPr>
          <p:cNvSpPr txBox="1"/>
          <p:nvPr/>
        </p:nvSpPr>
        <p:spPr>
          <a:xfrm>
            <a:off x="2768787" y="6437225"/>
            <a:ext cx="1821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1*256+ 0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D91E0-AD0D-4CAF-AFF1-7718BF690822}"/>
              </a:ext>
            </a:extLst>
          </p:cNvPr>
          <p:cNvSpPr txBox="1"/>
          <p:nvPr/>
        </p:nvSpPr>
        <p:spPr>
          <a:xfrm>
            <a:off x="7086600" y="6437225"/>
            <a:ext cx="219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 = 3*256 + 0 = 768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FC22A-3633-495B-A254-27B5102BA323}"/>
              </a:ext>
            </a:extLst>
          </p:cNvPr>
          <p:cNvSpPr/>
          <p:nvPr/>
        </p:nvSpPr>
        <p:spPr>
          <a:xfrm>
            <a:off x="8610600" y="5875697"/>
            <a:ext cx="533400" cy="51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6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5119" y="804683"/>
            <a:ext cx="15240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203" y="804683"/>
            <a:ext cx="72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6706" y="802225"/>
            <a:ext cx="46482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6706" y="804683"/>
            <a:ext cx="99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2320" y="2176057"/>
            <a:ext cx="1211422" cy="4616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Kernel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3742" y="2406888"/>
            <a:ext cx="1303964" cy="1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7706" y="1495950"/>
            <a:ext cx="3810000" cy="2125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27363" y="1521481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6453" y="1978230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Block (0,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7506" y="2876474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Block (1,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9414" y="2876474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Block (1, 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7506" y="1983146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Block (0, 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56453" y="4595323"/>
            <a:ext cx="3425322" cy="2074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85853" y="4620351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(1,1)</a:t>
            </a:r>
          </a:p>
        </p:txBody>
      </p:sp>
      <p:sp>
        <p:nvSpPr>
          <p:cNvPr id="30" name="Cube 29"/>
          <p:cNvSpPr/>
          <p:nvPr/>
        </p:nvSpPr>
        <p:spPr>
          <a:xfrm>
            <a:off x="6912525" y="5624835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</a:t>
            </a:r>
          </a:p>
          <a:p>
            <a:pPr algn="ctr"/>
            <a:r>
              <a:rPr lang="en-US" sz="1200" dirty="0"/>
              <a:t>(0,0,0)</a:t>
            </a:r>
          </a:p>
        </p:txBody>
      </p:sp>
      <p:sp>
        <p:nvSpPr>
          <p:cNvPr id="35" name="Cube 34"/>
          <p:cNvSpPr/>
          <p:nvPr/>
        </p:nvSpPr>
        <p:spPr>
          <a:xfrm>
            <a:off x="6747660" y="5761671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(0,1,3)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32654" y="6016980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(0,1,0)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64726" y="6016978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(0,1,1)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86091" y="6016980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(0,1,2)</a:t>
            </a:r>
          </a:p>
        </p:txBody>
      </p:sp>
      <p:sp>
        <p:nvSpPr>
          <p:cNvPr id="44" name="Cube 43"/>
          <p:cNvSpPr/>
          <p:nvPr/>
        </p:nvSpPr>
        <p:spPr>
          <a:xfrm>
            <a:off x="5013890" y="5072018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Cube 42"/>
          <p:cNvSpPr/>
          <p:nvPr/>
        </p:nvSpPr>
        <p:spPr>
          <a:xfrm>
            <a:off x="5603606" y="5072020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Cube 41"/>
          <p:cNvSpPr/>
          <p:nvPr/>
        </p:nvSpPr>
        <p:spPr>
          <a:xfrm>
            <a:off x="6266753" y="507201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Cube 35"/>
          <p:cNvSpPr/>
          <p:nvPr/>
        </p:nvSpPr>
        <p:spPr>
          <a:xfrm>
            <a:off x="6908838" y="5072020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Cube 30"/>
          <p:cNvSpPr/>
          <p:nvPr/>
        </p:nvSpPr>
        <p:spPr>
          <a:xfrm>
            <a:off x="4832653" y="524677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(0,0,0)</a:t>
            </a:r>
          </a:p>
        </p:txBody>
      </p:sp>
      <p:sp>
        <p:nvSpPr>
          <p:cNvPr id="32" name="Cube 31"/>
          <p:cNvSpPr/>
          <p:nvPr/>
        </p:nvSpPr>
        <p:spPr>
          <a:xfrm>
            <a:off x="5464725" y="524677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(0,0,1)</a:t>
            </a:r>
            <a:endParaRPr lang="en-US" sz="1200" dirty="0"/>
          </a:p>
        </p:txBody>
      </p:sp>
      <p:sp>
        <p:nvSpPr>
          <p:cNvPr id="33" name="Cube 32"/>
          <p:cNvSpPr/>
          <p:nvPr/>
        </p:nvSpPr>
        <p:spPr>
          <a:xfrm>
            <a:off x="6070638" y="5246778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(0,0,2)</a:t>
            </a:r>
            <a:endParaRPr lang="en-US" sz="1200" dirty="0"/>
          </a:p>
        </p:txBody>
      </p:sp>
      <p:sp>
        <p:nvSpPr>
          <p:cNvPr id="34" name="Cube 33"/>
          <p:cNvSpPr/>
          <p:nvPr/>
        </p:nvSpPr>
        <p:spPr>
          <a:xfrm>
            <a:off x="6747660" y="5246777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Thread</a:t>
            </a:r>
          </a:p>
          <a:p>
            <a:pPr algn="ctr"/>
            <a:r>
              <a:rPr lang="en-US" sz="1100" dirty="0"/>
              <a:t>(0,0,3)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19193" y="499545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(1,0,0)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2699" y="499545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(1,0,1)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7714" y="499545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(1,0,2)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2825" y="499545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(1,0,3)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756453" y="2876474"/>
            <a:ext cx="1546472" cy="17486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241906" y="2876474"/>
            <a:ext cx="939869" cy="17188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0762" y="3476242"/>
            <a:ext cx="546745" cy="11441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41906" y="3476242"/>
            <a:ext cx="469934" cy="11441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229" y="-54967"/>
            <a:ext cx="8833154" cy="914400"/>
          </a:xfrm>
        </p:spPr>
        <p:txBody>
          <a:bodyPr/>
          <a:lstStyle/>
          <a:p>
            <a:r>
              <a:rPr lang="en-US" sz="3600" dirty="0"/>
              <a:t>CUDA Thread Grids are Multi-Dimensional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" y="1330842"/>
            <a:ext cx="7881326" cy="4805995"/>
            <a:chOff x="50800" y="683090"/>
            <a:chExt cx="7881326" cy="4805995"/>
          </a:xfrm>
        </p:grpSpPr>
        <p:sp>
          <p:nvSpPr>
            <p:cNvPr id="10865" name="Rectangle 10864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76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chemeClr val="bg1"/>
            </a:solidFill>
          </p:grpSpPr>
          <p:sp>
            <p:nvSpPr>
              <p:cNvPr id="252" name="Rectangle 251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800" y="320040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16×16 blocks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6750" y="29308"/>
            <a:ext cx="8305800" cy="1143000"/>
          </a:xfrm>
        </p:spPr>
        <p:txBody>
          <a:bodyPr/>
          <a:lstStyle/>
          <a:p>
            <a:r>
              <a:rPr lang="en-US" dirty="0"/>
              <a:t>Processing a Picture with a 2D Grid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dirty="0"/>
              <a:t>Conversion of a color image to grey–scale image (review)</a:t>
            </a:r>
            <a:endParaRPr lang="en-US" sz="3600" dirty="0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668588"/>
            <a:ext cx="35020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99012"/>
            <a:ext cx="1826754" cy="12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1200" y="43441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5707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1" y="4419601"/>
            <a:ext cx="289560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D2CD-99CC-42CA-98BB-F216C34730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446838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24800" cy="1143000"/>
          </a:xfrm>
        </p:spPr>
        <p:txBody>
          <a:bodyPr/>
          <a:lstStyle/>
          <a:p>
            <a:r>
              <a:rPr lang="en-US" altLang="en-US" i="1" dirty="0"/>
              <a:t>The pixels can be calculated independently of each other (review)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E2E58-34D2-4EA2-A74B-2A27C539FE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2007-2018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58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7035E-2025-4B80-A2F9-2C1C5225A82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25C9C5-A35E-4940-A5D2-CC783FFF1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C6FD5-A046-4201-9514-FF397B9AD9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52718</TotalTime>
  <Words>2413</Words>
  <Application>Microsoft Office PowerPoint</Application>
  <PresentationFormat>On-screen Show (4:3)</PresentationFormat>
  <Paragraphs>412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Gulim</vt:lpstr>
      <vt:lpstr>MS PGothic</vt:lpstr>
      <vt:lpstr>新細明體</vt:lpstr>
      <vt:lpstr>新細明體</vt:lpstr>
      <vt:lpstr>Arial</vt:lpstr>
      <vt:lpstr>Arial Narrow</vt:lpstr>
      <vt:lpstr>Courier New</vt:lpstr>
      <vt:lpstr>Palatino</vt:lpstr>
      <vt:lpstr>Tahoma</vt:lpstr>
      <vt:lpstr>Times New Roman</vt:lpstr>
      <vt:lpstr>Wingdings</vt:lpstr>
      <vt:lpstr>Default Design</vt:lpstr>
      <vt:lpstr>Visio</vt:lpstr>
      <vt:lpstr>ECE408/CS483/CSE408 Spring 2018  Applied Parallel Programming   Lecture 3: Kernel-Based  Data Parallel Execution Model</vt:lpstr>
      <vt:lpstr>Obejctive</vt:lpstr>
      <vt:lpstr>Review – Thread Assignment for vecAdd where N = 1,000, block size = 256</vt:lpstr>
      <vt:lpstr>Review – Thread Assignment for vecAdd Each thread processes 2 elements (Q4)</vt:lpstr>
      <vt:lpstr>Review – Thread Assignment for vecAdd Each thread processes 2 elements (Q4)</vt:lpstr>
      <vt:lpstr>CUDA Thread Grids are Multi-Dimensional</vt:lpstr>
      <vt:lpstr>Processing a Picture with a 2D Grid</vt:lpstr>
      <vt:lpstr>Conversion of a color image to grey–scale image (review)</vt:lpstr>
      <vt:lpstr>The pixels can be calculated independently of each other (review)</vt:lpstr>
      <vt:lpstr>Covering a 76×62 picture with 16×16 blocks </vt:lpstr>
      <vt:lpstr>colorToGreyscaleConversion Kernel with 2D thread mapping to data</vt:lpstr>
      <vt:lpstr>Row-Major Layout of 2D arrays in C/C++</vt:lpstr>
      <vt:lpstr>colorToGreyscaleConversion Kernel with 2D thread mapping to data (cont.)</vt:lpstr>
      <vt:lpstr>Image Blurring</vt:lpstr>
      <vt:lpstr>Each output pixel is the average of pixels around it (BLRU_SIZE = 1)</vt:lpstr>
      <vt:lpstr>An Image Blur Kernel</vt:lpstr>
      <vt:lpstr>Handling boundary conditions for pixels near the edges of the image</vt:lpstr>
      <vt:lpstr>An Image Blur Kernel</vt:lpstr>
      <vt:lpstr>CUDA Thread Block (review)</vt:lpstr>
      <vt:lpstr>Compute Capabilities are GPU Dependent</vt:lpstr>
      <vt:lpstr>Covering a 76×62 picture with 16×16 blocks </vt:lpstr>
      <vt:lpstr>Executing Thread Blocks</vt:lpstr>
      <vt:lpstr>Thread Scheduling (1/2)</vt:lpstr>
      <vt:lpstr>Thread Scheduling (2/2)</vt:lpstr>
      <vt:lpstr>Control (branch) Divergence</vt:lpstr>
      <vt:lpstr>Block Granularity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218</cp:revision>
  <dcterms:created xsi:type="dcterms:W3CDTF">1601-01-01T00:00:00Z</dcterms:created>
  <dcterms:modified xsi:type="dcterms:W3CDTF">2018-01-25T13:46:27Z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