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89" r:id="rId5"/>
    <p:sldId id="428" r:id="rId6"/>
    <p:sldId id="329" r:id="rId7"/>
    <p:sldId id="423" r:id="rId8"/>
    <p:sldId id="424" r:id="rId9"/>
    <p:sldId id="425" r:id="rId10"/>
    <p:sldId id="426" r:id="rId11"/>
    <p:sldId id="427" r:id="rId12"/>
    <p:sldId id="278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00" r:id="rId23"/>
    <p:sldId id="379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8939" autoAdjust="0"/>
  </p:normalViewPr>
  <p:slideViewPr>
    <p:cSldViewPr>
      <p:cViewPr varScale="1">
        <p:scale>
          <a:sx n="112" d="100"/>
          <a:sy n="112" d="100"/>
        </p:scale>
        <p:origin x="15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fld id="{1DF08FCF-0611-4E39-A1E3-D178035D2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8D266A8-E8C8-4D86-8295-18ABDF4E1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95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fld id="{F9652308-2236-44E2-B745-0402846C1335}" type="slidenum">
              <a:rPr lang="en-US" sz="1200" smtClean="0">
                <a:latin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Global, constant, and texture memory spaces are persistent across kernels called by the same application.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fld id="{676E2A69-7DE1-4862-B52B-FFFED20B6AAA}" type="slidenum">
              <a:rPr lang="en-US" sz="1200" smtClean="0">
                <a:latin typeface="Times New Roman" pitchFamily="18" charset="0"/>
              </a:rPr>
              <a:pPr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252984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fld id="{6468B2E8-1D39-4C6A-8172-7A76388991C9}" type="slidenum">
              <a:rPr lang="en-US" sz="1200" smtClean="0">
                <a:latin typeface="Times New Roman" pitchFamily="18" charset="0"/>
              </a:rPr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victoria@samsung.com</a:t>
            </a:r>
          </a:p>
        </p:txBody>
      </p:sp>
    </p:spTree>
    <p:extLst>
      <p:ext uri="{BB962C8B-B14F-4D97-AF65-F5344CB8AC3E}">
        <p14:creationId xmlns:p14="http://schemas.microsoft.com/office/powerpoint/2010/main" val="93380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defTabSz="949325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fld id="{C21617F2-302E-4202-9B36-EE4C8CBEE5F5}" type="slidenum">
              <a:rPr lang="en-US" sz="1200" smtClean="0">
                <a:latin typeface="Times New Roman" pitchFamily="18" charset="0"/>
              </a:rPr>
              <a:pPr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Desk analogy: books on your desk are registers. The library is memory</a:t>
            </a:r>
          </a:p>
        </p:txBody>
      </p:sp>
    </p:spTree>
    <p:extLst>
      <p:ext uri="{BB962C8B-B14F-4D97-AF65-F5344CB8AC3E}">
        <p14:creationId xmlns:p14="http://schemas.microsoft.com/office/powerpoint/2010/main" val="202129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FE043209-FF50-4EC6-8939-A938D18D0BB1}" type="slidenum">
              <a:rPr lang="en-US" sz="1200" smtClean="0">
                <a:latin typeface="Times New Roman" pitchFamily="18" charset="0"/>
              </a:rPr>
              <a:pPr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Point out that I and j will become global thread indices.</a:t>
            </a:r>
          </a:p>
        </p:txBody>
      </p:sp>
    </p:spTree>
    <p:extLst>
      <p:ext uri="{BB962C8B-B14F-4D97-AF65-F5344CB8AC3E}">
        <p14:creationId xmlns:p14="http://schemas.microsoft.com/office/powerpoint/2010/main" val="394316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DB6AD887-DFEF-44CE-B755-CF36FF62168A}" type="slidenum">
              <a:rPr lang="zh-TW" altLang="en-US" sz="1200" smtClean="0">
                <a:latin typeface="Times New Roman" pitchFamily="18" charset="0"/>
              </a:rPr>
              <a:pPr/>
              <a:t>14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5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2B823BB3-F9E8-4DDD-A362-8E126938F173}" type="slidenum">
              <a:rPr lang="en-US" sz="1200" smtClean="0">
                <a:latin typeface="Times New Roman" pitchFamily="18" charset="0"/>
              </a:rPr>
              <a:pPr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6F871-BA0B-4494-B580-B871063F1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EBA73-8294-41C4-B7CE-7E3D96E1C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07A83-C6E4-493D-A686-5248C76D4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9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15A26-884A-4E29-A7DC-C9141206B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53CE2-BCCC-4793-B9FC-67234113A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0A02-B289-4771-9D57-2138CB448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C8549-3A9E-4B97-809C-4B1D18C92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2A6B9-92F0-4A98-ADAC-69305DCBF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B3972-F2D2-416E-94FB-2A77E15FC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615AF-DB2E-4F45-A449-AE9D659D0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15393-53E7-4F09-809A-6D8C82369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8B7F2-6807-4642-AC99-DE41D0297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C9F46-7148-4046-9B6D-9422FA665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9B203-7499-4A06-8CFF-DCA10682B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389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Palatino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20C45B8-36DF-4BC5-A0B3-E8A5FF532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ECE408/CS483/CSE408 Spring 2018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br>
              <a:rPr lang="en-US" sz="2800" dirty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Applied Parallel Programming</a:t>
            </a:r>
            <a:br>
              <a:rPr lang="en-US" sz="3200" dirty="0">
                <a:latin typeface="Arial" pitchFamily="34" charset="0"/>
                <a:ea typeface="Gulim" pitchFamily="34" charset="-127"/>
                <a:cs typeface="Arial" pitchFamily="34" charset="0"/>
              </a:rPr>
            </a:br>
            <a:br>
              <a:rPr lang="en-US" sz="3200" dirty="0">
                <a:latin typeface="Calibri" pitchFamily="34" charset="0"/>
                <a:ea typeface="Gulim" pitchFamily="34" charset="-127"/>
                <a:cs typeface="Calibri" pitchFamily="34" charset="0"/>
              </a:rPr>
            </a:br>
            <a:br>
              <a:rPr lang="en-US" altLang="zh-TW" dirty="0">
                <a:ea typeface="PMingLiU" pitchFamily="18" charset="-120"/>
              </a:rPr>
            </a:br>
            <a:r>
              <a:rPr lang="en-US" altLang="zh-TW" sz="3600" dirty="0">
                <a:ea typeface="PMingLiU" pitchFamily="18" charset="-120"/>
              </a:rPr>
              <a:t>Lectures 4:</a:t>
            </a:r>
            <a:r>
              <a:rPr lang="en-US" altLang="zh-TW" dirty="0">
                <a:ea typeface="PMingLiU" pitchFamily="18" charset="-120"/>
              </a:rPr>
              <a:t> 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>
                <a:ea typeface="PMingLiU" pitchFamily="18" charset="-120"/>
              </a:rPr>
              <a:t>Memory Model</a:t>
            </a:r>
          </a:p>
        </p:txBody>
      </p:sp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00800"/>
            <a:ext cx="48768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>
                <a:ea typeface="PMingLiU" pitchFamily="18" charset="-120"/>
              </a:rPr>
              <a:t>© David Kirk/NVIDIA and Wen-mei W. Hwu, 2007-2018 ECE408/CS483/ University of Illinois at Urbana-Champaign</a:t>
            </a:r>
            <a:endParaRPr lang="en-US" sz="1200" dirty="0">
              <a:ea typeface="PMingLiU" pitchFamily="18" charset="-120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D474176A-F983-4550-B15E-55440F679E48}" type="slidenum">
              <a:rPr 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56388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400">
                <a:latin typeface="Times New Roman" pitchFamily="18" charset="0"/>
                <a:ea typeface="PMingLiU" pitchFamily="18" charset="-120"/>
              </a:rPr>
              <a:t>© David Kirk/NVIDIA and Wen-mei W. Hwu, 2007-2018 ECE408/CS483/ University of Illinois at Urbana-Champaign</a:t>
            </a: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-23813"/>
            <a:ext cx="8305800" cy="1190626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/>
              <a:t>Matrix Multiplication Example</a:t>
            </a:r>
            <a:br>
              <a:rPr lang="en-US" sz="3600" dirty="0"/>
            </a:br>
            <a:r>
              <a:rPr lang="en-US" sz="3600" dirty="0"/>
              <a:t>A Simple Host Version in C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945323" y="4379382"/>
            <a:ext cx="2468563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6476887" y="1834620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476887" y="4349220"/>
            <a:ext cx="2468562" cy="2468562"/>
          </a:xfrm>
          <a:prstGeom prst="rect">
            <a:avLst/>
          </a:prstGeom>
          <a:solidFill>
            <a:srgbClr val="99FF66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Clr>
                <a:srgbClr val="FFFFFF"/>
              </a:buClr>
              <a:buFont typeface="Arial" pitchFamily="34" charset="0"/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</a:rPr>
              <a:t>P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7848487" y="1834620"/>
            <a:ext cx="53975" cy="2468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7904049" y="4303182"/>
            <a:ext cx="1588" cy="1417638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7848487" y="4273020"/>
            <a:ext cx="1587" cy="141763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H="1">
            <a:off x="6475299" y="6668557"/>
            <a:ext cx="2471738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3963874" y="5720820"/>
            <a:ext cx="2468563" cy="55562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6" name="Text Box 10"/>
          <p:cNvSpPr txBox="1">
            <a:spLocks noChangeArrowheads="1"/>
          </p:cNvSpPr>
          <p:nvPr/>
        </p:nvSpPr>
        <p:spPr bwMode="auto">
          <a:xfrm>
            <a:off x="7848487" y="5720820"/>
            <a:ext cx="55562" cy="53975"/>
          </a:xfrm>
          <a:prstGeom prst="rect">
            <a:avLst/>
          </a:prstGeom>
          <a:solidFill>
            <a:srgbClr val="FF6600"/>
          </a:solidFill>
          <a:ln w="9360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endParaRPr lang="en-US" sz="1200">
              <a:solidFill>
                <a:srgbClr val="000000"/>
              </a:solidFill>
            </a:endParaRPr>
          </a:p>
          <a:p>
            <a:pPr eaLnBrk="1" hangingPunct="1"/>
            <a:endParaRPr lang="en-US" sz="1200">
              <a:solidFill>
                <a:srgbClr val="000000"/>
              </a:solidFill>
            </a:endParaRPr>
          </a:p>
          <a:p>
            <a:pPr eaLnBrk="1" hangingPunct="1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6421324" y="5720820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6421324" y="5774795"/>
            <a:ext cx="1417638" cy="1587"/>
          </a:xfrm>
          <a:prstGeom prst="line">
            <a:avLst/>
          </a:prstGeom>
          <a:noFill/>
          <a:ln w="9360">
            <a:solidFill>
              <a:srgbClr val="96969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3"/>
          <p:cNvSpPr>
            <a:spLocks noChangeShapeType="1"/>
          </p:cNvSpPr>
          <p:nvPr/>
        </p:nvSpPr>
        <p:spPr bwMode="auto">
          <a:xfrm flipH="1" flipV="1">
            <a:off x="8793049" y="1829857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4"/>
          <p:cNvSpPr>
            <a:spLocks noChangeShapeType="1"/>
          </p:cNvSpPr>
          <p:nvPr/>
        </p:nvSpPr>
        <p:spPr bwMode="auto">
          <a:xfrm flipH="1" flipV="1">
            <a:off x="8793049" y="4347632"/>
            <a:ext cx="7938" cy="247173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5"/>
          <p:cNvSpPr>
            <a:spLocks noChangeShapeType="1"/>
          </p:cNvSpPr>
          <p:nvPr/>
        </p:nvSpPr>
        <p:spPr bwMode="auto">
          <a:xfrm flipH="1">
            <a:off x="3962287" y="6668557"/>
            <a:ext cx="2471737" cy="1588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 rot="-5400000">
            <a:off x="8463643" y="2992701"/>
            <a:ext cx="4000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 rot="-5400000">
            <a:off x="8463643" y="5507301"/>
            <a:ext cx="4000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4" name="Text Box 18"/>
          <p:cNvSpPr txBox="1">
            <a:spLocks noChangeArrowheads="1"/>
          </p:cNvSpPr>
          <p:nvPr/>
        </p:nvSpPr>
        <p:spPr bwMode="auto">
          <a:xfrm>
            <a:off x="4987812" y="6479645"/>
            <a:ext cx="40005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7445262" y="6478057"/>
            <a:ext cx="4000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900" b="1">
                <a:solidFill>
                  <a:srgbClr val="FFFFFF"/>
                </a:solidFill>
              </a:rPr>
              <a:t>WIDTH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454025" y="1112929"/>
            <a:ext cx="7732713" cy="47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 dirty="0">
                <a:solidFill>
                  <a:srgbClr val="000000"/>
                </a:solidFill>
              </a:rPr>
              <a:t>// Matrix multiplication on the (CPU) host in single precision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void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MatrixMulOnHost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(float* M, float* N, float* P,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Width)</a:t>
            </a:r>
            <a:r>
              <a:rPr lang="ar-SA" sz="2000" dirty="0">
                <a:solidFill>
                  <a:srgbClr val="000000"/>
                </a:solidFill>
                <a:latin typeface="Arial" pitchFamily="34" charset="0"/>
              </a:rPr>
              <a:t>‏</a:t>
            </a: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{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for (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i = 0; i &lt; Width; ++i)</a:t>
            </a:r>
            <a:r>
              <a:rPr lang="ar-SA" sz="2000" dirty="0">
                <a:solidFill>
                  <a:srgbClr val="000000"/>
                </a:solidFill>
                <a:latin typeface="Arial" pitchFamily="34" charset="0"/>
              </a:rPr>
              <a:t>‏</a:t>
            </a: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for (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j = 0; j &lt; Width; ++j)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float sum = 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for (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k = 0; k &lt; Width; ++k)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    float a = M[i * Width + k];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    float b = N[k * Width + j];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    sum += a * b;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    P[i * Width + j] = sum;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}</a:t>
            </a:r>
          </a:p>
          <a:p>
            <a:pPr eaLnBrk="1" hangingPunct="1">
              <a:buFont typeface="Arial" pitchFamily="34" charset="0"/>
              <a:buNone/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407" name="Line 21"/>
          <p:cNvSpPr>
            <a:spLocks noChangeShapeType="1"/>
          </p:cNvSpPr>
          <p:nvPr/>
        </p:nvSpPr>
        <p:spPr bwMode="auto">
          <a:xfrm>
            <a:off x="4830649" y="4379382"/>
            <a:ext cx="1588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4790962" y="4727045"/>
            <a:ext cx="315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6409" name="Line 23"/>
          <p:cNvSpPr>
            <a:spLocks noChangeShapeType="1"/>
          </p:cNvSpPr>
          <p:nvPr/>
        </p:nvSpPr>
        <p:spPr bwMode="auto">
          <a:xfrm>
            <a:off x="3992449" y="5903382"/>
            <a:ext cx="8382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4197237" y="5793845"/>
            <a:ext cx="352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6411" name="Line 25"/>
          <p:cNvSpPr>
            <a:spLocks noChangeShapeType="1"/>
          </p:cNvSpPr>
          <p:nvPr/>
        </p:nvSpPr>
        <p:spPr bwMode="auto">
          <a:xfrm>
            <a:off x="8107249" y="1864782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8083437" y="2136245"/>
            <a:ext cx="352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6413" name="Line 27"/>
          <p:cNvSpPr>
            <a:spLocks noChangeShapeType="1"/>
          </p:cNvSpPr>
          <p:nvPr/>
        </p:nvSpPr>
        <p:spPr bwMode="auto">
          <a:xfrm>
            <a:off x="6430849" y="2855382"/>
            <a:ext cx="1447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6845187" y="2669645"/>
            <a:ext cx="323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9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Function - A Small Example</a:t>
            </a:r>
          </a:p>
        </p:txBody>
      </p:sp>
      <p:sp>
        <p:nvSpPr>
          <p:cNvPr id="25603" name="Text Placeholder 48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8305800" cy="2209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Have each 2D thread block to compute a (TILE_WIDTH)</a:t>
            </a:r>
            <a:r>
              <a:rPr lang="en-US" sz="2400" baseline="30000"/>
              <a:t>2</a:t>
            </a:r>
            <a:r>
              <a:rPr lang="en-US" sz="2400"/>
              <a:t> sub-matrix (tile) of the result matrix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Each has (TILE_WIDTH)</a:t>
            </a:r>
            <a:r>
              <a:rPr lang="en-US" sz="2000" baseline="30000"/>
              <a:t>2 </a:t>
            </a:r>
            <a:r>
              <a:rPr lang="en-US" sz="2000"/>
              <a:t>threads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/>
              <a:t>Generate a 2D Grid of (WIDTH/TILE_WIDTH)</a:t>
            </a:r>
            <a:r>
              <a:rPr lang="en-US" sz="2400" baseline="30000"/>
              <a:t>2 </a:t>
            </a:r>
            <a:r>
              <a:rPr lang="en-US" sz="2400"/>
              <a:t>blocks</a:t>
            </a: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34290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29718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29718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1,0</a:t>
            </a:r>
          </a:p>
        </p:txBody>
      </p:sp>
      <p:sp>
        <p:nvSpPr>
          <p:cNvPr id="25608" name="Rectangle 5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7"/>
          <p:cNvSpPr>
            <a:spLocks noChangeArrowheads="1"/>
          </p:cNvSpPr>
          <p:nvPr/>
        </p:nvSpPr>
        <p:spPr bwMode="auto">
          <a:xfrm>
            <a:off x="34290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8"/>
          <p:cNvSpPr>
            <a:spLocks noChangeArrowheads="1"/>
          </p:cNvSpPr>
          <p:nvPr/>
        </p:nvSpPr>
        <p:spPr bwMode="auto">
          <a:xfrm>
            <a:off x="34290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9"/>
          <p:cNvSpPr>
            <a:spLocks noChangeArrowheads="1"/>
          </p:cNvSpPr>
          <p:nvPr/>
        </p:nvSpPr>
        <p:spPr bwMode="auto">
          <a:xfrm>
            <a:off x="34290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0"/>
          <p:cNvSpPr>
            <a:spLocks noChangeArrowheads="1"/>
          </p:cNvSpPr>
          <p:nvPr/>
        </p:nvSpPr>
        <p:spPr bwMode="auto">
          <a:xfrm>
            <a:off x="38862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0,2</a:t>
            </a:r>
          </a:p>
        </p:txBody>
      </p:sp>
      <p:sp>
        <p:nvSpPr>
          <p:cNvPr id="25614" name="Rectangle 11"/>
          <p:cNvSpPr>
            <a:spLocks noChangeArrowheads="1"/>
          </p:cNvSpPr>
          <p:nvPr/>
        </p:nvSpPr>
        <p:spPr bwMode="auto">
          <a:xfrm>
            <a:off x="38862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2"/>
          <p:cNvSpPr>
            <a:spLocks noChangeArrowheads="1"/>
          </p:cNvSpPr>
          <p:nvPr/>
        </p:nvSpPr>
        <p:spPr bwMode="auto">
          <a:xfrm>
            <a:off x="43434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4"/>
          <p:cNvSpPr>
            <a:spLocks noChangeArrowheads="1"/>
          </p:cNvSpPr>
          <p:nvPr/>
        </p:nvSpPr>
        <p:spPr bwMode="auto">
          <a:xfrm>
            <a:off x="43434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0,3</a:t>
            </a:r>
          </a:p>
        </p:txBody>
      </p:sp>
      <p:sp>
        <p:nvSpPr>
          <p:cNvPr id="25618" name="Rectangle 15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6"/>
          <p:cNvSpPr>
            <a:spLocks noChangeArrowheads="1"/>
          </p:cNvSpPr>
          <p:nvPr/>
        </p:nvSpPr>
        <p:spPr bwMode="auto">
          <a:xfrm>
            <a:off x="38862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17"/>
          <p:cNvSpPr>
            <a:spLocks noChangeArrowheads="1"/>
          </p:cNvSpPr>
          <p:nvPr/>
        </p:nvSpPr>
        <p:spPr bwMode="auto">
          <a:xfrm>
            <a:off x="43434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18"/>
          <p:cNvSpPr>
            <a:spLocks noChangeArrowheads="1"/>
          </p:cNvSpPr>
          <p:nvPr/>
        </p:nvSpPr>
        <p:spPr bwMode="auto">
          <a:xfrm>
            <a:off x="34290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25622" name="Rectangle 19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25623" name="Rectangle 20"/>
          <p:cNvSpPr>
            <a:spLocks noChangeArrowheads="1"/>
          </p:cNvSpPr>
          <p:nvPr/>
        </p:nvSpPr>
        <p:spPr bwMode="auto">
          <a:xfrm>
            <a:off x="38862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25624" name="Rectangle 21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25625" name="Rectangle 22"/>
          <p:cNvSpPr>
            <a:spLocks noChangeArrowheads="1"/>
          </p:cNvSpPr>
          <p:nvPr/>
        </p:nvSpPr>
        <p:spPr bwMode="auto">
          <a:xfrm>
            <a:off x="34290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2,1</a:t>
            </a:r>
          </a:p>
        </p:txBody>
      </p:sp>
      <p:sp>
        <p:nvSpPr>
          <p:cNvPr id="25626" name="Rectangle 23"/>
          <p:cNvSpPr>
            <a:spLocks noChangeArrowheads="1"/>
          </p:cNvSpPr>
          <p:nvPr/>
        </p:nvSpPr>
        <p:spPr bwMode="auto">
          <a:xfrm>
            <a:off x="43434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1,3</a:t>
            </a:r>
          </a:p>
        </p:txBody>
      </p:sp>
      <p:sp>
        <p:nvSpPr>
          <p:cNvPr id="25627" name="Rectangle 24"/>
          <p:cNvSpPr>
            <a:spLocks noChangeArrowheads="1"/>
          </p:cNvSpPr>
          <p:nvPr/>
        </p:nvSpPr>
        <p:spPr bwMode="auto">
          <a:xfrm>
            <a:off x="38862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1,2</a:t>
            </a:r>
          </a:p>
        </p:txBody>
      </p:sp>
      <p:sp>
        <p:nvSpPr>
          <p:cNvPr id="25628" name="Rectangle 25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26"/>
          <p:cNvSpPr>
            <a:spLocks noChangeArrowheads="1"/>
          </p:cNvSpPr>
          <p:nvPr/>
        </p:nvSpPr>
        <p:spPr bwMode="auto">
          <a:xfrm>
            <a:off x="34290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Rectangle 27"/>
          <p:cNvSpPr>
            <a:spLocks noChangeArrowheads="1"/>
          </p:cNvSpPr>
          <p:nvPr/>
        </p:nvSpPr>
        <p:spPr bwMode="auto">
          <a:xfrm>
            <a:off x="43434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Rectangle 28"/>
          <p:cNvSpPr>
            <a:spLocks noChangeArrowheads="1"/>
          </p:cNvSpPr>
          <p:nvPr/>
        </p:nvSpPr>
        <p:spPr bwMode="auto">
          <a:xfrm>
            <a:off x="38862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Rectangle 29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25633" name="Rectangle 30"/>
          <p:cNvSpPr>
            <a:spLocks noChangeArrowheads="1"/>
          </p:cNvSpPr>
          <p:nvPr/>
        </p:nvSpPr>
        <p:spPr bwMode="auto">
          <a:xfrm>
            <a:off x="38862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25634" name="Rectangle 31"/>
          <p:cNvSpPr>
            <a:spLocks noChangeArrowheads="1"/>
          </p:cNvSpPr>
          <p:nvPr/>
        </p:nvSpPr>
        <p:spPr bwMode="auto">
          <a:xfrm>
            <a:off x="43434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25635" name="Rectangle 32"/>
          <p:cNvSpPr>
            <a:spLocks noChangeArrowheads="1"/>
          </p:cNvSpPr>
          <p:nvPr/>
        </p:nvSpPr>
        <p:spPr bwMode="auto">
          <a:xfrm>
            <a:off x="3429000" y="5257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3,1</a:t>
            </a:r>
          </a:p>
        </p:txBody>
      </p:sp>
      <p:sp>
        <p:nvSpPr>
          <p:cNvPr id="25636" name="Rectangle 33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Text Box 34"/>
          <p:cNvSpPr txBox="1">
            <a:spLocks noChangeArrowheads="1"/>
          </p:cNvSpPr>
          <p:nvPr/>
        </p:nvSpPr>
        <p:spPr bwMode="auto">
          <a:xfrm>
            <a:off x="2590800" y="3200400"/>
            <a:ext cx="106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Block(0,0)</a:t>
            </a:r>
          </a:p>
        </p:txBody>
      </p:sp>
      <p:sp>
        <p:nvSpPr>
          <p:cNvPr id="25638" name="Line 35"/>
          <p:cNvSpPr>
            <a:spLocks noChangeShapeType="1"/>
          </p:cNvSpPr>
          <p:nvPr/>
        </p:nvSpPr>
        <p:spPr bwMode="auto">
          <a:xfrm>
            <a:off x="29718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Text Box 36"/>
          <p:cNvSpPr txBox="1">
            <a:spLocks noChangeArrowheads="1"/>
          </p:cNvSpPr>
          <p:nvPr/>
        </p:nvSpPr>
        <p:spPr bwMode="auto">
          <a:xfrm>
            <a:off x="4191000" y="3200400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Block(0,1)</a:t>
            </a:r>
          </a:p>
        </p:txBody>
      </p:sp>
      <p:sp>
        <p:nvSpPr>
          <p:cNvPr id="25640" name="Rectangle 37"/>
          <p:cNvSpPr>
            <a:spLocks noChangeArrowheads="1"/>
          </p:cNvSpPr>
          <p:nvPr/>
        </p:nvSpPr>
        <p:spPr bwMode="auto">
          <a:xfrm>
            <a:off x="3886200" y="3886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38"/>
          <p:cNvSpPr>
            <a:spLocks noChangeShapeType="1"/>
          </p:cNvSpPr>
          <p:nvPr/>
        </p:nvSpPr>
        <p:spPr bwMode="auto">
          <a:xfrm flipH="1">
            <a:off x="44958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Rectangle 39"/>
          <p:cNvSpPr>
            <a:spLocks noChangeArrowheads="1"/>
          </p:cNvSpPr>
          <p:nvPr/>
        </p:nvSpPr>
        <p:spPr bwMode="auto">
          <a:xfrm>
            <a:off x="2971800" y="4800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Rectangle 40"/>
          <p:cNvSpPr>
            <a:spLocks noChangeArrowheads="1"/>
          </p:cNvSpPr>
          <p:nvPr/>
        </p:nvSpPr>
        <p:spPr bwMode="auto">
          <a:xfrm>
            <a:off x="3886200" y="4800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Text Box 41"/>
          <p:cNvSpPr txBox="1">
            <a:spLocks noChangeArrowheads="1"/>
          </p:cNvSpPr>
          <p:nvPr/>
        </p:nvSpPr>
        <p:spPr bwMode="auto">
          <a:xfrm>
            <a:off x="4267200" y="6019800"/>
            <a:ext cx="1060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Block(1,1)</a:t>
            </a:r>
          </a:p>
        </p:txBody>
      </p:sp>
      <p:sp>
        <p:nvSpPr>
          <p:cNvPr id="25645" name="Text Box 42"/>
          <p:cNvSpPr txBox="1">
            <a:spLocks noChangeArrowheads="1"/>
          </p:cNvSpPr>
          <p:nvPr/>
        </p:nvSpPr>
        <p:spPr bwMode="auto">
          <a:xfrm>
            <a:off x="2590800" y="6019800"/>
            <a:ext cx="1108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Block(1,0)</a:t>
            </a:r>
          </a:p>
        </p:txBody>
      </p:sp>
      <p:sp>
        <p:nvSpPr>
          <p:cNvPr id="25646" name="Line 43"/>
          <p:cNvSpPr>
            <a:spLocks noChangeShapeType="1"/>
          </p:cNvSpPr>
          <p:nvPr/>
        </p:nvSpPr>
        <p:spPr bwMode="auto">
          <a:xfrm flipV="1">
            <a:off x="2971800" y="5791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Line 44"/>
          <p:cNvSpPr>
            <a:spLocks noChangeShapeType="1"/>
          </p:cNvSpPr>
          <p:nvPr/>
        </p:nvSpPr>
        <p:spPr bwMode="auto">
          <a:xfrm flipH="1" flipV="1">
            <a:off x="4419600" y="5791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Text Box 45"/>
          <p:cNvSpPr txBox="1">
            <a:spLocks noChangeArrowheads="1"/>
          </p:cNvSpPr>
          <p:nvPr/>
        </p:nvSpPr>
        <p:spPr bwMode="auto">
          <a:xfrm>
            <a:off x="4860925" y="4029075"/>
            <a:ext cx="3275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 = 4;   TILE_WIDTH = 2</a:t>
            </a:r>
          </a:p>
          <a:p>
            <a:pPr eaLnBrk="1" hangingPunct="1"/>
            <a:r>
              <a:rPr lang="en-US" sz="1600"/>
              <a:t>Each block has 2*2 = 4 threads</a:t>
            </a:r>
          </a:p>
        </p:txBody>
      </p:sp>
      <p:sp>
        <p:nvSpPr>
          <p:cNvPr id="25649" name="Text Box 45"/>
          <p:cNvSpPr txBox="1">
            <a:spLocks noChangeArrowheads="1"/>
          </p:cNvSpPr>
          <p:nvPr/>
        </p:nvSpPr>
        <p:spPr bwMode="auto">
          <a:xfrm>
            <a:off x="4876800" y="4800600"/>
            <a:ext cx="268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WIDTH/TILE_WIDTH = 2</a:t>
            </a:r>
          </a:p>
          <a:p>
            <a:pPr eaLnBrk="1" hangingPunct="1"/>
            <a:r>
              <a:rPr lang="en-US" sz="1600"/>
              <a:t>Use 2* 2 = 4 blocks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920A02-B289-4771-9D57-2138CB4481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Slightly Bigger Example</a:t>
            </a:r>
            <a:br>
              <a:rPr lang="en-US" dirty="0"/>
            </a:br>
            <a:r>
              <a:rPr lang="en-US" sz="3200" dirty="0"/>
              <a:t>(TILE_WIDTH =2)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22860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828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1,0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828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8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9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2743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0,2</a:t>
            </a:r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32004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32004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0,3</a:t>
            </a:r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2743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6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26645" name="Rectangle 19"/>
          <p:cNvSpPr>
            <a:spLocks noChangeArrowheads="1"/>
          </p:cNvSpPr>
          <p:nvPr/>
        </p:nvSpPr>
        <p:spPr bwMode="auto">
          <a:xfrm>
            <a:off x="1828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26646" name="Rectangle 20"/>
          <p:cNvSpPr>
            <a:spLocks noChangeArrowheads="1"/>
          </p:cNvSpPr>
          <p:nvPr/>
        </p:nvSpPr>
        <p:spPr bwMode="auto">
          <a:xfrm>
            <a:off x="2743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26647" name="Rectangle 21"/>
          <p:cNvSpPr>
            <a:spLocks noChangeArrowheads="1"/>
          </p:cNvSpPr>
          <p:nvPr/>
        </p:nvSpPr>
        <p:spPr bwMode="auto">
          <a:xfrm>
            <a:off x="32004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26648" name="Rectangle 22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2,1</a:t>
            </a:r>
          </a:p>
        </p:txBody>
      </p:sp>
      <p:sp>
        <p:nvSpPr>
          <p:cNvPr id="26649" name="Rectangle 23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1,3</a:t>
            </a:r>
          </a:p>
        </p:txBody>
      </p:sp>
      <p:sp>
        <p:nvSpPr>
          <p:cNvPr id="26650" name="Rectangle 24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1,2</a:t>
            </a:r>
          </a:p>
        </p:txBody>
      </p:sp>
      <p:sp>
        <p:nvSpPr>
          <p:cNvPr id="26651" name="Rectangle 25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Rectangle 26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2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Rectangle 28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29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26656" name="Rectangle 30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3,2</a:t>
            </a:r>
          </a:p>
        </p:txBody>
      </p:sp>
      <p:sp>
        <p:nvSpPr>
          <p:cNvPr id="26657" name="Rectangle 31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26658" name="Rectangle 32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3,1</a:t>
            </a:r>
          </a:p>
        </p:txBody>
      </p:sp>
      <p:sp>
        <p:nvSpPr>
          <p:cNvPr id="26659" name="Rectangle 33"/>
          <p:cNvSpPr>
            <a:spLocks noChangeArrowheads="1"/>
          </p:cNvSpPr>
          <p:nvPr/>
        </p:nvSpPr>
        <p:spPr bwMode="auto">
          <a:xfrm>
            <a:off x="18288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Rectangle 37"/>
          <p:cNvSpPr>
            <a:spLocks noChangeArrowheads="1"/>
          </p:cNvSpPr>
          <p:nvPr/>
        </p:nvSpPr>
        <p:spPr bwMode="auto">
          <a:xfrm>
            <a:off x="27432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Rectangle 39"/>
          <p:cNvSpPr>
            <a:spLocks noChangeArrowheads="1"/>
          </p:cNvSpPr>
          <p:nvPr/>
        </p:nvSpPr>
        <p:spPr bwMode="auto">
          <a:xfrm>
            <a:off x="18288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Rectangle 40"/>
          <p:cNvSpPr>
            <a:spLocks noChangeArrowheads="1"/>
          </p:cNvSpPr>
          <p:nvPr/>
        </p:nvSpPr>
        <p:spPr bwMode="auto">
          <a:xfrm>
            <a:off x="27432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Rectangle 2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0,5</a:t>
            </a:r>
            <a:endParaRPr lang="en-US" sz="1600"/>
          </a:p>
        </p:txBody>
      </p:sp>
      <p:sp>
        <p:nvSpPr>
          <p:cNvPr id="26664" name="Rectangle 3"/>
          <p:cNvSpPr>
            <a:spLocks noChangeArrowheads="1"/>
          </p:cNvSpPr>
          <p:nvPr/>
        </p:nvSpPr>
        <p:spPr bwMode="auto">
          <a:xfrm>
            <a:off x="365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0,4</a:t>
            </a:r>
            <a:endParaRPr lang="en-US" sz="1600"/>
          </a:p>
        </p:txBody>
      </p:sp>
      <p:sp>
        <p:nvSpPr>
          <p:cNvPr id="26665" name="Rectangle 4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1,4</a:t>
            </a:r>
          </a:p>
        </p:txBody>
      </p:sp>
      <p:sp>
        <p:nvSpPr>
          <p:cNvPr id="26666" name="Rectangle 5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Rectangle 6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Rectangle 7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Rectangle 8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Rectangle 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Rectangle 10"/>
          <p:cNvSpPr>
            <a:spLocks noChangeArrowheads="1"/>
          </p:cNvSpPr>
          <p:nvPr/>
        </p:nvSpPr>
        <p:spPr bwMode="auto">
          <a:xfrm>
            <a:off x="45720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0,6</a:t>
            </a:r>
          </a:p>
        </p:txBody>
      </p:sp>
      <p:sp>
        <p:nvSpPr>
          <p:cNvPr id="26672" name="Rectangle 11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Rectangle 12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Rectangle 13"/>
          <p:cNvSpPr>
            <a:spLocks noChangeArrowheads="1"/>
          </p:cNvSpPr>
          <p:nvPr/>
        </p:nvSpPr>
        <p:spPr bwMode="auto">
          <a:xfrm>
            <a:off x="5029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Rectangle 14"/>
          <p:cNvSpPr>
            <a:spLocks noChangeArrowheads="1"/>
          </p:cNvSpPr>
          <p:nvPr/>
        </p:nvSpPr>
        <p:spPr bwMode="auto">
          <a:xfrm>
            <a:off x="5029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0,7</a:t>
            </a:r>
          </a:p>
        </p:txBody>
      </p:sp>
      <p:sp>
        <p:nvSpPr>
          <p:cNvPr id="26676" name="Rectangle 15"/>
          <p:cNvSpPr>
            <a:spLocks noChangeArrowheads="1"/>
          </p:cNvSpPr>
          <p:nvPr/>
        </p:nvSpPr>
        <p:spPr bwMode="auto">
          <a:xfrm>
            <a:off x="4572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Rectangle 16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Rectangle 17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Rectangle 18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1,5</a:t>
            </a:r>
          </a:p>
        </p:txBody>
      </p:sp>
      <p:sp>
        <p:nvSpPr>
          <p:cNvPr id="26680" name="Rectangle 19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2,4</a:t>
            </a:r>
            <a:endParaRPr lang="en-US" sz="1600"/>
          </a:p>
        </p:txBody>
      </p:sp>
      <p:sp>
        <p:nvSpPr>
          <p:cNvPr id="26681" name="Rectangle 20"/>
          <p:cNvSpPr>
            <a:spLocks noChangeArrowheads="1"/>
          </p:cNvSpPr>
          <p:nvPr/>
        </p:nvSpPr>
        <p:spPr bwMode="auto">
          <a:xfrm>
            <a:off x="4572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2,6</a:t>
            </a:r>
          </a:p>
        </p:txBody>
      </p:sp>
      <p:sp>
        <p:nvSpPr>
          <p:cNvPr id="26682" name="Rectangle 21"/>
          <p:cNvSpPr>
            <a:spLocks noChangeArrowheads="1"/>
          </p:cNvSpPr>
          <p:nvPr/>
        </p:nvSpPr>
        <p:spPr bwMode="auto">
          <a:xfrm>
            <a:off x="5029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2,7</a:t>
            </a:r>
          </a:p>
        </p:txBody>
      </p:sp>
      <p:sp>
        <p:nvSpPr>
          <p:cNvPr id="26683" name="Rectangle 22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2,5</a:t>
            </a:r>
          </a:p>
        </p:txBody>
      </p:sp>
      <p:sp>
        <p:nvSpPr>
          <p:cNvPr id="26684" name="Rectangle 23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1,7</a:t>
            </a:r>
          </a:p>
        </p:txBody>
      </p:sp>
      <p:sp>
        <p:nvSpPr>
          <p:cNvPr id="26685" name="Rectangle 24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1,6</a:t>
            </a:r>
          </a:p>
        </p:txBody>
      </p:sp>
      <p:sp>
        <p:nvSpPr>
          <p:cNvPr id="26686" name="Rectangle 25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7" name="Rectangle 26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8" name="Rectangle 27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Rectangle 28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0" name="Rectangle 29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3,4</a:t>
            </a:r>
            <a:endParaRPr lang="en-US" sz="1600"/>
          </a:p>
        </p:txBody>
      </p:sp>
      <p:sp>
        <p:nvSpPr>
          <p:cNvPr id="26691" name="Rectangle 30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3,6</a:t>
            </a:r>
          </a:p>
        </p:txBody>
      </p:sp>
      <p:sp>
        <p:nvSpPr>
          <p:cNvPr id="26692" name="Rectangle 31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3,7</a:t>
            </a:r>
          </a:p>
        </p:txBody>
      </p:sp>
      <p:sp>
        <p:nvSpPr>
          <p:cNvPr id="26693" name="Rectangle 32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3,5</a:t>
            </a:r>
          </a:p>
        </p:txBody>
      </p:sp>
      <p:sp>
        <p:nvSpPr>
          <p:cNvPr id="26694" name="Rectangle 33"/>
          <p:cNvSpPr>
            <a:spLocks noChangeArrowheads="1"/>
          </p:cNvSpPr>
          <p:nvPr/>
        </p:nvSpPr>
        <p:spPr bwMode="auto">
          <a:xfrm>
            <a:off x="36576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5" name="Rectangle 37"/>
          <p:cNvSpPr>
            <a:spLocks noChangeArrowheads="1"/>
          </p:cNvSpPr>
          <p:nvPr/>
        </p:nvSpPr>
        <p:spPr bwMode="auto">
          <a:xfrm>
            <a:off x="4572000" y="1981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6" name="Rectangle 39"/>
          <p:cNvSpPr>
            <a:spLocks noChangeArrowheads="1"/>
          </p:cNvSpPr>
          <p:nvPr/>
        </p:nvSpPr>
        <p:spPr bwMode="auto">
          <a:xfrm>
            <a:off x="36576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7" name="Rectangle 40"/>
          <p:cNvSpPr>
            <a:spLocks noChangeArrowheads="1"/>
          </p:cNvSpPr>
          <p:nvPr/>
        </p:nvSpPr>
        <p:spPr bwMode="auto">
          <a:xfrm>
            <a:off x="4572000" y="28956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8" name="Rectangle 2"/>
          <p:cNvSpPr>
            <a:spLocks noChangeArrowheads="1"/>
          </p:cNvSpPr>
          <p:nvPr/>
        </p:nvSpPr>
        <p:spPr bwMode="auto">
          <a:xfrm>
            <a:off x="22860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4,1</a:t>
            </a:r>
            <a:endParaRPr lang="en-US" sz="1600"/>
          </a:p>
        </p:txBody>
      </p:sp>
      <p:sp>
        <p:nvSpPr>
          <p:cNvPr id="26699" name="Rectangle 3"/>
          <p:cNvSpPr>
            <a:spLocks noChangeArrowheads="1"/>
          </p:cNvSpPr>
          <p:nvPr/>
        </p:nvSpPr>
        <p:spPr bwMode="auto">
          <a:xfrm>
            <a:off x="1828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4,0</a:t>
            </a:r>
            <a:endParaRPr lang="en-US" sz="1600"/>
          </a:p>
        </p:txBody>
      </p:sp>
      <p:sp>
        <p:nvSpPr>
          <p:cNvPr id="26700" name="Rectangle 4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5,0</a:t>
            </a:r>
          </a:p>
        </p:txBody>
      </p:sp>
      <p:sp>
        <p:nvSpPr>
          <p:cNvPr id="26701" name="Rectangle 5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2" name="Rectangle 6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3" name="Rectangle 7"/>
          <p:cNvSpPr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4" name="Rectangle 8"/>
          <p:cNvSpPr>
            <a:spLocks noChangeArrowheads="1"/>
          </p:cNvSpPr>
          <p:nvPr/>
        </p:nvSpPr>
        <p:spPr bwMode="auto">
          <a:xfrm>
            <a:off x="2286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5" name="Rectangle 9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6" name="Rectangle 10"/>
          <p:cNvSpPr>
            <a:spLocks noChangeArrowheads="1"/>
          </p:cNvSpPr>
          <p:nvPr/>
        </p:nvSpPr>
        <p:spPr bwMode="auto">
          <a:xfrm>
            <a:off x="27432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4,2</a:t>
            </a:r>
          </a:p>
        </p:txBody>
      </p:sp>
      <p:sp>
        <p:nvSpPr>
          <p:cNvPr id="26707" name="Rectangle 11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8" name="Rectangle 12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9" name="Rectangle 13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0" name="Rectangle 14"/>
          <p:cNvSpPr>
            <a:spLocks noChangeArrowheads="1"/>
          </p:cNvSpPr>
          <p:nvPr/>
        </p:nvSpPr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4,3</a:t>
            </a:r>
          </a:p>
        </p:txBody>
      </p:sp>
      <p:sp>
        <p:nvSpPr>
          <p:cNvPr id="26711" name="Rectangle 15"/>
          <p:cNvSpPr>
            <a:spLocks noChangeArrowheads="1"/>
          </p:cNvSpPr>
          <p:nvPr/>
        </p:nvSpPr>
        <p:spPr bwMode="auto">
          <a:xfrm>
            <a:off x="2743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2" name="Rectangle 16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3" name="Rectangle 17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14" name="Rectangle 18"/>
          <p:cNvSpPr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5,1</a:t>
            </a:r>
          </a:p>
        </p:txBody>
      </p:sp>
      <p:sp>
        <p:nvSpPr>
          <p:cNvPr id="26715" name="Rectangle 19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6,0</a:t>
            </a:r>
            <a:endParaRPr lang="en-US" sz="1600"/>
          </a:p>
        </p:txBody>
      </p:sp>
      <p:sp>
        <p:nvSpPr>
          <p:cNvPr id="26716" name="Rectangle 20"/>
          <p:cNvSpPr>
            <a:spLocks noChangeArrowheads="1"/>
          </p:cNvSpPr>
          <p:nvPr/>
        </p:nvSpPr>
        <p:spPr bwMode="auto">
          <a:xfrm>
            <a:off x="2743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6,2</a:t>
            </a:r>
          </a:p>
        </p:txBody>
      </p:sp>
      <p:sp>
        <p:nvSpPr>
          <p:cNvPr id="26717" name="Rectangle 21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6,3</a:t>
            </a:r>
          </a:p>
        </p:txBody>
      </p:sp>
      <p:sp>
        <p:nvSpPr>
          <p:cNvPr id="26718" name="Rectangle 22"/>
          <p:cNvSpPr>
            <a:spLocks noChangeArrowheads="1"/>
          </p:cNvSpPr>
          <p:nvPr/>
        </p:nvSpPr>
        <p:spPr bwMode="auto">
          <a:xfrm>
            <a:off x="2286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6,1</a:t>
            </a:r>
          </a:p>
        </p:txBody>
      </p:sp>
      <p:sp>
        <p:nvSpPr>
          <p:cNvPr id="26719" name="Rectangle 23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5,3</a:t>
            </a:r>
          </a:p>
        </p:txBody>
      </p:sp>
      <p:sp>
        <p:nvSpPr>
          <p:cNvPr id="26720" name="Rectangle 24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5,2</a:t>
            </a:r>
          </a:p>
        </p:txBody>
      </p:sp>
      <p:sp>
        <p:nvSpPr>
          <p:cNvPr id="26721" name="Rectangle 25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2" name="Rectangle 26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3" name="Rectangle 27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4" name="Rectangle 28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5" name="Rectangle 29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7,0</a:t>
            </a:r>
            <a:endParaRPr lang="en-US" sz="1600"/>
          </a:p>
        </p:txBody>
      </p:sp>
      <p:sp>
        <p:nvSpPr>
          <p:cNvPr id="26726" name="Rectangle 30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7,2</a:t>
            </a:r>
          </a:p>
        </p:txBody>
      </p:sp>
      <p:sp>
        <p:nvSpPr>
          <p:cNvPr id="26727" name="Rectangle 31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7,3</a:t>
            </a:r>
          </a:p>
        </p:txBody>
      </p:sp>
      <p:sp>
        <p:nvSpPr>
          <p:cNvPr id="26728" name="Rectangle 32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7,1</a:t>
            </a:r>
          </a:p>
        </p:txBody>
      </p:sp>
      <p:sp>
        <p:nvSpPr>
          <p:cNvPr id="26729" name="Rectangle 33"/>
          <p:cNvSpPr>
            <a:spLocks noChangeArrowheads="1"/>
          </p:cNvSpPr>
          <p:nvPr/>
        </p:nvSpPr>
        <p:spPr bwMode="auto">
          <a:xfrm>
            <a:off x="18288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" name="Rectangle 37"/>
          <p:cNvSpPr>
            <a:spLocks noChangeArrowheads="1"/>
          </p:cNvSpPr>
          <p:nvPr/>
        </p:nvSpPr>
        <p:spPr bwMode="auto">
          <a:xfrm>
            <a:off x="27432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1" name="Rectangle 39"/>
          <p:cNvSpPr>
            <a:spLocks noChangeArrowheads="1"/>
          </p:cNvSpPr>
          <p:nvPr/>
        </p:nvSpPr>
        <p:spPr bwMode="auto">
          <a:xfrm>
            <a:off x="18288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2" name="Rectangle 40"/>
          <p:cNvSpPr>
            <a:spLocks noChangeArrowheads="1"/>
          </p:cNvSpPr>
          <p:nvPr/>
        </p:nvSpPr>
        <p:spPr bwMode="auto">
          <a:xfrm>
            <a:off x="27432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3" name="Rectangle 2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4,5</a:t>
            </a:r>
            <a:endParaRPr lang="en-US" sz="1600"/>
          </a:p>
        </p:txBody>
      </p:sp>
      <p:sp>
        <p:nvSpPr>
          <p:cNvPr id="26734" name="Rectangle 3"/>
          <p:cNvSpPr>
            <a:spLocks noChangeArrowheads="1"/>
          </p:cNvSpPr>
          <p:nvPr/>
        </p:nvSpPr>
        <p:spPr bwMode="auto">
          <a:xfrm>
            <a:off x="36576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4,4</a:t>
            </a:r>
            <a:endParaRPr lang="en-US" sz="1600"/>
          </a:p>
        </p:txBody>
      </p:sp>
      <p:sp>
        <p:nvSpPr>
          <p:cNvPr id="26735" name="Rectangle 4"/>
          <p:cNvSpPr>
            <a:spLocks noChangeArrowheads="1"/>
          </p:cNvSpPr>
          <p:nvPr/>
        </p:nvSpPr>
        <p:spPr bwMode="auto">
          <a:xfrm>
            <a:off x="36576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5,4</a:t>
            </a:r>
          </a:p>
        </p:txBody>
      </p:sp>
      <p:sp>
        <p:nvSpPr>
          <p:cNvPr id="26736" name="Rectangle 5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7" name="Rectangle 6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8" name="Rectangle 7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9" name="Rectangle 8"/>
          <p:cNvSpPr>
            <a:spLocks noChangeArrowheads="1"/>
          </p:cNvSpPr>
          <p:nvPr/>
        </p:nvSpPr>
        <p:spPr bwMode="auto">
          <a:xfrm>
            <a:off x="4114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0" name="Rectangle 9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1" name="Rectangle 10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4,6</a:t>
            </a:r>
          </a:p>
        </p:txBody>
      </p:sp>
      <p:sp>
        <p:nvSpPr>
          <p:cNvPr id="26742" name="Rectangle 11"/>
          <p:cNvSpPr>
            <a:spLocks noChangeArrowheads="1"/>
          </p:cNvSpPr>
          <p:nvPr/>
        </p:nvSpPr>
        <p:spPr bwMode="auto">
          <a:xfrm>
            <a:off x="4572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3" name="Rectangle 12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4" name="Rectangle 13"/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5" name="Rectangle 14"/>
          <p:cNvSpPr>
            <a:spLocks noChangeArrowheads="1"/>
          </p:cNvSpPr>
          <p:nvPr/>
        </p:nvSpPr>
        <p:spPr bwMode="auto">
          <a:xfrm>
            <a:off x="50292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4,7</a:t>
            </a:r>
          </a:p>
        </p:txBody>
      </p:sp>
      <p:sp>
        <p:nvSpPr>
          <p:cNvPr id="26746" name="Rectangle 15"/>
          <p:cNvSpPr>
            <a:spLocks noChangeArrowheads="1"/>
          </p:cNvSpPr>
          <p:nvPr/>
        </p:nvSpPr>
        <p:spPr bwMode="auto">
          <a:xfrm>
            <a:off x="4572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7" name="Rectangle 16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8" name="Rectangle 17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49" name="Rectangle 18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5,5</a:t>
            </a:r>
          </a:p>
        </p:txBody>
      </p:sp>
      <p:sp>
        <p:nvSpPr>
          <p:cNvPr id="26750" name="Rectangle 1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6,4</a:t>
            </a:r>
            <a:endParaRPr lang="en-US" sz="1600"/>
          </a:p>
        </p:txBody>
      </p:sp>
      <p:sp>
        <p:nvSpPr>
          <p:cNvPr id="26751" name="Rectangle 20"/>
          <p:cNvSpPr>
            <a:spLocks noChangeArrowheads="1"/>
          </p:cNvSpPr>
          <p:nvPr/>
        </p:nvSpPr>
        <p:spPr bwMode="auto">
          <a:xfrm>
            <a:off x="4572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6,6</a:t>
            </a:r>
          </a:p>
        </p:txBody>
      </p:sp>
      <p:sp>
        <p:nvSpPr>
          <p:cNvPr id="26752" name="Rectangle 21"/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6,7</a:t>
            </a:r>
          </a:p>
        </p:txBody>
      </p:sp>
      <p:sp>
        <p:nvSpPr>
          <p:cNvPr id="26753" name="Rectangle 22"/>
          <p:cNvSpPr>
            <a:spLocks noChangeArrowheads="1"/>
          </p:cNvSpPr>
          <p:nvPr/>
        </p:nvSpPr>
        <p:spPr bwMode="auto">
          <a:xfrm>
            <a:off x="4114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6,5</a:t>
            </a:r>
          </a:p>
        </p:txBody>
      </p:sp>
      <p:sp>
        <p:nvSpPr>
          <p:cNvPr id="26754" name="Rectangle 23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5,7</a:t>
            </a:r>
          </a:p>
        </p:txBody>
      </p:sp>
      <p:sp>
        <p:nvSpPr>
          <p:cNvPr id="26755" name="Rectangle 24"/>
          <p:cNvSpPr>
            <a:spLocks noChangeArrowheads="1"/>
          </p:cNvSpPr>
          <p:nvPr/>
        </p:nvSpPr>
        <p:spPr bwMode="auto">
          <a:xfrm>
            <a:off x="4572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5,6</a:t>
            </a:r>
          </a:p>
        </p:txBody>
      </p:sp>
      <p:sp>
        <p:nvSpPr>
          <p:cNvPr id="26756" name="Rectangle 25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7" name="Rectangle 26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8" name="Rectangle 27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59" name="Rectangle 28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0" name="Rectangle 29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7,4</a:t>
            </a:r>
            <a:endParaRPr lang="en-US" sz="1600"/>
          </a:p>
        </p:txBody>
      </p:sp>
      <p:sp>
        <p:nvSpPr>
          <p:cNvPr id="26761" name="Rectangle 30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7,6</a:t>
            </a:r>
          </a:p>
        </p:txBody>
      </p:sp>
      <p:sp>
        <p:nvSpPr>
          <p:cNvPr id="26762" name="Rectangle 31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7,7</a:t>
            </a:r>
          </a:p>
        </p:txBody>
      </p:sp>
      <p:sp>
        <p:nvSpPr>
          <p:cNvPr id="26763" name="Rectangle 32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7,5</a:t>
            </a:r>
          </a:p>
        </p:txBody>
      </p:sp>
      <p:sp>
        <p:nvSpPr>
          <p:cNvPr id="26764" name="Rectangle 33"/>
          <p:cNvSpPr>
            <a:spLocks noChangeArrowheads="1"/>
          </p:cNvSpPr>
          <p:nvPr/>
        </p:nvSpPr>
        <p:spPr bwMode="auto">
          <a:xfrm>
            <a:off x="36576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5" name="Rectangle 37"/>
          <p:cNvSpPr>
            <a:spLocks noChangeArrowheads="1"/>
          </p:cNvSpPr>
          <p:nvPr/>
        </p:nvSpPr>
        <p:spPr bwMode="auto">
          <a:xfrm>
            <a:off x="45720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6" name="Rectangle 39"/>
          <p:cNvSpPr>
            <a:spLocks noChangeArrowheads="1"/>
          </p:cNvSpPr>
          <p:nvPr/>
        </p:nvSpPr>
        <p:spPr bwMode="auto">
          <a:xfrm>
            <a:off x="36576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7" name="Rectangle 40"/>
          <p:cNvSpPr>
            <a:spLocks noChangeArrowheads="1"/>
          </p:cNvSpPr>
          <p:nvPr/>
        </p:nvSpPr>
        <p:spPr bwMode="auto">
          <a:xfrm>
            <a:off x="4572000" y="4724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68" name="Text Box 45"/>
          <p:cNvSpPr txBox="1">
            <a:spLocks noChangeArrowheads="1"/>
          </p:cNvSpPr>
          <p:nvPr/>
        </p:nvSpPr>
        <p:spPr bwMode="auto">
          <a:xfrm>
            <a:off x="5638800" y="2819400"/>
            <a:ext cx="334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 = 8;   TILE_WIDTH = 2</a:t>
            </a:r>
          </a:p>
          <a:p>
            <a:pPr eaLnBrk="1" hangingPunct="1"/>
            <a:r>
              <a:rPr lang="en-US" sz="1600"/>
              <a:t>Each block has 2*2 = 4 threads</a:t>
            </a:r>
          </a:p>
        </p:txBody>
      </p:sp>
      <p:sp>
        <p:nvSpPr>
          <p:cNvPr id="26769" name="Text Box 45"/>
          <p:cNvSpPr txBox="1">
            <a:spLocks noChangeArrowheads="1"/>
          </p:cNvSpPr>
          <p:nvPr/>
        </p:nvSpPr>
        <p:spPr bwMode="auto">
          <a:xfrm>
            <a:off x="5638800" y="4191000"/>
            <a:ext cx="268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WIDTH/TILE_WIDTH = 4</a:t>
            </a:r>
          </a:p>
          <a:p>
            <a:pPr eaLnBrk="1" hangingPunct="1"/>
            <a:r>
              <a:rPr lang="en-US" sz="1600"/>
              <a:t>Use 4* 4 = 16 blocks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Slightly Bigger Example (cont.)</a:t>
            </a:r>
            <a:br>
              <a:rPr lang="en-US" dirty="0"/>
            </a:br>
            <a:r>
              <a:rPr lang="en-US" sz="3200" dirty="0"/>
              <a:t>(TILE_WIDTH = 4)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0000"/>
            <a:ext cx="525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>
                <a:ea typeface="PMingLiU" pitchFamily="18" charset="-120"/>
              </a:rPr>
              <a:t>© David Kirk/NVIDIA and Wen-mei W. Hwu, 2007-2018 ECE408/CS483/ University of Illinois at Urbana-Champaign</a:t>
            </a:r>
            <a:endParaRPr lang="en-US" sz="1200" dirty="0">
              <a:ea typeface="PMingLiU" pitchFamily="18" charset="-120"/>
            </a:endParaRPr>
          </a:p>
        </p:txBody>
      </p:sp>
      <p:sp>
        <p:nvSpPr>
          <p:cNvPr id="27652" name="Text Box 45"/>
          <p:cNvSpPr txBox="1">
            <a:spLocks noChangeArrowheads="1"/>
          </p:cNvSpPr>
          <p:nvPr/>
        </p:nvSpPr>
        <p:spPr bwMode="auto">
          <a:xfrm>
            <a:off x="5638800" y="2819400"/>
            <a:ext cx="3324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 = 8;   TILE_WIDTH = 4</a:t>
            </a:r>
          </a:p>
          <a:p>
            <a:pPr eaLnBrk="1" hangingPunct="1"/>
            <a:r>
              <a:rPr lang="en-US" sz="1600"/>
              <a:t>Each block has 4*4 =16 threads</a:t>
            </a:r>
          </a:p>
        </p:txBody>
      </p:sp>
      <p:sp>
        <p:nvSpPr>
          <p:cNvPr id="27653" name="Text Box 45"/>
          <p:cNvSpPr txBox="1">
            <a:spLocks noChangeArrowheads="1"/>
          </p:cNvSpPr>
          <p:nvPr/>
        </p:nvSpPr>
        <p:spPr bwMode="auto">
          <a:xfrm>
            <a:off x="5715000" y="3810000"/>
            <a:ext cx="268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600"/>
              <a:t>WIDTH/TILE_WIDTH = 2</a:t>
            </a:r>
          </a:p>
          <a:p>
            <a:pPr eaLnBrk="1" hangingPunct="1"/>
            <a:r>
              <a:rPr lang="en-US" sz="1600"/>
              <a:t>Use 2* 2 = 4 blocks</a:t>
            </a: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22860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1828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7656" name="Rectangle 4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1,0</a:t>
            </a:r>
          </a:p>
        </p:txBody>
      </p:sp>
      <p:sp>
        <p:nvSpPr>
          <p:cNvPr id="27657" name="Rectangle 5"/>
          <p:cNvSpPr>
            <a:spLocks noChangeArrowheads="1"/>
          </p:cNvSpPr>
          <p:nvPr/>
        </p:nvSpPr>
        <p:spPr bwMode="auto">
          <a:xfrm>
            <a:off x="1828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6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7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8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9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0"/>
          <p:cNvSpPr>
            <a:spLocks noChangeArrowheads="1"/>
          </p:cNvSpPr>
          <p:nvPr/>
        </p:nvSpPr>
        <p:spPr bwMode="auto">
          <a:xfrm>
            <a:off x="2743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0,2</a:t>
            </a:r>
          </a:p>
        </p:txBody>
      </p:sp>
      <p:sp>
        <p:nvSpPr>
          <p:cNvPr id="27663" name="Rectangle 11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2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Rectangle 13"/>
          <p:cNvSpPr>
            <a:spLocks noChangeArrowheads="1"/>
          </p:cNvSpPr>
          <p:nvPr/>
        </p:nvSpPr>
        <p:spPr bwMode="auto">
          <a:xfrm>
            <a:off x="32004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Rectangle 14"/>
          <p:cNvSpPr>
            <a:spLocks noChangeArrowheads="1"/>
          </p:cNvSpPr>
          <p:nvPr/>
        </p:nvSpPr>
        <p:spPr bwMode="auto">
          <a:xfrm>
            <a:off x="32004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0,3</a:t>
            </a:r>
          </a:p>
        </p:txBody>
      </p:sp>
      <p:sp>
        <p:nvSpPr>
          <p:cNvPr id="27667" name="Rectangle 15"/>
          <p:cNvSpPr>
            <a:spLocks noChangeArrowheads="1"/>
          </p:cNvSpPr>
          <p:nvPr/>
        </p:nvSpPr>
        <p:spPr bwMode="auto">
          <a:xfrm>
            <a:off x="2743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16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1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Rectangle 18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27671" name="Rectangle 19"/>
          <p:cNvSpPr>
            <a:spLocks noChangeArrowheads="1"/>
          </p:cNvSpPr>
          <p:nvPr/>
        </p:nvSpPr>
        <p:spPr bwMode="auto">
          <a:xfrm>
            <a:off x="1828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27672" name="Rectangle 20"/>
          <p:cNvSpPr>
            <a:spLocks noChangeArrowheads="1"/>
          </p:cNvSpPr>
          <p:nvPr/>
        </p:nvSpPr>
        <p:spPr bwMode="auto">
          <a:xfrm>
            <a:off x="2743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27673" name="Rectangle 21"/>
          <p:cNvSpPr>
            <a:spLocks noChangeArrowheads="1"/>
          </p:cNvSpPr>
          <p:nvPr/>
        </p:nvSpPr>
        <p:spPr bwMode="auto">
          <a:xfrm>
            <a:off x="32004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27674" name="Rectangle 22"/>
          <p:cNvSpPr>
            <a:spLocks noChangeArrowheads="1"/>
          </p:cNvSpPr>
          <p:nvPr/>
        </p:nvSpPr>
        <p:spPr bwMode="auto">
          <a:xfrm>
            <a:off x="2286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2,1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1,3</a:t>
            </a: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1,2</a:t>
            </a:r>
          </a:p>
        </p:txBody>
      </p:sp>
      <p:sp>
        <p:nvSpPr>
          <p:cNvPr id="27677" name="Rectangle 25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Rectangle 26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Rectangle 27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Rectangle 28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Rectangle 29"/>
          <p:cNvSpPr>
            <a:spLocks noChangeArrowheads="1"/>
          </p:cNvSpPr>
          <p:nvPr/>
        </p:nvSpPr>
        <p:spPr bwMode="auto">
          <a:xfrm>
            <a:off x="1828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27682" name="Rectangle 30"/>
          <p:cNvSpPr>
            <a:spLocks noChangeArrowheads="1"/>
          </p:cNvSpPr>
          <p:nvPr/>
        </p:nvSpPr>
        <p:spPr bwMode="auto">
          <a:xfrm>
            <a:off x="2743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3,2</a:t>
            </a:r>
          </a:p>
        </p:txBody>
      </p:sp>
      <p:sp>
        <p:nvSpPr>
          <p:cNvPr id="27683" name="Rectangle 31"/>
          <p:cNvSpPr>
            <a:spLocks noChangeArrowheads="1"/>
          </p:cNvSpPr>
          <p:nvPr/>
        </p:nvSpPr>
        <p:spPr bwMode="auto">
          <a:xfrm>
            <a:off x="32004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27684" name="Rectangle 32"/>
          <p:cNvSpPr>
            <a:spLocks noChangeArrowheads="1"/>
          </p:cNvSpPr>
          <p:nvPr/>
        </p:nvSpPr>
        <p:spPr bwMode="auto">
          <a:xfrm>
            <a:off x="2286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3,1</a:t>
            </a:r>
          </a:p>
        </p:txBody>
      </p:sp>
      <p:sp>
        <p:nvSpPr>
          <p:cNvPr id="27685" name="Rectangle 40"/>
          <p:cNvSpPr>
            <a:spLocks noChangeArrowheads="1"/>
          </p:cNvSpPr>
          <p:nvPr/>
        </p:nvSpPr>
        <p:spPr bwMode="auto">
          <a:xfrm>
            <a:off x="1828800" y="1981200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Rectangle 2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0,5</a:t>
            </a:r>
            <a:endParaRPr lang="en-US" sz="1600"/>
          </a:p>
        </p:txBody>
      </p:sp>
      <p:sp>
        <p:nvSpPr>
          <p:cNvPr id="27687" name="Rectangle 3"/>
          <p:cNvSpPr>
            <a:spLocks noChangeArrowheads="1"/>
          </p:cNvSpPr>
          <p:nvPr/>
        </p:nvSpPr>
        <p:spPr bwMode="auto">
          <a:xfrm>
            <a:off x="365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0,4</a:t>
            </a:r>
            <a:endParaRPr lang="en-US" sz="1600"/>
          </a:p>
        </p:txBody>
      </p:sp>
      <p:sp>
        <p:nvSpPr>
          <p:cNvPr id="27688" name="Rectangle 4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1,4</a:t>
            </a:r>
          </a:p>
        </p:txBody>
      </p:sp>
      <p:sp>
        <p:nvSpPr>
          <p:cNvPr id="27689" name="Rectangle 5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Rectangle 6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Rectangle 7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Rectangle 8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Rectangle 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Rectangle 10"/>
          <p:cNvSpPr>
            <a:spLocks noChangeArrowheads="1"/>
          </p:cNvSpPr>
          <p:nvPr/>
        </p:nvSpPr>
        <p:spPr bwMode="auto">
          <a:xfrm>
            <a:off x="45720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0,6</a:t>
            </a:r>
          </a:p>
        </p:txBody>
      </p:sp>
      <p:sp>
        <p:nvSpPr>
          <p:cNvPr id="27695" name="Rectangle 11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Rectangle 12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Rectangle 13"/>
          <p:cNvSpPr>
            <a:spLocks noChangeArrowheads="1"/>
          </p:cNvSpPr>
          <p:nvPr/>
        </p:nvSpPr>
        <p:spPr bwMode="auto">
          <a:xfrm>
            <a:off x="5029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Rectangle 14"/>
          <p:cNvSpPr>
            <a:spLocks noChangeArrowheads="1"/>
          </p:cNvSpPr>
          <p:nvPr/>
        </p:nvSpPr>
        <p:spPr bwMode="auto">
          <a:xfrm>
            <a:off x="50292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0,7</a:t>
            </a:r>
          </a:p>
        </p:txBody>
      </p:sp>
      <p:sp>
        <p:nvSpPr>
          <p:cNvPr id="27699" name="Rectangle 15"/>
          <p:cNvSpPr>
            <a:spLocks noChangeArrowheads="1"/>
          </p:cNvSpPr>
          <p:nvPr/>
        </p:nvSpPr>
        <p:spPr bwMode="auto">
          <a:xfrm>
            <a:off x="4572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Rectangle 16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Rectangle 17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02" name="Rectangle 18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1,5</a:t>
            </a:r>
          </a:p>
        </p:txBody>
      </p:sp>
      <p:sp>
        <p:nvSpPr>
          <p:cNvPr id="27703" name="Rectangle 19"/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2,4</a:t>
            </a:r>
            <a:endParaRPr lang="en-US" sz="1600"/>
          </a:p>
        </p:txBody>
      </p:sp>
      <p:sp>
        <p:nvSpPr>
          <p:cNvPr id="27704" name="Rectangle 20"/>
          <p:cNvSpPr>
            <a:spLocks noChangeArrowheads="1"/>
          </p:cNvSpPr>
          <p:nvPr/>
        </p:nvSpPr>
        <p:spPr bwMode="auto">
          <a:xfrm>
            <a:off x="45720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2,6</a:t>
            </a:r>
          </a:p>
        </p:txBody>
      </p:sp>
      <p:sp>
        <p:nvSpPr>
          <p:cNvPr id="27705" name="Rectangle 21"/>
          <p:cNvSpPr>
            <a:spLocks noChangeArrowheads="1"/>
          </p:cNvSpPr>
          <p:nvPr/>
        </p:nvSpPr>
        <p:spPr bwMode="auto">
          <a:xfrm>
            <a:off x="50292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2,7</a:t>
            </a:r>
          </a:p>
        </p:txBody>
      </p:sp>
      <p:sp>
        <p:nvSpPr>
          <p:cNvPr id="27706" name="Rectangle 22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2,5</a:t>
            </a:r>
          </a:p>
        </p:txBody>
      </p:sp>
      <p:sp>
        <p:nvSpPr>
          <p:cNvPr id="27707" name="Rectangle 23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1,7</a:t>
            </a:r>
          </a:p>
        </p:txBody>
      </p:sp>
      <p:sp>
        <p:nvSpPr>
          <p:cNvPr id="27708" name="Rectangle 24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1,6</a:t>
            </a:r>
          </a:p>
        </p:txBody>
      </p:sp>
      <p:sp>
        <p:nvSpPr>
          <p:cNvPr id="27709" name="Rectangle 25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Rectangle 26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Rectangle 27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2" name="Rectangle 28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3" name="Rectangle 29"/>
          <p:cNvSpPr>
            <a:spLocks noChangeArrowheads="1"/>
          </p:cNvSpPr>
          <p:nvPr/>
        </p:nvSpPr>
        <p:spPr bwMode="auto">
          <a:xfrm>
            <a:off x="36576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3,4</a:t>
            </a:r>
            <a:endParaRPr lang="en-US" sz="1600"/>
          </a:p>
        </p:txBody>
      </p:sp>
      <p:sp>
        <p:nvSpPr>
          <p:cNvPr id="27714" name="Rectangle 30"/>
          <p:cNvSpPr>
            <a:spLocks noChangeArrowheads="1"/>
          </p:cNvSpPr>
          <p:nvPr/>
        </p:nvSpPr>
        <p:spPr bwMode="auto">
          <a:xfrm>
            <a:off x="45720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3,6</a:t>
            </a:r>
          </a:p>
        </p:txBody>
      </p:sp>
      <p:sp>
        <p:nvSpPr>
          <p:cNvPr id="27715" name="Rectangle 31"/>
          <p:cNvSpPr>
            <a:spLocks noChangeArrowheads="1"/>
          </p:cNvSpPr>
          <p:nvPr/>
        </p:nvSpPr>
        <p:spPr bwMode="auto">
          <a:xfrm>
            <a:off x="50292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3,7</a:t>
            </a:r>
          </a:p>
        </p:txBody>
      </p:sp>
      <p:sp>
        <p:nvSpPr>
          <p:cNvPr id="27716" name="Rectangle 32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3,5</a:t>
            </a:r>
          </a:p>
        </p:txBody>
      </p:sp>
      <p:sp>
        <p:nvSpPr>
          <p:cNvPr id="27717" name="Rectangle 40"/>
          <p:cNvSpPr>
            <a:spLocks noChangeArrowheads="1"/>
          </p:cNvSpPr>
          <p:nvPr/>
        </p:nvSpPr>
        <p:spPr bwMode="auto">
          <a:xfrm>
            <a:off x="3657600" y="1981200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18" name="Rectangle 2"/>
          <p:cNvSpPr>
            <a:spLocks noChangeArrowheads="1"/>
          </p:cNvSpPr>
          <p:nvPr/>
        </p:nvSpPr>
        <p:spPr bwMode="auto">
          <a:xfrm>
            <a:off x="22860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4,1</a:t>
            </a:r>
            <a:endParaRPr lang="en-US" sz="1600"/>
          </a:p>
        </p:txBody>
      </p:sp>
      <p:sp>
        <p:nvSpPr>
          <p:cNvPr id="27719" name="Rectangle 3"/>
          <p:cNvSpPr>
            <a:spLocks noChangeArrowheads="1"/>
          </p:cNvSpPr>
          <p:nvPr/>
        </p:nvSpPr>
        <p:spPr bwMode="auto">
          <a:xfrm>
            <a:off x="1828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4,0</a:t>
            </a:r>
            <a:endParaRPr lang="en-US" sz="1600"/>
          </a:p>
        </p:txBody>
      </p:sp>
      <p:sp>
        <p:nvSpPr>
          <p:cNvPr id="27720" name="Rectangle 4"/>
          <p:cNvSpPr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5,0</a:t>
            </a:r>
          </a:p>
        </p:txBody>
      </p:sp>
      <p:sp>
        <p:nvSpPr>
          <p:cNvPr id="27721" name="Rectangle 5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2" name="Rectangle 6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Rectangle 7"/>
          <p:cNvSpPr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4" name="Rectangle 8"/>
          <p:cNvSpPr>
            <a:spLocks noChangeArrowheads="1"/>
          </p:cNvSpPr>
          <p:nvPr/>
        </p:nvSpPr>
        <p:spPr bwMode="auto">
          <a:xfrm>
            <a:off x="2286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5" name="Rectangle 9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6" name="Rectangle 10"/>
          <p:cNvSpPr>
            <a:spLocks noChangeArrowheads="1"/>
          </p:cNvSpPr>
          <p:nvPr/>
        </p:nvSpPr>
        <p:spPr bwMode="auto">
          <a:xfrm>
            <a:off x="27432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4,2</a:t>
            </a:r>
          </a:p>
        </p:txBody>
      </p:sp>
      <p:sp>
        <p:nvSpPr>
          <p:cNvPr id="27727" name="Rectangle 11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8" name="Rectangle 12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9" name="Rectangle 13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0" name="Rectangle 14"/>
          <p:cNvSpPr>
            <a:spLocks noChangeArrowheads="1"/>
          </p:cNvSpPr>
          <p:nvPr/>
        </p:nvSpPr>
        <p:spPr bwMode="auto">
          <a:xfrm>
            <a:off x="32004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4,3</a:t>
            </a:r>
          </a:p>
        </p:txBody>
      </p:sp>
      <p:sp>
        <p:nvSpPr>
          <p:cNvPr id="27731" name="Rectangle 15"/>
          <p:cNvSpPr>
            <a:spLocks noChangeArrowheads="1"/>
          </p:cNvSpPr>
          <p:nvPr/>
        </p:nvSpPr>
        <p:spPr bwMode="auto">
          <a:xfrm>
            <a:off x="2743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2" name="Rectangle 16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3" name="Rectangle 17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34" name="Rectangle 18"/>
          <p:cNvSpPr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5,1</a:t>
            </a:r>
          </a:p>
        </p:txBody>
      </p:sp>
      <p:sp>
        <p:nvSpPr>
          <p:cNvPr id="27735" name="Rectangle 19"/>
          <p:cNvSpPr>
            <a:spLocks noChangeArrowheads="1"/>
          </p:cNvSpPr>
          <p:nvPr/>
        </p:nvSpPr>
        <p:spPr bwMode="auto">
          <a:xfrm>
            <a:off x="1828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6,0</a:t>
            </a:r>
            <a:endParaRPr lang="en-US" sz="1600"/>
          </a:p>
        </p:txBody>
      </p:sp>
      <p:sp>
        <p:nvSpPr>
          <p:cNvPr id="27736" name="Rectangle 20"/>
          <p:cNvSpPr>
            <a:spLocks noChangeArrowheads="1"/>
          </p:cNvSpPr>
          <p:nvPr/>
        </p:nvSpPr>
        <p:spPr bwMode="auto">
          <a:xfrm>
            <a:off x="2743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6,2</a:t>
            </a:r>
          </a:p>
        </p:txBody>
      </p:sp>
      <p:sp>
        <p:nvSpPr>
          <p:cNvPr id="27737" name="Rectangle 21"/>
          <p:cNvSpPr>
            <a:spLocks noChangeArrowheads="1"/>
          </p:cNvSpPr>
          <p:nvPr/>
        </p:nvSpPr>
        <p:spPr bwMode="auto">
          <a:xfrm>
            <a:off x="32004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6,3</a:t>
            </a:r>
          </a:p>
        </p:txBody>
      </p:sp>
      <p:sp>
        <p:nvSpPr>
          <p:cNvPr id="27738" name="Rectangle 22"/>
          <p:cNvSpPr>
            <a:spLocks noChangeArrowheads="1"/>
          </p:cNvSpPr>
          <p:nvPr/>
        </p:nvSpPr>
        <p:spPr bwMode="auto">
          <a:xfrm>
            <a:off x="2286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6,1</a:t>
            </a:r>
          </a:p>
        </p:txBody>
      </p:sp>
      <p:sp>
        <p:nvSpPr>
          <p:cNvPr id="27739" name="Rectangle 23"/>
          <p:cNvSpPr>
            <a:spLocks noChangeArrowheads="1"/>
          </p:cNvSpPr>
          <p:nvPr/>
        </p:nvSpPr>
        <p:spPr bwMode="auto">
          <a:xfrm>
            <a:off x="32004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5,3</a:t>
            </a:r>
          </a:p>
        </p:txBody>
      </p:sp>
      <p:sp>
        <p:nvSpPr>
          <p:cNvPr id="27740" name="Rectangle 24"/>
          <p:cNvSpPr>
            <a:spLocks noChangeArrowheads="1"/>
          </p:cNvSpPr>
          <p:nvPr/>
        </p:nvSpPr>
        <p:spPr bwMode="auto">
          <a:xfrm>
            <a:off x="2743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5,2</a:t>
            </a:r>
          </a:p>
        </p:txBody>
      </p:sp>
      <p:sp>
        <p:nvSpPr>
          <p:cNvPr id="27741" name="Rectangle 25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Rectangle 26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3" name="Rectangle 27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4" name="Rectangle 28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45" name="Rectangle 29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7,0</a:t>
            </a:r>
            <a:endParaRPr lang="en-US" sz="1600"/>
          </a:p>
        </p:txBody>
      </p:sp>
      <p:sp>
        <p:nvSpPr>
          <p:cNvPr id="27746" name="Rectangle 30"/>
          <p:cNvSpPr>
            <a:spLocks noChangeArrowheads="1"/>
          </p:cNvSpPr>
          <p:nvPr/>
        </p:nvSpPr>
        <p:spPr bwMode="auto">
          <a:xfrm>
            <a:off x="2743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7,2</a:t>
            </a:r>
          </a:p>
        </p:txBody>
      </p:sp>
      <p:sp>
        <p:nvSpPr>
          <p:cNvPr id="27747" name="Rectangle 31"/>
          <p:cNvSpPr>
            <a:spLocks noChangeArrowheads="1"/>
          </p:cNvSpPr>
          <p:nvPr/>
        </p:nvSpPr>
        <p:spPr bwMode="auto">
          <a:xfrm>
            <a:off x="32004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7,3</a:t>
            </a:r>
          </a:p>
        </p:txBody>
      </p:sp>
      <p:sp>
        <p:nvSpPr>
          <p:cNvPr id="27748" name="Rectangle 32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7,1</a:t>
            </a:r>
          </a:p>
        </p:txBody>
      </p:sp>
      <p:sp>
        <p:nvSpPr>
          <p:cNvPr id="27749" name="Rectangle 40"/>
          <p:cNvSpPr>
            <a:spLocks noChangeArrowheads="1"/>
          </p:cNvSpPr>
          <p:nvPr/>
        </p:nvSpPr>
        <p:spPr bwMode="auto">
          <a:xfrm>
            <a:off x="1828800" y="3810000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" name="Rectangle 2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4,5</a:t>
            </a:r>
            <a:endParaRPr lang="en-US" sz="1600"/>
          </a:p>
        </p:txBody>
      </p:sp>
      <p:sp>
        <p:nvSpPr>
          <p:cNvPr id="27751" name="Rectangle 3"/>
          <p:cNvSpPr>
            <a:spLocks noChangeArrowheads="1"/>
          </p:cNvSpPr>
          <p:nvPr/>
        </p:nvSpPr>
        <p:spPr bwMode="auto">
          <a:xfrm>
            <a:off x="36576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4,4</a:t>
            </a:r>
            <a:endParaRPr lang="en-US" sz="1600"/>
          </a:p>
        </p:txBody>
      </p:sp>
      <p:sp>
        <p:nvSpPr>
          <p:cNvPr id="27752" name="Rectangle 4"/>
          <p:cNvSpPr>
            <a:spLocks noChangeArrowheads="1"/>
          </p:cNvSpPr>
          <p:nvPr/>
        </p:nvSpPr>
        <p:spPr bwMode="auto">
          <a:xfrm>
            <a:off x="36576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5,4</a:t>
            </a:r>
          </a:p>
        </p:txBody>
      </p:sp>
      <p:sp>
        <p:nvSpPr>
          <p:cNvPr id="27753" name="Rectangle 5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4" name="Rectangle 6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5" name="Rectangle 7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6" name="Rectangle 8"/>
          <p:cNvSpPr>
            <a:spLocks noChangeArrowheads="1"/>
          </p:cNvSpPr>
          <p:nvPr/>
        </p:nvSpPr>
        <p:spPr bwMode="auto">
          <a:xfrm>
            <a:off x="4114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7" name="Rectangle 9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8" name="Rectangle 10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4,6</a:t>
            </a:r>
          </a:p>
        </p:txBody>
      </p:sp>
      <p:sp>
        <p:nvSpPr>
          <p:cNvPr id="27759" name="Rectangle 11"/>
          <p:cNvSpPr>
            <a:spLocks noChangeArrowheads="1"/>
          </p:cNvSpPr>
          <p:nvPr/>
        </p:nvSpPr>
        <p:spPr bwMode="auto">
          <a:xfrm>
            <a:off x="4572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0" name="Rectangle 12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1" name="Rectangle 13"/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2" name="Rectangle 14"/>
          <p:cNvSpPr>
            <a:spLocks noChangeArrowheads="1"/>
          </p:cNvSpPr>
          <p:nvPr/>
        </p:nvSpPr>
        <p:spPr bwMode="auto">
          <a:xfrm>
            <a:off x="50292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4,7</a:t>
            </a:r>
          </a:p>
        </p:txBody>
      </p:sp>
      <p:sp>
        <p:nvSpPr>
          <p:cNvPr id="27763" name="Rectangle 15"/>
          <p:cNvSpPr>
            <a:spLocks noChangeArrowheads="1"/>
          </p:cNvSpPr>
          <p:nvPr/>
        </p:nvSpPr>
        <p:spPr bwMode="auto">
          <a:xfrm>
            <a:off x="4572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4" name="Rectangle 16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5" name="Rectangle 17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66" name="Rectangle 18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5,5</a:t>
            </a:r>
          </a:p>
        </p:txBody>
      </p:sp>
      <p:sp>
        <p:nvSpPr>
          <p:cNvPr id="27767" name="Rectangle 19"/>
          <p:cNvSpPr>
            <a:spLocks noChangeArrowheads="1"/>
          </p:cNvSpPr>
          <p:nvPr/>
        </p:nvSpPr>
        <p:spPr bwMode="auto">
          <a:xfrm>
            <a:off x="36576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6,4</a:t>
            </a:r>
            <a:endParaRPr lang="en-US" sz="1600"/>
          </a:p>
        </p:txBody>
      </p:sp>
      <p:sp>
        <p:nvSpPr>
          <p:cNvPr id="27768" name="Rectangle 20"/>
          <p:cNvSpPr>
            <a:spLocks noChangeArrowheads="1"/>
          </p:cNvSpPr>
          <p:nvPr/>
        </p:nvSpPr>
        <p:spPr bwMode="auto">
          <a:xfrm>
            <a:off x="45720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6,6</a:t>
            </a:r>
          </a:p>
        </p:txBody>
      </p:sp>
      <p:sp>
        <p:nvSpPr>
          <p:cNvPr id="27769" name="Rectangle 21"/>
          <p:cNvSpPr>
            <a:spLocks noChangeArrowheads="1"/>
          </p:cNvSpPr>
          <p:nvPr/>
        </p:nvSpPr>
        <p:spPr bwMode="auto">
          <a:xfrm>
            <a:off x="50292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6,7</a:t>
            </a:r>
          </a:p>
        </p:txBody>
      </p:sp>
      <p:sp>
        <p:nvSpPr>
          <p:cNvPr id="27770" name="Rectangle 22"/>
          <p:cNvSpPr>
            <a:spLocks noChangeArrowheads="1"/>
          </p:cNvSpPr>
          <p:nvPr/>
        </p:nvSpPr>
        <p:spPr bwMode="auto">
          <a:xfrm>
            <a:off x="4114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6,5</a:t>
            </a:r>
          </a:p>
        </p:txBody>
      </p:sp>
      <p:sp>
        <p:nvSpPr>
          <p:cNvPr id="27771" name="Rectangle 23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5,7</a:t>
            </a:r>
          </a:p>
        </p:txBody>
      </p:sp>
      <p:sp>
        <p:nvSpPr>
          <p:cNvPr id="27772" name="Rectangle 24"/>
          <p:cNvSpPr>
            <a:spLocks noChangeArrowheads="1"/>
          </p:cNvSpPr>
          <p:nvPr/>
        </p:nvSpPr>
        <p:spPr bwMode="auto">
          <a:xfrm>
            <a:off x="4572000" y="4267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5,6</a:t>
            </a:r>
          </a:p>
        </p:txBody>
      </p:sp>
      <p:sp>
        <p:nvSpPr>
          <p:cNvPr id="27773" name="Rectangle 25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4" name="Rectangle 26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5" name="Rectangle 27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6" name="Rectangle 28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77" name="Rectangle 29"/>
          <p:cNvSpPr>
            <a:spLocks noChangeArrowheads="1"/>
          </p:cNvSpPr>
          <p:nvPr/>
        </p:nvSpPr>
        <p:spPr bwMode="auto">
          <a:xfrm>
            <a:off x="36576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7,4</a:t>
            </a:r>
            <a:endParaRPr lang="en-US" sz="1600"/>
          </a:p>
        </p:txBody>
      </p:sp>
      <p:sp>
        <p:nvSpPr>
          <p:cNvPr id="27778" name="Rectangle 30"/>
          <p:cNvSpPr>
            <a:spLocks noChangeArrowheads="1"/>
          </p:cNvSpPr>
          <p:nvPr/>
        </p:nvSpPr>
        <p:spPr bwMode="auto">
          <a:xfrm>
            <a:off x="45720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7,6</a:t>
            </a:r>
          </a:p>
        </p:txBody>
      </p:sp>
      <p:sp>
        <p:nvSpPr>
          <p:cNvPr id="27779" name="Rectangle 31"/>
          <p:cNvSpPr>
            <a:spLocks noChangeArrowheads="1"/>
          </p:cNvSpPr>
          <p:nvPr/>
        </p:nvSpPr>
        <p:spPr bwMode="auto">
          <a:xfrm>
            <a:off x="50292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7,7</a:t>
            </a:r>
          </a:p>
        </p:txBody>
      </p:sp>
      <p:sp>
        <p:nvSpPr>
          <p:cNvPr id="27780" name="Rectangle 32"/>
          <p:cNvSpPr>
            <a:spLocks noChangeArrowheads="1"/>
          </p:cNvSpPr>
          <p:nvPr/>
        </p:nvSpPr>
        <p:spPr bwMode="auto">
          <a:xfrm>
            <a:off x="4114800" y="5181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7,5</a:t>
            </a:r>
          </a:p>
        </p:txBody>
      </p:sp>
      <p:sp>
        <p:nvSpPr>
          <p:cNvPr id="27781" name="Rectangle 40"/>
          <p:cNvSpPr>
            <a:spLocks noChangeArrowheads="1"/>
          </p:cNvSpPr>
          <p:nvPr/>
        </p:nvSpPr>
        <p:spPr bwMode="auto">
          <a:xfrm>
            <a:off x="3657600" y="3810000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6248400"/>
            <a:ext cx="4800600" cy="457200"/>
          </a:xfrm>
        </p:spPr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2088" y="6324600"/>
            <a:ext cx="594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itchFamily="18" charset="0"/>
                <a:ea typeface="PMingLiU" pitchFamily="18" charset="-120"/>
              </a:rPr>
              <a:t>© David Kirk/NVIDIA and Wen-mei W. Hwu, 2007-2018 ECE408/CS483/ University of Illinois at Urbana-Champaign</a:t>
            </a:r>
            <a:endParaRPr lang="en-US" altLang="zh-TW" sz="140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92088" y="2286000"/>
            <a:ext cx="9052776" cy="335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// Setup the execution configuration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// TILE_WIDTH is a #define constant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      dim3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dimGrid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(ceil((1.0*Width)/TILE_WIDTH),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				ceil((1.0*Width)/TILE_WIDTH), 1);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dim3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dimBlock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(TILE_WIDTH, TILE_WIDTH, 1);</a:t>
            </a:r>
          </a:p>
          <a:p>
            <a:pPr eaLnBrk="1" hangingPunct="1">
              <a:buFont typeface="Arial" pitchFamily="34" charset="0"/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// Launch the device computation threads!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MatrixMulKernel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&lt;&lt;&lt;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dimGrid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dimBlock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&gt;&gt;&gt;(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Md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Pd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);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Kernel Invocation (Host-side Code)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8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008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400">
                <a:latin typeface="Times New Roman" pitchFamily="18" charset="0"/>
                <a:ea typeface="PMingLiU" pitchFamily="18" charset="-120"/>
              </a:rPr>
              <a:t>© David Kirk/NVIDIA and Wen-mei W. Hwu, 2007-2018 ECE408/CS483/ University of Illinois at Urbana-Champaign</a:t>
            </a: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Kernel Function</a:t>
            </a: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304800" y="1555750"/>
            <a:ext cx="88392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// Matrix multiplication kernel – per thread code</a:t>
            </a:r>
          </a:p>
          <a:p>
            <a:pPr eaLnBrk="1" hangingPunct="1">
              <a:buFont typeface="Arial" pitchFamily="34" charset="0"/>
              <a:buNone/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__global__ void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MatrixMulKernel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(float*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d_M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, float*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d_N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, float*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d_P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Width)</a:t>
            </a:r>
            <a:r>
              <a:rPr lang="ar-SA" sz="2000" dirty="0">
                <a:solidFill>
                  <a:srgbClr val="000000"/>
                </a:solidFill>
                <a:latin typeface="Arial" pitchFamily="34" charset="0"/>
              </a:rPr>
              <a:t>‏</a:t>
            </a: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   //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Pvalue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is used to store the element of the matrix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   // that is computed by the thread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   float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Pvalue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= 0;</a:t>
            </a:r>
          </a:p>
          <a:p>
            <a:pPr eaLnBrk="1" hangingPunct="1">
              <a:buFont typeface="Arial" pitchFamily="34" charset="0"/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57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20"/>
          <p:cNvSpPr txBox="1">
            <a:spLocks noChangeArrowheads="1"/>
          </p:cNvSpPr>
          <p:nvPr/>
        </p:nvSpPr>
        <p:spPr bwMode="auto">
          <a:xfrm>
            <a:off x="457200" y="1905000"/>
            <a:ext cx="3656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  = 0 * 2 + threadIdx.x</a:t>
            </a:r>
          </a:p>
          <a:p>
            <a:pPr eaLnBrk="1" hangingPunct="1"/>
            <a:r>
              <a:rPr lang="en-US"/>
              <a:t>Row = 0 * 2 + threadIdx.y</a:t>
            </a:r>
          </a:p>
        </p:txBody>
      </p:sp>
      <p:sp>
        <p:nvSpPr>
          <p:cNvPr id="32771" name="TextBox 118"/>
          <p:cNvSpPr txBox="1">
            <a:spLocks noChangeArrowheads="1"/>
          </p:cNvSpPr>
          <p:nvPr/>
        </p:nvSpPr>
        <p:spPr bwMode="auto">
          <a:xfrm rot="5400000">
            <a:off x="62507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0</a:t>
            </a:r>
          </a:p>
        </p:txBody>
      </p:sp>
      <p:sp>
        <p:nvSpPr>
          <p:cNvPr id="32772" name="TextBox 119"/>
          <p:cNvSpPr txBox="1">
            <a:spLocks noChangeArrowheads="1"/>
          </p:cNvSpPr>
          <p:nvPr/>
        </p:nvSpPr>
        <p:spPr bwMode="auto">
          <a:xfrm rot="5400000">
            <a:off x="66317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1</a:t>
            </a:r>
          </a:p>
        </p:txBody>
      </p:sp>
      <p:sp>
        <p:nvSpPr>
          <p:cNvPr id="32773" name="Line 60"/>
          <p:cNvSpPr>
            <a:spLocks noChangeShapeType="1"/>
          </p:cNvSpPr>
          <p:nvPr/>
        </p:nvSpPr>
        <p:spPr bwMode="auto">
          <a:xfrm>
            <a:off x="6965950" y="23622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60"/>
          <p:cNvSpPr>
            <a:spLocks noChangeShapeType="1"/>
          </p:cNvSpPr>
          <p:nvPr/>
        </p:nvSpPr>
        <p:spPr bwMode="auto">
          <a:xfrm>
            <a:off x="7118350" y="23622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60"/>
          <p:cNvSpPr>
            <a:spLocks noChangeShapeType="1"/>
          </p:cNvSpPr>
          <p:nvPr/>
        </p:nvSpPr>
        <p:spPr bwMode="auto">
          <a:xfrm>
            <a:off x="7346950" y="23622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60"/>
          <p:cNvSpPr>
            <a:spLocks noChangeShapeType="1"/>
          </p:cNvSpPr>
          <p:nvPr/>
        </p:nvSpPr>
        <p:spPr bwMode="auto">
          <a:xfrm>
            <a:off x="7499350" y="23622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61"/>
          <p:cNvSpPr>
            <a:spLocks noChangeShapeType="1"/>
          </p:cNvSpPr>
          <p:nvPr/>
        </p:nvSpPr>
        <p:spPr bwMode="auto">
          <a:xfrm>
            <a:off x="4686300" y="47244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61"/>
          <p:cNvSpPr>
            <a:spLocks noChangeShapeType="1"/>
          </p:cNvSpPr>
          <p:nvPr/>
        </p:nvSpPr>
        <p:spPr bwMode="auto">
          <a:xfrm>
            <a:off x="4686300" y="51816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61"/>
          <p:cNvSpPr>
            <a:spLocks noChangeShapeType="1"/>
          </p:cNvSpPr>
          <p:nvPr/>
        </p:nvSpPr>
        <p:spPr bwMode="auto">
          <a:xfrm>
            <a:off x="4686300" y="48768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61"/>
          <p:cNvSpPr>
            <a:spLocks noChangeShapeType="1"/>
          </p:cNvSpPr>
          <p:nvPr/>
        </p:nvSpPr>
        <p:spPr bwMode="auto">
          <a:xfrm>
            <a:off x="4686300" y="53340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r>
              <a:rPr lang="en-US"/>
              <a:t>Work for Block (0,0)</a:t>
            </a:r>
            <a:br>
              <a:rPr lang="en-US"/>
            </a:br>
            <a:r>
              <a:rPr lang="en-US"/>
              <a:t>in a TILE_WIDTH = 2 Configuration</a:t>
            </a:r>
          </a:p>
        </p:txBody>
      </p:sp>
      <p:sp>
        <p:nvSpPr>
          <p:cNvPr id="3278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>
                <a:ea typeface="PMingLiU" pitchFamily="18" charset="-120"/>
              </a:rPr>
              <a:t>© David Kirk/NVIDIA and Wen-mei W. Hwu, 2007-2018 ECE408/CS483/ University of Illinois at Urbana-Champaign</a:t>
            </a:r>
          </a:p>
        </p:txBody>
      </p:sp>
      <p:sp>
        <p:nvSpPr>
          <p:cNvPr id="32783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32784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32785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1,0</a:t>
            </a:r>
          </a:p>
        </p:txBody>
      </p:sp>
      <p:sp>
        <p:nvSpPr>
          <p:cNvPr id="32786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0,2</a:t>
            </a:r>
          </a:p>
        </p:txBody>
      </p:sp>
      <p:sp>
        <p:nvSpPr>
          <p:cNvPr id="32792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0,3</a:t>
            </a:r>
          </a:p>
        </p:txBody>
      </p:sp>
      <p:sp>
        <p:nvSpPr>
          <p:cNvPr id="32796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32800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32801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32802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2,3</a:t>
            </a:r>
          </a:p>
        </p:txBody>
      </p:sp>
      <p:sp>
        <p:nvSpPr>
          <p:cNvPr id="32803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2,1</a:t>
            </a:r>
          </a:p>
        </p:txBody>
      </p:sp>
      <p:sp>
        <p:nvSpPr>
          <p:cNvPr id="32804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1,3</a:t>
            </a:r>
          </a:p>
        </p:txBody>
      </p:sp>
      <p:sp>
        <p:nvSpPr>
          <p:cNvPr id="32805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1,2</a:t>
            </a:r>
          </a:p>
        </p:txBody>
      </p:sp>
      <p:sp>
        <p:nvSpPr>
          <p:cNvPr id="32806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32811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3,2</a:t>
            </a:r>
          </a:p>
        </p:txBody>
      </p:sp>
      <p:sp>
        <p:nvSpPr>
          <p:cNvPr id="32812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32813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3,1</a:t>
            </a:r>
          </a:p>
        </p:txBody>
      </p:sp>
      <p:sp>
        <p:nvSpPr>
          <p:cNvPr id="32814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Rectangle 2"/>
          <p:cNvSpPr>
            <a:spLocks noChangeArrowheads="1"/>
          </p:cNvSpPr>
          <p:nvPr/>
        </p:nvSpPr>
        <p:spPr bwMode="auto">
          <a:xfrm>
            <a:off x="4876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32819" name="Rectangle 3"/>
          <p:cNvSpPr>
            <a:spLocks noChangeArrowheads="1"/>
          </p:cNvSpPr>
          <p:nvPr/>
        </p:nvSpPr>
        <p:spPr bwMode="auto">
          <a:xfrm>
            <a:off x="4419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32820" name="Rectangle 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32821" name="Rectangle 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Rectangle 6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Rectangle 7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Rectangle 8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Rectangle 9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6" name="Rectangle 10"/>
          <p:cNvSpPr>
            <a:spLocks noChangeArrowheads="1"/>
          </p:cNvSpPr>
          <p:nvPr/>
        </p:nvSpPr>
        <p:spPr bwMode="auto">
          <a:xfrm>
            <a:off x="5334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0,2</a:t>
            </a:r>
          </a:p>
        </p:txBody>
      </p:sp>
      <p:sp>
        <p:nvSpPr>
          <p:cNvPr id="32827" name="Rectangle 11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8" name="Rectangle 12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9" name="Rectangle 13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Rectangle 14"/>
          <p:cNvSpPr>
            <a:spLocks noChangeArrowheads="1"/>
          </p:cNvSpPr>
          <p:nvPr/>
        </p:nvSpPr>
        <p:spPr bwMode="auto">
          <a:xfrm>
            <a:off x="5791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0,3</a:t>
            </a:r>
          </a:p>
        </p:txBody>
      </p:sp>
      <p:sp>
        <p:nvSpPr>
          <p:cNvPr id="32831" name="Rectangle 15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2" name="Rectangle 16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3" name="Rectangle 1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4" name="Rectangle 18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1,1</a:t>
            </a:r>
          </a:p>
        </p:txBody>
      </p:sp>
      <p:sp>
        <p:nvSpPr>
          <p:cNvPr id="32835" name="Rectangle 19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32836" name="Rectangle 20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2,2</a:t>
            </a:r>
          </a:p>
        </p:txBody>
      </p:sp>
      <p:sp>
        <p:nvSpPr>
          <p:cNvPr id="32837" name="Rectangle 21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2,3</a:t>
            </a:r>
          </a:p>
        </p:txBody>
      </p:sp>
      <p:sp>
        <p:nvSpPr>
          <p:cNvPr id="32838" name="Rectangle 22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2,1</a:t>
            </a:r>
          </a:p>
        </p:txBody>
      </p:sp>
      <p:sp>
        <p:nvSpPr>
          <p:cNvPr id="32839" name="Rectangle 23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1,3</a:t>
            </a:r>
          </a:p>
        </p:txBody>
      </p:sp>
      <p:sp>
        <p:nvSpPr>
          <p:cNvPr id="32840" name="Rectangle 24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1,2</a:t>
            </a:r>
          </a:p>
        </p:txBody>
      </p:sp>
      <p:sp>
        <p:nvSpPr>
          <p:cNvPr id="32841" name="Rectangle 25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2" name="Rectangle 26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3" name="Rectangle 2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4" name="Rectangle 28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5" name="Rectangle 29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32846" name="Rectangle 30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3,2</a:t>
            </a:r>
          </a:p>
        </p:txBody>
      </p:sp>
      <p:sp>
        <p:nvSpPr>
          <p:cNvPr id="32847" name="Rectangle 31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3,3</a:t>
            </a:r>
          </a:p>
        </p:txBody>
      </p:sp>
      <p:sp>
        <p:nvSpPr>
          <p:cNvPr id="32848" name="Rectangle 32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3,1</a:t>
            </a:r>
          </a:p>
        </p:txBody>
      </p:sp>
      <p:sp>
        <p:nvSpPr>
          <p:cNvPr id="32849" name="Rectangle 2"/>
          <p:cNvSpPr>
            <a:spLocks noChangeArrowheads="1"/>
          </p:cNvSpPr>
          <p:nvPr/>
        </p:nvSpPr>
        <p:spPr bwMode="auto">
          <a:xfrm>
            <a:off x="71628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0,1</a:t>
            </a:r>
            <a:endParaRPr lang="en-US" sz="1600"/>
          </a:p>
        </p:txBody>
      </p:sp>
      <p:sp>
        <p:nvSpPr>
          <p:cNvPr id="32850" name="Rectangle 3"/>
          <p:cNvSpPr>
            <a:spLocks noChangeArrowheads="1"/>
          </p:cNvSpPr>
          <p:nvPr/>
        </p:nvSpPr>
        <p:spPr bwMode="auto">
          <a:xfrm>
            <a:off x="67056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32851" name="Rectangle 4"/>
          <p:cNvSpPr>
            <a:spLocks noChangeArrowheads="1"/>
          </p:cNvSpPr>
          <p:nvPr/>
        </p:nvSpPr>
        <p:spPr bwMode="auto">
          <a:xfrm>
            <a:off x="67056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1,0</a:t>
            </a:r>
          </a:p>
        </p:txBody>
      </p:sp>
      <p:sp>
        <p:nvSpPr>
          <p:cNvPr id="32852" name="Rectangle 5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3" name="Rectangle 6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4" name="Rectangle 7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5" name="Rectangle 8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6" name="Rectangle 9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7" name="Rectangle 10"/>
          <p:cNvSpPr>
            <a:spLocks noChangeArrowheads="1"/>
          </p:cNvSpPr>
          <p:nvPr/>
        </p:nvSpPr>
        <p:spPr bwMode="auto">
          <a:xfrm>
            <a:off x="76200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0,2</a:t>
            </a:r>
          </a:p>
        </p:txBody>
      </p:sp>
      <p:sp>
        <p:nvSpPr>
          <p:cNvPr id="32858" name="Rectangle 11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9" name="Rectangle 12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0" name="Rectangle 13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1" name="Rectangle 14"/>
          <p:cNvSpPr>
            <a:spLocks noChangeArrowheads="1"/>
          </p:cNvSpPr>
          <p:nvPr/>
        </p:nvSpPr>
        <p:spPr bwMode="auto">
          <a:xfrm>
            <a:off x="80772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0,3</a:t>
            </a:r>
          </a:p>
        </p:txBody>
      </p:sp>
      <p:sp>
        <p:nvSpPr>
          <p:cNvPr id="32862" name="Rectangle 15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3" name="Rectangle 16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4" name="Rectangle 1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5" name="Rectangle 18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1,1</a:t>
            </a:r>
          </a:p>
        </p:txBody>
      </p:sp>
      <p:sp>
        <p:nvSpPr>
          <p:cNvPr id="32866" name="Rectangle 19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2,0</a:t>
            </a:r>
            <a:endParaRPr lang="en-US" sz="1600"/>
          </a:p>
        </p:txBody>
      </p:sp>
      <p:sp>
        <p:nvSpPr>
          <p:cNvPr id="32867" name="Rectangle 20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2,2</a:t>
            </a:r>
          </a:p>
        </p:txBody>
      </p:sp>
      <p:sp>
        <p:nvSpPr>
          <p:cNvPr id="32868" name="Rectangle 21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2,3</a:t>
            </a:r>
          </a:p>
        </p:txBody>
      </p:sp>
      <p:sp>
        <p:nvSpPr>
          <p:cNvPr id="32869" name="Rectangle 22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2,1</a:t>
            </a:r>
          </a:p>
        </p:txBody>
      </p:sp>
      <p:sp>
        <p:nvSpPr>
          <p:cNvPr id="32870" name="Rectangle 23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1,3</a:t>
            </a:r>
          </a:p>
        </p:txBody>
      </p:sp>
      <p:sp>
        <p:nvSpPr>
          <p:cNvPr id="32871" name="Rectangle 24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1,2</a:t>
            </a:r>
          </a:p>
        </p:txBody>
      </p:sp>
      <p:sp>
        <p:nvSpPr>
          <p:cNvPr id="32872" name="Rectangle 25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3" name="Rectangle 26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4" name="Rectangle 2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" name="Rectangle 28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6" name="Rectangle 29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3,0</a:t>
            </a:r>
            <a:endParaRPr lang="en-US" sz="1600"/>
          </a:p>
        </p:txBody>
      </p:sp>
      <p:sp>
        <p:nvSpPr>
          <p:cNvPr id="32877" name="Rectangle 30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3,2</a:t>
            </a:r>
          </a:p>
        </p:txBody>
      </p:sp>
      <p:sp>
        <p:nvSpPr>
          <p:cNvPr id="32878" name="Rectangle 31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3,3</a:t>
            </a:r>
          </a:p>
        </p:txBody>
      </p:sp>
      <p:sp>
        <p:nvSpPr>
          <p:cNvPr id="32879" name="Rectangle 32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3,1</a:t>
            </a:r>
          </a:p>
        </p:txBody>
      </p:sp>
      <p:sp>
        <p:nvSpPr>
          <p:cNvPr id="32880" name="TextBox 116"/>
          <p:cNvSpPr txBox="1">
            <a:spLocks noChangeArrowheads="1"/>
          </p:cNvSpPr>
          <p:nvPr/>
        </p:nvSpPr>
        <p:spPr bwMode="auto">
          <a:xfrm>
            <a:off x="2514600" y="45720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0</a:t>
            </a:r>
          </a:p>
        </p:txBody>
      </p:sp>
      <p:sp>
        <p:nvSpPr>
          <p:cNvPr id="32881" name="TextBox 117"/>
          <p:cNvSpPr txBox="1">
            <a:spLocks noChangeArrowheads="1"/>
          </p:cNvSpPr>
          <p:nvPr/>
        </p:nvSpPr>
        <p:spPr bwMode="auto">
          <a:xfrm>
            <a:off x="2514600" y="5029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096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blockIdx.x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8194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blockIdx.y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1143000" y="2209800"/>
            <a:ext cx="3810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600200" y="2590800"/>
            <a:ext cx="19050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143000" y="1219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blockDim.x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352800" y="1219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blockDim.y</a:t>
            </a:r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2057400" y="175260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2057400" y="1765300"/>
            <a:ext cx="2206625" cy="749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9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for Block (0,1)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5029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>
                <a:ea typeface="PMingLiU" pitchFamily="18" charset="-120"/>
              </a:rPr>
              <a:t>© David Kirk/NVIDIA and Wen-mei W. Hwu, 2007-2018 ECE408/CS483/ University of Illinois at Urbana-Champaign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0,1</a:t>
            </a:r>
            <a:endParaRPr lang="en-US" sz="1600" dirty="0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0,1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0,2</a:t>
            </a:r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0,3</a:t>
            </a:r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1,1</a:t>
            </a:r>
          </a:p>
        </p:txBody>
      </p:sp>
      <p:sp>
        <p:nvSpPr>
          <p:cNvPr id="23573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2,0</a:t>
            </a:r>
            <a:endParaRPr lang="en-US" sz="1600" dirty="0"/>
          </a:p>
        </p:txBody>
      </p:sp>
      <p:sp>
        <p:nvSpPr>
          <p:cNvPr id="23574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2,2</a:t>
            </a:r>
          </a:p>
        </p:txBody>
      </p:sp>
      <p:sp>
        <p:nvSpPr>
          <p:cNvPr id="23575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2,3</a:t>
            </a:r>
          </a:p>
        </p:txBody>
      </p:sp>
      <p:sp>
        <p:nvSpPr>
          <p:cNvPr id="23576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2,1</a:t>
            </a:r>
          </a:p>
        </p:txBody>
      </p:sp>
      <p:sp>
        <p:nvSpPr>
          <p:cNvPr id="23577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1,3</a:t>
            </a:r>
          </a:p>
        </p:txBody>
      </p:sp>
      <p:sp>
        <p:nvSpPr>
          <p:cNvPr id="23578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1,2</a:t>
            </a:r>
          </a:p>
        </p:txBody>
      </p:sp>
      <p:sp>
        <p:nvSpPr>
          <p:cNvPr id="23579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3,0</a:t>
            </a:r>
            <a:endParaRPr lang="en-US" sz="1600" dirty="0"/>
          </a:p>
        </p:txBody>
      </p:sp>
      <p:sp>
        <p:nvSpPr>
          <p:cNvPr id="23584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3,2</a:t>
            </a:r>
          </a:p>
        </p:txBody>
      </p:sp>
      <p:sp>
        <p:nvSpPr>
          <p:cNvPr id="23585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</a:t>
            </a:r>
            <a:r>
              <a:rPr lang="en-US" sz="1600" baseline="-25000"/>
              <a:t>3,3</a:t>
            </a:r>
          </a:p>
        </p:txBody>
      </p:sp>
      <p:sp>
        <p:nvSpPr>
          <p:cNvPr id="23586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3,1</a:t>
            </a:r>
          </a:p>
        </p:txBody>
      </p:sp>
      <p:sp>
        <p:nvSpPr>
          <p:cNvPr id="23587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61"/>
          <p:cNvSpPr>
            <a:spLocks noChangeShapeType="1"/>
          </p:cNvSpPr>
          <p:nvPr/>
        </p:nvSpPr>
        <p:spPr bwMode="auto">
          <a:xfrm>
            <a:off x="4648200" y="4724400"/>
            <a:ext cx="3048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60"/>
          <p:cNvSpPr>
            <a:spLocks noChangeShapeType="1"/>
          </p:cNvSpPr>
          <p:nvPr/>
        </p:nvSpPr>
        <p:spPr bwMode="auto">
          <a:xfrm>
            <a:off x="77724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" name="Line 60"/>
          <p:cNvSpPr>
            <a:spLocks noChangeShapeType="1"/>
          </p:cNvSpPr>
          <p:nvPr/>
        </p:nvSpPr>
        <p:spPr bwMode="auto">
          <a:xfrm>
            <a:off x="7884099" y="2516981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4" name="Line 61"/>
          <p:cNvSpPr>
            <a:spLocks noChangeShapeType="1"/>
          </p:cNvSpPr>
          <p:nvPr/>
        </p:nvSpPr>
        <p:spPr bwMode="auto">
          <a:xfrm>
            <a:off x="4648200" y="5181600"/>
            <a:ext cx="3124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5" name="Line 61"/>
          <p:cNvSpPr>
            <a:spLocks noChangeShapeType="1"/>
          </p:cNvSpPr>
          <p:nvPr/>
        </p:nvSpPr>
        <p:spPr bwMode="auto">
          <a:xfrm>
            <a:off x="4635795" y="4876800"/>
            <a:ext cx="35814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Line 61"/>
          <p:cNvSpPr>
            <a:spLocks noChangeShapeType="1"/>
          </p:cNvSpPr>
          <p:nvPr/>
        </p:nvSpPr>
        <p:spPr bwMode="auto">
          <a:xfrm>
            <a:off x="4648200" y="5334000"/>
            <a:ext cx="35814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Line 60"/>
          <p:cNvSpPr>
            <a:spLocks noChangeShapeType="1"/>
          </p:cNvSpPr>
          <p:nvPr/>
        </p:nvSpPr>
        <p:spPr bwMode="auto">
          <a:xfrm>
            <a:off x="82296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Line 60"/>
          <p:cNvSpPr>
            <a:spLocks noChangeShapeType="1"/>
          </p:cNvSpPr>
          <p:nvPr/>
        </p:nvSpPr>
        <p:spPr bwMode="auto">
          <a:xfrm>
            <a:off x="8329448" y="25146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TextBox 116"/>
          <p:cNvSpPr txBox="1">
            <a:spLocks noChangeArrowheads="1"/>
          </p:cNvSpPr>
          <p:nvPr/>
        </p:nvSpPr>
        <p:spPr bwMode="auto">
          <a:xfrm>
            <a:off x="2514600" y="45720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0</a:t>
            </a:r>
          </a:p>
        </p:txBody>
      </p:sp>
      <p:sp>
        <p:nvSpPr>
          <p:cNvPr id="23600" name="TextBox 117"/>
          <p:cNvSpPr txBox="1">
            <a:spLocks noChangeArrowheads="1"/>
          </p:cNvSpPr>
          <p:nvPr/>
        </p:nvSpPr>
        <p:spPr bwMode="auto">
          <a:xfrm>
            <a:off x="2514600" y="5029200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Row = 1</a:t>
            </a:r>
          </a:p>
        </p:txBody>
      </p:sp>
      <p:sp>
        <p:nvSpPr>
          <p:cNvPr id="23601" name="TextBox 118"/>
          <p:cNvSpPr txBox="1">
            <a:spLocks noChangeArrowheads="1"/>
          </p:cNvSpPr>
          <p:nvPr/>
        </p:nvSpPr>
        <p:spPr bwMode="auto">
          <a:xfrm rot="5400000">
            <a:off x="70889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2</a:t>
            </a:r>
          </a:p>
        </p:txBody>
      </p:sp>
      <p:sp>
        <p:nvSpPr>
          <p:cNvPr id="23602" name="TextBox 119"/>
          <p:cNvSpPr txBox="1">
            <a:spLocks noChangeArrowheads="1"/>
          </p:cNvSpPr>
          <p:nvPr/>
        </p:nvSpPr>
        <p:spPr bwMode="auto">
          <a:xfrm rot="5400000">
            <a:off x="7546182" y="1674018"/>
            <a:ext cx="152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/>
              <a:t>Col = 3</a:t>
            </a:r>
          </a:p>
        </p:txBody>
      </p:sp>
      <p:sp>
        <p:nvSpPr>
          <p:cNvPr id="23603" name="TextBox 120"/>
          <p:cNvSpPr txBox="1">
            <a:spLocks noChangeArrowheads="1"/>
          </p:cNvSpPr>
          <p:nvPr/>
        </p:nvSpPr>
        <p:spPr bwMode="auto">
          <a:xfrm>
            <a:off x="457200" y="1905000"/>
            <a:ext cx="34612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dirty="0"/>
              <a:t>Col   = 1 * 2 + </a:t>
            </a:r>
            <a:r>
              <a:rPr lang="en-US" dirty="0" err="1"/>
              <a:t>threadIdx.x</a:t>
            </a:r>
            <a:endParaRPr lang="en-US" dirty="0"/>
          </a:p>
          <a:p>
            <a:pPr eaLnBrk="1" hangingPunct="1"/>
            <a:r>
              <a:rPr lang="en-US" dirty="0"/>
              <a:t>Row = 0 * 2 + </a:t>
            </a:r>
            <a:r>
              <a:rPr lang="en-US" dirty="0" err="1"/>
              <a:t>threadIdx.y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6096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blockIdx.x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819400" y="3124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blockIdx.y</a:t>
            </a:r>
            <a:endParaRPr lang="en-US" dirty="0"/>
          </a:p>
        </p:txBody>
      </p:sp>
      <p:cxnSp>
        <p:nvCxnSpPr>
          <p:cNvPr id="127" name="Straight Arrow Connector 126"/>
          <p:cNvCxnSpPr/>
          <p:nvPr/>
        </p:nvCxnSpPr>
        <p:spPr>
          <a:xfrm rot="5400000" flipH="1" flipV="1">
            <a:off x="914400" y="2438400"/>
            <a:ext cx="9144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>
            <a:off x="1676400" y="2667000"/>
            <a:ext cx="16002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8" name="Rectangle 2"/>
          <p:cNvSpPr>
            <a:spLocks noChangeArrowheads="1"/>
          </p:cNvSpPr>
          <p:nvPr/>
        </p:nvSpPr>
        <p:spPr bwMode="auto">
          <a:xfrm>
            <a:off x="4876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0,1</a:t>
            </a:r>
            <a:endParaRPr lang="en-US" sz="1600" dirty="0"/>
          </a:p>
        </p:txBody>
      </p:sp>
      <p:sp>
        <p:nvSpPr>
          <p:cNvPr id="23609" name="Rectangle 3"/>
          <p:cNvSpPr>
            <a:spLocks noChangeArrowheads="1"/>
          </p:cNvSpPr>
          <p:nvPr/>
        </p:nvSpPr>
        <p:spPr bwMode="auto">
          <a:xfrm>
            <a:off x="4419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3610" name="Rectangle 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1,0</a:t>
            </a:r>
          </a:p>
        </p:txBody>
      </p:sp>
      <p:sp>
        <p:nvSpPr>
          <p:cNvPr id="23611" name="Rectangle 5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6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Rectangle 7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Rectangle 8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Rectangle 9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Rectangle 10"/>
          <p:cNvSpPr>
            <a:spLocks noChangeArrowheads="1"/>
          </p:cNvSpPr>
          <p:nvPr/>
        </p:nvSpPr>
        <p:spPr bwMode="auto">
          <a:xfrm>
            <a:off x="5334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0,2</a:t>
            </a:r>
          </a:p>
        </p:txBody>
      </p:sp>
      <p:sp>
        <p:nvSpPr>
          <p:cNvPr id="23617" name="Rectangle 11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8" name="Rectangle 12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9" name="Rectangle 13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0" name="Rectangle 14"/>
          <p:cNvSpPr>
            <a:spLocks noChangeArrowheads="1"/>
          </p:cNvSpPr>
          <p:nvPr/>
        </p:nvSpPr>
        <p:spPr bwMode="auto">
          <a:xfrm>
            <a:off x="5791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0,3</a:t>
            </a:r>
          </a:p>
        </p:txBody>
      </p:sp>
      <p:sp>
        <p:nvSpPr>
          <p:cNvPr id="23621" name="Rectangle 15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2" name="Rectangle 16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3" name="Rectangle 1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4" name="Rectangle 18"/>
          <p:cNvSpPr>
            <a:spLocks noChangeArrowheads="1"/>
          </p:cNvSpPr>
          <p:nvPr/>
        </p:nvSpPr>
        <p:spPr bwMode="auto">
          <a:xfrm>
            <a:off x="4876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1,1</a:t>
            </a:r>
          </a:p>
        </p:txBody>
      </p:sp>
      <p:sp>
        <p:nvSpPr>
          <p:cNvPr id="23625" name="Rectangle 19"/>
          <p:cNvSpPr>
            <a:spLocks noChangeArrowheads="1"/>
          </p:cNvSpPr>
          <p:nvPr/>
        </p:nvSpPr>
        <p:spPr bwMode="auto">
          <a:xfrm>
            <a:off x="4419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2,0</a:t>
            </a:r>
            <a:endParaRPr lang="en-US" sz="1600" dirty="0"/>
          </a:p>
        </p:txBody>
      </p:sp>
      <p:sp>
        <p:nvSpPr>
          <p:cNvPr id="23626" name="Rectangle 20"/>
          <p:cNvSpPr>
            <a:spLocks noChangeArrowheads="1"/>
          </p:cNvSpPr>
          <p:nvPr/>
        </p:nvSpPr>
        <p:spPr bwMode="auto">
          <a:xfrm>
            <a:off x="5334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2,2</a:t>
            </a:r>
          </a:p>
        </p:txBody>
      </p:sp>
      <p:sp>
        <p:nvSpPr>
          <p:cNvPr id="23627" name="Rectangle 21"/>
          <p:cNvSpPr>
            <a:spLocks noChangeArrowheads="1"/>
          </p:cNvSpPr>
          <p:nvPr/>
        </p:nvSpPr>
        <p:spPr bwMode="auto">
          <a:xfrm>
            <a:off x="5791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2,3</a:t>
            </a:r>
          </a:p>
        </p:txBody>
      </p:sp>
      <p:sp>
        <p:nvSpPr>
          <p:cNvPr id="23628" name="Rectangle 22"/>
          <p:cNvSpPr>
            <a:spLocks noChangeArrowheads="1"/>
          </p:cNvSpPr>
          <p:nvPr/>
        </p:nvSpPr>
        <p:spPr bwMode="auto">
          <a:xfrm>
            <a:off x="4876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2,1</a:t>
            </a:r>
          </a:p>
        </p:txBody>
      </p:sp>
      <p:sp>
        <p:nvSpPr>
          <p:cNvPr id="23629" name="Rectangle 23"/>
          <p:cNvSpPr>
            <a:spLocks noChangeArrowheads="1"/>
          </p:cNvSpPr>
          <p:nvPr/>
        </p:nvSpPr>
        <p:spPr bwMode="auto">
          <a:xfrm>
            <a:off x="5791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1,3</a:t>
            </a:r>
          </a:p>
        </p:txBody>
      </p:sp>
      <p:sp>
        <p:nvSpPr>
          <p:cNvPr id="23630" name="Rectangle 24"/>
          <p:cNvSpPr>
            <a:spLocks noChangeArrowheads="1"/>
          </p:cNvSpPr>
          <p:nvPr/>
        </p:nvSpPr>
        <p:spPr bwMode="auto">
          <a:xfrm>
            <a:off x="5334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1,2</a:t>
            </a:r>
          </a:p>
        </p:txBody>
      </p:sp>
      <p:sp>
        <p:nvSpPr>
          <p:cNvPr id="23631" name="Rectangle 25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2" name="Rectangle 26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Rectangle 27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Rectangle 28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5" name="Rectangle 29"/>
          <p:cNvSpPr>
            <a:spLocks noChangeArrowheads="1"/>
          </p:cNvSpPr>
          <p:nvPr/>
        </p:nvSpPr>
        <p:spPr bwMode="auto">
          <a:xfrm>
            <a:off x="4419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3,0</a:t>
            </a:r>
            <a:endParaRPr lang="en-US" sz="1600" dirty="0"/>
          </a:p>
        </p:txBody>
      </p:sp>
      <p:sp>
        <p:nvSpPr>
          <p:cNvPr id="23636" name="Rectangle 30"/>
          <p:cNvSpPr>
            <a:spLocks noChangeArrowheads="1"/>
          </p:cNvSpPr>
          <p:nvPr/>
        </p:nvSpPr>
        <p:spPr bwMode="auto">
          <a:xfrm>
            <a:off x="5334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3,2</a:t>
            </a:r>
          </a:p>
        </p:txBody>
      </p:sp>
      <p:sp>
        <p:nvSpPr>
          <p:cNvPr id="23637" name="Rectangle 31"/>
          <p:cNvSpPr>
            <a:spLocks noChangeArrowheads="1"/>
          </p:cNvSpPr>
          <p:nvPr/>
        </p:nvSpPr>
        <p:spPr bwMode="auto">
          <a:xfrm>
            <a:off x="5791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3,3</a:t>
            </a:r>
          </a:p>
        </p:txBody>
      </p:sp>
      <p:sp>
        <p:nvSpPr>
          <p:cNvPr id="23638" name="Rectangle 32"/>
          <p:cNvSpPr>
            <a:spLocks noChangeArrowheads="1"/>
          </p:cNvSpPr>
          <p:nvPr/>
        </p:nvSpPr>
        <p:spPr bwMode="auto">
          <a:xfrm>
            <a:off x="4876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M</a:t>
            </a:r>
            <a:r>
              <a:rPr lang="en-US" sz="1600" baseline="-25000" dirty="0"/>
              <a:t>3,1</a:t>
            </a:r>
          </a:p>
        </p:txBody>
      </p:sp>
      <p:sp>
        <p:nvSpPr>
          <p:cNvPr id="23639" name="Rectangle 2"/>
          <p:cNvSpPr>
            <a:spLocks noChangeArrowheads="1"/>
          </p:cNvSpPr>
          <p:nvPr/>
        </p:nvSpPr>
        <p:spPr bwMode="auto">
          <a:xfrm>
            <a:off x="71628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0,1</a:t>
            </a:r>
            <a:endParaRPr lang="en-US" sz="1600" dirty="0"/>
          </a:p>
        </p:txBody>
      </p:sp>
      <p:sp>
        <p:nvSpPr>
          <p:cNvPr id="23640" name="Rectangle 3"/>
          <p:cNvSpPr>
            <a:spLocks noChangeArrowheads="1"/>
          </p:cNvSpPr>
          <p:nvPr/>
        </p:nvSpPr>
        <p:spPr bwMode="auto">
          <a:xfrm>
            <a:off x="67056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0,0</a:t>
            </a:r>
            <a:endParaRPr lang="en-US" sz="1600"/>
          </a:p>
        </p:txBody>
      </p:sp>
      <p:sp>
        <p:nvSpPr>
          <p:cNvPr id="23641" name="Rectangle 4"/>
          <p:cNvSpPr>
            <a:spLocks noChangeArrowheads="1"/>
          </p:cNvSpPr>
          <p:nvPr/>
        </p:nvSpPr>
        <p:spPr bwMode="auto">
          <a:xfrm>
            <a:off x="67056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1,0</a:t>
            </a:r>
          </a:p>
        </p:txBody>
      </p:sp>
      <p:sp>
        <p:nvSpPr>
          <p:cNvPr id="23642" name="Rectangle 5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Rectangle 6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Rectangle 7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5" name="Rectangle 8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Rectangle 9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Rectangle 10"/>
          <p:cNvSpPr>
            <a:spLocks noChangeArrowheads="1"/>
          </p:cNvSpPr>
          <p:nvPr/>
        </p:nvSpPr>
        <p:spPr bwMode="auto">
          <a:xfrm>
            <a:off x="76200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0,2</a:t>
            </a:r>
          </a:p>
        </p:txBody>
      </p:sp>
      <p:sp>
        <p:nvSpPr>
          <p:cNvPr id="23648" name="Rectangle 11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9" name="Rectangle 12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Rectangle 13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Rectangle 14"/>
          <p:cNvSpPr>
            <a:spLocks noChangeArrowheads="1"/>
          </p:cNvSpPr>
          <p:nvPr/>
        </p:nvSpPr>
        <p:spPr bwMode="auto">
          <a:xfrm>
            <a:off x="8077200" y="2362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0,3</a:t>
            </a:r>
          </a:p>
        </p:txBody>
      </p:sp>
      <p:sp>
        <p:nvSpPr>
          <p:cNvPr id="23652" name="Rectangle 15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6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" name="Rectangle 1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5" name="Rectangle 18"/>
          <p:cNvSpPr>
            <a:spLocks noChangeArrowheads="1"/>
          </p:cNvSpPr>
          <p:nvPr/>
        </p:nvSpPr>
        <p:spPr bwMode="auto">
          <a:xfrm>
            <a:off x="71628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1,1</a:t>
            </a:r>
          </a:p>
        </p:txBody>
      </p:sp>
      <p:sp>
        <p:nvSpPr>
          <p:cNvPr id="23656" name="Rectangle 19"/>
          <p:cNvSpPr>
            <a:spLocks noChangeArrowheads="1"/>
          </p:cNvSpPr>
          <p:nvPr/>
        </p:nvSpPr>
        <p:spPr bwMode="auto">
          <a:xfrm>
            <a:off x="67056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2,0</a:t>
            </a:r>
            <a:endParaRPr lang="en-US" sz="1600" dirty="0"/>
          </a:p>
        </p:txBody>
      </p:sp>
      <p:sp>
        <p:nvSpPr>
          <p:cNvPr id="23657" name="Rectangle 20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2,2</a:t>
            </a:r>
          </a:p>
        </p:txBody>
      </p:sp>
      <p:sp>
        <p:nvSpPr>
          <p:cNvPr id="23658" name="Rectangle 21"/>
          <p:cNvSpPr>
            <a:spLocks noChangeArrowheads="1"/>
          </p:cNvSpPr>
          <p:nvPr/>
        </p:nvSpPr>
        <p:spPr bwMode="auto">
          <a:xfrm>
            <a:off x="80772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2,3</a:t>
            </a:r>
          </a:p>
        </p:txBody>
      </p:sp>
      <p:sp>
        <p:nvSpPr>
          <p:cNvPr id="23659" name="Rectangle 22"/>
          <p:cNvSpPr>
            <a:spLocks noChangeArrowheads="1"/>
          </p:cNvSpPr>
          <p:nvPr/>
        </p:nvSpPr>
        <p:spPr bwMode="auto">
          <a:xfrm>
            <a:off x="7162800" y="3276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2,1</a:t>
            </a:r>
          </a:p>
        </p:txBody>
      </p:sp>
      <p:sp>
        <p:nvSpPr>
          <p:cNvPr id="23660" name="Rectangle 23"/>
          <p:cNvSpPr>
            <a:spLocks noChangeArrowheads="1"/>
          </p:cNvSpPr>
          <p:nvPr/>
        </p:nvSpPr>
        <p:spPr bwMode="auto">
          <a:xfrm>
            <a:off x="80772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1,3</a:t>
            </a:r>
          </a:p>
        </p:txBody>
      </p:sp>
      <p:sp>
        <p:nvSpPr>
          <p:cNvPr id="23661" name="Rectangle 24"/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1,2</a:t>
            </a:r>
          </a:p>
        </p:txBody>
      </p:sp>
      <p:sp>
        <p:nvSpPr>
          <p:cNvPr id="23662" name="Rectangle 25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3" name="Rectangle 26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4" name="Rectangle 27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5" name="Rectangle 28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6" name="Rectangle 29"/>
          <p:cNvSpPr>
            <a:spLocks noChangeArrowheads="1"/>
          </p:cNvSpPr>
          <p:nvPr/>
        </p:nvSpPr>
        <p:spPr bwMode="auto">
          <a:xfrm>
            <a:off x="6705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3,0</a:t>
            </a:r>
            <a:endParaRPr lang="en-US" sz="1600" dirty="0"/>
          </a:p>
        </p:txBody>
      </p:sp>
      <p:sp>
        <p:nvSpPr>
          <p:cNvPr id="23667" name="Rectangle 30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2,3</a:t>
            </a:r>
          </a:p>
        </p:txBody>
      </p:sp>
      <p:sp>
        <p:nvSpPr>
          <p:cNvPr id="23668" name="Rectangle 31"/>
          <p:cNvSpPr>
            <a:spLocks noChangeArrowheads="1"/>
          </p:cNvSpPr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N</a:t>
            </a:r>
            <a:r>
              <a:rPr lang="en-US" sz="1600" baseline="-25000"/>
              <a:t>3,3</a:t>
            </a:r>
          </a:p>
        </p:txBody>
      </p:sp>
      <p:sp>
        <p:nvSpPr>
          <p:cNvPr id="23669" name="Rectangle 32"/>
          <p:cNvSpPr>
            <a:spLocks noChangeArrowheads="1"/>
          </p:cNvSpPr>
          <p:nvPr/>
        </p:nvSpPr>
        <p:spPr bwMode="auto">
          <a:xfrm>
            <a:off x="7162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3,1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066800"/>
          </a:xfrm>
        </p:spPr>
        <p:txBody>
          <a:bodyPr/>
          <a:lstStyle/>
          <a:p>
            <a:r>
              <a:rPr lang="en-US"/>
              <a:t>A Simple Matrix Multiplication Kernel</a:t>
            </a:r>
            <a:endParaRPr lang="en-US" sz="32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486400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__global__ void MatrixMulKernel(float* d_M, float* d_N, float* d_P, int Width)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/>
              <a:t>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Calculate the row index of the d_P element and d_M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int Row = blockIdx.y*blockDim.y+threadIdx.y;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Calculate the column idenx of d_P and d_N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int Col = blockIdx.x*blockDim.x+threadIdx.x;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if ((Row &lt; Width) &amp;&amp; (Col &lt; Width))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float Pvalue = 0;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each thread computes one element of the block sub-matrix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for (int k = 0; k &lt; Width; ++k)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Pvalue += d_M[Row*Width+k] *      			         d_N[k*Width+Col];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d_P[Row*Width+Col] = Pvalue;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66800" y="6375400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>
                <a:ea typeface="PMingLiU" pitchFamily="18" charset="-120"/>
              </a:rPr>
              <a:t>© David Kirk/NVIDIA and Wen-mei W. Hwu, 2007-2018 ECE408/CS483/ University of Illinois at Urbana-Champaign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10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C2244841-9FE7-4D6C-BF01-85984A11B294}" type="slidenum">
              <a:rPr lang="en-US" sz="1400" smtClean="0">
                <a:latin typeface="Times New Roman" pitchFamily="18" charset="0"/>
              </a:rPr>
              <a:pPr eaLnBrk="1" hangingPunct="1"/>
              <a:t>19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5843" name="Oval 41"/>
          <p:cNvSpPr>
            <a:spLocks noChangeArrowheads="1"/>
          </p:cNvSpPr>
          <p:nvPr/>
        </p:nvSpPr>
        <p:spPr bwMode="auto">
          <a:xfrm>
            <a:off x="5486400" y="4267200"/>
            <a:ext cx="2667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5326063" y="1751013"/>
            <a:ext cx="3706812" cy="3963987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Grid</a:t>
            </a:r>
          </a:p>
        </p:txBody>
      </p: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5386388" y="4519613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Global Memory</a:t>
            </a:r>
            <a:endParaRPr lang="en-US" sz="12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5375275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Block (0, 0)</a:t>
            </a:r>
          </a:p>
        </p:txBody>
      </p:sp>
      <p:sp>
        <p:nvSpPr>
          <p:cNvPr id="35847" name="Text Box 13"/>
          <p:cNvSpPr txBox="1">
            <a:spLocks noChangeArrowheads="1"/>
          </p:cNvSpPr>
          <p:nvPr/>
        </p:nvSpPr>
        <p:spPr bwMode="auto">
          <a:xfrm>
            <a:off x="5424488" y="2754313"/>
            <a:ext cx="1682750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5414963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9" name="Text Box 17"/>
          <p:cNvSpPr txBox="1">
            <a:spLocks noChangeArrowheads="1"/>
          </p:cNvSpPr>
          <p:nvPr/>
        </p:nvSpPr>
        <p:spPr bwMode="auto">
          <a:xfrm>
            <a:off x="5414963" y="3257550"/>
            <a:ext cx="622300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0" name="Line 18"/>
          <p:cNvSpPr>
            <a:spLocks noChangeShapeType="1"/>
          </p:cNvSpPr>
          <p:nvPr/>
        </p:nvSpPr>
        <p:spPr bwMode="auto">
          <a:xfrm flipV="1">
            <a:off x="613410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9"/>
          <p:cNvSpPr>
            <a:spLocks noChangeShapeType="1"/>
          </p:cNvSpPr>
          <p:nvPr/>
        </p:nvSpPr>
        <p:spPr bwMode="auto">
          <a:xfrm flipV="1">
            <a:off x="5726113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21"/>
          <p:cNvSpPr>
            <a:spLocks noChangeShapeType="1"/>
          </p:cNvSpPr>
          <p:nvPr/>
        </p:nvSpPr>
        <p:spPr bwMode="auto">
          <a:xfrm>
            <a:off x="6013450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Text Box 26"/>
          <p:cNvSpPr txBox="1">
            <a:spLocks noChangeArrowheads="1"/>
          </p:cNvSpPr>
          <p:nvPr/>
        </p:nvSpPr>
        <p:spPr bwMode="auto">
          <a:xfrm>
            <a:off x="62865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4" name="Text Box 27"/>
          <p:cNvSpPr txBox="1">
            <a:spLocks noChangeArrowheads="1"/>
          </p:cNvSpPr>
          <p:nvPr/>
        </p:nvSpPr>
        <p:spPr bwMode="auto">
          <a:xfrm>
            <a:off x="62865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5" name="Line 28"/>
          <p:cNvSpPr>
            <a:spLocks noChangeShapeType="1"/>
          </p:cNvSpPr>
          <p:nvPr/>
        </p:nvSpPr>
        <p:spPr bwMode="auto">
          <a:xfrm flipV="1">
            <a:off x="70040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29"/>
          <p:cNvSpPr>
            <a:spLocks noChangeShapeType="1"/>
          </p:cNvSpPr>
          <p:nvPr/>
        </p:nvSpPr>
        <p:spPr bwMode="auto">
          <a:xfrm flipV="1">
            <a:off x="65976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31"/>
          <p:cNvSpPr>
            <a:spLocks noChangeShapeType="1"/>
          </p:cNvSpPr>
          <p:nvPr/>
        </p:nvSpPr>
        <p:spPr bwMode="auto">
          <a:xfrm>
            <a:off x="68849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35"/>
          <p:cNvSpPr txBox="1">
            <a:spLocks noChangeArrowheads="1"/>
          </p:cNvSpPr>
          <p:nvPr/>
        </p:nvSpPr>
        <p:spPr bwMode="auto">
          <a:xfrm>
            <a:off x="7212013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Block (1, 0)</a:t>
            </a:r>
            <a:endParaRPr lang="en-US" sz="18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9" name="Text Box 36"/>
          <p:cNvSpPr txBox="1">
            <a:spLocks noChangeArrowheads="1"/>
          </p:cNvSpPr>
          <p:nvPr/>
        </p:nvSpPr>
        <p:spPr bwMode="auto">
          <a:xfrm>
            <a:off x="7259638" y="2754313"/>
            <a:ext cx="1684337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0" name="Text Box 39"/>
          <p:cNvSpPr txBox="1">
            <a:spLocks noChangeArrowheads="1"/>
          </p:cNvSpPr>
          <p:nvPr/>
        </p:nvSpPr>
        <p:spPr bwMode="auto">
          <a:xfrm>
            <a:off x="72517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1" name="Text Box 40"/>
          <p:cNvSpPr txBox="1">
            <a:spLocks noChangeArrowheads="1"/>
          </p:cNvSpPr>
          <p:nvPr/>
        </p:nvSpPr>
        <p:spPr bwMode="auto">
          <a:xfrm>
            <a:off x="72517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2" name="Line 41"/>
          <p:cNvSpPr>
            <a:spLocks noChangeShapeType="1"/>
          </p:cNvSpPr>
          <p:nvPr/>
        </p:nvSpPr>
        <p:spPr bwMode="auto">
          <a:xfrm flipV="1">
            <a:off x="79692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42"/>
          <p:cNvSpPr>
            <a:spLocks noChangeShapeType="1"/>
          </p:cNvSpPr>
          <p:nvPr/>
        </p:nvSpPr>
        <p:spPr bwMode="auto">
          <a:xfrm flipV="1">
            <a:off x="75628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44"/>
          <p:cNvSpPr>
            <a:spLocks noChangeShapeType="1"/>
          </p:cNvSpPr>
          <p:nvPr/>
        </p:nvSpPr>
        <p:spPr bwMode="auto">
          <a:xfrm>
            <a:off x="78501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Text Box 49"/>
          <p:cNvSpPr txBox="1">
            <a:spLocks noChangeArrowheads="1"/>
          </p:cNvSpPr>
          <p:nvPr/>
        </p:nvSpPr>
        <p:spPr bwMode="auto">
          <a:xfrm>
            <a:off x="8123238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6" name="Text Box 50"/>
          <p:cNvSpPr txBox="1">
            <a:spLocks noChangeArrowheads="1"/>
          </p:cNvSpPr>
          <p:nvPr/>
        </p:nvSpPr>
        <p:spPr bwMode="auto">
          <a:xfrm>
            <a:off x="8123238" y="3257550"/>
            <a:ext cx="620712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7" name="Line 51"/>
          <p:cNvSpPr>
            <a:spLocks noChangeShapeType="1"/>
          </p:cNvSpPr>
          <p:nvPr/>
        </p:nvSpPr>
        <p:spPr bwMode="auto">
          <a:xfrm flipV="1">
            <a:off x="8840788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52"/>
          <p:cNvSpPr>
            <a:spLocks noChangeShapeType="1"/>
          </p:cNvSpPr>
          <p:nvPr/>
        </p:nvSpPr>
        <p:spPr bwMode="auto">
          <a:xfrm flipV="1">
            <a:off x="843280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54"/>
          <p:cNvSpPr>
            <a:spLocks noChangeShapeType="1"/>
          </p:cNvSpPr>
          <p:nvPr/>
        </p:nvSpPr>
        <p:spPr bwMode="auto">
          <a:xfrm>
            <a:off x="8721725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Text Box 58"/>
          <p:cNvSpPr txBox="1">
            <a:spLocks noChangeArrowheads="1"/>
          </p:cNvSpPr>
          <p:nvPr/>
        </p:nvSpPr>
        <p:spPr bwMode="auto">
          <a:xfrm>
            <a:off x="4495800" y="4514850"/>
            <a:ext cx="563563" cy="819150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Host</a:t>
            </a:r>
          </a:p>
        </p:txBody>
      </p:sp>
      <p:sp>
        <p:nvSpPr>
          <p:cNvPr id="35871" name="Line 60"/>
          <p:cNvSpPr>
            <a:spLocks noChangeShapeType="1"/>
          </p:cNvSpPr>
          <p:nvPr/>
        </p:nvSpPr>
        <p:spPr bwMode="auto">
          <a:xfrm flipV="1">
            <a:off x="5059363" y="4727575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9"/>
          <p:cNvSpPr txBox="1">
            <a:spLocks noChangeArrowheads="1"/>
          </p:cNvSpPr>
          <p:nvPr/>
        </p:nvSpPr>
        <p:spPr bwMode="auto">
          <a:xfrm>
            <a:off x="5386388" y="5029200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Constant Memory</a:t>
            </a:r>
            <a:endParaRPr lang="en-US" sz="12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73" name="Line 60"/>
          <p:cNvSpPr>
            <a:spLocks noChangeShapeType="1"/>
          </p:cNvSpPr>
          <p:nvPr/>
        </p:nvSpPr>
        <p:spPr bwMode="auto">
          <a:xfrm flipV="1">
            <a:off x="5059363" y="5181600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962900" cy="1066800"/>
          </a:xfrm>
        </p:spPr>
        <p:txBody>
          <a:bodyPr/>
          <a:lstStyle/>
          <a:p>
            <a:pPr eaLnBrk="1" hangingPunct="1"/>
            <a:r>
              <a:rPr lang="en-US" sz="3600" dirty="0"/>
              <a:t>How about performance on a device with 150 GB/s memory bandwidth?</a:t>
            </a:r>
          </a:p>
        </p:txBody>
      </p:sp>
      <p:sp>
        <p:nvSpPr>
          <p:cNvPr id="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4451350" cy="45720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000" dirty="0"/>
              <a:t>All threads access global memory for their input matrix elements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/>
              <a:t>Two memory accesses (8 bytes) per floating point multiply-add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/>
              <a:t>4B/s of memory bandwidth/FLOPS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/>
              <a:t>150 GB/s limits the code at 37.5 GFLOPS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dirty="0"/>
              <a:t>The actual code runs at about 25 GFLOPS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dirty="0"/>
              <a:t>Need to drastically cut down memory accesses to get closer to the peak of more than 1,000 GFLOPS</a:t>
            </a:r>
          </a:p>
        </p:txBody>
      </p:sp>
      <p:sp>
        <p:nvSpPr>
          <p:cNvPr id="35876" name="Line 42"/>
          <p:cNvSpPr>
            <a:spLocks noChangeShapeType="1"/>
          </p:cNvSpPr>
          <p:nvPr/>
        </p:nvSpPr>
        <p:spPr bwMode="auto">
          <a:xfrm>
            <a:off x="3733800" y="2057400"/>
            <a:ext cx="2209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191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7892152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994A-6884-41FC-B447-5F4BEE41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9ECD-60E9-47CE-A52C-7E67ABFB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the basic features of the memories accessible by CUDA threads</a:t>
            </a:r>
          </a:p>
          <a:p>
            <a:r>
              <a:rPr lang="en-US" dirty="0"/>
              <a:t>To prepare </a:t>
            </a:r>
            <a:r>
              <a:rPr lang="en-US"/>
              <a:t>for MP-2 - basic matrix multiplication</a:t>
            </a:r>
            <a:endParaRPr lang="en-US" dirty="0"/>
          </a:p>
          <a:p>
            <a:r>
              <a:rPr lang="en-US" dirty="0"/>
              <a:t>To learn to evaluate the performance implications of global memory accesses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EE3E8-1885-4E3B-9E54-0254135B21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FD8B-0526-44A4-B0C9-51CF0C1D7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more questions?</a:t>
            </a:r>
            <a:br>
              <a:rPr lang="en-US" dirty="0"/>
            </a:br>
            <a:r>
              <a:rPr lang="en-US" dirty="0"/>
              <a:t>Read </a:t>
            </a:r>
            <a:r>
              <a:rPr lang="en-US"/>
              <a:t>Chapter 4!</a:t>
            </a:r>
            <a:endParaRPr lang="en-US" dirty="0"/>
          </a:p>
        </p:txBody>
      </p:sp>
      <p:sp>
        <p:nvSpPr>
          <p:cNvPr id="3277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33400" y="6392562"/>
            <a:ext cx="52578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21888B9F-B1BE-4995-A091-A2C097CFCFCC}" type="slidenum">
              <a:rPr lang="en-US" sz="1400" smtClean="0">
                <a:latin typeface="Times New Roman" pitchFamily="18" charset="0"/>
              </a:rPr>
              <a:pPr eaLnBrk="1" hangingPunct="1"/>
              <a:t>20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35A92C18-71D3-4A4D-92BD-5421FCA77A81}" type="slidenum">
              <a:rPr lang="en-US" sz="1400" smtClean="0">
                <a:latin typeface="Times New Roman" pitchFamily="18" charset="0"/>
              </a:rPr>
              <a:pPr eaLnBrk="1" hangingPunct="1"/>
              <a:t>3</a:t>
            </a:fld>
            <a:endParaRPr lang="en-US" sz="1400" dirty="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066800"/>
          </a:xfrm>
        </p:spPr>
        <p:txBody>
          <a:bodyPr/>
          <a:lstStyle/>
          <a:p>
            <a:pPr eaLnBrk="1" hangingPunct="1"/>
            <a:r>
              <a:rPr lang="en-US" sz="3600"/>
              <a:t>Programmer View of  CUDA Memories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267200" cy="2741613"/>
          </a:xfrm>
        </p:spPr>
        <p:txBody>
          <a:bodyPr/>
          <a:lstStyle/>
          <a:p>
            <a:pPr marL="457200" indent="-457200" eaLnBrk="1" hangingPunct="1"/>
            <a:r>
              <a:rPr lang="en-US" dirty="0"/>
              <a:t>Each thread can:</a:t>
            </a:r>
          </a:p>
          <a:p>
            <a:pPr marL="974725" lvl="1" indent="-403225" eaLnBrk="1" hangingPunct="1"/>
            <a:r>
              <a:rPr lang="en-US" sz="2100" dirty="0"/>
              <a:t>Read/write per-thread </a:t>
            </a:r>
            <a:r>
              <a:rPr lang="en-US" sz="2100" b="1" dirty="0">
                <a:solidFill>
                  <a:schemeClr val="accent2"/>
                </a:solidFill>
              </a:rPr>
              <a:t>registers (~1 cycle)</a:t>
            </a:r>
          </a:p>
          <a:p>
            <a:pPr marL="974725" lvl="1" indent="-403225" eaLnBrk="1" hangingPunct="1"/>
            <a:r>
              <a:rPr lang="en-US" sz="2100" dirty="0"/>
              <a:t>Read/write per-block </a:t>
            </a:r>
            <a:r>
              <a:rPr lang="en-US" sz="2100" b="1" dirty="0">
                <a:solidFill>
                  <a:schemeClr val="accent2"/>
                </a:solidFill>
              </a:rPr>
              <a:t>shared memory (~5 cycles)</a:t>
            </a:r>
          </a:p>
          <a:p>
            <a:pPr marL="974725" lvl="1" indent="-403225" eaLnBrk="1" hangingPunct="1"/>
            <a:r>
              <a:rPr lang="en-US" sz="2100" dirty="0"/>
              <a:t>Read/write per-grid </a:t>
            </a:r>
            <a:r>
              <a:rPr lang="en-US" sz="2100" b="1" dirty="0">
                <a:solidFill>
                  <a:schemeClr val="accent2"/>
                </a:solidFill>
              </a:rPr>
              <a:t>global memory (~500 cycles)</a:t>
            </a:r>
          </a:p>
          <a:p>
            <a:pPr marL="974725" lvl="1" indent="-403225" eaLnBrk="1" hangingPunct="1"/>
            <a:r>
              <a:rPr lang="en-US" sz="2100" dirty="0"/>
              <a:t>Read/only per-grid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b="1" dirty="0">
                <a:solidFill>
                  <a:schemeClr val="accent2"/>
                </a:solidFill>
              </a:rPr>
              <a:t>constant memory (~5 cycles with caching)</a:t>
            </a:r>
          </a:p>
          <a:p>
            <a:pPr marL="974725" lvl="1" indent="-403225" eaLnBrk="1" hangingPunct="1"/>
            <a:endParaRPr lang="en-US" sz="2100" b="1" dirty="0">
              <a:solidFill>
                <a:schemeClr val="accent2"/>
              </a:solidFill>
            </a:endParaRPr>
          </a:p>
        </p:txBody>
      </p:sp>
      <p:grpSp>
        <p:nvGrpSpPr>
          <p:cNvPr id="4101" name="Group 86"/>
          <p:cNvGrpSpPr>
            <a:grpSpLocks/>
          </p:cNvGrpSpPr>
          <p:nvPr/>
        </p:nvGrpSpPr>
        <p:grpSpPr bwMode="auto">
          <a:xfrm>
            <a:off x="4572000" y="1751013"/>
            <a:ext cx="4537075" cy="3963987"/>
            <a:chOff x="2880" y="1103"/>
            <a:chExt cx="2858" cy="2497"/>
          </a:xfrm>
        </p:grpSpPr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3403" y="1103"/>
              <a:ext cx="2335" cy="249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Grid</a:t>
              </a:r>
            </a:p>
          </p:txBody>
        </p:sp>
        <p:sp>
          <p:nvSpPr>
            <p:cNvPr id="4104" name="Text Box 9"/>
            <p:cNvSpPr txBox="1">
              <a:spLocks noChangeArrowheads="1"/>
            </p:cNvSpPr>
            <p:nvPr/>
          </p:nvSpPr>
          <p:spPr bwMode="auto">
            <a:xfrm>
              <a:off x="3441" y="2847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Global Memory</a:t>
              </a:r>
              <a:endParaRPr lang="en-US" sz="12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3434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Block (0, 0)</a:t>
              </a:r>
            </a:p>
          </p:txBody>
        </p:sp>
        <p:sp>
          <p:nvSpPr>
            <p:cNvPr id="4106" name="Text Box 13"/>
            <p:cNvSpPr txBox="1">
              <a:spLocks noChangeArrowheads="1"/>
            </p:cNvSpPr>
            <p:nvPr/>
          </p:nvSpPr>
          <p:spPr bwMode="auto">
            <a:xfrm>
              <a:off x="3465" y="1735"/>
              <a:ext cx="1060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3459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8" name="Text Box 17"/>
            <p:cNvSpPr txBox="1">
              <a:spLocks noChangeArrowheads="1"/>
            </p:cNvSpPr>
            <p:nvPr/>
          </p:nvSpPr>
          <p:spPr bwMode="auto">
            <a:xfrm>
              <a:off x="3459" y="2052"/>
              <a:ext cx="392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 flipV="1">
              <a:off x="3912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9"/>
            <p:cNvSpPr>
              <a:spLocks noChangeShapeType="1"/>
            </p:cNvSpPr>
            <p:nvPr/>
          </p:nvSpPr>
          <p:spPr bwMode="auto">
            <a:xfrm flipV="1">
              <a:off x="3655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Line 21"/>
            <p:cNvSpPr>
              <a:spLocks noChangeShapeType="1"/>
            </p:cNvSpPr>
            <p:nvPr/>
          </p:nvSpPr>
          <p:spPr bwMode="auto">
            <a:xfrm>
              <a:off x="3836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 Box 26"/>
            <p:cNvSpPr txBox="1">
              <a:spLocks noChangeArrowheads="1"/>
            </p:cNvSpPr>
            <p:nvPr/>
          </p:nvSpPr>
          <p:spPr bwMode="auto">
            <a:xfrm>
              <a:off x="4008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3" name="Text Box 27"/>
            <p:cNvSpPr txBox="1">
              <a:spLocks noChangeArrowheads="1"/>
            </p:cNvSpPr>
            <p:nvPr/>
          </p:nvSpPr>
          <p:spPr bwMode="auto">
            <a:xfrm>
              <a:off x="4008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4" name="Line 28"/>
            <p:cNvSpPr>
              <a:spLocks noChangeShapeType="1"/>
            </p:cNvSpPr>
            <p:nvPr/>
          </p:nvSpPr>
          <p:spPr bwMode="auto">
            <a:xfrm flipV="1">
              <a:off x="4460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29"/>
            <p:cNvSpPr>
              <a:spLocks noChangeShapeType="1"/>
            </p:cNvSpPr>
            <p:nvPr/>
          </p:nvSpPr>
          <p:spPr bwMode="auto">
            <a:xfrm flipV="1">
              <a:off x="4204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31"/>
            <p:cNvSpPr>
              <a:spLocks noChangeShapeType="1"/>
            </p:cNvSpPr>
            <p:nvPr/>
          </p:nvSpPr>
          <p:spPr bwMode="auto">
            <a:xfrm>
              <a:off x="4385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Text Box 35"/>
            <p:cNvSpPr txBox="1">
              <a:spLocks noChangeArrowheads="1"/>
            </p:cNvSpPr>
            <p:nvPr/>
          </p:nvSpPr>
          <p:spPr bwMode="auto">
            <a:xfrm>
              <a:off x="4591" y="1414"/>
              <a:ext cx="1116" cy="136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Block (1, 0)</a:t>
              </a:r>
              <a:endParaRPr lang="en-US" sz="18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8" name="Text Box 36"/>
            <p:cNvSpPr txBox="1">
              <a:spLocks noChangeArrowheads="1"/>
            </p:cNvSpPr>
            <p:nvPr/>
          </p:nvSpPr>
          <p:spPr bwMode="auto">
            <a:xfrm>
              <a:off x="4621" y="1735"/>
              <a:ext cx="1061" cy="22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Shared Memory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19" name="Text Box 39"/>
            <p:cNvSpPr txBox="1">
              <a:spLocks noChangeArrowheads="1"/>
            </p:cNvSpPr>
            <p:nvPr/>
          </p:nvSpPr>
          <p:spPr bwMode="auto">
            <a:xfrm>
              <a:off x="4616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(0,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0" name="Text Box 40"/>
            <p:cNvSpPr txBox="1">
              <a:spLocks noChangeArrowheads="1"/>
            </p:cNvSpPr>
            <p:nvPr/>
          </p:nvSpPr>
          <p:spPr bwMode="auto">
            <a:xfrm>
              <a:off x="4616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1" name="Line 41"/>
            <p:cNvSpPr>
              <a:spLocks noChangeShapeType="1"/>
            </p:cNvSpPr>
            <p:nvPr/>
          </p:nvSpPr>
          <p:spPr bwMode="auto">
            <a:xfrm flipV="1">
              <a:off x="5068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Line 42"/>
            <p:cNvSpPr>
              <a:spLocks noChangeShapeType="1"/>
            </p:cNvSpPr>
            <p:nvPr/>
          </p:nvSpPr>
          <p:spPr bwMode="auto">
            <a:xfrm flipV="1">
              <a:off x="4812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Line 44"/>
            <p:cNvSpPr>
              <a:spLocks noChangeShapeType="1"/>
            </p:cNvSpPr>
            <p:nvPr/>
          </p:nvSpPr>
          <p:spPr bwMode="auto">
            <a:xfrm>
              <a:off x="4993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Text Box 49"/>
            <p:cNvSpPr txBox="1">
              <a:spLocks noChangeArrowheads="1"/>
            </p:cNvSpPr>
            <p:nvPr/>
          </p:nvSpPr>
          <p:spPr bwMode="auto">
            <a:xfrm>
              <a:off x="5165" y="2383"/>
              <a:ext cx="517" cy="30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146304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Thread (1, 0)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5" name="Text Box 50"/>
            <p:cNvSpPr txBox="1">
              <a:spLocks noChangeArrowheads="1"/>
            </p:cNvSpPr>
            <p:nvPr/>
          </p:nvSpPr>
          <p:spPr bwMode="auto">
            <a:xfrm>
              <a:off x="5165" y="2052"/>
              <a:ext cx="391" cy="1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1000" b="1">
                  <a:solidFill>
                    <a:srgbClr val="003300"/>
                  </a:solidFill>
                  <a:latin typeface="Arial" pitchFamily="34" charset="0"/>
                </a:rPr>
                <a:t>Registers</a:t>
              </a:r>
              <a:endParaRPr lang="en-US" sz="10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26" name="Line 51"/>
            <p:cNvSpPr>
              <a:spLocks noChangeShapeType="1"/>
            </p:cNvSpPr>
            <p:nvPr/>
          </p:nvSpPr>
          <p:spPr bwMode="auto">
            <a:xfrm flipV="1">
              <a:off x="5617" y="1956"/>
              <a:ext cx="2" cy="4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Line 52"/>
            <p:cNvSpPr>
              <a:spLocks noChangeShapeType="1"/>
            </p:cNvSpPr>
            <p:nvPr/>
          </p:nvSpPr>
          <p:spPr bwMode="auto">
            <a:xfrm flipV="1">
              <a:off x="5360" y="2237"/>
              <a:ext cx="0" cy="1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Line 54"/>
            <p:cNvSpPr>
              <a:spLocks noChangeShapeType="1"/>
            </p:cNvSpPr>
            <p:nvPr/>
          </p:nvSpPr>
          <p:spPr bwMode="auto">
            <a:xfrm>
              <a:off x="5542" y="2693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Text Box 58"/>
            <p:cNvSpPr txBox="1">
              <a:spLocks noChangeArrowheads="1"/>
            </p:cNvSpPr>
            <p:nvPr/>
          </p:nvSpPr>
          <p:spPr bwMode="auto">
            <a:xfrm>
              <a:off x="2880" y="2844"/>
              <a:ext cx="355" cy="5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Host</a:t>
              </a:r>
            </a:p>
          </p:txBody>
        </p:sp>
        <p:sp>
          <p:nvSpPr>
            <p:cNvPr id="4130" name="Line 60"/>
            <p:cNvSpPr>
              <a:spLocks noChangeShapeType="1"/>
            </p:cNvSpPr>
            <p:nvPr/>
          </p:nvSpPr>
          <p:spPr bwMode="auto">
            <a:xfrm flipV="1">
              <a:off x="3235" y="2978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Text Box 9"/>
            <p:cNvSpPr txBox="1">
              <a:spLocks noChangeArrowheads="1"/>
            </p:cNvSpPr>
            <p:nvPr/>
          </p:nvSpPr>
          <p:spPr bwMode="auto">
            <a:xfrm>
              <a:off x="3441" y="3168"/>
              <a:ext cx="2271" cy="2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003300"/>
                  </a:solidFill>
                  <a:latin typeface="Arial" pitchFamily="34" charset="0"/>
                </a:rPr>
                <a:t>Constant Memory</a:t>
              </a:r>
              <a:endParaRPr lang="en-US" sz="1200">
                <a:solidFill>
                  <a:srgbClr val="003300"/>
                </a:solidFill>
                <a:latin typeface="Arial" pitchFamily="34" charset="0"/>
              </a:endParaRPr>
            </a:p>
          </p:txBody>
        </p:sp>
        <p:sp>
          <p:nvSpPr>
            <p:cNvPr id="4132" name="Line 60"/>
            <p:cNvSpPr>
              <a:spLocks noChangeShapeType="1"/>
            </p:cNvSpPr>
            <p:nvPr/>
          </p:nvSpPr>
          <p:spPr bwMode="auto">
            <a:xfrm flipV="1">
              <a:off x="3235" y="3264"/>
              <a:ext cx="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5345113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dirty="0"/>
              <a:t>© David Kirk/NVIDIA and Wen-mei W. Hwu, 2007-2018 </a:t>
            </a:r>
          </a:p>
          <a:p>
            <a:pPr eaLnBrk="1" hangingPunct="1"/>
            <a:r>
              <a:rPr lang="en-US" sz="1200" dirty="0"/>
              <a:t>ECE408/CS483/ University of Illinois at Urbana-Champaign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0790EBD1-A4FE-49EF-807B-6CE21320BA72}" type="slidenum">
              <a:rPr lang="en-US" sz="1400" smtClean="0">
                <a:latin typeface="Times New Roman" pitchFamily="18" charset="0"/>
              </a:rPr>
              <a:pPr eaLnBrk="1" hangingPunct="1"/>
              <a:t>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Von-Neumann Model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276600" y="1447800"/>
            <a:ext cx="2286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124200" y="2819400"/>
            <a:ext cx="2590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286000" y="4876800"/>
            <a:ext cx="4191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Control Unit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6324600" y="1600200"/>
            <a:ext cx="914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I/O</a:t>
            </a:r>
          </a:p>
        </p:txBody>
      </p:sp>
      <p:grpSp>
        <p:nvGrpSpPr>
          <p:cNvPr id="19465" name="Group 26"/>
          <p:cNvGrpSpPr>
            <a:grpSpLocks/>
          </p:cNvGrpSpPr>
          <p:nvPr/>
        </p:nvGrpSpPr>
        <p:grpSpPr bwMode="auto">
          <a:xfrm>
            <a:off x="3429000" y="3733800"/>
            <a:ext cx="1066800" cy="476250"/>
            <a:chOff x="528" y="2688"/>
            <a:chExt cx="672" cy="300"/>
          </a:xfrm>
        </p:grpSpPr>
        <p:grpSp>
          <p:nvGrpSpPr>
            <p:cNvPr id="19479" name="Group 24"/>
            <p:cNvGrpSpPr>
              <a:grpSpLocks/>
            </p:cNvGrpSpPr>
            <p:nvPr/>
          </p:nvGrpSpPr>
          <p:grpSpPr bwMode="auto">
            <a:xfrm>
              <a:off x="528" y="2688"/>
              <a:ext cx="672" cy="288"/>
              <a:chOff x="528" y="2688"/>
              <a:chExt cx="672" cy="288"/>
            </a:xfrm>
          </p:grpSpPr>
          <p:sp>
            <p:nvSpPr>
              <p:cNvPr id="19481" name="Line 13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14"/>
              <p:cNvSpPr>
                <a:spLocks noChangeShapeType="1"/>
              </p:cNvSpPr>
              <p:nvPr/>
            </p:nvSpPr>
            <p:spPr bwMode="auto">
              <a:xfrm flipV="1">
                <a:off x="864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4" name="Line 20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5" name="Line 21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6" name="Line 22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2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80" name="Text Box 25"/>
            <p:cNvSpPr txBox="1">
              <a:spLocks noChangeArrowheads="1"/>
            </p:cNvSpPr>
            <p:nvPr/>
          </p:nvSpPr>
          <p:spPr bwMode="auto">
            <a:xfrm>
              <a:off x="624" y="2736"/>
              <a:ext cx="4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2000"/>
                <a:t>ALU</a:t>
              </a:r>
            </a:p>
          </p:txBody>
        </p:sp>
      </p:grpSp>
      <p:grpSp>
        <p:nvGrpSpPr>
          <p:cNvPr id="19466" name="Group 29"/>
          <p:cNvGrpSpPr>
            <a:grpSpLocks/>
          </p:cNvGrpSpPr>
          <p:nvPr/>
        </p:nvGrpSpPr>
        <p:grpSpPr bwMode="auto">
          <a:xfrm>
            <a:off x="4648200" y="3340100"/>
            <a:ext cx="1063625" cy="1200150"/>
            <a:chOff x="707" y="1624"/>
            <a:chExt cx="445" cy="674"/>
          </a:xfrm>
        </p:grpSpPr>
        <p:sp>
          <p:nvSpPr>
            <p:cNvPr id="19477" name="Text Box 28"/>
            <p:cNvSpPr txBox="1">
              <a:spLocks noChangeArrowheads="1"/>
            </p:cNvSpPr>
            <p:nvPr/>
          </p:nvSpPr>
          <p:spPr bwMode="auto">
            <a:xfrm>
              <a:off x="707" y="1624"/>
              <a:ext cx="40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0000"/>
                  </a:solidFill>
                </a:rPr>
                <a:t>Reg</a:t>
              </a:r>
            </a:p>
            <a:p>
              <a:pPr eaLnBrk="1" hangingPunct="1"/>
              <a:r>
                <a:rPr lang="en-US" sz="3600">
                  <a:solidFill>
                    <a:srgbClr val="FF0000"/>
                  </a:solidFill>
                </a:rPr>
                <a:t>File</a:t>
              </a:r>
            </a:p>
          </p:txBody>
        </p:sp>
        <p:sp>
          <p:nvSpPr>
            <p:cNvPr id="19478" name="Rectangle 27"/>
            <p:cNvSpPr>
              <a:spLocks noChangeArrowheads="1"/>
            </p:cNvSpPr>
            <p:nvPr/>
          </p:nvSpPr>
          <p:spPr bwMode="auto">
            <a:xfrm>
              <a:off x="720" y="1632"/>
              <a:ext cx="432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7" name="Rectangle 30"/>
          <p:cNvSpPr>
            <a:spLocks noChangeArrowheads="1"/>
          </p:cNvSpPr>
          <p:nvPr/>
        </p:nvSpPr>
        <p:spPr bwMode="auto">
          <a:xfrm>
            <a:off x="2971800" y="5410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PC</a:t>
            </a:r>
          </a:p>
        </p:txBody>
      </p:sp>
      <p:sp>
        <p:nvSpPr>
          <p:cNvPr id="19468" name="Rectangle 31"/>
          <p:cNvSpPr>
            <a:spLocks noChangeArrowheads="1"/>
          </p:cNvSpPr>
          <p:nvPr/>
        </p:nvSpPr>
        <p:spPr bwMode="auto">
          <a:xfrm>
            <a:off x="4953000" y="5410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IR</a:t>
            </a:r>
          </a:p>
        </p:txBody>
      </p:sp>
      <p:cxnSp>
        <p:nvCxnSpPr>
          <p:cNvPr id="19469" name="AutoShape 35"/>
          <p:cNvCxnSpPr>
            <a:cxnSpLocks noChangeShapeType="1"/>
          </p:cNvCxnSpPr>
          <p:nvPr/>
        </p:nvCxnSpPr>
        <p:spPr bwMode="auto">
          <a:xfrm rot="-5400000">
            <a:off x="1752600" y="3352800"/>
            <a:ext cx="2514600" cy="5334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Line 37"/>
          <p:cNvSpPr>
            <a:spLocks noChangeShapeType="1"/>
          </p:cNvSpPr>
          <p:nvPr/>
        </p:nvSpPr>
        <p:spPr bwMode="auto">
          <a:xfrm flipV="1">
            <a:off x="4343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38"/>
          <p:cNvSpPr>
            <a:spLocks noChangeShapeType="1"/>
          </p:cNvSpPr>
          <p:nvPr/>
        </p:nvSpPr>
        <p:spPr bwMode="auto">
          <a:xfrm flipV="1">
            <a:off x="38862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39"/>
          <p:cNvSpPr>
            <a:spLocks noChangeShapeType="1"/>
          </p:cNvSpPr>
          <p:nvPr/>
        </p:nvSpPr>
        <p:spPr bwMode="auto">
          <a:xfrm>
            <a:off x="4800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40"/>
          <p:cNvSpPr>
            <a:spLocks noChangeShapeType="1"/>
          </p:cNvSpPr>
          <p:nvPr/>
        </p:nvSpPr>
        <p:spPr bwMode="auto">
          <a:xfrm>
            <a:off x="55626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41"/>
          <p:cNvSpPr>
            <a:spLocks noChangeShapeType="1"/>
          </p:cNvSpPr>
          <p:nvPr/>
        </p:nvSpPr>
        <p:spPr bwMode="auto">
          <a:xfrm flipH="1">
            <a:off x="5562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475" name="AutoShape 44"/>
          <p:cNvCxnSpPr>
            <a:cxnSpLocks noChangeShapeType="1"/>
          </p:cNvCxnSpPr>
          <p:nvPr/>
        </p:nvCxnSpPr>
        <p:spPr bwMode="auto">
          <a:xfrm rot="-5400000">
            <a:off x="5143500" y="3695700"/>
            <a:ext cx="2057400" cy="3048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6" name="Text Box 46"/>
          <p:cNvSpPr txBox="1">
            <a:spLocks noChangeArrowheads="1"/>
          </p:cNvSpPr>
          <p:nvPr/>
        </p:nvSpPr>
        <p:spPr bwMode="auto">
          <a:xfrm>
            <a:off x="3363913" y="2895600"/>
            <a:ext cx="212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/>
              <a:t>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37769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A9117400-FA4F-4BBC-8ADA-7D985CC3F142}" type="slidenum">
              <a:rPr lang="en-US" sz="1400" smtClean="0">
                <a:latin typeface="Times New Roman" pitchFamily="18" charset="0"/>
              </a:rPr>
              <a:pPr eaLnBrk="1" hangingPunct="1"/>
              <a:t>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Going back to the program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Every instruction needs to be fetched from memory, decoded, then executed.</a:t>
            </a:r>
          </a:p>
          <a:p>
            <a:pPr lvl="1" eaLnBrk="1" hangingPunct="1"/>
            <a:r>
              <a:rPr lang="en-US"/>
              <a:t>The decode stage typically accesses register file</a:t>
            </a:r>
          </a:p>
          <a:p>
            <a:pPr eaLnBrk="1" hangingPunct="1"/>
            <a:r>
              <a:rPr lang="en-US"/>
              <a:t>Instructions come in three flavors: Operate, Data transfer, and Program Control Flow.</a:t>
            </a:r>
          </a:p>
          <a:p>
            <a:pPr eaLnBrk="1" hangingPunct="1"/>
            <a:r>
              <a:rPr lang="en-US"/>
              <a:t>An example instruction cycle is the following:</a:t>
            </a:r>
          </a:p>
          <a:p>
            <a:pPr eaLnBrk="1" hangingPunct="1">
              <a:buFontTx/>
              <a:buNone/>
            </a:pPr>
            <a:endParaRPr lang="en-US" sz="1200"/>
          </a:p>
          <a:p>
            <a:pPr algn="ctr" eaLnBrk="1" hangingPunct="1">
              <a:buFontTx/>
              <a:buNone/>
            </a:pPr>
            <a:r>
              <a:rPr lang="en-US"/>
              <a:t>Fetch | Decode | Execute | Memory</a:t>
            </a:r>
          </a:p>
        </p:txBody>
      </p:sp>
    </p:spTree>
    <p:extLst>
      <p:ext uri="{BB962C8B-B14F-4D97-AF65-F5344CB8AC3E}">
        <p14:creationId xmlns:p14="http://schemas.microsoft.com/office/powerpoint/2010/main" val="13538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055C2E72-148D-41A8-90D6-01E10090ECBB}" type="slidenum">
              <a:rPr lang="en-US" sz="1400" smtClean="0">
                <a:latin typeface="Times New Roman" pitchFamily="18" charset="0"/>
              </a:rPr>
              <a:pPr eaLnBrk="1" hangingPunct="1"/>
              <a:t>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Operate Instructions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of an operate instruction:</a:t>
            </a:r>
          </a:p>
          <a:p>
            <a:pPr eaLnBrk="1" hangingPunct="1">
              <a:buFontTx/>
              <a:buNone/>
            </a:pPr>
            <a:r>
              <a:rPr lang="en-US" dirty="0"/>
              <a:t>		ADD R1, R2, R3</a:t>
            </a:r>
          </a:p>
          <a:p>
            <a:pPr eaLnBrk="1" hangingPunct="1">
              <a:buFontTx/>
              <a:buNone/>
            </a:pPr>
            <a:r>
              <a:rPr lang="en-US" dirty="0"/>
              <a:t>		R1 – </a:t>
            </a:r>
            <a:r>
              <a:rPr lang="en-US" dirty="0" err="1"/>
              <a:t>dest</a:t>
            </a:r>
            <a:r>
              <a:rPr lang="en-US" dirty="0"/>
              <a:t>, R2, R3 - </a:t>
            </a:r>
            <a:r>
              <a:rPr lang="en-US" dirty="0" err="1"/>
              <a:t>src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Instruction cycle for an operate instruction:</a:t>
            </a:r>
          </a:p>
          <a:p>
            <a:pPr algn="ctr" eaLnBrk="1" hangingPunct="1">
              <a:buFontTx/>
              <a:buNone/>
            </a:pPr>
            <a:r>
              <a:rPr lang="en-US" dirty="0"/>
              <a:t>Fetch | Decode | Execute | </a:t>
            </a:r>
            <a:r>
              <a:rPr lang="en-US" dirty="0">
                <a:solidFill>
                  <a:schemeClr val="folHlink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50382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9AF1787A-C22B-45D4-9B05-48753DBA57E5}" type="slidenum">
              <a:rPr lang="en-US" sz="1400" smtClean="0">
                <a:latin typeface="Times New Roman" pitchFamily="18" charset="0"/>
              </a:rPr>
              <a:pPr eaLnBrk="1" hangingPunct="1"/>
              <a:t>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Memory Access Instructions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Examples of memory access instruction:</a:t>
            </a:r>
          </a:p>
          <a:p>
            <a:pPr eaLnBrk="1" hangingPunct="1">
              <a:buFontTx/>
              <a:buNone/>
            </a:pPr>
            <a:r>
              <a:rPr lang="en-US" dirty="0"/>
              <a:t>		LDR R1, R2, #2</a:t>
            </a:r>
          </a:p>
          <a:p>
            <a:pPr eaLnBrk="1" hangingPunct="1">
              <a:buFontTx/>
              <a:buNone/>
            </a:pPr>
            <a:r>
              <a:rPr lang="en-US" dirty="0"/>
              <a:t>		STR	R1, R2, #2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Instruction cycle for an operate instruction:</a:t>
            </a:r>
          </a:p>
          <a:p>
            <a:pPr algn="ctr" eaLnBrk="1" hangingPunct="1">
              <a:buFontTx/>
              <a:buNone/>
            </a:pPr>
            <a:r>
              <a:rPr lang="en-US" dirty="0"/>
              <a:t>Fetch | Decode | Execute | Memory</a:t>
            </a:r>
          </a:p>
        </p:txBody>
      </p:sp>
    </p:spTree>
    <p:extLst>
      <p:ext uri="{BB962C8B-B14F-4D97-AF65-F5344CB8AC3E}">
        <p14:creationId xmlns:p14="http://schemas.microsoft.com/office/powerpoint/2010/main" val="5129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690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93E1C74A-7ECE-4C50-9CA8-8C6BB442703E}" type="slidenum">
              <a:rPr lang="en-US" sz="1400" smtClean="0">
                <a:latin typeface="Times New Roman" pitchFamily="18" charset="0"/>
              </a:rPr>
              <a:pPr eaLnBrk="1" hangingPunct="1"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Registers vs Memory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Registers are “free” </a:t>
            </a:r>
          </a:p>
          <a:p>
            <a:pPr lvl="1" eaLnBrk="1" hangingPunct="1"/>
            <a:r>
              <a:rPr lang="en-US" dirty="0"/>
              <a:t>No additional memory access instruction</a:t>
            </a:r>
          </a:p>
          <a:p>
            <a:pPr lvl="1" eaLnBrk="1" hangingPunct="1"/>
            <a:r>
              <a:rPr lang="en-US" dirty="0"/>
              <a:t>Very fast to use, however, there are very few of them</a:t>
            </a:r>
          </a:p>
          <a:p>
            <a:pPr eaLnBrk="1" hangingPunct="1"/>
            <a:r>
              <a:rPr lang="en-US" dirty="0"/>
              <a:t>Memory is expensive (slow), but very large</a:t>
            </a:r>
          </a:p>
        </p:txBody>
      </p:sp>
      <p:pic>
        <p:nvPicPr>
          <p:cNvPr id="23558" name="Picture 31" descr="von_neuman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335280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71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657600"/>
            <a:ext cx="8648700" cy="30353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__device__</a:t>
            </a:r>
            <a:r>
              <a:rPr lang="en-US"/>
              <a:t> is optional when used with 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__shared__</a:t>
            </a:r>
            <a:r>
              <a:rPr lang="en-US"/>
              <a:t>, or 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__constant__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/>
          </a:p>
          <a:p>
            <a:pPr marL="457200" indent="-457200"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Automatic variables</a:t>
            </a:r>
            <a:r>
              <a:rPr lang="en-US"/>
              <a:t> without any qualifier reside in a </a:t>
            </a:r>
            <a:r>
              <a:rPr lang="en-US">
                <a:solidFill>
                  <a:schemeClr val="accent2"/>
                </a:solidFill>
              </a:rPr>
              <a:t>register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Except per-thread arrays</a:t>
            </a:r>
            <a:r>
              <a:rPr lang="en-US"/>
              <a:t> that reside in global memory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395179C0-4EE0-4C9A-B0AA-7BCE4890C23F}" type="slidenum">
              <a:rPr lang="en-US" sz="1400" smtClean="0">
                <a:latin typeface="Times New Roman" pitchFamily="18" charset="0"/>
              </a:rPr>
              <a:pPr eaLnBrk="1" hangingPunct="1"/>
              <a:t>9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153400" cy="1066800"/>
          </a:xfrm>
        </p:spPr>
        <p:txBody>
          <a:bodyPr/>
          <a:lstStyle/>
          <a:p>
            <a:pPr eaLnBrk="1" hangingPunct="1"/>
            <a:r>
              <a:rPr lang="en-US"/>
              <a:t>CUDA Variable Type Qualifiers</a:t>
            </a:r>
          </a:p>
        </p:txBody>
      </p:sp>
      <p:graphicFrame>
        <p:nvGraphicFramePr>
          <p:cNvPr id="131120" name="Group 48"/>
          <p:cNvGraphicFramePr>
            <a:graphicFrameLocks noGrp="1"/>
          </p:cNvGraphicFramePr>
          <p:nvPr/>
        </p:nvGraphicFramePr>
        <p:xfrm>
          <a:off x="419100" y="1123950"/>
          <a:ext cx="8724900" cy="2057400"/>
        </p:xfrm>
        <a:graphic>
          <a:graphicData uri="http://schemas.openxmlformats.org/drawingml/2006/table">
            <a:tbl>
              <a:tblPr/>
              <a:tblGrid>
                <a:gridCol w="518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 declaration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         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LocalVar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__shared__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SharedVar;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int GlobalVar;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__constant__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int ConstantVar;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5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4953000" cy="30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83B75E463EA4F847C6ED8393200D6" ma:contentTypeVersion="0" ma:contentTypeDescription="Create a new document." ma:contentTypeScope="" ma:versionID="f0cb5aace1d1c693d80af9171748ab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6E168D-6615-42A5-ABA6-BCF88E8EA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F7F353-2A86-4E14-ACCC-010A39EF8F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EDFCE5-49D7-4675-A6CF-27F00E62767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45912</TotalTime>
  <Words>1834</Words>
  <Application>Microsoft Office PowerPoint</Application>
  <PresentationFormat>On-screen Show (4:3)</PresentationFormat>
  <Paragraphs>509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Gulim</vt:lpstr>
      <vt:lpstr>新細明體</vt:lpstr>
      <vt:lpstr>新細明體</vt:lpstr>
      <vt:lpstr>Arial</vt:lpstr>
      <vt:lpstr>Calibri</vt:lpstr>
      <vt:lpstr>Courier New</vt:lpstr>
      <vt:lpstr>Palatino</vt:lpstr>
      <vt:lpstr>Times New Roman</vt:lpstr>
      <vt:lpstr>Default Design</vt:lpstr>
      <vt:lpstr>ECE408/CS483/CSE408 Spring 2018  Applied Parallel Programming   Lectures 4:  Memory Model</vt:lpstr>
      <vt:lpstr>Objective</vt:lpstr>
      <vt:lpstr>Programmer View of  CUDA Memories</vt:lpstr>
      <vt:lpstr>The Von-Neumann Model</vt:lpstr>
      <vt:lpstr>Going back to the program</vt:lpstr>
      <vt:lpstr>Operate Instructions</vt:lpstr>
      <vt:lpstr>Memory Access Instructions</vt:lpstr>
      <vt:lpstr>Registers vs Memory</vt:lpstr>
      <vt:lpstr>CUDA Variable Type Qualifiers</vt:lpstr>
      <vt:lpstr>Matrix Multiplication Example A Simple Host Version in C</vt:lpstr>
      <vt:lpstr>Kernel Function - A Small Example</vt:lpstr>
      <vt:lpstr>A Slightly Bigger Example (TILE_WIDTH =2)</vt:lpstr>
      <vt:lpstr>A Slightly Bigger Example (cont.) (TILE_WIDTH = 4)</vt:lpstr>
      <vt:lpstr>Kernel Invocation (Host-side Code) </vt:lpstr>
      <vt:lpstr>Kernel Function</vt:lpstr>
      <vt:lpstr>Work for Block (0,0) in a TILE_WIDTH = 2 Configuration</vt:lpstr>
      <vt:lpstr>Work for Block (0,1)</vt:lpstr>
      <vt:lpstr>A Simple Matrix Multiplication Kernel</vt:lpstr>
      <vt:lpstr>How about performance on a device with 150 GB/s memory bandwidth?</vt:lpstr>
      <vt:lpstr>Any more questions? Read Chapter 4!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Wen-mei Hwu</cp:lastModifiedBy>
  <cp:revision>238</cp:revision>
  <dcterms:created xsi:type="dcterms:W3CDTF">1601-01-01T00:00:00Z</dcterms:created>
  <dcterms:modified xsi:type="dcterms:W3CDTF">2018-01-25T14:18:36Z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0x0101004B283B75E463EA4F847C6ED8393200D6</vt:lpwstr>
  </property>
</Properties>
</file>