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89" r:id="rId5"/>
    <p:sldId id="428" r:id="rId6"/>
    <p:sldId id="429" r:id="rId7"/>
    <p:sldId id="422" r:id="rId8"/>
    <p:sldId id="400" r:id="rId9"/>
    <p:sldId id="332" r:id="rId10"/>
    <p:sldId id="330" r:id="rId11"/>
    <p:sldId id="399" r:id="rId12"/>
    <p:sldId id="380" r:id="rId13"/>
    <p:sldId id="385" r:id="rId14"/>
    <p:sldId id="335" r:id="rId15"/>
    <p:sldId id="336" r:id="rId16"/>
    <p:sldId id="386" r:id="rId17"/>
    <p:sldId id="374" r:id="rId18"/>
    <p:sldId id="375" r:id="rId19"/>
    <p:sldId id="391" r:id="rId20"/>
    <p:sldId id="376" r:id="rId21"/>
    <p:sldId id="377" r:id="rId22"/>
    <p:sldId id="401" r:id="rId23"/>
    <p:sldId id="402" r:id="rId24"/>
    <p:sldId id="411" r:id="rId25"/>
    <p:sldId id="430" r:id="rId26"/>
    <p:sldId id="378" r:id="rId27"/>
    <p:sldId id="407" r:id="rId28"/>
    <p:sldId id="405" r:id="rId29"/>
    <p:sldId id="412" r:id="rId30"/>
    <p:sldId id="361" r:id="rId31"/>
    <p:sldId id="431" r:id="rId32"/>
    <p:sldId id="408" r:id="rId33"/>
    <p:sldId id="379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Palatino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Palatin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8939" autoAdjust="0"/>
  </p:normalViewPr>
  <p:slideViewPr>
    <p:cSldViewPr>
      <p:cViewPr varScale="1">
        <p:scale>
          <a:sx n="110" d="100"/>
          <a:sy n="110" d="100"/>
        </p:scale>
        <p:origin x="15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fld id="{1DF08FCF-0611-4E39-A1E3-D178035D2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5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33" tIns="47467" rIns="94933" bIns="47467" numCol="1" anchor="b" anchorCtr="0" compatLnSpc="1">
            <a:prstTxWarp prst="textNoShape">
              <a:avLst/>
            </a:prstTxWarp>
          </a:bodyPr>
          <a:lstStyle>
            <a:lvl1pPr algn="r" defTabSz="9493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8D266A8-E8C8-4D86-8295-18ABDF4E16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5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defTabSz="94932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fld id="{DB6AD887-DFEF-44CE-B755-CF36FF62168A}" type="slidenum">
              <a:rPr lang="zh-TW" altLang="en-US" sz="1200" smtClean="0">
                <a:latin typeface="Times New Roman" pitchFamily="18" charset="0"/>
              </a:rPr>
              <a:pPr/>
              <a:t>3</a:t>
            </a:fld>
            <a:endParaRPr lang="en-US" altLang="zh-TW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F871-BA0B-4494-B580-B871063F1A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EBA73-8294-41C4-B7CE-7E3D96E1C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07A83-C6E4-493D-A686-5248C76D4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5A26-884A-4E29-A7DC-C9141206B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7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53CE2-BCCC-4793-B9FC-67234113A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0A02-B289-4771-9D57-2138CB448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1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FE69C-2669-4975-AFAA-F405DDE60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38900"/>
            <a:ext cx="51054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C8549-3A9E-4B97-809C-4B1D18C92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2A6B9-92F0-4A98-ADAC-69305DCBF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4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B3972-F2D2-416E-94FB-2A77E15FC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615AF-DB2E-4F45-A449-AE9D659D0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15393-53E7-4F09-809A-6D8C8236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8B7F2-6807-4642-AC99-DE41D0297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C9F46-7148-4046-9B6D-9422FA665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9B203-7499-4A06-8CFF-DCA10682B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389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E20C45B8-36DF-4BC5-A0B3-E8A5FF532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ECE408/CS483/CSE408 Spring 2018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latin typeface="Arial" pitchFamily="34" charset="0"/>
                <a:cs typeface="Arial" pitchFamily="34" charset="0"/>
              </a:rPr>
            </a:br>
            <a:r>
              <a:rPr lang="en-US" sz="2800" dirty="0">
                <a:latin typeface="Arial" pitchFamily="34" charset="0"/>
                <a:cs typeface="Arial" pitchFamily="34" charset="0"/>
              </a:rPr>
              <a:t>Applied Parallel Programming</a:t>
            </a:r>
            <a:br>
              <a:rPr lang="en-US" sz="3200" dirty="0">
                <a:latin typeface="Arial" pitchFamily="34" charset="0"/>
                <a:ea typeface="Gulim" pitchFamily="34" charset="-127"/>
                <a:cs typeface="Arial" pitchFamily="34" charset="0"/>
              </a:rPr>
            </a:br>
            <a:br>
              <a:rPr lang="en-US" sz="3200" dirty="0">
                <a:latin typeface="Calibri" pitchFamily="34" charset="0"/>
                <a:ea typeface="Gulim" pitchFamily="34" charset="-127"/>
                <a:cs typeface="Calibri" pitchFamily="34" charset="0"/>
              </a:rPr>
            </a:br>
            <a:br>
              <a:rPr lang="en-US" altLang="zh-TW" dirty="0">
                <a:ea typeface="PMingLiU" pitchFamily="18" charset="-120"/>
              </a:rPr>
            </a:br>
            <a:r>
              <a:rPr lang="en-US" altLang="zh-TW" sz="3600" dirty="0">
                <a:ea typeface="PMingLiU" pitchFamily="18" charset="-120"/>
              </a:rPr>
              <a:t>Lectures 5:</a:t>
            </a:r>
            <a:r>
              <a:rPr lang="en-US" altLang="zh-TW" dirty="0">
                <a:ea typeface="PMingLiU" pitchFamily="18" charset="-120"/>
              </a:rPr>
              <a:t> </a:t>
            </a:r>
            <a:br>
              <a:rPr lang="en-US" altLang="zh-TW" dirty="0">
                <a:ea typeface="PMingLiU" pitchFamily="18" charset="-120"/>
              </a:rPr>
            </a:br>
            <a:r>
              <a:rPr lang="en-US" altLang="zh-TW" dirty="0">
                <a:ea typeface="PMingLiU" pitchFamily="18" charset="-120"/>
              </a:rPr>
              <a:t>Locality and Tiled Matrix Multiplication</a:t>
            </a:r>
          </a:p>
        </p:txBody>
      </p:sp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" y="6400800"/>
            <a:ext cx="4876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D474176A-F983-4550-B15E-55440F679E48}" type="slidenum">
              <a:rPr lang="en-US" sz="1400" smtClean="0">
                <a:latin typeface="Times New Roman" pitchFamily="18" charset="0"/>
              </a:rPr>
              <a:pPr eaLnBrk="1" hangingPunct="1"/>
              <a:t>1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of Technique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tile of global data that are accessed by multiple threads</a:t>
            </a:r>
          </a:p>
          <a:p>
            <a:r>
              <a:rPr lang="en-US" dirty="0"/>
              <a:t>Load the tile from global memory into on-chip memory</a:t>
            </a:r>
          </a:p>
          <a:p>
            <a:r>
              <a:rPr lang="en-US" dirty="0"/>
              <a:t>Have the multiple threads to access their data from the on-chip memory</a:t>
            </a:r>
          </a:p>
          <a:p>
            <a:r>
              <a:rPr lang="en-US" dirty="0"/>
              <a:t>Move on to the next block/tile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411097"/>
            <a:ext cx="54102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12FF247A-3280-4619-877B-3E9C99B72D4A}" type="slidenum">
              <a:rPr lang="en-US" sz="1400" smtClean="0">
                <a:latin typeface="Times New Roman" pitchFamily="18" charset="0"/>
              </a:rPr>
              <a:pPr eaLnBrk="1" hangingPunct="1"/>
              <a:t>10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3FB300DF-88F9-43A2-B27E-581E44FF8818}" type="slidenum">
              <a:rPr lang="en-US" sz="1400" smtClean="0">
                <a:latin typeface="Times New Roman" pitchFamily="18" charset="0"/>
              </a:rPr>
              <a:pPr eaLnBrk="1" hangingPunct="1"/>
              <a:t>11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Idea: Place global memory data into Shared Memory for </a:t>
            </a:r>
            <a:r>
              <a:rPr lang="en-US" sz="3600" dirty="0">
                <a:solidFill>
                  <a:srgbClr val="FF0000"/>
                </a:solidFill>
              </a:rPr>
              <a:t>reuse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4267200" cy="4572000"/>
          </a:xfrm>
        </p:spPr>
        <p:txBody>
          <a:bodyPr/>
          <a:lstStyle/>
          <a:p>
            <a:pPr eaLnBrk="1" hangingPunct="1"/>
            <a:r>
              <a:rPr lang="en-US" dirty="0"/>
              <a:t>Each input element is used in </a:t>
            </a:r>
            <a:r>
              <a:rPr lang="en-US" dirty="0" err="1"/>
              <a:t>claculating</a:t>
            </a:r>
            <a:r>
              <a:rPr lang="en-US" dirty="0"/>
              <a:t> by WIDTH P elements.</a:t>
            </a:r>
          </a:p>
          <a:p>
            <a:pPr eaLnBrk="1" hangingPunct="1"/>
            <a:r>
              <a:rPr lang="en-US" dirty="0"/>
              <a:t>Load each element into Shared Memory and have several threads use the local version to reduce the memory bandwidth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162425" y="4038600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M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675438" y="1676400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N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675438" y="4038600"/>
            <a:ext cx="2468562" cy="2468563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bg1"/>
                </a:solidFill>
                <a:latin typeface="Arial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8047038" y="1676400"/>
            <a:ext cx="45719" cy="2362199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8077200" y="4038600"/>
            <a:ext cx="26988" cy="1524001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8001000" y="4038600"/>
            <a:ext cx="46038" cy="14938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H="1" flipV="1">
            <a:off x="6675438" y="6510338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4162425" y="55626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8047038" y="55626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6619875" y="5562600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6619875" y="5616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rot="10800000">
            <a:off x="8991600" y="1676399"/>
            <a:ext cx="6350" cy="23923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rot="10800000">
            <a:off x="8993188" y="40386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H="1" flipV="1">
            <a:off x="4162425" y="6510338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 rot="-5400000">
            <a:off x="8658226" y="283527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 rot="-5400000">
            <a:off x="8658226" y="534987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5183188" y="6321425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7640638" y="6319838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8213725" y="4551363"/>
            <a:ext cx="814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dirty="0"/>
              <a:t>Row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7070725" y="5541963"/>
            <a:ext cx="660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2400" dirty="0"/>
              <a:t>Col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4162425" y="5334000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6705600" y="54102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6"/>
          <p:cNvSpPr>
            <a:spLocks noChangeShapeType="1"/>
          </p:cNvSpPr>
          <p:nvPr/>
        </p:nvSpPr>
        <p:spPr bwMode="auto">
          <a:xfrm>
            <a:off x="6705600" y="533400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8047038" y="5334000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800">
              <a:latin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7B0A17F-3822-40F7-ADDE-D20C42B292F6}" type="slidenum">
              <a:rPr lang="en-US" sz="1400" smtClean="0">
                <a:latin typeface="Times New Roman" pitchFamily="18" charset="0"/>
              </a:rPr>
              <a:pPr eaLnBrk="1" hangingPunct="1"/>
              <a:t>12</a:t>
            </a:fld>
            <a:endParaRPr lang="en-US" sz="1400">
              <a:latin typeface="Times New Roman" pitchFamily="18" charset="0"/>
            </a:endParaRPr>
          </a:p>
        </p:txBody>
      </p:sp>
      <p:grpSp>
        <p:nvGrpSpPr>
          <p:cNvPr id="1843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</a:rPr>
                <a:t>M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1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</a:rPr>
                <a:t>N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2000" b="1" dirty="0">
                  <a:solidFill>
                    <a:schemeClr val="bg1"/>
                  </a:solidFill>
                  <a:latin typeface="Arial" pitchFamily="34" charset="0"/>
                </a:rPr>
                <a:t>P</a:t>
              </a:r>
              <a:endParaRPr lang="en-US" sz="20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5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1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3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465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200">
                <a:latin typeface="Times New Roman" pitchFamily="18" charset="0"/>
              </a:endParaRPr>
            </a:p>
            <a:p>
              <a:pPr eaLnBrk="1" hangingPunct="1"/>
              <a:endParaRPr lang="en-US" sz="1200">
                <a:latin typeface="Times New Roman" pitchFamily="18" charset="0"/>
              </a:endParaRPr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468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18478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18479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480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81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18482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83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7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489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90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91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18494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18495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496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497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18502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3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4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5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8508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8509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7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18518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  <a:p>
              <a:pPr algn="ctr" eaLnBrk="1" hangingPunct="1"/>
              <a:endParaRPr 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19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0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1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algn="ctr" eaLnBrk="1" hangingPunct="1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522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3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4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18525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eaLnBrk="1" hangingPunct="1"/>
            <a:r>
              <a:rPr lang="en-US"/>
              <a:t>Tiled Multiply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791200" cy="5118100"/>
          </a:xfrm>
        </p:spPr>
        <p:txBody>
          <a:bodyPr/>
          <a:lstStyle/>
          <a:p>
            <a:pPr marL="457200" indent="-457200" eaLnBrk="1" hangingPunct="1"/>
            <a:r>
              <a:rPr lang="en-US" dirty="0"/>
              <a:t>Break up the execution of the kernel into phases so that the data accesses in each phase are focused on one subset (tile) of M and N</a:t>
            </a:r>
          </a:p>
        </p:txBody>
      </p:sp>
      <p:sp>
        <p:nvSpPr>
          <p:cNvPr id="18438" name="Rectangle 58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2238"/>
            <a:ext cx="4800600" cy="3095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a Tile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threads in a block participate</a:t>
            </a:r>
          </a:p>
          <a:p>
            <a:pPr lvl="1"/>
            <a:r>
              <a:rPr lang="en-US" dirty="0"/>
              <a:t>Each thread loads one M element and one N element in basic tiling code</a:t>
            </a:r>
          </a:p>
          <a:p>
            <a:pPr lvl="1"/>
            <a:endParaRPr lang="en-US" dirty="0"/>
          </a:p>
          <a:p>
            <a:r>
              <a:rPr lang="en-US" dirty="0"/>
              <a:t>Assign the loaded element to each thread such that the accesses within each warp is coalesced (more later).</a:t>
            </a:r>
          </a:p>
        </p:txBody>
      </p:sp>
      <p:sp>
        <p:nvSpPr>
          <p:cNvPr id="1946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FDD4E6EC-FAD4-4A64-891F-71620CFE6ED8}" type="slidenum">
              <a:rPr lang="en-US" sz="1400" smtClean="0">
                <a:latin typeface="Times New Roman" pitchFamily="18" charset="0"/>
              </a:rPr>
              <a:pPr eaLnBrk="1" hangingPunct="1"/>
              <a:t>13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8305800" cy="1143000"/>
          </a:xfrm>
        </p:spPr>
        <p:txBody>
          <a:bodyPr/>
          <a:lstStyle/>
          <a:p>
            <a:r>
              <a:rPr lang="en-US"/>
              <a:t>Work for Block (0,0)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0500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0502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0503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0505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0506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0512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0513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0514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19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0521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0527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0531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0535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36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0537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0538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0539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0540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0541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4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5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46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0547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0548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0549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54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55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0556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0562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4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5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0566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7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0570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0571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0572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0573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0574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0575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0576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7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8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9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0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0581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0582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0583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0584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5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6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7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8" name="Rectangle 2"/>
          <p:cNvSpPr>
            <a:spLocks noChangeArrowheads="1"/>
          </p:cNvSpPr>
          <p:nvPr/>
        </p:nvSpPr>
        <p:spPr bwMode="auto">
          <a:xfrm>
            <a:off x="4876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89" name="Rectangle 3"/>
          <p:cNvSpPr>
            <a:spLocks noChangeArrowheads="1"/>
          </p:cNvSpPr>
          <p:nvPr/>
        </p:nvSpPr>
        <p:spPr bwMode="auto">
          <a:xfrm>
            <a:off x="4419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90" name="Rectangle 4"/>
          <p:cNvSpPr>
            <a:spLocks noChangeArrowheads="1"/>
          </p:cNvSpPr>
          <p:nvPr/>
        </p:nvSpPr>
        <p:spPr bwMode="auto">
          <a:xfrm>
            <a:off x="4419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0591" name="Rectangle 7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2" name="Rectangle 18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0593" name="Rectangle 33"/>
          <p:cNvSpPr>
            <a:spLocks noChangeArrowheads="1"/>
          </p:cNvSpPr>
          <p:nvPr/>
        </p:nvSpPr>
        <p:spPr bwMode="auto">
          <a:xfrm>
            <a:off x="4419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Rectangle 2"/>
          <p:cNvSpPr>
            <a:spLocks noChangeArrowheads="1"/>
          </p:cNvSpPr>
          <p:nvPr/>
        </p:nvSpPr>
        <p:spPr bwMode="auto">
          <a:xfrm>
            <a:off x="7239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0595" name="Rectangle 3"/>
          <p:cNvSpPr>
            <a:spLocks noChangeArrowheads="1"/>
          </p:cNvSpPr>
          <p:nvPr/>
        </p:nvSpPr>
        <p:spPr bwMode="auto">
          <a:xfrm>
            <a:off x="6781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0596" name="Rectangle 4"/>
          <p:cNvSpPr>
            <a:spLocks noChangeArrowheads="1"/>
          </p:cNvSpPr>
          <p:nvPr/>
        </p:nvSpPr>
        <p:spPr bwMode="auto">
          <a:xfrm>
            <a:off x="6781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0597" name="Rectangle 7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8" name="Rectangle 18"/>
          <p:cNvSpPr>
            <a:spLocks noChangeArrowheads="1"/>
          </p:cNvSpPr>
          <p:nvPr/>
        </p:nvSpPr>
        <p:spPr bwMode="auto">
          <a:xfrm>
            <a:off x="7239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0599" name="Rectangle 33"/>
          <p:cNvSpPr>
            <a:spLocks noChangeArrowheads="1"/>
          </p:cNvSpPr>
          <p:nvPr/>
        </p:nvSpPr>
        <p:spPr bwMode="auto">
          <a:xfrm>
            <a:off x="67818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00200" y="25177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26701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00200" y="2974975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109913"/>
            <a:ext cx="5334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600200" y="46402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057400" y="52498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057400" y="47926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600200" y="5097463"/>
            <a:ext cx="3048000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8" name="TextBox 144"/>
          <p:cNvSpPr txBox="1">
            <a:spLocks noChangeArrowheads="1"/>
          </p:cNvSpPr>
          <p:nvPr/>
        </p:nvSpPr>
        <p:spPr bwMode="auto">
          <a:xfrm>
            <a:off x="6565693" y="1846847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20609" name="TextBox 145"/>
          <p:cNvSpPr txBox="1">
            <a:spLocks noChangeArrowheads="1"/>
          </p:cNvSpPr>
          <p:nvPr/>
        </p:nvSpPr>
        <p:spPr bwMode="auto">
          <a:xfrm>
            <a:off x="4267200" y="4132432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20610" name="Slide Number Placeholder 13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02FF24F5-F844-49EE-9B6F-1DBA9E057434}" type="slidenum">
              <a:rPr lang="en-US" sz="1400" smtClean="0">
                <a:latin typeface="Times New Roman" pitchFamily="18" charset="0"/>
              </a:rPr>
              <a:pPr eaLnBrk="1" hangingPunct="1"/>
              <a:t>14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60"/>
          <p:cNvSpPr>
            <a:spLocks noChangeShapeType="1"/>
          </p:cNvSpPr>
          <p:nvPr/>
        </p:nvSpPr>
        <p:spPr bwMode="auto">
          <a:xfrm>
            <a:off x="6934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7" name="Line 60"/>
          <p:cNvSpPr>
            <a:spLocks noChangeShapeType="1"/>
          </p:cNvSpPr>
          <p:nvPr/>
        </p:nvSpPr>
        <p:spPr bwMode="auto">
          <a:xfrm>
            <a:off x="7086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60"/>
          <p:cNvSpPr>
            <a:spLocks noChangeShapeType="1"/>
          </p:cNvSpPr>
          <p:nvPr/>
        </p:nvSpPr>
        <p:spPr bwMode="auto">
          <a:xfrm>
            <a:off x="7315200" y="2514600"/>
            <a:ext cx="0" cy="2209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60"/>
          <p:cNvSpPr>
            <a:spLocks noChangeShapeType="1"/>
          </p:cNvSpPr>
          <p:nvPr/>
        </p:nvSpPr>
        <p:spPr bwMode="auto">
          <a:xfrm>
            <a:off x="7467600" y="2514600"/>
            <a:ext cx="0" cy="2743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61"/>
          <p:cNvSpPr>
            <a:spLocks noChangeShapeType="1"/>
          </p:cNvSpPr>
          <p:nvPr/>
        </p:nvSpPr>
        <p:spPr bwMode="auto">
          <a:xfrm>
            <a:off x="4648200" y="47244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61"/>
          <p:cNvSpPr>
            <a:spLocks noChangeShapeType="1"/>
          </p:cNvSpPr>
          <p:nvPr/>
        </p:nvSpPr>
        <p:spPr bwMode="auto">
          <a:xfrm>
            <a:off x="4648200" y="5181600"/>
            <a:ext cx="2209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61"/>
          <p:cNvSpPr>
            <a:spLocks noChangeShapeType="1"/>
          </p:cNvSpPr>
          <p:nvPr/>
        </p:nvSpPr>
        <p:spPr bwMode="auto">
          <a:xfrm>
            <a:off x="4648200" y="48768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61"/>
          <p:cNvSpPr>
            <a:spLocks noChangeShapeType="1"/>
          </p:cNvSpPr>
          <p:nvPr/>
        </p:nvSpPr>
        <p:spPr bwMode="auto">
          <a:xfrm>
            <a:off x="4648200" y="5334000"/>
            <a:ext cx="26670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Block (0,0)</a:t>
            </a:r>
            <a:br>
              <a:rPr lang="en-US" dirty="0"/>
            </a:br>
            <a:r>
              <a:rPr lang="en-US" sz="2800" dirty="0"/>
              <a:t>Threads use shared memory data in step 0.</a:t>
            </a:r>
          </a:p>
        </p:txBody>
      </p:sp>
      <p:sp>
        <p:nvSpPr>
          <p:cNvPr id="21515" name="TextBox 133"/>
          <p:cNvSpPr txBox="1">
            <a:spLocks noChangeArrowheads="1"/>
          </p:cNvSpPr>
          <p:nvPr/>
        </p:nvSpPr>
        <p:spPr bwMode="auto">
          <a:xfrm>
            <a:off x="5260521" y="2633246"/>
            <a:ext cx="1645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21516" name="TextBox 134"/>
          <p:cNvSpPr txBox="1">
            <a:spLocks noChangeArrowheads="1"/>
          </p:cNvSpPr>
          <p:nvPr/>
        </p:nvSpPr>
        <p:spPr bwMode="auto">
          <a:xfrm>
            <a:off x="4239986" y="4064170"/>
            <a:ext cx="16450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21517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18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19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1520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1526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1530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1534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535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1536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1537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1538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1539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1540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545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1546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1547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1548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2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53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54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1555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6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7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8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9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0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1561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2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3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4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1565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6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7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68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1569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570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1571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1572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1573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1574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1575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6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7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8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79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580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1581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1582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1583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4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5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6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87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588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589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1590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1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2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3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4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5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1596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7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8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99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1600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1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2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3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1604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1605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1606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1607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1608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1609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1610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1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2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3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4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1615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1616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1617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1618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19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0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1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2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623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624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1625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6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1627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28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1629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1630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1631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32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1633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5334000" cy="304800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60"/>
          <p:cNvSpPr>
            <a:spLocks noChangeShapeType="1"/>
          </p:cNvSpPr>
          <p:nvPr/>
        </p:nvSpPr>
        <p:spPr bwMode="auto">
          <a:xfrm>
            <a:off x="6934200" y="3124200"/>
            <a:ext cx="0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Line 60"/>
          <p:cNvSpPr>
            <a:spLocks noChangeShapeType="1"/>
          </p:cNvSpPr>
          <p:nvPr/>
        </p:nvSpPr>
        <p:spPr bwMode="auto">
          <a:xfrm>
            <a:off x="7086600" y="3124200"/>
            <a:ext cx="0" cy="2133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60"/>
          <p:cNvSpPr>
            <a:spLocks noChangeShapeType="1"/>
          </p:cNvSpPr>
          <p:nvPr/>
        </p:nvSpPr>
        <p:spPr bwMode="auto">
          <a:xfrm flipH="1">
            <a:off x="7315200" y="3124200"/>
            <a:ext cx="15875" cy="1600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Line 60"/>
          <p:cNvSpPr>
            <a:spLocks noChangeShapeType="1"/>
          </p:cNvSpPr>
          <p:nvPr/>
        </p:nvSpPr>
        <p:spPr bwMode="auto">
          <a:xfrm flipH="1">
            <a:off x="7467600" y="3200400"/>
            <a:ext cx="39688" cy="2057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1"/>
          <p:cNvSpPr>
            <a:spLocks noChangeShapeType="1"/>
          </p:cNvSpPr>
          <p:nvPr/>
        </p:nvSpPr>
        <p:spPr bwMode="auto">
          <a:xfrm flipV="1">
            <a:off x="5145088" y="4724400"/>
            <a:ext cx="1712912" cy="174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61"/>
          <p:cNvSpPr>
            <a:spLocks noChangeShapeType="1"/>
          </p:cNvSpPr>
          <p:nvPr/>
        </p:nvSpPr>
        <p:spPr bwMode="auto">
          <a:xfrm>
            <a:off x="5145088" y="5181600"/>
            <a:ext cx="17129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61"/>
          <p:cNvSpPr>
            <a:spLocks noChangeShapeType="1"/>
          </p:cNvSpPr>
          <p:nvPr/>
        </p:nvSpPr>
        <p:spPr bwMode="auto">
          <a:xfrm>
            <a:off x="5145088" y="48768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61"/>
          <p:cNvSpPr>
            <a:spLocks noChangeShapeType="1"/>
          </p:cNvSpPr>
          <p:nvPr/>
        </p:nvSpPr>
        <p:spPr bwMode="auto">
          <a:xfrm>
            <a:off x="5145088" y="5334000"/>
            <a:ext cx="2170112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itle 1"/>
          <p:cNvSpPr>
            <a:spLocks noGrp="1"/>
          </p:cNvSpPr>
          <p:nvPr>
            <p:ph type="title"/>
          </p:nvPr>
        </p:nvSpPr>
        <p:spPr>
          <a:xfrm>
            <a:off x="743744" y="186146"/>
            <a:ext cx="8305800" cy="1143000"/>
          </a:xfrm>
        </p:spPr>
        <p:txBody>
          <a:bodyPr/>
          <a:lstStyle/>
          <a:p>
            <a:r>
              <a:rPr lang="en-US" dirty="0"/>
              <a:t>Work for Block (0,0)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</a:rPr>
              <a:t>Threads use shared memory data in step 1.</a:t>
            </a:r>
            <a:endParaRPr lang="en-US" dirty="0"/>
          </a:p>
        </p:txBody>
      </p:sp>
      <p:sp>
        <p:nvSpPr>
          <p:cNvPr id="22539" name="TextBox 133"/>
          <p:cNvSpPr txBox="1">
            <a:spLocks noChangeArrowheads="1"/>
          </p:cNvSpPr>
          <p:nvPr/>
        </p:nvSpPr>
        <p:spPr bwMode="auto">
          <a:xfrm>
            <a:off x="6096000" y="2590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2540" name="TextBox 134"/>
          <p:cNvSpPr txBox="1">
            <a:spLocks noChangeArrowheads="1"/>
          </p:cNvSpPr>
          <p:nvPr/>
        </p:nvSpPr>
        <p:spPr bwMode="auto">
          <a:xfrm>
            <a:off x="4648200" y="40386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2541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542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543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2544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2550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2554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2558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559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2560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2561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2562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2563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2564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569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2570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2571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2572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577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578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2579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2585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2589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2593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594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2595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2596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2597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2598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2599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604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2605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2606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2607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Rectangle 2"/>
          <p:cNvSpPr>
            <a:spLocks noChangeArrowheads="1"/>
          </p:cNvSpPr>
          <p:nvPr/>
        </p:nvSpPr>
        <p:spPr bwMode="auto">
          <a:xfrm>
            <a:off x="71024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12" name="Rectangle 3"/>
          <p:cNvSpPr>
            <a:spLocks noChangeArrowheads="1"/>
          </p:cNvSpPr>
          <p:nvPr/>
        </p:nvSpPr>
        <p:spPr bwMode="auto">
          <a:xfrm>
            <a:off x="66452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13" name="Rectangle 4"/>
          <p:cNvSpPr>
            <a:spLocks noChangeArrowheads="1"/>
          </p:cNvSpPr>
          <p:nvPr/>
        </p:nvSpPr>
        <p:spPr bwMode="auto">
          <a:xfrm>
            <a:off x="66452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2614" name="Rectangle 5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Rectangle 6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6" name="Rectangle 7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Rectangle 8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Rectangle 9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Rectangle 10"/>
          <p:cNvSpPr>
            <a:spLocks noChangeArrowheads="1"/>
          </p:cNvSpPr>
          <p:nvPr/>
        </p:nvSpPr>
        <p:spPr bwMode="auto">
          <a:xfrm>
            <a:off x="75596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2620" name="Rectangle 11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1" name="Rectangle 12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2" name="Rectangle 13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3" name="Rectangle 14"/>
          <p:cNvSpPr>
            <a:spLocks noChangeArrowheads="1"/>
          </p:cNvSpPr>
          <p:nvPr/>
        </p:nvSpPr>
        <p:spPr bwMode="auto">
          <a:xfrm>
            <a:off x="8016875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2624" name="Rectangle 15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5" name="Rectangle 16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6" name="Rectangle 1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7" name="Rectangle 18"/>
          <p:cNvSpPr>
            <a:spLocks noChangeArrowheads="1"/>
          </p:cNvSpPr>
          <p:nvPr/>
        </p:nvSpPr>
        <p:spPr bwMode="auto">
          <a:xfrm>
            <a:off x="71024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2628" name="Rectangle 19"/>
          <p:cNvSpPr>
            <a:spLocks noChangeArrowheads="1"/>
          </p:cNvSpPr>
          <p:nvPr/>
        </p:nvSpPr>
        <p:spPr bwMode="auto">
          <a:xfrm>
            <a:off x="66452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2629" name="Rectangle 20"/>
          <p:cNvSpPr>
            <a:spLocks noChangeArrowheads="1"/>
          </p:cNvSpPr>
          <p:nvPr/>
        </p:nvSpPr>
        <p:spPr bwMode="auto">
          <a:xfrm>
            <a:off x="75596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2630" name="Rectangle 21"/>
          <p:cNvSpPr>
            <a:spLocks noChangeArrowheads="1"/>
          </p:cNvSpPr>
          <p:nvPr/>
        </p:nvSpPr>
        <p:spPr bwMode="auto">
          <a:xfrm>
            <a:off x="80168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2631" name="Rectangle 22"/>
          <p:cNvSpPr>
            <a:spLocks noChangeArrowheads="1"/>
          </p:cNvSpPr>
          <p:nvPr/>
        </p:nvSpPr>
        <p:spPr bwMode="auto">
          <a:xfrm>
            <a:off x="7102475" y="54276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2632" name="Rectangle 23"/>
          <p:cNvSpPr>
            <a:spLocks noChangeArrowheads="1"/>
          </p:cNvSpPr>
          <p:nvPr/>
        </p:nvSpPr>
        <p:spPr bwMode="auto">
          <a:xfrm>
            <a:off x="80168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2633" name="Rectangle 24"/>
          <p:cNvSpPr>
            <a:spLocks noChangeArrowheads="1"/>
          </p:cNvSpPr>
          <p:nvPr/>
        </p:nvSpPr>
        <p:spPr bwMode="auto">
          <a:xfrm>
            <a:off x="7559675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2634" name="Rectangle 25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5" name="Rectangle 26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6" name="Rectangle 27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7" name="Rectangle 28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8" name="Rectangle 29"/>
          <p:cNvSpPr>
            <a:spLocks noChangeArrowheads="1"/>
          </p:cNvSpPr>
          <p:nvPr/>
        </p:nvSpPr>
        <p:spPr bwMode="auto">
          <a:xfrm>
            <a:off x="66452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2639" name="Rectangle 30"/>
          <p:cNvSpPr>
            <a:spLocks noChangeArrowheads="1"/>
          </p:cNvSpPr>
          <p:nvPr/>
        </p:nvSpPr>
        <p:spPr bwMode="auto">
          <a:xfrm>
            <a:off x="75596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2640" name="Rectangle 31"/>
          <p:cNvSpPr>
            <a:spLocks noChangeArrowheads="1"/>
          </p:cNvSpPr>
          <p:nvPr/>
        </p:nvSpPr>
        <p:spPr bwMode="auto">
          <a:xfrm>
            <a:off x="80168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2641" name="Rectangle 32"/>
          <p:cNvSpPr>
            <a:spLocks noChangeArrowheads="1"/>
          </p:cNvSpPr>
          <p:nvPr/>
        </p:nvSpPr>
        <p:spPr bwMode="auto">
          <a:xfrm>
            <a:off x="7102475" y="58848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2642" name="Rectangle 33"/>
          <p:cNvSpPr>
            <a:spLocks noChangeArrowheads="1"/>
          </p:cNvSpPr>
          <p:nvPr/>
        </p:nvSpPr>
        <p:spPr bwMode="auto">
          <a:xfrm>
            <a:off x="66452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3" name="Rectangle 37"/>
          <p:cNvSpPr>
            <a:spLocks noChangeArrowheads="1"/>
          </p:cNvSpPr>
          <p:nvPr/>
        </p:nvSpPr>
        <p:spPr bwMode="auto">
          <a:xfrm>
            <a:off x="7559675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4" name="Rectangle 39"/>
          <p:cNvSpPr>
            <a:spLocks noChangeArrowheads="1"/>
          </p:cNvSpPr>
          <p:nvPr/>
        </p:nvSpPr>
        <p:spPr bwMode="auto">
          <a:xfrm>
            <a:off x="66452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5" name="Rectangle 40"/>
          <p:cNvSpPr>
            <a:spLocks noChangeArrowheads="1"/>
          </p:cNvSpPr>
          <p:nvPr/>
        </p:nvSpPr>
        <p:spPr bwMode="auto">
          <a:xfrm>
            <a:off x="7559675" y="5427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46" name="Rectangle 2"/>
          <p:cNvSpPr>
            <a:spLocks noChangeArrowheads="1"/>
          </p:cNvSpPr>
          <p:nvPr/>
        </p:nvSpPr>
        <p:spPr bwMode="auto">
          <a:xfrm>
            <a:off x="50101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47" name="Rectangle 3"/>
          <p:cNvSpPr>
            <a:spLocks noChangeArrowheads="1"/>
          </p:cNvSpPr>
          <p:nvPr/>
        </p:nvSpPr>
        <p:spPr bwMode="auto">
          <a:xfrm>
            <a:off x="4552950" y="45132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48" name="Rectangle 4"/>
          <p:cNvSpPr>
            <a:spLocks noChangeArrowheads="1"/>
          </p:cNvSpPr>
          <p:nvPr/>
        </p:nvSpPr>
        <p:spPr bwMode="auto">
          <a:xfrm>
            <a:off x="45529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2649" name="Rectangle 7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0" name="Rectangle 18"/>
          <p:cNvSpPr>
            <a:spLocks noChangeArrowheads="1"/>
          </p:cNvSpPr>
          <p:nvPr/>
        </p:nvSpPr>
        <p:spPr bwMode="auto">
          <a:xfrm>
            <a:off x="5010150" y="49704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2651" name="Rectangle 33"/>
          <p:cNvSpPr>
            <a:spLocks noChangeArrowheads="1"/>
          </p:cNvSpPr>
          <p:nvPr/>
        </p:nvSpPr>
        <p:spPr bwMode="auto">
          <a:xfrm>
            <a:off x="4552950" y="45132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2" name="Rectangle 2"/>
          <p:cNvSpPr>
            <a:spLocks noChangeArrowheads="1"/>
          </p:cNvSpPr>
          <p:nvPr/>
        </p:nvSpPr>
        <p:spPr bwMode="auto">
          <a:xfrm>
            <a:off x="72786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2653" name="Rectangle 3"/>
          <p:cNvSpPr>
            <a:spLocks noChangeArrowheads="1"/>
          </p:cNvSpPr>
          <p:nvPr/>
        </p:nvSpPr>
        <p:spPr bwMode="auto">
          <a:xfrm>
            <a:off x="6821488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2654" name="Rectangle 4"/>
          <p:cNvSpPr>
            <a:spLocks noChangeArrowheads="1"/>
          </p:cNvSpPr>
          <p:nvPr/>
        </p:nvSpPr>
        <p:spPr bwMode="auto">
          <a:xfrm>
            <a:off x="68214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2655" name="Rectangle 7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56" name="Rectangle 18"/>
          <p:cNvSpPr>
            <a:spLocks noChangeArrowheads="1"/>
          </p:cNvSpPr>
          <p:nvPr/>
        </p:nvSpPr>
        <p:spPr bwMode="auto">
          <a:xfrm>
            <a:off x="7278688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2657" name="Rectangle 33"/>
          <p:cNvSpPr>
            <a:spLocks noChangeArrowheads="1"/>
          </p:cNvSpPr>
          <p:nvPr/>
        </p:nvSpPr>
        <p:spPr bwMode="auto">
          <a:xfrm>
            <a:off x="6821488" y="2438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68072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3,0</a:t>
            </a: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for Block (0,0)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676400" y="3352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35052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676400" y="37338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057400" y="3962400"/>
            <a:ext cx="5334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46482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895600" y="52578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895600" y="48006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514600" y="5105400"/>
            <a:ext cx="3048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Slide Number Placeholder 13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E10A3F5-39FC-40EC-AFD7-785BD0FCDA8E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3565" name="Footer Placeholder 14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3566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567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568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3569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3575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3579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3583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584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3585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3586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3587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3588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3589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594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3595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3596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3597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02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03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3604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3610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3614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6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3618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19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3620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3621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3622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3623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3624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5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6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7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28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629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3630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3631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3632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3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5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36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3637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3638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3639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0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1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2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3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4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3645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6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7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48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3649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0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1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2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3653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3654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3655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3656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3657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3658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3659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0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1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2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3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3664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3665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3666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3667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8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69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0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1" name="Rectangle 2"/>
          <p:cNvSpPr>
            <a:spLocks noChangeArrowheads="1"/>
          </p:cNvSpPr>
          <p:nvPr/>
        </p:nvSpPr>
        <p:spPr bwMode="auto">
          <a:xfrm>
            <a:off x="56372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0,3</a:t>
            </a:r>
            <a:endParaRPr lang="en-US" dirty="0"/>
          </a:p>
        </p:txBody>
      </p:sp>
      <p:sp>
        <p:nvSpPr>
          <p:cNvPr id="23672" name="Rectangle 3"/>
          <p:cNvSpPr>
            <a:spLocks noChangeArrowheads="1"/>
          </p:cNvSpPr>
          <p:nvPr/>
        </p:nvSpPr>
        <p:spPr bwMode="auto">
          <a:xfrm>
            <a:off x="51800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23673" name="Rectangle 4"/>
          <p:cNvSpPr>
            <a:spLocks noChangeArrowheads="1"/>
          </p:cNvSpPr>
          <p:nvPr/>
        </p:nvSpPr>
        <p:spPr bwMode="auto">
          <a:xfrm>
            <a:off x="51800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</a:p>
        </p:txBody>
      </p:sp>
      <p:sp>
        <p:nvSpPr>
          <p:cNvPr id="23674" name="Rectangle 7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5" name="Rectangle 18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1,3</a:t>
            </a:r>
          </a:p>
        </p:txBody>
      </p:sp>
      <p:sp>
        <p:nvSpPr>
          <p:cNvPr id="23676" name="Rectangle 33"/>
          <p:cNvSpPr>
            <a:spLocks noChangeArrowheads="1"/>
          </p:cNvSpPr>
          <p:nvPr/>
        </p:nvSpPr>
        <p:spPr bwMode="auto">
          <a:xfrm>
            <a:off x="5180013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77" name="Rectangle 2"/>
          <p:cNvSpPr>
            <a:spLocks noChangeArrowheads="1"/>
          </p:cNvSpPr>
          <p:nvPr/>
        </p:nvSpPr>
        <p:spPr bwMode="auto">
          <a:xfrm>
            <a:off x="72644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  <a:endParaRPr lang="en-US" dirty="0"/>
          </a:p>
        </p:txBody>
      </p:sp>
      <p:sp>
        <p:nvSpPr>
          <p:cNvPr id="23678" name="Rectangle 3"/>
          <p:cNvSpPr>
            <a:spLocks noChangeArrowheads="1"/>
          </p:cNvSpPr>
          <p:nvPr/>
        </p:nvSpPr>
        <p:spPr bwMode="auto">
          <a:xfrm>
            <a:off x="68072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23679" name="Rectangle 7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0" name="Rectangle 18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1,3</a:t>
            </a:r>
          </a:p>
        </p:txBody>
      </p:sp>
      <p:sp>
        <p:nvSpPr>
          <p:cNvPr id="23681" name="Rectangle 33"/>
          <p:cNvSpPr>
            <a:spLocks noChangeArrowheads="1"/>
          </p:cNvSpPr>
          <p:nvPr/>
        </p:nvSpPr>
        <p:spPr bwMode="auto">
          <a:xfrm>
            <a:off x="6807200" y="3124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82" name="TextBox 145"/>
          <p:cNvSpPr txBox="1">
            <a:spLocks noChangeArrowheads="1"/>
          </p:cNvSpPr>
          <p:nvPr/>
        </p:nvSpPr>
        <p:spPr bwMode="auto">
          <a:xfrm>
            <a:off x="4854742" y="4122821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  <p:sp>
        <p:nvSpPr>
          <p:cNvPr id="131" name="TextBox 145">
            <a:extLst>
              <a:ext uri="{FF2B5EF4-FFF2-40B4-BE49-F238E27FC236}">
                <a16:creationId xmlns:a16="http://schemas.microsoft.com/office/drawing/2014/main" id="{0A7A46F1-011B-434E-9376-A41A00C4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842" y="2747210"/>
            <a:ext cx="16514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dirty="0"/>
              <a:t>Shared Memory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for Block (0,0)</a:t>
            </a:r>
            <a:br>
              <a:rPr lang="en-US" dirty="0"/>
            </a:br>
            <a:r>
              <a:rPr lang="en-US" sz="2800" dirty="0">
                <a:solidFill>
                  <a:srgbClr val="000000"/>
                </a:solidFill>
              </a:rPr>
              <a:t>Threads use shared memory data in step 2.</a:t>
            </a:r>
            <a:endParaRPr lang="en-US" dirty="0"/>
          </a:p>
        </p:txBody>
      </p:sp>
      <p:sp>
        <p:nvSpPr>
          <p:cNvPr id="24579" name="Line 60"/>
          <p:cNvSpPr>
            <a:spLocks noChangeShapeType="1"/>
          </p:cNvSpPr>
          <p:nvPr/>
        </p:nvSpPr>
        <p:spPr bwMode="auto">
          <a:xfrm>
            <a:off x="6858000" y="3429000"/>
            <a:ext cx="0" cy="12954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1"/>
          <p:cNvSpPr>
            <a:spLocks noChangeShapeType="1"/>
          </p:cNvSpPr>
          <p:nvPr/>
        </p:nvSpPr>
        <p:spPr bwMode="auto">
          <a:xfrm>
            <a:off x="5486400" y="4724400"/>
            <a:ext cx="1371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60"/>
          <p:cNvSpPr>
            <a:spLocks noChangeShapeType="1"/>
          </p:cNvSpPr>
          <p:nvPr/>
        </p:nvSpPr>
        <p:spPr bwMode="auto">
          <a:xfrm>
            <a:off x="70104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61"/>
          <p:cNvSpPr>
            <a:spLocks noChangeShapeType="1"/>
          </p:cNvSpPr>
          <p:nvPr/>
        </p:nvSpPr>
        <p:spPr bwMode="auto">
          <a:xfrm flipV="1">
            <a:off x="5486400" y="4876800"/>
            <a:ext cx="18288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1"/>
          <p:cNvSpPr>
            <a:spLocks noChangeShapeType="1"/>
          </p:cNvSpPr>
          <p:nvPr/>
        </p:nvSpPr>
        <p:spPr bwMode="auto">
          <a:xfrm>
            <a:off x="5356225" y="5181600"/>
            <a:ext cx="1577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61"/>
          <p:cNvSpPr>
            <a:spLocks noChangeShapeType="1"/>
          </p:cNvSpPr>
          <p:nvPr/>
        </p:nvSpPr>
        <p:spPr bwMode="auto">
          <a:xfrm>
            <a:off x="5356225" y="5334000"/>
            <a:ext cx="1958975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60"/>
          <p:cNvSpPr>
            <a:spLocks noChangeShapeType="1"/>
          </p:cNvSpPr>
          <p:nvPr/>
        </p:nvSpPr>
        <p:spPr bwMode="auto">
          <a:xfrm>
            <a:off x="7315200" y="3429000"/>
            <a:ext cx="0" cy="13716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60"/>
          <p:cNvSpPr>
            <a:spLocks noChangeShapeType="1"/>
          </p:cNvSpPr>
          <p:nvPr/>
        </p:nvSpPr>
        <p:spPr bwMode="auto">
          <a:xfrm>
            <a:off x="7467600" y="3429000"/>
            <a:ext cx="0" cy="1828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TextBox 167"/>
          <p:cNvSpPr txBox="1">
            <a:spLocks noChangeArrowheads="1"/>
          </p:cNvSpPr>
          <p:nvPr/>
        </p:nvSpPr>
        <p:spPr bwMode="auto">
          <a:xfrm>
            <a:off x="6096000" y="34290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24588" name="Slide Number Placeholder 13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F56AB82-7646-4467-B6E1-9390000ADD31}" type="slidenum">
              <a:rPr lang="en-US" sz="1400" smtClean="0">
                <a:latin typeface="Times New Roman" pitchFamily="18" charset="0"/>
              </a:rPr>
              <a:pPr eaLnBrk="1" hangingPunct="1"/>
              <a:t>18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4589" name="Footer Placeholder 13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4590" name="Rectangle 2"/>
          <p:cNvSpPr>
            <a:spLocks noChangeArrowheads="1"/>
          </p:cNvSpPr>
          <p:nvPr/>
        </p:nvSpPr>
        <p:spPr bwMode="auto">
          <a:xfrm>
            <a:off x="1828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591" name="Rectangle 3"/>
          <p:cNvSpPr>
            <a:spLocks noChangeArrowheads="1"/>
          </p:cNvSpPr>
          <p:nvPr/>
        </p:nvSpPr>
        <p:spPr bwMode="auto">
          <a:xfrm>
            <a:off x="1371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592" name="Rectangle 4"/>
          <p:cNvSpPr>
            <a:spLocks noChangeArrowheads="1"/>
          </p:cNvSpPr>
          <p:nvPr/>
        </p:nvSpPr>
        <p:spPr bwMode="auto">
          <a:xfrm>
            <a:off x="1371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1,0</a:t>
            </a:r>
          </a:p>
        </p:txBody>
      </p:sp>
      <p:sp>
        <p:nvSpPr>
          <p:cNvPr id="24593" name="Rectangle 5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Rectangle 6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7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Rectangle 8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9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10"/>
          <p:cNvSpPr>
            <a:spLocks noChangeArrowheads="1"/>
          </p:cNvSpPr>
          <p:nvPr/>
        </p:nvSpPr>
        <p:spPr bwMode="auto">
          <a:xfrm>
            <a:off x="2286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0,2</a:t>
            </a:r>
          </a:p>
        </p:txBody>
      </p:sp>
      <p:sp>
        <p:nvSpPr>
          <p:cNvPr id="24599" name="Rectangle 11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12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13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14"/>
          <p:cNvSpPr>
            <a:spLocks noChangeArrowheads="1"/>
          </p:cNvSpPr>
          <p:nvPr/>
        </p:nvSpPr>
        <p:spPr bwMode="auto">
          <a:xfrm>
            <a:off x="2743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0,3</a:t>
            </a:r>
          </a:p>
        </p:txBody>
      </p:sp>
      <p:sp>
        <p:nvSpPr>
          <p:cNvPr id="24603" name="Rectangle 15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Rectangle 16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1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18"/>
          <p:cNvSpPr>
            <a:spLocks noChangeArrowheads="1"/>
          </p:cNvSpPr>
          <p:nvPr/>
        </p:nvSpPr>
        <p:spPr bwMode="auto">
          <a:xfrm>
            <a:off x="1828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1,1</a:t>
            </a:r>
          </a:p>
        </p:txBody>
      </p:sp>
      <p:sp>
        <p:nvSpPr>
          <p:cNvPr id="24607" name="Rectangle 19"/>
          <p:cNvSpPr>
            <a:spLocks noChangeArrowheads="1"/>
          </p:cNvSpPr>
          <p:nvPr/>
        </p:nvSpPr>
        <p:spPr bwMode="auto">
          <a:xfrm>
            <a:off x="13716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08" name="Rectangle 20"/>
          <p:cNvSpPr>
            <a:spLocks noChangeArrowheads="1"/>
          </p:cNvSpPr>
          <p:nvPr/>
        </p:nvSpPr>
        <p:spPr bwMode="auto">
          <a:xfrm>
            <a:off x="22860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2,2</a:t>
            </a:r>
          </a:p>
        </p:txBody>
      </p:sp>
      <p:sp>
        <p:nvSpPr>
          <p:cNvPr id="24609" name="Rectangle 21"/>
          <p:cNvSpPr>
            <a:spLocks noChangeArrowheads="1"/>
          </p:cNvSpPr>
          <p:nvPr/>
        </p:nvSpPr>
        <p:spPr bwMode="auto">
          <a:xfrm>
            <a:off x="27432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2,3</a:t>
            </a:r>
          </a:p>
        </p:txBody>
      </p:sp>
      <p:sp>
        <p:nvSpPr>
          <p:cNvPr id="24610" name="Rectangle 22"/>
          <p:cNvSpPr>
            <a:spLocks noChangeArrowheads="1"/>
          </p:cNvSpPr>
          <p:nvPr/>
        </p:nvSpPr>
        <p:spPr bwMode="auto">
          <a:xfrm>
            <a:off x="1828800" y="541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2,1</a:t>
            </a:r>
          </a:p>
        </p:txBody>
      </p:sp>
      <p:sp>
        <p:nvSpPr>
          <p:cNvPr id="24611" name="Rectangle 23"/>
          <p:cNvSpPr>
            <a:spLocks noChangeArrowheads="1"/>
          </p:cNvSpPr>
          <p:nvPr/>
        </p:nvSpPr>
        <p:spPr bwMode="auto">
          <a:xfrm>
            <a:off x="2743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1,3</a:t>
            </a:r>
          </a:p>
        </p:txBody>
      </p:sp>
      <p:sp>
        <p:nvSpPr>
          <p:cNvPr id="24612" name="Rectangle 24"/>
          <p:cNvSpPr>
            <a:spLocks noChangeArrowheads="1"/>
          </p:cNvSpPr>
          <p:nvPr/>
        </p:nvSpPr>
        <p:spPr bwMode="auto">
          <a:xfrm>
            <a:off x="2286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1,2</a:t>
            </a:r>
          </a:p>
        </p:txBody>
      </p:sp>
      <p:sp>
        <p:nvSpPr>
          <p:cNvPr id="24613" name="Rectangle 25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26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27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Rectangle 28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Rectangle 29"/>
          <p:cNvSpPr>
            <a:spLocks noChangeArrowheads="1"/>
          </p:cNvSpPr>
          <p:nvPr/>
        </p:nvSpPr>
        <p:spPr bwMode="auto">
          <a:xfrm>
            <a:off x="13716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18" name="Rectangle 30"/>
          <p:cNvSpPr>
            <a:spLocks noChangeArrowheads="1"/>
          </p:cNvSpPr>
          <p:nvPr/>
        </p:nvSpPr>
        <p:spPr bwMode="auto">
          <a:xfrm>
            <a:off x="22860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3,2</a:t>
            </a:r>
          </a:p>
        </p:txBody>
      </p:sp>
      <p:sp>
        <p:nvSpPr>
          <p:cNvPr id="24619" name="Rectangle 31"/>
          <p:cNvSpPr>
            <a:spLocks noChangeArrowheads="1"/>
          </p:cNvSpPr>
          <p:nvPr/>
        </p:nvSpPr>
        <p:spPr bwMode="auto">
          <a:xfrm>
            <a:off x="27432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3,3</a:t>
            </a:r>
          </a:p>
        </p:txBody>
      </p:sp>
      <p:sp>
        <p:nvSpPr>
          <p:cNvPr id="24620" name="Rectangle 32"/>
          <p:cNvSpPr>
            <a:spLocks noChangeArrowheads="1"/>
          </p:cNvSpPr>
          <p:nvPr/>
        </p:nvSpPr>
        <p:spPr bwMode="auto">
          <a:xfrm>
            <a:off x="1828800" y="5867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3,1</a:t>
            </a:r>
          </a:p>
        </p:txBody>
      </p:sp>
      <p:sp>
        <p:nvSpPr>
          <p:cNvPr id="24621" name="Rectangle 33"/>
          <p:cNvSpPr>
            <a:spLocks noChangeArrowheads="1"/>
          </p:cNvSpPr>
          <p:nvPr/>
        </p:nvSpPr>
        <p:spPr bwMode="auto">
          <a:xfrm>
            <a:off x="13716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Rectangle 37"/>
          <p:cNvSpPr>
            <a:spLocks noChangeArrowheads="1"/>
          </p:cNvSpPr>
          <p:nvPr/>
        </p:nvSpPr>
        <p:spPr bwMode="auto">
          <a:xfrm>
            <a:off x="2286000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Rectangle 39"/>
          <p:cNvSpPr>
            <a:spLocks noChangeArrowheads="1"/>
          </p:cNvSpPr>
          <p:nvPr/>
        </p:nvSpPr>
        <p:spPr bwMode="auto">
          <a:xfrm>
            <a:off x="13716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Rectangle 40"/>
          <p:cNvSpPr>
            <a:spLocks noChangeArrowheads="1"/>
          </p:cNvSpPr>
          <p:nvPr/>
        </p:nvSpPr>
        <p:spPr bwMode="auto">
          <a:xfrm>
            <a:off x="2286000" y="5410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Rectangle 2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26" name="Rectangle 3"/>
          <p:cNvSpPr>
            <a:spLocks noChangeArrowheads="1"/>
          </p:cNvSpPr>
          <p:nvPr/>
        </p:nvSpPr>
        <p:spPr bwMode="auto">
          <a:xfrm>
            <a:off x="13716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27" name="Rectangle 4"/>
          <p:cNvSpPr>
            <a:spLocks noChangeArrowheads="1"/>
          </p:cNvSpPr>
          <p:nvPr/>
        </p:nvSpPr>
        <p:spPr bwMode="auto">
          <a:xfrm>
            <a:off x="13716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1,0</a:t>
            </a:r>
          </a:p>
        </p:txBody>
      </p:sp>
      <p:sp>
        <p:nvSpPr>
          <p:cNvPr id="24628" name="Rectangle 5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Rectangle 6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1" name="Rectangle 8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2" name="Rectangle 9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Rectangle 10"/>
          <p:cNvSpPr>
            <a:spLocks noChangeArrowheads="1"/>
          </p:cNvSpPr>
          <p:nvPr/>
        </p:nvSpPr>
        <p:spPr bwMode="auto">
          <a:xfrm>
            <a:off x="22860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0,2</a:t>
            </a:r>
          </a:p>
        </p:txBody>
      </p:sp>
      <p:sp>
        <p:nvSpPr>
          <p:cNvPr id="24634" name="Rectangle 11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5" name="Rectangle 12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6" name="Rectangle 13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7" name="Rectangle 14"/>
          <p:cNvSpPr>
            <a:spLocks noChangeArrowheads="1"/>
          </p:cNvSpPr>
          <p:nvPr/>
        </p:nvSpPr>
        <p:spPr bwMode="auto">
          <a:xfrm>
            <a:off x="2743200" y="2286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0,3</a:t>
            </a:r>
          </a:p>
        </p:txBody>
      </p:sp>
      <p:sp>
        <p:nvSpPr>
          <p:cNvPr id="24638" name="Rectangle 15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9" name="Rectangle 16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0" name="Rectangle 1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1" name="Rectangle 18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1,1</a:t>
            </a:r>
          </a:p>
        </p:txBody>
      </p:sp>
      <p:sp>
        <p:nvSpPr>
          <p:cNvPr id="24642" name="Rectangle 19"/>
          <p:cNvSpPr>
            <a:spLocks noChangeArrowheads="1"/>
          </p:cNvSpPr>
          <p:nvPr/>
        </p:nvSpPr>
        <p:spPr bwMode="auto">
          <a:xfrm>
            <a:off x="13716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43" name="Rectangle 20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2,2</a:t>
            </a:r>
          </a:p>
        </p:txBody>
      </p:sp>
      <p:sp>
        <p:nvSpPr>
          <p:cNvPr id="24644" name="Rectangle 21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2,3</a:t>
            </a:r>
          </a:p>
        </p:txBody>
      </p:sp>
      <p:sp>
        <p:nvSpPr>
          <p:cNvPr id="24645" name="Rectangle 22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2,1</a:t>
            </a:r>
          </a:p>
        </p:txBody>
      </p:sp>
      <p:sp>
        <p:nvSpPr>
          <p:cNvPr id="24646" name="Rectangle 23"/>
          <p:cNvSpPr>
            <a:spLocks noChangeArrowheads="1"/>
          </p:cNvSpPr>
          <p:nvPr/>
        </p:nvSpPr>
        <p:spPr bwMode="auto">
          <a:xfrm>
            <a:off x="27432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1,3</a:t>
            </a:r>
          </a:p>
        </p:txBody>
      </p:sp>
      <p:sp>
        <p:nvSpPr>
          <p:cNvPr id="24647" name="Rectangle 24"/>
          <p:cNvSpPr>
            <a:spLocks noChangeArrowheads="1"/>
          </p:cNvSpPr>
          <p:nvPr/>
        </p:nvSpPr>
        <p:spPr bwMode="auto">
          <a:xfrm>
            <a:off x="2286000" y="2743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1,2</a:t>
            </a:r>
          </a:p>
        </p:txBody>
      </p:sp>
      <p:sp>
        <p:nvSpPr>
          <p:cNvPr id="24648" name="Rectangle 25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Rectangle 26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Rectangle 27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Rectangle 28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2" name="Rectangle 29"/>
          <p:cNvSpPr>
            <a:spLocks noChangeArrowheads="1"/>
          </p:cNvSpPr>
          <p:nvPr/>
        </p:nvSpPr>
        <p:spPr bwMode="auto">
          <a:xfrm>
            <a:off x="13716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53" name="Rectangle 30"/>
          <p:cNvSpPr>
            <a:spLocks noChangeArrowheads="1"/>
          </p:cNvSpPr>
          <p:nvPr/>
        </p:nvSpPr>
        <p:spPr bwMode="auto">
          <a:xfrm>
            <a:off x="22860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3,2</a:t>
            </a:r>
          </a:p>
        </p:txBody>
      </p:sp>
      <p:sp>
        <p:nvSpPr>
          <p:cNvPr id="24654" name="Rectangle 31"/>
          <p:cNvSpPr>
            <a:spLocks noChangeArrowheads="1"/>
          </p:cNvSpPr>
          <p:nvPr/>
        </p:nvSpPr>
        <p:spPr bwMode="auto">
          <a:xfrm>
            <a:off x="27432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3,3</a:t>
            </a:r>
          </a:p>
        </p:txBody>
      </p:sp>
      <p:sp>
        <p:nvSpPr>
          <p:cNvPr id="24655" name="Rectangle 32"/>
          <p:cNvSpPr>
            <a:spLocks noChangeArrowheads="1"/>
          </p:cNvSpPr>
          <p:nvPr/>
        </p:nvSpPr>
        <p:spPr bwMode="auto">
          <a:xfrm>
            <a:off x="1828800" y="3657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  <a:r>
              <a:rPr lang="en-US" baseline="-25000"/>
              <a:t>3,1</a:t>
            </a:r>
          </a:p>
        </p:txBody>
      </p:sp>
      <p:sp>
        <p:nvSpPr>
          <p:cNvPr id="24656" name="Rectangle 33"/>
          <p:cNvSpPr>
            <a:spLocks noChangeArrowheads="1"/>
          </p:cNvSpPr>
          <p:nvPr/>
        </p:nvSpPr>
        <p:spPr bwMode="auto">
          <a:xfrm>
            <a:off x="13716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7" name="Rectangle 37"/>
          <p:cNvSpPr>
            <a:spLocks noChangeArrowheads="1"/>
          </p:cNvSpPr>
          <p:nvPr/>
        </p:nvSpPr>
        <p:spPr bwMode="auto">
          <a:xfrm>
            <a:off x="2286000" y="2286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8" name="Rectangle 39"/>
          <p:cNvSpPr>
            <a:spLocks noChangeArrowheads="1"/>
          </p:cNvSpPr>
          <p:nvPr/>
        </p:nvSpPr>
        <p:spPr bwMode="auto">
          <a:xfrm>
            <a:off x="13716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59" name="Rectangle 40"/>
          <p:cNvSpPr>
            <a:spLocks noChangeArrowheads="1"/>
          </p:cNvSpPr>
          <p:nvPr/>
        </p:nvSpPr>
        <p:spPr bwMode="auto">
          <a:xfrm>
            <a:off x="2286000" y="3200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0" name="Rectangle 2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0,1</a:t>
            </a:r>
            <a:endParaRPr lang="en-US"/>
          </a:p>
        </p:txBody>
      </p:sp>
      <p:sp>
        <p:nvSpPr>
          <p:cNvPr id="24661" name="Rectangle 3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0,0</a:t>
            </a:r>
            <a:endParaRPr lang="en-US"/>
          </a:p>
        </p:txBody>
      </p:sp>
      <p:sp>
        <p:nvSpPr>
          <p:cNvPr id="24662" name="Rectangle 4"/>
          <p:cNvSpPr>
            <a:spLocks noChangeArrowheads="1"/>
          </p:cNvSpPr>
          <p:nvPr/>
        </p:nvSpPr>
        <p:spPr bwMode="auto">
          <a:xfrm>
            <a:off x="67056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1,0</a:t>
            </a:r>
          </a:p>
        </p:txBody>
      </p:sp>
      <p:sp>
        <p:nvSpPr>
          <p:cNvPr id="24663" name="Rectangle 5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4" name="Rectangle 6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5" name="Rectangle 7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6" name="Rectangle 8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7" name="Rectangle 9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68" name="Rectangle 10"/>
          <p:cNvSpPr>
            <a:spLocks noChangeArrowheads="1"/>
          </p:cNvSpPr>
          <p:nvPr/>
        </p:nvSpPr>
        <p:spPr bwMode="auto">
          <a:xfrm>
            <a:off x="76200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0,2</a:t>
            </a:r>
          </a:p>
        </p:txBody>
      </p:sp>
      <p:sp>
        <p:nvSpPr>
          <p:cNvPr id="24669" name="Rectangle 11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0" name="Rectangle 1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1" name="Rectangle 13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2" name="Rectangle 14"/>
          <p:cNvSpPr>
            <a:spLocks noChangeArrowheads="1"/>
          </p:cNvSpPr>
          <p:nvPr/>
        </p:nvSpPr>
        <p:spPr bwMode="auto">
          <a:xfrm>
            <a:off x="8077200" y="4572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0,3</a:t>
            </a:r>
          </a:p>
        </p:txBody>
      </p:sp>
      <p:sp>
        <p:nvSpPr>
          <p:cNvPr id="24673" name="Rectangle 15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4" name="Rectangle 16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5" name="Rectangle 1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8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1,1</a:t>
            </a:r>
          </a:p>
        </p:txBody>
      </p:sp>
      <p:sp>
        <p:nvSpPr>
          <p:cNvPr id="24677" name="Rectangle 19"/>
          <p:cNvSpPr>
            <a:spLocks noChangeArrowheads="1"/>
          </p:cNvSpPr>
          <p:nvPr/>
        </p:nvSpPr>
        <p:spPr bwMode="auto">
          <a:xfrm>
            <a:off x="67056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2,0</a:t>
            </a:r>
            <a:endParaRPr lang="en-US"/>
          </a:p>
        </p:txBody>
      </p:sp>
      <p:sp>
        <p:nvSpPr>
          <p:cNvPr id="24678" name="Rectangle 20"/>
          <p:cNvSpPr>
            <a:spLocks noChangeArrowheads="1"/>
          </p:cNvSpPr>
          <p:nvPr/>
        </p:nvSpPr>
        <p:spPr bwMode="auto">
          <a:xfrm>
            <a:off x="76200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2,2</a:t>
            </a:r>
          </a:p>
        </p:txBody>
      </p:sp>
      <p:sp>
        <p:nvSpPr>
          <p:cNvPr id="24679" name="Rectangle 21"/>
          <p:cNvSpPr>
            <a:spLocks noChangeArrowheads="1"/>
          </p:cNvSpPr>
          <p:nvPr/>
        </p:nvSpPr>
        <p:spPr bwMode="auto">
          <a:xfrm>
            <a:off x="80772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2,3</a:t>
            </a:r>
          </a:p>
        </p:txBody>
      </p:sp>
      <p:sp>
        <p:nvSpPr>
          <p:cNvPr id="24680" name="Rectangle 22"/>
          <p:cNvSpPr>
            <a:spLocks noChangeArrowheads="1"/>
          </p:cNvSpPr>
          <p:nvPr/>
        </p:nvSpPr>
        <p:spPr bwMode="auto">
          <a:xfrm>
            <a:off x="7162800" y="5486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2,1</a:t>
            </a:r>
          </a:p>
        </p:txBody>
      </p:sp>
      <p:sp>
        <p:nvSpPr>
          <p:cNvPr id="24681" name="Rectangle 23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1,3</a:t>
            </a:r>
          </a:p>
        </p:txBody>
      </p:sp>
      <p:sp>
        <p:nvSpPr>
          <p:cNvPr id="24682" name="Rectangle 24"/>
          <p:cNvSpPr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1,2</a:t>
            </a:r>
          </a:p>
        </p:txBody>
      </p:sp>
      <p:sp>
        <p:nvSpPr>
          <p:cNvPr id="24683" name="Rectangle 25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4" name="Rectangle 26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5" name="Rectangle 27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6" name="Rectangle 28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87" name="Rectangle 29"/>
          <p:cNvSpPr>
            <a:spLocks noChangeArrowheads="1"/>
          </p:cNvSpPr>
          <p:nvPr/>
        </p:nvSpPr>
        <p:spPr bwMode="auto">
          <a:xfrm>
            <a:off x="67056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3,0</a:t>
            </a:r>
            <a:endParaRPr lang="en-US"/>
          </a:p>
        </p:txBody>
      </p:sp>
      <p:sp>
        <p:nvSpPr>
          <p:cNvPr id="24688" name="Rectangle 30"/>
          <p:cNvSpPr>
            <a:spLocks noChangeArrowheads="1"/>
          </p:cNvSpPr>
          <p:nvPr/>
        </p:nvSpPr>
        <p:spPr bwMode="auto">
          <a:xfrm>
            <a:off x="76200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3,2</a:t>
            </a:r>
          </a:p>
        </p:txBody>
      </p:sp>
      <p:sp>
        <p:nvSpPr>
          <p:cNvPr id="24689" name="Rectangle 31"/>
          <p:cNvSpPr>
            <a:spLocks noChangeArrowheads="1"/>
          </p:cNvSpPr>
          <p:nvPr/>
        </p:nvSpPr>
        <p:spPr bwMode="auto">
          <a:xfrm>
            <a:off x="80772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3,3</a:t>
            </a:r>
          </a:p>
        </p:txBody>
      </p:sp>
      <p:sp>
        <p:nvSpPr>
          <p:cNvPr id="24690" name="Rectangle 32"/>
          <p:cNvSpPr>
            <a:spLocks noChangeArrowheads="1"/>
          </p:cNvSpPr>
          <p:nvPr/>
        </p:nvSpPr>
        <p:spPr bwMode="auto">
          <a:xfrm>
            <a:off x="7162800" y="5943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P</a:t>
            </a:r>
            <a:r>
              <a:rPr lang="en-US" baseline="-25000"/>
              <a:t>3,1</a:t>
            </a:r>
          </a:p>
        </p:txBody>
      </p:sp>
      <p:sp>
        <p:nvSpPr>
          <p:cNvPr id="24691" name="Rectangle 33"/>
          <p:cNvSpPr>
            <a:spLocks noChangeArrowheads="1"/>
          </p:cNvSpPr>
          <p:nvPr/>
        </p:nvSpPr>
        <p:spPr bwMode="auto">
          <a:xfrm>
            <a:off x="67056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2" name="Rectangle 37"/>
          <p:cNvSpPr>
            <a:spLocks noChangeArrowheads="1"/>
          </p:cNvSpPr>
          <p:nvPr/>
        </p:nvSpPr>
        <p:spPr bwMode="auto">
          <a:xfrm>
            <a:off x="7620000" y="4572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3" name="Rectangle 39"/>
          <p:cNvSpPr>
            <a:spLocks noChangeArrowheads="1"/>
          </p:cNvSpPr>
          <p:nvPr/>
        </p:nvSpPr>
        <p:spPr bwMode="auto">
          <a:xfrm>
            <a:off x="67056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94" name="Rectangle 40"/>
          <p:cNvSpPr>
            <a:spLocks noChangeArrowheads="1"/>
          </p:cNvSpPr>
          <p:nvPr/>
        </p:nvSpPr>
        <p:spPr bwMode="auto">
          <a:xfrm>
            <a:off x="7620000" y="54864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07" name="TextBox 145"/>
          <p:cNvSpPr txBox="1">
            <a:spLocks noChangeArrowheads="1"/>
          </p:cNvSpPr>
          <p:nvPr/>
        </p:nvSpPr>
        <p:spPr bwMode="auto">
          <a:xfrm>
            <a:off x="5356225" y="4114800"/>
            <a:ext cx="496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SM</a:t>
            </a:r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68072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3,0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56372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0,3</a:t>
            </a:r>
            <a:endParaRPr lang="en-US" dirty="0"/>
          </a:p>
        </p:txBody>
      </p:sp>
      <p:sp>
        <p:nvSpPr>
          <p:cNvPr id="138" name="Rectangle 3"/>
          <p:cNvSpPr>
            <a:spLocks noChangeArrowheads="1"/>
          </p:cNvSpPr>
          <p:nvPr/>
        </p:nvSpPr>
        <p:spPr bwMode="auto">
          <a:xfrm>
            <a:off x="5180013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0,2</a:t>
            </a:r>
            <a:endParaRPr lang="en-US" dirty="0"/>
          </a:p>
        </p:txBody>
      </p:sp>
      <p:sp>
        <p:nvSpPr>
          <p:cNvPr id="139" name="Rectangle 4"/>
          <p:cNvSpPr>
            <a:spLocks noChangeArrowheads="1"/>
          </p:cNvSpPr>
          <p:nvPr/>
        </p:nvSpPr>
        <p:spPr bwMode="auto">
          <a:xfrm>
            <a:off x="51800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1,2</a:t>
            </a:r>
          </a:p>
        </p:txBody>
      </p:sp>
      <p:sp>
        <p:nvSpPr>
          <p:cNvPr id="140" name="Rectangle 7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8"/>
          <p:cNvSpPr>
            <a:spLocks noChangeArrowheads="1"/>
          </p:cNvSpPr>
          <p:nvPr/>
        </p:nvSpPr>
        <p:spPr bwMode="auto">
          <a:xfrm>
            <a:off x="5637213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M</a:t>
            </a:r>
            <a:r>
              <a:rPr lang="en-US" baseline="-25000" dirty="0"/>
              <a:t>1,3</a:t>
            </a:r>
          </a:p>
        </p:txBody>
      </p:sp>
      <p:sp>
        <p:nvSpPr>
          <p:cNvPr id="142" name="Rectangle 33"/>
          <p:cNvSpPr>
            <a:spLocks noChangeArrowheads="1"/>
          </p:cNvSpPr>
          <p:nvPr/>
        </p:nvSpPr>
        <p:spPr bwMode="auto">
          <a:xfrm>
            <a:off x="5180013" y="4495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72644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2,1</a:t>
            </a:r>
            <a:endParaRPr lang="en-US" dirty="0"/>
          </a:p>
        </p:txBody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68072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2,0</a:t>
            </a:r>
            <a:endParaRPr lang="en-US" dirty="0"/>
          </a:p>
        </p:txBody>
      </p:sp>
      <p:sp>
        <p:nvSpPr>
          <p:cNvPr id="145" name="Rectangle 7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8"/>
          <p:cNvSpPr>
            <a:spLocks noChangeArrowheads="1"/>
          </p:cNvSpPr>
          <p:nvPr/>
        </p:nvSpPr>
        <p:spPr bwMode="auto">
          <a:xfrm>
            <a:off x="7264400" y="3581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N</a:t>
            </a:r>
            <a:r>
              <a:rPr lang="en-US" baseline="-25000" dirty="0"/>
              <a:t>1,3</a:t>
            </a:r>
          </a:p>
        </p:txBody>
      </p:sp>
      <p:sp>
        <p:nvSpPr>
          <p:cNvPr id="147" name="Rectangle 33"/>
          <p:cNvSpPr>
            <a:spLocks noChangeArrowheads="1"/>
          </p:cNvSpPr>
          <p:nvPr/>
        </p:nvSpPr>
        <p:spPr bwMode="auto">
          <a:xfrm>
            <a:off x="6807200" y="3124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948642-E62B-4EAB-9A33-A69FDF2A78DC}" type="slidenum">
              <a:rPr lang="en-US" sz="1400" smtClean="0">
                <a:solidFill>
                  <a:srgbClr val="000000"/>
                </a:solidFill>
              </a:rPr>
              <a:pPr eaLnBrk="1" hangingPunct="1"/>
              <a:t>19</a:t>
            </a:fld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5623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Arial" pitchFamily="34" charset="0"/>
                </a:rPr>
                <a:t>M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25624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25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Arial" pitchFamily="34" charset="0"/>
                </a:rPr>
                <a:t>N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25626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27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 b="1" dirty="0">
                  <a:latin typeface="Arial" pitchFamily="34" charset="0"/>
                </a:rPr>
                <a:t>P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25628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29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5642" name="Text Box 22"/>
            <p:cNvSpPr txBox="1">
              <a:spLocks noChangeArrowheads="1"/>
            </p:cNvSpPr>
            <p:nvPr/>
          </p:nvSpPr>
          <p:spPr bwMode="auto">
            <a:xfrm>
              <a:off x="4807" y="3950"/>
              <a:ext cx="19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/>
                <a:t>Width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5643" name="Text Box 23"/>
            <p:cNvSpPr txBox="1">
              <a:spLocks noChangeArrowheads="1"/>
            </p:cNvSpPr>
            <p:nvPr/>
          </p:nvSpPr>
          <p:spPr bwMode="auto">
            <a:xfrm>
              <a:off x="3440" y="3957"/>
              <a:ext cx="19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/>
                <a:t>Width</a:t>
              </a:r>
              <a:endParaRPr lang="en-US" sz="900" b="1" dirty="0">
                <a:latin typeface="Arial" pitchFamily="34" charset="0"/>
              </a:endParaRPr>
            </a:p>
          </p:txBody>
        </p:sp>
        <p:sp>
          <p:nvSpPr>
            <p:cNvPr id="25644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646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5648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651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7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5661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5662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63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64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5665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66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72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73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74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5677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5678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79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80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83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5685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6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8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9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5690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5691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5692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4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5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7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8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0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5701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2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5703" name="Text Box 83"/>
            <p:cNvSpPr txBox="1">
              <a:spLocks noChangeArrowheads="1"/>
            </p:cNvSpPr>
            <p:nvPr/>
          </p:nvSpPr>
          <p:spPr bwMode="auto">
            <a:xfrm rot="16200000">
              <a:off x="5432" y="3282"/>
              <a:ext cx="2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Arial" pitchFamily="34" charset="0"/>
                </a:rPr>
                <a:t>Width</a:t>
              </a:r>
            </a:p>
          </p:txBody>
        </p:sp>
        <p:sp>
          <p:nvSpPr>
            <p:cNvPr id="25704" name="Text Box 84"/>
            <p:cNvSpPr txBox="1">
              <a:spLocks noChangeArrowheads="1"/>
            </p:cNvSpPr>
            <p:nvPr/>
          </p:nvSpPr>
          <p:spPr bwMode="auto">
            <a:xfrm rot="16200000">
              <a:off x="5414" y="1524"/>
              <a:ext cx="20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 dirty="0">
                  <a:latin typeface="Arial" pitchFamily="34" charset="0"/>
                </a:rPr>
                <a:t>Width</a:t>
              </a:r>
            </a:p>
          </p:txBody>
        </p:sp>
        <p:sp>
          <p:nvSpPr>
            <p:cNvPr id="25705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6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7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5708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5604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/>
              <a:t>Loading an Input Tile 0</a:t>
            </a:r>
          </a:p>
        </p:txBody>
      </p:sp>
      <p:sp>
        <p:nvSpPr>
          <p:cNvPr id="25605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Rectangle 1"/>
          <p:cNvSpPr>
            <a:spLocks noChangeArrowheads="1"/>
          </p:cNvSpPr>
          <p:nvPr/>
        </p:nvSpPr>
        <p:spPr bwMode="auto">
          <a:xfrm>
            <a:off x="4449763" y="550545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Rectangle 3"/>
          <p:cNvSpPr>
            <a:spLocks noChangeArrowheads="1"/>
          </p:cNvSpPr>
          <p:nvPr/>
        </p:nvSpPr>
        <p:spPr bwMode="auto">
          <a:xfrm>
            <a:off x="7843838" y="2171700"/>
            <a:ext cx="80962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TextBox 2"/>
          <p:cNvSpPr txBox="1">
            <a:spLocks noChangeArrowheads="1"/>
          </p:cNvSpPr>
          <p:nvPr/>
        </p:nvSpPr>
        <p:spPr bwMode="auto">
          <a:xfrm>
            <a:off x="885825" y="1371600"/>
            <a:ext cx="45099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Tile 0 2D indexing for each thread: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M[Row][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tx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N[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ty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][Col]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79438" y="6448350"/>
            <a:ext cx="5478462" cy="356263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EBE7-71D2-461D-A81C-0CF13944381B}"/>
              </a:ext>
            </a:extLst>
          </p:cNvPr>
          <p:cNvSpPr txBox="1"/>
          <p:nvPr/>
        </p:nvSpPr>
        <p:spPr>
          <a:xfrm>
            <a:off x="7823597" y="5023020"/>
            <a:ext cx="39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9AB0E-6217-4E87-9511-EB28F8DB998A}"/>
              </a:ext>
            </a:extLst>
          </p:cNvPr>
          <p:cNvSpPr txBox="1"/>
          <p:nvPr/>
        </p:nvSpPr>
        <p:spPr>
          <a:xfrm>
            <a:off x="7442654" y="5240527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099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994A-6884-41FC-B447-5F4BEE41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9ECD-60E9-47CE-A52C-7E67ABFB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to evaluate the performance implications of global memory accesses</a:t>
            </a:r>
          </a:p>
          <a:p>
            <a:r>
              <a:rPr lang="en-US" dirty="0"/>
              <a:t>To prepare for MP-3: tiled matrix multiplication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EE3E8-1885-4E3B-9E54-0254135B21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FD8B-0526-44A4-B0C9-51CF0C1D7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9C84BE-982F-495B-A97A-A51DA6C7529D}" type="slidenum">
              <a:rPr lang="en-US" sz="1400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664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pitchFamily="34" charset="0"/>
                </a:rPr>
                <a:t>M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4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4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pitchFamily="34" charset="0"/>
                </a:rPr>
                <a:t>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66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666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6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7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668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668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8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8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68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9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9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670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670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0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0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0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70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1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1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1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72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2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672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1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6628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/>
              <a:t>Loading an Input Tile 1</a:t>
            </a:r>
          </a:p>
        </p:txBody>
      </p:sp>
      <p:sp>
        <p:nvSpPr>
          <p:cNvPr id="2662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"/>
          <p:cNvSpPr>
            <a:spLocks noChangeArrowheads="1"/>
          </p:cNvSpPr>
          <p:nvPr/>
        </p:nvSpPr>
        <p:spPr bwMode="auto">
          <a:xfrm>
            <a:off x="5380038" y="552450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7854950" y="3071813"/>
            <a:ext cx="80963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6" name="TextBox 2"/>
          <p:cNvSpPr txBox="1">
            <a:spLocks noChangeArrowheads="1"/>
          </p:cNvSpPr>
          <p:nvPr/>
        </p:nvSpPr>
        <p:spPr bwMode="auto">
          <a:xfrm>
            <a:off x="885825" y="1447800"/>
            <a:ext cx="53688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Accessing tile 1 in 2D indexing: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M[Row][1*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TILE_WIDTH+tx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	N[1*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TILE_WIDTH+ty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][Col]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13556" y="6392863"/>
            <a:ext cx="5240338" cy="266700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174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91332" y="6426200"/>
            <a:ext cx="5362575" cy="290513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9C84BE-982F-495B-A97A-A51DA6C7529D}" type="slidenum">
              <a:rPr lang="en-US" sz="1400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26647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pitchFamily="34" charset="0"/>
                </a:rPr>
                <a:t>M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48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49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pitchFamily="34" charset="0"/>
                </a:rPr>
                <a:t>N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66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666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6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0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7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bx</a:t>
              </a:r>
            </a:p>
          </p:txBody>
        </p:sp>
        <p:sp>
          <p:nvSpPr>
            <p:cNvPr id="2668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668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8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8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68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96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97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  <a:latin typeface="Arial" pitchFamily="34" charset="0"/>
                </a:rPr>
                <a:t>by</a:t>
              </a:r>
            </a:p>
          </p:txBody>
        </p:sp>
        <p:sp>
          <p:nvSpPr>
            <p:cNvPr id="2670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670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0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0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0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70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14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15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16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72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2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672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9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0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1" name="Text Box 87"/>
            <p:cNvSpPr txBox="1">
              <a:spLocks noChangeArrowheads="1"/>
            </p:cNvSpPr>
            <p:nvPr/>
          </p:nvSpPr>
          <p:spPr bwMode="auto">
            <a:xfrm>
              <a:off x="2544" y="3476"/>
              <a:ext cx="1518" cy="5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2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6628" name="Rectangle 8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/>
              <a:t>Loading an Input Tile m</a:t>
            </a:r>
          </a:p>
        </p:txBody>
      </p:sp>
      <p:sp>
        <p:nvSpPr>
          <p:cNvPr id="2662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"/>
          <p:cNvSpPr>
            <a:spLocks noChangeArrowheads="1"/>
          </p:cNvSpPr>
          <p:nvPr/>
        </p:nvSpPr>
        <p:spPr bwMode="auto">
          <a:xfrm>
            <a:off x="5380038" y="5524500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7854950" y="3071813"/>
            <a:ext cx="80963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066800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/>
              <a:t>However, recall that M and N are dynamically allocated and can only use 1D indexing: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	</a:t>
            </a:r>
            <a:r>
              <a:rPr lang="en-US" sz="1800" dirty="0">
                <a:latin typeface="Courier New"/>
                <a:cs typeface="Courier New"/>
              </a:rPr>
              <a:t>M[Row][m*</a:t>
            </a:r>
            <a:r>
              <a:rPr lang="en-US" sz="1800" dirty="0" err="1">
                <a:latin typeface="Courier New"/>
                <a:cs typeface="Courier New"/>
              </a:rPr>
              <a:t>TILE_WIDTH+tx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M[Row*Width + m*TILE_WIDTH + </a:t>
            </a:r>
            <a:r>
              <a:rPr lang="en-US" sz="1800" dirty="0" err="1">
                <a:latin typeface="Courier New"/>
                <a:cs typeface="Courier New"/>
              </a:rPr>
              <a:t>tx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eaLnBrk="1" hangingPunct="1"/>
            <a:endParaRPr lang="en-US" sz="1800" dirty="0">
              <a:latin typeface="Courier New"/>
              <a:cs typeface="Courier New"/>
            </a:endParaRP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N[m*</a:t>
            </a:r>
            <a:r>
              <a:rPr lang="en-US" sz="1800" dirty="0" err="1">
                <a:latin typeface="Courier New"/>
                <a:cs typeface="Courier New"/>
              </a:rPr>
              <a:t>TILE_WIDTH+ty</a:t>
            </a:r>
            <a:r>
              <a:rPr lang="en-US" sz="1800" dirty="0">
                <a:latin typeface="Courier New"/>
                <a:cs typeface="Courier New"/>
              </a:rPr>
              <a:t>][Col]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N[(m*</a:t>
            </a:r>
            <a:r>
              <a:rPr lang="en-US" sz="1800" dirty="0" err="1">
                <a:latin typeface="Courier New"/>
                <a:cs typeface="Courier New"/>
              </a:rPr>
              <a:t>TILE_WIDTH+ty</a:t>
            </a:r>
            <a:r>
              <a:rPr lang="en-US" sz="1800" dirty="0">
                <a:latin typeface="Courier New"/>
                <a:cs typeface="Courier New"/>
              </a:rPr>
              <a:t>) * Width + Col]</a:t>
            </a:r>
          </a:p>
        </p:txBody>
      </p:sp>
      <p:sp>
        <p:nvSpPr>
          <p:cNvPr id="96" name="Line 28"/>
          <p:cNvSpPr>
            <a:spLocks noChangeShapeType="1"/>
          </p:cNvSpPr>
          <p:nvPr/>
        </p:nvSpPr>
        <p:spPr bwMode="auto">
          <a:xfrm>
            <a:off x="7239000" y="1600200"/>
            <a:ext cx="0" cy="16764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858000" y="2286000"/>
            <a:ext cx="36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98" name="Line 28"/>
          <p:cNvSpPr>
            <a:spLocks noChangeShapeType="1"/>
          </p:cNvSpPr>
          <p:nvPr/>
        </p:nvSpPr>
        <p:spPr bwMode="auto">
          <a:xfrm flipV="1">
            <a:off x="4038600" y="4800600"/>
            <a:ext cx="16002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587195" y="4462046"/>
            <a:ext cx="365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428809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9C84BE-982F-495B-A97A-A51DA6C7529D}" type="slidenum">
              <a:rPr lang="en-US" sz="14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sz="1400">
              <a:solidFill>
                <a:srgbClr val="000000"/>
              </a:solidFill>
            </a:endParaRPr>
          </a:p>
        </p:txBody>
      </p:sp>
      <p:grpSp>
        <p:nvGrpSpPr>
          <p:cNvPr id="26627" name="Group 2"/>
          <p:cNvGrpSpPr>
            <a:grpSpLocks/>
          </p:cNvGrpSpPr>
          <p:nvPr/>
        </p:nvGrpSpPr>
        <p:grpSpPr bwMode="auto">
          <a:xfrm>
            <a:off x="2824162" y="984248"/>
            <a:ext cx="6319838" cy="5765800"/>
            <a:chOff x="1779" y="592"/>
            <a:chExt cx="3981" cy="3632"/>
          </a:xfrm>
        </p:grpSpPr>
        <p:sp>
          <p:nvSpPr>
            <p:cNvPr id="26648" name="Text Box 4"/>
            <p:cNvSpPr txBox="1">
              <a:spLocks noChangeArrowheads="1"/>
            </p:cNvSpPr>
            <p:nvPr/>
          </p:nvSpPr>
          <p:spPr bwMode="auto">
            <a:xfrm>
              <a:off x="3068" y="3116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0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51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Arial" pitchFamily="34" charset="0"/>
                </a:rPr>
                <a:t>P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2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26653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666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1800">
                <a:latin typeface="Arial" pitchFamily="34" charset="0"/>
              </a:endParaRPr>
            </a:p>
          </p:txBody>
        </p:sp>
        <p:sp>
          <p:nvSpPr>
            <p:cNvPr id="26667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68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1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672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200"/>
            </a:p>
            <a:p>
              <a:pPr eaLnBrk="1" hangingPunct="1"/>
              <a:endParaRPr lang="en-US" sz="1200"/>
            </a:p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675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2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tx</a:t>
              </a:r>
            </a:p>
          </p:txBody>
        </p:sp>
        <p:sp>
          <p:nvSpPr>
            <p:cNvPr id="26686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687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688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689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690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  <a:latin typeface="Arial" pitchFamily="34" charset="0"/>
                </a:rPr>
                <a:t>ty</a:t>
              </a:r>
            </a:p>
          </p:txBody>
        </p:sp>
        <p:sp>
          <p:nvSpPr>
            <p:cNvPr id="26702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6703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704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6707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  <a:latin typeface="Arial" pitchFamily="34" charset="0"/>
                </a:rPr>
                <a:t>TILE_WIDTH-1</a:t>
              </a:r>
            </a:p>
          </p:txBody>
        </p:sp>
        <p:sp>
          <p:nvSpPr>
            <p:cNvPr id="26709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</a:p>
          </p:txBody>
        </p:sp>
        <p:sp>
          <p:nvSpPr>
            <p:cNvPr id="26725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</a:t>
              </a:r>
              <a:endParaRPr lang="en-US" sz="900" b="1">
                <a:latin typeface="Arial" pitchFamily="34" charset="0"/>
              </a:endParaRPr>
            </a:p>
            <a:p>
              <a:pPr algn="ctr"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26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TILE_WIDTHE</a:t>
              </a:r>
              <a:endParaRPr lang="en-US" sz="900">
                <a:latin typeface="Arial" pitchFamily="34" charset="0"/>
              </a:endParaRPr>
            </a:p>
          </p:txBody>
        </p:sp>
        <p:sp>
          <p:nvSpPr>
            <p:cNvPr id="26727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28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900" b="1"/>
                <a:t>WIDTH</a:t>
              </a:r>
              <a:endParaRPr lang="en-US" sz="900" b="1">
                <a:latin typeface="Arial" pitchFamily="34" charset="0"/>
              </a:endParaRPr>
            </a:p>
          </p:txBody>
        </p:sp>
        <p:sp>
          <p:nvSpPr>
            <p:cNvPr id="26731" name="Text Box 87"/>
            <p:cNvSpPr txBox="1">
              <a:spLocks noChangeArrowheads="1"/>
            </p:cNvSpPr>
            <p:nvPr/>
          </p:nvSpPr>
          <p:spPr bwMode="auto">
            <a:xfrm>
              <a:off x="3078" y="3476"/>
              <a:ext cx="512" cy="7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  <p:sp>
          <p:nvSpPr>
            <p:cNvPr id="26732" name="Text Box 88"/>
            <p:cNvSpPr txBox="1">
              <a:spLocks noChangeArrowheads="1"/>
            </p:cNvSpPr>
            <p:nvPr/>
          </p:nvSpPr>
          <p:spPr bwMode="auto">
            <a:xfrm>
              <a:off x="4940" y="1536"/>
              <a:ext cx="51" cy="571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6628" name="Rectangle 89"/>
          <p:cNvSpPr>
            <a:spLocks noGrp="1" noChangeArrowheads="1"/>
          </p:cNvSpPr>
          <p:nvPr>
            <p:ph type="title"/>
          </p:nvPr>
        </p:nvSpPr>
        <p:spPr>
          <a:xfrm>
            <a:off x="446882" y="292895"/>
            <a:ext cx="8034338" cy="579437"/>
          </a:xfrm>
        </p:spPr>
        <p:txBody>
          <a:bodyPr/>
          <a:lstStyle/>
          <a:p>
            <a:pPr algn="l" eaLnBrk="1" hangingPunct="1"/>
            <a:r>
              <a:rPr lang="en-US" dirty="0"/>
              <a:t>Accessing a Tile</a:t>
            </a:r>
          </a:p>
        </p:txBody>
      </p:sp>
      <p:sp>
        <p:nvSpPr>
          <p:cNvPr id="26629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Rectangle 1"/>
          <p:cNvSpPr>
            <a:spLocks noChangeArrowheads="1"/>
          </p:cNvSpPr>
          <p:nvPr/>
        </p:nvSpPr>
        <p:spPr bwMode="auto">
          <a:xfrm>
            <a:off x="5388393" y="5581145"/>
            <a:ext cx="66675" cy="76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3"/>
          <p:cNvSpPr>
            <a:spLocks noChangeArrowheads="1"/>
          </p:cNvSpPr>
          <p:nvPr/>
        </p:nvSpPr>
        <p:spPr bwMode="auto">
          <a:xfrm>
            <a:off x="7854950" y="3071813"/>
            <a:ext cx="80963" cy="60325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066800"/>
            <a:ext cx="609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dirty="0"/>
              <a:t>To perform the k</a:t>
            </a:r>
            <a:r>
              <a:rPr lang="en-US" sz="1800" baseline="30000" dirty="0"/>
              <a:t>th</a:t>
            </a:r>
            <a:r>
              <a:rPr lang="en-US" sz="1800" dirty="0"/>
              <a:t> step of the product within the tile: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	</a:t>
            </a:r>
            <a:r>
              <a:rPr lang="en-US" sz="1800" dirty="0" err="1"/>
              <a:t>subTile</a:t>
            </a:r>
            <a:r>
              <a:rPr lang="en-US" sz="1800" dirty="0" err="1">
                <a:latin typeface="Courier New"/>
                <a:cs typeface="Courier New"/>
              </a:rPr>
              <a:t>M</a:t>
            </a:r>
            <a:r>
              <a:rPr lang="en-US" sz="1800" dirty="0">
                <a:latin typeface="Courier New"/>
                <a:cs typeface="Courier New"/>
              </a:rPr>
              <a:t>[ty][k]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</a:t>
            </a:r>
          </a:p>
          <a:p>
            <a:pPr eaLnBrk="1" hangingPunct="1"/>
            <a:endParaRPr lang="en-US" sz="1800" dirty="0">
              <a:latin typeface="Courier New"/>
              <a:cs typeface="Courier New"/>
            </a:endParaRP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subTileN</a:t>
            </a:r>
            <a:r>
              <a:rPr lang="en-US" sz="1800" dirty="0">
                <a:latin typeface="Courier New"/>
                <a:cs typeface="Courier New"/>
              </a:rPr>
              <a:t>[k][</a:t>
            </a:r>
            <a:r>
              <a:rPr lang="en-US" sz="1800" dirty="0" err="1">
                <a:latin typeface="Courier New"/>
                <a:cs typeface="Courier New"/>
              </a:rPr>
              <a:t>tx</a:t>
            </a:r>
            <a:r>
              <a:rPr lang="en-US" sz="1800" dirty="0">
                <a:latin typeface="Courier New"/>
                <a:cs typeface="Courier New"/>
              </a:rPr>
              <a:t>]</a:t>
            </a:r>
          </a:p>
          <a:p>
            <a:pPr eaLnBrk="1" hangingPunct="1"/>
            <a:r>
              <a:rPr lang="en-US" sz="1800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75457" y="6459535"/>
            <a:ext cx="5362575" cy="290513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3E6D0-E4AB-4163-A615-45C20299FC90}"/>
              </a:ext>
            </a:extLst>
          </p:cNvPr>
          <p:cNvSpPr txBox="1"/>
          <p:nvPr/>
        </p:nvSpPr>
        <p:spPr>
          <a:xfrm>
            <a:off x="4483100" y="4644432"/>
            <a:ext cx="116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subTileM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3FE536-E3AA-4851-9B03-11A8065E3A93}"/>
              </a:ext>
            </a:extLst>
          </p:cNvPr>
          <p:cNvSpPr txBox="1"/>
          <p:nvPr/>
        </p:nvSpPr>
        <p:spPr>
          <a:xfrm>
            <a:off x="6725670" y="2123072"/>
            <a:ext cx="116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330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Barrier Synchronization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API function call in CUDA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syncthreads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All threads in the same block must reach the __</a:t>
            </a:r>
            <a:r>
              <a:rPr lang="en-US" dirty="0" err="1"/>
              <a:t>syncthreads</a:t>
            </a:r>
            <a:r>
              <a:rPr lang="en-US" dirty="0"/>
              <a:t>() before any can move on</a:t>
            </a:r>
          </a:p>
          <a:p>
            <a:endParaRPr lang="en-US" dirty="0"/>
          </a:p>
          <a:p>
            <a:r>
              <a:rPr lang="en-US" dirty="0"/>
              <a:t>Best used to coordinate tiled algorithms</a:t>
            </a:r>
          </a:p>
          <a:p>
            <a:pPr lvl="1"/>
            <a:r>
              <a:rPr lang="en-US" dirty="0"/>
              <a:t>To ensure that all elements of a tile are loaded</a:t>
            </a:r>
          </a:p>
          <a:p>
            <a:pPr lvl="1"/>
            <a:r>
              <a:rPr lang="en-US" dirty="0"/>
              <a:t>To ensure that all elements of a tile are consumed</a:t>
            </a:r>
          </a:p>
          <a:p>
            <a:pPr lvl="1"/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00800"/>
            <a:ext cx="5257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5DB0C17-2020-4F08-9A66-9C57CB46811D}" type="slidenum">
              <a:rPr lang="en-US" sz="1400" smtClean="0">
                <a:latin typeface="Times New Roman" pitchFamily="18" charset="0"/>
              </a:rPr>
              <a:pPr eaLnBrk="1" hangingPunct="1"/>
              <a:t>23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52849"/>
            <a:ext cx="7265709" cy="5953432"/>
            <a:chOff x="685800" y="52849"/>
            <a:chExt cx="7265709" cy="5953432"/>
          </a:xfrm>
        </p:grpSpPr>
        <p:sp>
          <p:nvSpPr>
            <p:cNvPr id="5" name="Right Arrow 4"/>
            <p:cNvSpPr/>
            <p:nvPr/>
          </p:nvSpPr>
          <p:spPr>
            <a:xfrm>
              <a:off x="2414875" y="4436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414875" y="977081"/>
              <a:ext cx="2362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414875" y="1510481"/>
              <a:ext cx="19050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14875" y="2120081"/>
              <a:ext cx="8382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414875" y="2729681"/>
              <a:ext cx="32766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414875" y="4329881"/>
              <a:ext cx="14478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7667" y="4951772"/>
              <a:ext cx="415536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397667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36200" y="52849"/>
              <a:ext cx="3382139" cy="5827972"/>
            </a:xfrm>
            <a:custGeom>
              <a:avLst/>
              <a:gdLst>
                <a:gd name="connsiteX0" fmla="*/ 609269 w 3382139"/>
                <a:gd name="connsiteY0" fmla="*/ 0 h 5827972"/>
                <a:gd name="connsiteX1" fmla="*/ 476533 w 3382139"/>
                <a:gd name="connsiteY1" fmla="*/ 619432 h 5827972"/>
                <a:gd name="connsiteX2" fmla="*/ 1553165 w 3382139"/>
                <a:gd name="connsiteY2" fmla="*/ 1106129 h 5827972"/>
                <a:gd name="connsiteX3" fmla="*/ 1066469 w 3382139"/>
                <a:gd name="connsiteY3" fmla="*/ 1681316 h 5827972"/>
                <a:gd name="connsiteX4" fmla="*/ 34081 w 3382139"/>
                <a:gd name="connsiteY4" fmla="*/ 2300748 h 5827972"/>
                <a:gd name="connsiteX5" fmla="*/ 2452817 w 3382139"/>
                <a:gd name="connsiteY5" fmla="*/ 2831690 h 5827972"/>
                <a:gd name="connsiteX6" fmla="*/ 668262 w 3382139"/>
                <a:gd name="connsiteY6" fmla="*/ 4483509 h 5827972"/>
                <a:gd name="connsiteX7" fmla="*/ 3381965 w 3382139"/>
                <a:gd name="connsiteY7" fmla="*/ 5088193 h 5827972"/>
                <a:gd name="connsiteX8" fmla="*/ 520778 w 3382139"/>
                <a:gd name="connsiteY8" fmla="*/ 5766619 h 5827972"/>
                <a:gd name="connsiteX9" fmla="*/ 461785 w 3382139"/>
                <a:gd name="connsiteY9" fmla="*/ 5796116 h 582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2139" h="5827972">
                  <a:moveTo>
                    <a:pt x="609269" y="0"/>
                  </a:moveTo>
                  <a:cubicBezTo>
                    <a:pt x="464243" y="217538"/>
                    <a:pt x="319217" y="435077"/>
                    <a:pt x="476533" y="619432"/>
                  </a:cubicBezTo>
                  <a:cubicBezTo>
                    <a:pt x="633849" y="803787"/>
                    <a:pt x="1454842" y="929148"/>
                    <a:pt x="1553165" y="1106129"/>
                  </a:cubicBezTo>
                  <a:cubicBezTo>
                    <a:pt x="1651488" y="1283110"/>
                    <a:pt x="1319650" y="1482213"/>
                    <a:pt x="1066469" y="1681316"/>
                  </a:cubicBezTo>
                  <a:cubicBezTo>
                    <a:pt x="813288" y="1880419"/>
                    <a:pt x="-196977" y="2109019"/>
                    <a:pt x="34081" y="2300748"/>
                  </a:cubicBezTo>
                  <a:cubicBezTo>
                    <a:pt x="265139" y="2492477"/>
                    <a:pt x="2347120" y="2467896"/>
                    <a:pt x="2452817" y="2831690"/>
                  </a:cubicBezTo>
                  <a:cubicBezTo>
                    <a:pt x="2558514" y="3195484"/>
                    <a:pt x="513404" y="4107425"/>
                    <a:pt x="668262" y="4483509"/>
                  </a:cubicBezTo>
                  <a:cubicBezTo>
                    <a:pt x="823120" y="4859593"/>
                    <a:pt x="3406546" y="4874341"/>
                    <a:pt x="3381965" y="5088193"/>
                  </a:cubicBezTo>
                  <a:cubicBezTo>
                    <a:pt x="3357384" y="5302045"/>
                    <a:pt x="1007475" y="5648632"/>
                    <a:pt x="520778" y="5766619"/>
                  </a:cubicBezTo>
                  <a:cubicBezTo>
                    <a:pt x="34081" y="5884606"/>
                    <a:pt x="461785" y="5796116"/>
                    <a:pt x="461785" y="579611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603764" y="152400"/>
              <a:ext cx="0" cy="5853881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>
              <a:off x="6618339" y="458430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6618339" y="977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6603764" y="15104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6618339" y="21200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6618339" y="2716776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49150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6593932" y="43298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6605546" y="4951772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6656109" y="5625281"/>
              <a:ext cx="1295400" cy="3810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5800" y="44368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5800" y="969396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7922" y="150771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212" y="2069691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3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0213" y="260150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8348" y="3113139"/>
              <a:ext cx="7152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419" y="4269349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N-3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7419" y="4945628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N-2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2778" y="5524093"/>
              <a:ext cx="1233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Thread N-1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53175" y="15240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 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858086" y="337066"/>
              <a:ext cx="4759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19062" y="6398344"/>
            <a:ext cx="5234275" cy="306028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E8B7F2-6807-4642-AC99-DE41D0297D1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63E4636-9266-4B7A-87F1-22DDD0C7925F}" type="slidenum">
              <a:rPr lang="en-US" sz="1400" smtClean="0">
                <a:latin typeface="Times New Roman" pitchFamily="18" charset="0"/>
              </a:rPr>
              <a:pPr eaLnBrk="1" hangingPunct="1"/>
              <a:t>25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686800" cy="6172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__global__ void </a:t>
            </a:r>
            <a:r>
              <a:rPr lang="en-US" sz="1400" dirty="0" err="1">
                <a:latin typeface="Courier New"/>
                <a:cs typeface="Courier New"/>
              </a:rPr>
              <a:t>MatrixMulKernel</a:t>
            </a:r>
            <a:r>
              <a:rPr lang="en-US" sz="1400" dirty="0">
                <a:latin typeface="Courier New"/>
                <a:cs typeface="Courier New"/>
              </a:rPr>
              <a:t>(float* M, float* N, float* P,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{</a:t>
            </a:r>
            <a:endParaRPr lang="en-US" sz="1400" dirty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1.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2.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3.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bx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blockIdx.x</a:t>
            </a:r>
            <a:r>
              <a:rPr lang="en-US" sz="1400" dirty="0">
                <a:latin typeface="Courier New"/>
                <a:cs typeface="Courier New"/>
              </a:rPr>
              <a:t>;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by = </a:t>
            </a:r>
            <a:r>
              <a:rPr lang="en-US" sz="1400" dirty="0" err="1">
                <a:latin typeface="Courier New"/>
                <a:cs typeface="Courier New"/>
              </a:rPr>
              <a:t>blockIdx.y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4.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threadIdx.x</a:t>
            </a:r>
            <a:r>
              <a:rPr lang="en-US" sz="1400" dirty="0">
                <a:latin typeface="Courier New"/>
                <a:cs typeface="Courier New"/>
              </a:rPr>
              <a:t>;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threadIdx.y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// Identify the row and column of the P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5.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Row = by * TILE_WIDTH + 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6. 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Col = </a:t>
            </a:r>
            <a:r>
              <a:rPr lang="en-US" sz="1400" dirty="0" err="1">
                <a:latin typeface="Courier New"/>
                <a:cs typeface="Courier New"/>
              </a:rPr>
              <a:t>bx</a:t>
            </a:r>
            <a:r>
              <a:rPr lang="en-US" sz="1400" dirty="0">
                <a:latin typeface="Courier New"/>
                <a:cs typeface="Courier New"/>
              </a:rPr>
              <a:t> * TILE_WIDTH + 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7.  float </a:t>
            </a:r>
            <a:r>
              <a:rPr lang="en-US" sz="1400" dirty="0" err="1">
                <a:latin typeface="Courier New"/>
                <a:cs typeface="Courier New"/>
              </a:rPr>
              <a:t>Pvalue</a:t>
            </a:r>
            <a:r>
              <a:rPr lang="en-US" sz="1400" dirty="0">
                <a:latin typeface="Courier New"/>
                <a:cs typeface="Courier New"/>
              </a:rPr>
              <a:t>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// Loop over the M and N tiles required to compute the P element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// The code assumes that the Width is </a:t>
            </a:r>
            <a:r>
              <a:rPr lang="en-US" sz="1400">
                <a:latin typeface="Courier New"/>
                <a:cs typeface="Courier New"/>
              </a:rPr>
              <a:t>a multiple of </a:t>
            </a:r>
            <a:r>
              <a:rPr lang="en-US" sz="1400" dirty="0">
                <a:latin typeface="Courier New"/>
                <a:cs typeface="Courier New"/>
              </a:rPr>
              <a:t>TILE</a:t>
            </a:r>
            <a:r>
              <a:rPr lang="en-US" sz="1400">
                <a:latin typeface="Courier New"/>
                <a:cs typeface="Courier New"/>
              </a:rPr>
              <a:t>_WIDTH!</a:t>
            </a:r>
            <a:endParaRPr lang="en-US" sz="1400" dirty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8.  for (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       // Collaborative loading of M and N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9.	  </a:t>
            </a:r>
            <a:r>
              <a:rPr lang="en-US" sz="1400" dirty="0" err="1">
                <a:latin typeface="Courier New"/>
                <a:cs typeface="Courier New"/>
              </a:rPr>
              <a:t>subTileM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][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] = M[Row*Width + m*</a:t>
            </a:r>
            <a:r>
              <a:rPr lang="en-US" sz="1400" dirty="0" err="1">
                <a:latin typeface="Courier New"/>
                <a:cs typeface="Courier New"/>
              </a:rPr>
              <a:t>TILE_WIDTH+tx</a:t>
            </a:r>
            <a:r>
              <a:rPr lang="en-US" sz="1400" dirty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subTileN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][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] = N[(m*</a:t>
            </a:r>
            <a:r>
              <a:rPr lang="en-US" sz="1400" dirty="0" err="1">
                <a:latin typeface="Courier New"/>
                <a:cs typeface="Courier New"/>
              </a:rPr>
              <a:t>TILE_WIDTH+ty</a:t>
            </a:r>
            <a:r>
              <a:rPr lang="en-US" sz="1400" dirty="0">
                <a:latin typeface="Courier New"/>
                <a:cs typeface="Courier New"/>
              </a:rPr>
              <a:t>)*</a:t>
            </a:r>
            <a:r>
              <a:rPr lang="en-US" sz="1400" dirty="0" err="1">
                <a:latin typeface="Courier New"/>
                <a:cs typeface="Courier New"/>
              </a:rPr>
              <a:t>Width+Col</a:t>
            </a:r>
            <a:r>
              <a:rPr lang="en-US" sz="1400" dirty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400" dirty="0">
                <a:latin typeface="Courier New"/>
                <a:cs typeface="Courier New"/>
              </a:rPr>
              <a:t>  __</a:t>
            </a:r>
            <a:r>
              <a:rPr lang="en-US" sz="1400" dirty="0" err="1">
                <a:latin typeface="Courier New"/>
                <a:cs typeface="Courier New"/>
              </a:rPr>
              <a:t>syncthreads</a:t>
            </a:r>
            <a:r>
              <a:rPr lang="en-US" sz="1400" dirty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12.    for (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13.		  </a:t>
            </a:r>
            <a:r>
              <a:rPr lang="en-US" sz="1400" dirty="0" err="1">
                <a:latin typeface="Courier New"/>
                <a:cs typeface="Courier New"/>
              </a:rPr>
              <a:t>Pvalue</a:t>
            </a:r>
            <a:r>
              <a:rPr lang="en-US" sz="1400" dirty="0">
                <a:latin typeface="Courier New"/>
                <a:cs typeface="Courier New"/>
              </a:rPr>
              <a:t> += </a:t>
            </a:r>
            <a:r>
              <a:rPr lang="en-US" sz="1400" dirty="0" err="1">
                <a:latin typeface="Courier New"/>
                <a:cs typeface="Courier New"/>
              </a:rPr>
              <a:t>subTileM</a:t>
            </a:r>
            <a:r>
              <a:rPr lang="en-US" sz="1400" dirty="0">
                <a:latin typeface="Courier New"/>
                <a:cs typeface="Courier New"/>
              </a:rPr>
              <a:t>[</a:t>
            </a:r>
            <a:r>
              <a:rPr lang="en-US" sz="1400" dirty="0" err="1">
                <a:latin typeface="Courier New"/>
                <a:cs typeface="Courier New"/>
              </a:rPr>
              <a:t>ty</a:t>
            </a:r>
            <a:r>
              <a:rPr lang="en-US" sz="1400" dirty="0">
                <a:latin typeface="Courier New"/>
                <a:cs typeface="Courier New"/>
              </a:rPr>
              <a:t>][k] * </a:t>
            </a:r>
            <a:r>
              <a:rPr lang="en-US" sz="1400" dirty="0" err="1">
                <a:latin typeface="Courier New"/>
                <a:cs typeface="Courier New"/>
              </a:rPr>
              <a:t>subTileN</a:t>
            </a:r>
            <a:r>
              <a:rPr lang="en-US" sz="1400" dirty="0">
                <a:latin typeface="Courier New"/>
                <a:cs typeface="Courier New"/>
              </a:rPr>
              <a:t>[k][</a:t>
            </a:r>
            <a:r>
              <a:rPr lang="en-US" sz="1400" dirty="0" err="1">
                <a:latin typeface="Courier New"/>
                <a:cs typeface="Courier New"/>
              </a:rPr>
              <a:t>tx</a:t>
            </a:r>
            <a:r>
              <a:rPr lang="en-US" sz="1400" dirty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14. 	  __syncthreads();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15. }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16. P[Row*</a:t>
            </a:r>
            <a:r>
              <a:rPr lang="en-US" sz="1400" dirty="0" err="1">
                <a:latin typeface="Courier New"/>
                <a:cs typeface="Courier New"/>
              </a:rPr>
              <a:t>Width+Col</a:t>
            </a:r>
            <a:r>
              <a:rPr lang="en-US" sz="1400" dirty="0">
                <a:latin typeface="Courier New"/>
                <a:cs typeface="Courier New"/>
              </a:rPr>
              <a:t>] = </a:t>
            </a:r>
            <a:r>
              <a:rPr lang="en-US" sz="1400" dirty="0" err="1">
                <a:latin typeface="Courier New"/>
                <a:cs typeface="Courier New"/>
              </a:rPr>
              <a:t>Pvalue</a:t>
            </a:r>
            <a:r>
              <a:rPr lang="en-US" sz="1400" dirty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813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1816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12352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dirty="0"/>
              <a:t>Compare with Basic MM Kernel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cs typeface="Courier New"/>
              </a:rPr>
              <a:t>__global__ void </a:t>
            </a:r>
            <a:r>
              <a:rPr lang="en-US" sz="1600" dirty="0" err="1">
                <a:latin typeface="Courier New"/>
                <a:cs typeface="Courier New"/>
              </a:rPr>
              <a:t>MatrixMulKernel</a:t>
            </a:r>
            <a:r>
              <a:rPr lang="en-US" sz="1600" dirty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	for (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09600" y="6258697"/>
            <a:ext cx="5334000" cy="2794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  <a:endParaRPr lang="en-US" sz="1200" dirty="0"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764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FBEC2B4-03D6-47B5-8FFD-A2A834A1724F}" type="slidenum">
              <a:rPr lang="en-US" sz="1400" smtClean="0">
                <a:latin typeface="Times New Roman" pitchFamily="18" charset="0"/>
              </a:rPr>
              <a:pPr eaLnBrk="1" hangingPunct="1"/>
              <a:t>27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PMingLiU" pitchFamily="18" charset="-120"/>
              </a:rPr>
              <a:t>Shared Memory and Threading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PMingLiU" pitchFamily="18" charset="-120"/>
              </a:rPr>
              <a:t>Each SM in Maxwell has 64KB shared memory (48KB max per block)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Shared memory size is implementation dependent!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For TILE_WIDTH = 16, each thread block uses 2*256*4B = 2KB of shared memory. 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Shared memory can potentially support up to 32 active blocks 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The threads per SM constraint (2,048) will limit the number of blocks to 8</a:t>
            </a:r>
          </a:p>
          <a:p>
            <a:pPr lvl="2" eaLnBrk="1" hangingPunct="1"/>
            <a:r>
              <a:rPr lang="en-US" altLang="zh-TW" sz="1800" dirty="0">
                <a:ea typeface="PMingLiU" pitchFamily="18" charset="-120"/>
              </a:rPr>
              <a:t>This allows up to 8*512 = 4,096 pending loads. (2 per thread, 256 threads per block)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TILE_WIDTH 32 would lead to 2*32*32*4B= 8KB shared memory usage per thread block, 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Shared memory can potentially support up to 8 active blocks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The threads per SM constraint (2,048) will limit the number of blocks to 2</a:t>
            </a:r>
          </a:p>
          <a:p>
            <a:pPr lvl="2" eaLnBrk="1" hangingPunct="1"/>
            <a:r>
              <a:rPr lang="en-US" altLang="zh-TW" sz="1600" dirty="0">
                <a:ea typeface="PMingLiU" pitchFamily="18" charset="-120"/>
              </a:rPr>
              <a:t>This allows up to 2*2,048  = 4,096 pending loads (2 per thread, 1024 threads per block)</a:t>
            </a:r>
          </a:p>
          <a:p>
            <a:pPr eaLnBrk="1" hangingPunct="1">
              <a:buFontTx/>
              <a:buNone/>
            </a:pPr>
            <a:r>
              <a:rPr lang="en-US" altLang="zh-TW" sz="2400" dirty="0">
                <a:ea typeface="PMingLiU" pitchFamily="18" charset="-120"/>
              </a:rPr>
              <a:t>				</a:t>
            </a:r>
          </a:p>
        </p:txBody>
      </p:sp>
      <p:sp>
        <p:nvSpPr>
          <p:cNvPr id="307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6946" y="6400800"/>
            <a:ext cx="54864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EBE-9D7E-4882-BBD9-950EFBA5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Bandwidth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0C3B-D187-4245-8A70-F24B19EB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PMingLiU" pitchFamily="18" charset="-120"/>
              </a:rPr>
              <a:t>Using 16x16 tiling, we reduce the global memory by a factor of 16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Each operand is now used by 16 floating-point operations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The 150GB/s bandwidth can now support (150/4)*16 = 600 GFLOPS!</a:t>
            </a:r>
          </a:p>
          <a:p>
            <a:pPr lvl="1" eaLnBrk="1" hangingPunct="1"/>
            <a:endParaRPr lang="en-US" altLang="zh-TW" sz="2000" dirty="0">
              <a:ea typeface="PMingLiU" pitchFamily="18" charset="-120"/>
            </a:endParaRPr>
          </a:p>
          <a:p>
            <a:pPr eaLnBrk="1" hangingPunct="1"/>
            <a:r>
              <a:rPr lang="en-US" altLang="zh-TW" sz="2400" dirty="0">
                <a:ea typeface="PMingLiU" pitchFamily="18" charset="-120"/>
              </a:rPr>
              <a:t>Using 32x32 tiling, we reduce the global memory accesses by a factor of 32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Each operand is now used by 32 floating-point operations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The 150 GB/s bandwidth can now support (150/4)*32 = 1,200 GFLOPS!</a:t>
            </a:r>
          </a:p>
          <a:p>
            <a:pPr lvl="1" eaLnBrk="1" hangingPunct="1"/>
            <a:r>
              <a:rPr lang="en-US" altLang="zh-TW" sz="2000" dirty="0">
                <a:ea typeface="PMingLiU" pitchFamily="18" charset="-120"/>
              </a:rPr>
              <a:t>The memory bandwidth is no longer a limiting factor for performance!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892E-1608-49EE-891D-85835FB767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4F3D-3294-4B68-B810-8665162E1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9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719"/>
            <a:ext cx="8305800" cy="811481"/>
          </a:xfrm>
        </p:spPr>
        <p:txBody>
          <a:bodyPr/>
          <a:lstStyle/>
          <a:p>
            <a:r>
              <a:rPr lang="en-US" dirty="0"/>
              <a:t>Device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4572000"/>
          </a:xfrm>
        </p:spPr>
        <p:txBody>
          <a:bodyPr/>
          <a:lstStyle/>
          <a:p>
            <a:r>
              <a:rPr lang="en-US" dirty="0"/>
              <a:t>Number of devices in the system</a:t>
            </a:r>
          </a:p>
          <a:p>
            <a:pPr marL="914400" lvl="2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dev_count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 err="1"/>
              <a:t>cudaGetDeviceCount</a:t>
            </a:r>
            <a:r>
              <a:rPr lang="en-US" dirty="0"/>
              <a:t>( &amp;</a:t>
            </a:r>
            <a:r>
              <a:rPr lang="en-US" dirty="0" err="1"/>
              <a:t>dev_count</a:t>
            </a:r>
            <a:r>
              <a:rPr lang="en-US" dirty="0"/>
              <a:t>);</a:t>
            </a:r>
          </a:p>
          <a:p>
            <a:r>
              <a:rPr lang="en-US" dirty="0"/>
              <a:t>Capability of devices</a:t>
            </a:r>
          </a:p>
          <a:p>
            <a:pPr marL="914400" lvl="2" indent="0">
              <a:buNone/>
            </a:pPr>
            <a:r>
              <a:rPr lang="en-US" dirty="0" err="1"/>
              <a:t>cudaDeviceProp</a:t>
            </a:r>
            <a:r>
              <a:rPr lang="en-US" dirty="0"/>
              <a:t>	</a:t>
            </a:r>
            <a:r>
              <a:rPr lang="en-US" dirty="0" err="1"/>
              <a:t>dev_prop</a:t>
            </a:r>
            <a:r>
              <a:rPr lang="en-US" dirty="0"/>
              <a:t>;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dev_count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endParaRPr lang="en-US" sz="3200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cudaGetDeviceProperties</a:t>
            </a:r>
            <a:r>
              <a:rPr lang="en-US" dirty="0"/>
              <a:t>( &amp;</a:t>
            </a:r>
            <a:r>
              <a:rPr lang="en-US" dirty="0" err="1"/>
              <a:t>dev_prop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);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sz="2000" dirty="0"/>
              <a:t>// decide if device has sufficient resources and capabilities</a:t>
            </a:r>
            <a:r>
              <a:rPr lang="en-US" dirty="0"/>
              <a:t> </a:t>
            </a:r>
            <a:endParaRPr lang="en-US" sz="4000" dirty="0"/>
          </a:p>
          <a:p>
            <a:pPr marL="914400" lvl="2" indent="0">
              <a:buNone/>
            </a:pPr>
            <a:r>
              <a:rPr lang="en-US" dirty="0"/>
              <a:t>}</a:t>
            </a:r>
            <a:endParaRPr lang="en-US" sz="3200" dirty="0"/>
          </a:p>
          <a:p>
            <a:r>
              <a:rPr lang="en-US" dirty="0" err="1"/>
              <a:t>cudaDeviceProp</a:t>
            </a:r>
            <a:r>
              <a:rPr lang="en-US" dirty="0"/>
              <a:t> is a built-in C structure type </a:t>
            </a:r>
          </a:p>
          <a:p>
            <a:pPr lvl="1"/>
            <a:r>
              <a:rPr lang="en-US" dirty="0" err="1"/>
              <a:t>dev_prop.dev_prop.maxThreadsPerBlock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Dev_prop.sharedMemoryPerBlock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914400" lvl="2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5334000" cy="228600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2088" y="6324600"/>
            <a:ext cx="594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68275" indent="-16827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altLang="zh-TW" sz="1400">
                <a:latin typeface="Times New Roman" pitchFamily="18" charset="0"/>
                <a:ea typeface="PMingLiU" pitchFamily="18" charset="-120"/>
              </a:rPr>
              <a:t>© David Kirk/NVIDIA and Wen-mei W. Hwu, 2007-2018 ECE408/CS483/ University of Illinois at Urbana-Champaign</a:t>
            </a:r>
            <a:endParaRPr lang="en-US" altLang="zh-TW" sz="14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64771" y="1524000"/>
            <a:ext cx="9104312" cy="335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// Setup the execution configuration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// TILE_WIDTH is a #define constant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      dim3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dimGrid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(ceil(Width/(TILE_WIDTH*1.0)), 			        ceil(Width/(TILE_WIDTH*1.0)), 1);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dim3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dimBlock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(TILE_WIDTH, TILE_WIDTH, 1);</a:t>
            </a: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// Launch the device computation threads!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MatrixMulKernel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&lt;&lt;&lt;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dimGrid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dimBlock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&gt;&gt;&gt;(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Md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);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7388" cy="11445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/>
              <a:t>Kernel Invocation (Host-side Code)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15393-53E7-4F09-809A-6D8C8236906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A883C-2E2D-49D6-8368-5EDBAEAE290B}"/>
              </a:ext>
            </a:extLst>
          </p:cNvPr>
          <p:cNvSpPr txBox="1"/>
          <p:nvPr/>
        </p:nvSpPr>
        <p:spPr>
          <a:xfrm>
            <a:off x="1806371" y="5257800"/>
            <a:ext cx="5531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n-lt"/>
              </a:rPr>
              <a:t>You need to extend the code to handle </a:t>
            </a:r>
          </a:p>
          <a:p>
            <a:pPr algn="ctr"/>
            <a:r>
              <a:rPr lang="en-US" sz="2400" dirty="0">
                <a:latin typeface="+mn-lt"/>
              </a:rPr>
              <a:t>rectangular matrix in MP-2!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3C602-5867-48C4-87CD-8EB3EB2CB382}"/>
              </a:ext>
            </a:extLst>
          </p:cNvPr>
          <p:cNvSpPr/>
          <p:nvPr/>
        </p:nvSpPr>
        <p:spPr>
          <a:xfrm>
            <a:off x="2743200" y="2133600"/>
            <a:ext cx="62499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7D5B5-C44F-441E-B201-C237EF920C84}"/>
              </a:ext>
            </a:extLst>
          </p:cNvPr>
          <p:cNvSpPr txBox="1"/>
          <p:nvPr/>
        </p:nvSpPr>
        <p:spPr>
          <a:xfrm>
            <a:off x="7467600" y="2233555"/>
            <a:ext cx="152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dimension</a:t>
            </a:r>
          </a:p>
        </p:txBody>
      </p:sp>
    </p:spTree>
    <p:extLst>
      <p:ext uri="{BB962C8B-B14F-4D97-AF65-F5344CB8AC3E}">
        <p14:creationId xmlns:p14="http://schemas.microsoft.com/office/powerpoint/2010/main" val="32369987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Chapter 4!</a:t>
            </a:r>
          </a:p>
        </p:txBody>
      </p:sp>
      <p:sp>
        <p:nvSpPr>
          <p:cNvPr id="32771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533400" y="6400800"/>
            <a:ext cx="52578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21888B9F-B1BE-4995-A091-A2C097CFCFCC}" type="slidenum">
              <a:rPr lang="en-US" sz="1400" smtClean="0">
                <a:latin typeface="Times New Roman" pitchFamily="18" charset="0"/>
              </a:rPr>
              <a:pPr eaLnBrk="1" hangingPunct="1"/>
              <a:t>30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dirty="0"/>
              <a:t>A Simple Matrix Multiplication Kernel</a:t>
            </a:r>
            <a:br>
              <a:rPr lang="en-US" dirty="0"/>
            </a:br>
            <a:r>
              <a:rPr lang="en-US" dirty="0"/>
              <a:t>(Simplified Dimension and Syntax!)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dirty="0"/>
              <a:t>__global__ void </a:t>
            </a:r>
            <a:r>
              <a:rPr lang="en-US" sz="2000" dirty="0" err="1"/>
              <a:t>MatrixMulKernel</a:t>
            </a:r>
            <a:r>
              <a:rPr lang="en-US" sz="2000" dirty="0"/>
              <a:t>(float* </a:t>
            </a:r>
            <a:r>
              <a:rPr lang="en-US" sz="2000" dirty="0" err="1"/>
              <a:t>d_M</a:t>
            </a:r>
            <a:r>
              <a:rPr lang="en-US" sz="2000" dirty="0"/>
              <a:t>, float* </a:t>
            </a:r>
            <a:r>
              <a:rPr lang="en-US" sz="2000" dirty="0" err="1"/>
              <a:t>d_N</a:t>
            </a:r>
            <a:r>
              <a:rPr lang="en-US" sz="2000" dirty="0"/>
              <a:t>, float* </a:t>
            </a:r>
            <a:r>
              <a:rPr lang="en-US" sz="2000" dirty="0" err="1"/>
              <a:t>d_P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000" dirty="0"/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row index of the </a:t>
            </a:r>
            <a:r>
              <a:rPr lang="en-US" sz="16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d_P</a:t>
            </a: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element and </a:t>
            </a:r>
            <a:r>
              <a:rPr lang="en-US" sz="16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d_M</a:t>
            </a: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Row =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blockIdx.y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blockDim.y+threadIdx.y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Calculate the column </a:t>
            </a:r>
            <a:r>
              <a:rPr lang="en-US" sz="16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idenx</a:t>
            </a: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of </a:t>
            </a:r>
            <a:r>
              <a:rPr lang="en-US" sz="16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d_P</a:t>
            </a:r>
            <a:r>
              <a:rPr lang="en-US" sz="16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and </a:t>
            </a:r>
            <a:r>
              <a:rPr lang="en-US" sz="16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d_N</a:t>
            </a:r>
            <a:endParaRPr lang="en-US" sz="16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Col =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blockIdx.x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blockDim.x+threadIdx.x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float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for (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k = 0; k &lt; Width; ++k){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+=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d_M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[Row][k] * 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d_N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[k][Col];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d_P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[Row][Col] = </a:t>
            </a:r>
            <a:r>
              <a:rPr lang="en-US" sz="240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Pvalue</a:t>
            </a: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66800" y="63754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en-US" sz="1200">
                <a:ea typeface="PMingLiU" pitchFamily="18" charset="-120"/>
              </a:rPr>
              <a:t>© David Kirk/NVIDIA and Wen-mei W. Hwu, 2007-2018 ECE408/CS483/ University of Illinois at Urbana-Champaign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9C8549-3A9E-4B97-809C-4B1D18C92F4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10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C2244841-9FE7-4D6C-BF01-85984A11B294}" type="slidenum">
              <a:rPr lang="en-US" sz="1400" smtClean="0">
                <a:latin typeface="Times New Roman" pitchFamily="18" charset="0"/>
              </a:rPr>
              <a:pPr eaLnBrk="1" hangingPunct="1"/>
              <a:t>5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35843" name="Oval 41"/>
          <p:cNvSpPr>
            <a:spLocks noChangeArrowheads="1"/>
          </p:cNvSpPr>
          <p:nvPr/>
        </p:nvSpPr>
        <p:spPr bwMode="auto">
          <a:xfrm>
            <a:off x="5486400" y="4267200"/>
            <a:ext cx="2667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5326063" y="1751013"/>
            <a:ext cx="3706812" cy="3963987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Grid</a:t>
            </a:r>
          </a:p>
        </p:txBody>
      </p:sp>
      <p:sp>
        <p:nvSpPr>
          <p:cNvPr id="35845" name="Text Box 9"/>
          <p:cNvSpPr txBox="1">
            <a:spLocks noChangeArrowheads="1"/>
          </p:cNvSpPr>
          <p:nvPr/>
        </p:nvSpPr>
        <p:spPr bwMode="auto">
          <a:xfrm>
            <a:off x="5386388" y="4519613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Global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5375275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(0, 0)</a:t>
            </a:r>
          </a:p>
        </p:txBody>
      </p:sp>
      <p:sp>
        <p:nvSpPr>
          <p:cNvPr id="35847" name="Text Box 13"/>
          <p:cNvSpPr txBox="1">
            <a:spLocks noChangeArrowheads="1"/>
          </p:cNvSpPr>
          <p:nvPr/>
        </p:nvSpPr>
        <p:spPr bwMode="auto">
          <a:xfrm>
            <a:off x="5424488" y="2754313"/>
            <a:ext cx="1682750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5414963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49" name="Text Box 17"/>
          <p:cNvSpPr txBox="1">
            <a:spLocks noChangeArrowheads="1"/>
          </p:cNvSpPr>
          <p:nvPr/>
        </p:nvSpPr>
        <p:spPr bwMode="auto">
          <a:xfrm>
            <a:off x="5414963" y="3257550"/>
            <a:ext cx="622300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0" name="Line 18"/>
          <p:cNvSpPr>
            <a:spLocks noChangeShapeType="1"/>
          </p:cNvSpPr>
          <p:nvPr/>
        </p:nvSpPr>
        <p:spPr bwMode="auto">
          <a:xfrm flipV="1">
            <a:off x="613410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5726113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6013450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62865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62865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 flipV="1">
            <a:off x="70040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 flipV="1">
            <a:off x="65976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31"/>
          <p:cNvSpPr>
            <a:spLocks noChangeShapeType="1"/>
          </p:cNvSpPr>
          <p:nvPr/>
        </p:nvSpPr>
        <p:spPr bwMode="auto">
          <a:xfrm>
            <a:off x="68849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Text Box 35"/>
          <p:cNvSpPr txBox="1">
            <a:spLocks noChangeArrowheads="1"/>
          </p:cNvSpPr>
          <p:nvPr/>
        </p:nvSpPr>
        <p:spPr bwMode="auto">
          <a:xfrm>
            <a:off x="7212013" y="2244725"/>
            <a:ext cx="1771650" cy="2160588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Block (1, 0)</a:t>
            </a:r>
            <a:endParaRPr lang="en-US" sz="18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59" name="Text Box 36"/>
          <p:cNvSpPr txBox="1">
            <a:spLocks noChangeArrowheads="1"/>
          </p:cNvSpPr>
          <p:nvPr/>
        </p:nvSpPr>
        <p:spPr bwMode="auto">
          <a:xfrm>
            <a:off x="7259638" y="2754313"/>
            <a:ext cx="1684337" cy="3492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Shared Memory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7251700" y="3783013"/>
            <a:ext cx="820738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(0,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7251700" y="3257550"/>
            <a:ext cx="620713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2" name="Line 41"/>
          <p:cNvSpPr>
            <a:spLocks noChangeShapeType="1"/>
          </p:cNvSpPr>
          <p:nvPr/>
        </p:nvSpPr>
        <p:spPr bwMode="auto">
          <a:xfrm flipV="1">
            <a:off x="7969250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42"/>
          <p:cNvSpPr>
            <a:spLocks noChangeShapeType="1"/>
          </p:cNvSpPr>
          <p:nvPr/>
        </p:nvSpPr>
        <p:spPr bwMode="auto">
          <a:xfrm flipV="1">
            <a:off x="756285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44"/>
          <p:cNvSpPr>
            <a:spLocks noChangeShapeType="1"/>
          </p:cNvSpPr>
          <p:nvPr/>
        </p:nvSpPr>
        <p:spPr bwMode="auto">
          <a:xfrm>
            <a:off x="7850188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49"/>
          <p:cNvSpPr txBox="1">
            <a:spLocks noChangeArrowheads="1"/>
          </p:cNvSpPr>
          <p:nvPr/>
        </p:nvSpPr>
        <p:spPr bwMode="auto">
          <a:xfrm>
            <a:off x="8123238" y="3783013"/>
            <a:ext cx="820737" cy="4873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46304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Thread (1, 0)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6" name="Text Box 50"/>
          <p:cNvSpPr txBox="1">
            <a:spLocks noChangeArrowheads="1"/>
          </p:cNvSpPr>
          <p:nvPr/>
        </p:nvSpPr>
        <p:spPr bwMode="auto">
          <a:xfrm>
            <a:off x="8123238" y="3257550"/>
            <a:ext cx="620712" cy="298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algn="ctr" eaLnBrk="1" hangingPunct="1"/>
            <a:r>
              <a:rPr lang="en-US" sz="1000" b="1">
                <a:solidFill>
                  <a:srgbClr val="003300"/>
                </a:solidFill>
                <a:latin typeface="Arial" pitchFamily="34" charset="0"/>
              </a:rPr>
              <a:t>Registers</a:t>
            </a:r>
            <a:endParaRPr lang="en-US" sz="10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67" name="Line 51"/>
          <p:cNvSpPr>
            <a:spLocks noChangeShapeType="1"/>
          </p:cNvSpPr>
          <p:nvPr/>
        </p:nvSpPr>
        <p:spPr bwMode="auto">
          <a:xfrm flipV="1">
            <a:off x="8840788" y="3105150"/>
            <a:ext cx="3175" cy="668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Line 52"/>
          <p:cNvSpPr>
            <a:spLocks noChangeShapeType="1"/>
          </p:cNvSpPr>
          <p:nvPr/>
        </p:nvSpPr>
        <p:spPr bwMode="auto">
          <a:xfrm flipV="1">
            <a:off x="8432800" y="3551238"/>
            <a:ext cx="0" cy="222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Line 54"/>
          <p:cNvSpPr>
            <a:spLocks noChangeShapeType="1"/>
          </p:cNvSpPr>
          <p:nvPr/>
        </p:nvSpPr>
        <p:spPr bwMode="auto">
          <a:xfrm>
            <a:off x="8721725" y="4275138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Text Box 58"/>
          <p:cNvSpPr txBox="1">
            <a:spLocks noChangeArrowheads="1"/>
          </p:cNvSpPr>
          <p:nvPr/>
        </p:nvSpPr>
        <p:spPr bwMode="auto">
          <a:xfrm>
            <a:off x="4495800" y="4514850"/>
            <a:ext cx="563563" cy="819150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Host</a:t>
            </a:r>
          </a:p>
        </p:txBody>
      </p:sp>
      <p:sp>
        <p:nvSpPr>
          <p:cNvPr id="35871" name="Line 60"/>
          <p:cNvSpPr>
            <a:spLocks noChangeShapeType="1"/>
          </p:cNvSpPr>
          <p:nvPr/>
        </p:nvSpPr>
        <p:spPr bwMode="auto">
          <a:xfrm flipV="1">
            <a:off x="5059363" y="4727575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9"/>
          <p:cNvSpPr txBox="1">
            <a:spLocks noChangeArrowheads="1"/>
          </p:cNvSpPr>
          <p:nvPr/>
        </p:nvSpPr>
        <p:spPr bwMode="auto">
          <a:xfrm>
            <a:off x="5386388" y="5029200"/>
            <a:ext cx="3605212" cy="4254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 b="1">
                <a:solidFill>
                  <a:srgbClr val="003300"/>
                </a:solidFill>
                <a:latin typeface="Arial" pitchFamily="34" charset="0"/>
              </a:rPr>
              <a:t>Constant Memory</a:t>
            </a:r>
            <a:endParaRPr lang="en-US" sz="1200">
              <a:solidFill>
                <a:srgbClr val="003300"/>
              </a:solidFill>
              <a:latin typeface="Arial" pitchFamily="34" charset="0"/>
            </a:endParaRPr>
          </a:p>
        </p:txBody>
      </p:sp>
      <p:sp>
        <p:nvSpPr>
          <p:cNvPr id="35873" name="Line 60"/>
          <p:cNvSpPr>
            <a:spLocks noChangeShapeType="1"/>
          </p:cNvSpPr>
          <p:nvPr/>
        </p:nvSpPr>
        <p:spPr bwMode="auto">
          <a:xfrm flipV="1">
            <a:off x="5059363" y="5181600"/>
            <a:ext cx="315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62900" cy="1066800"/>
          </a:xfrm>
        </p:spPr>
        <p:txBody>
          <a:bodyPr/>
          <a:lstStyle/>
          <a:p>
            <a:pPr eaLnBrk="1" hangingPunct="1"/>
            <a:r>
              <a:rPr lang="en-US" sz="3600" dirty="0"/>
              <a:t>How about performance on a device with 150 GB/s memory bandwidth?</a:t>
            </a:r>
          </a:p>
        </p:txBody>
      </p:sp>
      <p:sp>
        <p:nvSpPr>
          <p:cNvPr id="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4598988" cy="45720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dirty="0"/>
              <a:t>All threads access global memory for their input matrix elements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/>
              <a:t>Two memory accesses (8 bytes) per single-precision floating point multiply-add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/>
              <a:t>Two operands need to be fetched for each two floating-point operations (* and +) 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/>
              <a:t>Each floating-point operation needs 4 bytes of operand</a:t>
            </a:r>
          </a:p>
          <a:p>
            <a:pPr marL="974725" lvl="1" indent="-403225" eaLnBrk="1" hangingPunct="1">
              <a:lnSpc>
                <a:spcPct val="90000"/>
              </a:lnSpc>
            </a:pPr>
            <a:r>
              <a:rPr lang="en-US" sz="1800" dirty="0"/>
              <a:t>150 GB/s limits the code at 37.5 (150/4)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/>
              <a:t>The actual code runs at about 25 GFLOPS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dirty="0"/>
              <a:t>Need to drastically cut down memory accesses to get closer to the peak of more than 1,000 GFLOPS</a:t>
            </a:r>
          </a:p>
        </p:txBody>
      </p:sp>
      <p:sp>
        <p:nvSpPr>
          <p:cNvPr id="35876" name="Line 42"/>
          <p:cNvSpPr>
            <a:spLocks noChangeShapeType="1"/>
          </p:cNvSpPr>
          <p:nvPr/>
        </p:nvSpPr>
        <p:spPr bwMode="auto">
          <a:xfrm>
            <a:off x="3733800" y="2057400"/>
            <a:ext cx="2209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199" y="6324600"/>
            <a:ext cx="4602163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92152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E12572AD-A0BD-4D21-8B8A-5BC58A62007D}" type="slidenum">
              <a:rPr lang="en-US" sz="1400" smtClean="0">
                <a:latin typeface="Times New Roman" pitchFamily="18" charset="0"/>
              </a:rPr>
              <a:pPr eaLnBrk="1" hangingPunct="1"/>
              <a:t>6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1137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Tiled</a:t>
            </a:r>
            <a:r>
              <a:rPr lang="en-US" dirty="0"/>
              <a:t> Matrix-Matrix Multiplication using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Shared Memory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7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97625"/>
            <a:ext cx="5105400" cy="3079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62FFAA5E-0514-4B97-9256-A96821479202}" type="slidenum">
              <a:rPr lang="en-US" sz="1400" smtClean="0">
                <a:latin typeface="Times New Roman" pitchFamily="18" charset="0"/>
              </a:rPr>
              <a:pPr eaLnBrk="1" hangingPunct="1"/>
              <a:t>7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hangingPunct="1"/>
            <a:r>
              <a:rPr lang="en-US"/>
              <a:t>A Common Programming Strategy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43000"/>
            <a:ext cx="8724900" cy="4572000"/>
          </a:xfrm>
        </p:spPr>
        <p:txBody>
          <a:bodyPr/>
          <a:lstStyle/>
          <a:p>
            <a:pPr marL="457200" indent="-457200" eaLnBrk="1" hangingPunct="1"/>
            <a:r>
              <a:rPr lang="en-US" dirty="0"/>
              <a:t>Global memory is implemented with DRAM - slow</a:t>
            </a:r>
          </a:p>
          <a:p>
            <a:pPr marL="457200" indent="-457200" eaLnBrk="1" hangingPunct="1"/>
            <a:r>
              <a:rPr lang="en-US" dirty="0"/>
              <a:t>A profitable way of performing computation on the device is to </a:t>
            </a:r>
            <a:r>
              <a:rPr lang="en-US" dirty="0">
                <a:solidFill>
                  <a:schemeClr val="accent2"/>
                </a:solidFill>
              </a:rPr>
              <a:t>tile the input data</a:t>
            </a:r>
            <a:r>
              <a:rPr lang="en-US" dirty="0"/>
              <a:t> to take advantage of fast shared memory:</a:t>
            </a:r>
          </a:p>
          <a:p>
            <a:pPr marL="974725" lvl="1" indent="-403225" eaLnBrk="1" hangingPunct="1"/>
            <a:r>
              <a:rPr lang="en-US" dirty="0">
                <a:solidFill>
                  <a:schemeClr val="accent2"/>
                </a:solidFill>
              </a:rPr>
              <a:t>Partition 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into</a:t>
            </a:r>
            <a:r>
              <a:rPr lang="en-US" dirty="0">
                <a:solidFill>
                  <a:schemeClr val="accent2"/>
                </a:solidFill>
              </a:rPr>
              <a:t> subsets</a:t>
            </a:r>
            <a:r>
              <a:rPr lang="en-US" dirty="0"/>
              <a:t> (tiles) that fit into the (smaller but faster) shared memory</a:t>
            </a:r>
          </a:p>
          <a:p>
            <a:pPr marL="974725" lvl="1" indent="-403225" eaLnBrk="1" hangingPunct="1"/>
            <a:r>
              <a:rPr lang="en-US" dirty="0"/>
              <a:t>Handle </a:t>
            </a:r>
            <a:r>
              <a:rPr lang="en-US" dirty="0">
                <a:solidFill>
                  <a:schemeClr val="accent2"/>
                </a:solidFill>
              </a:rPr>
              <a:t>each data subset with one thread block</a:t>
            </a:r>
            <a:r>
              <a:rPr lang="en-US" dirty="0"/>
              <a:t> by:</a:t>
            </a:r>
          </a:p>
          <a:p>
            <a:pPr marL="1431925" lvl="2" indent="-342900" eaLnBrk="1" hangingPunct="1"/>
            <a:r>
              <a:rPr lang="en-US" dirty="0"/>
              <a:t>Loading the subset from global memory to shared memory, </a:t>
            </a:r>
            <a:r>
              <a:rPr lang="en-US" dirty="0">
                <a:solidFill>
                  <a:srgbClr val="FF0000"/>
                </a:solidFill>
              </a:rPr>
              <a:t>using multiple threads to exploit memory-level parallelism</a:t>
            </a:r>
          </a:p>
          <a:p>
            <a:pPr marL="1431925" lvl="2" indent="-342900" eaLnBrk="1" hangingPunct="1"/>
            <a:r>
              <a:rPr lang="en-US" dirty="0"/>
              <a:t>Performing the computation on the subset from shared memory; each thread can efficiently access any data element</a:t>
            </a:r>
          </a:p>
          <a:p>
            <a:pPr marL="1431925" lvl="2" indent="-342900" eaLnBrk="1" hangingPunct="1"/>
            <a:r>
              <a:rPr lang="en-US" dirty="0"/>
              <a:t>Copying results from shared memory to global memory</a:t>
            </a:r>
          </a:p>
          <a:p>
            <a:pPr marL="1031875" lvl="1" indent="-342900" eaLnBrk="1" hangingPunct="1"/>
            <a:r>
              <a:rPr lang="en-US" dirty="0"/>
              <a:t>Tiles are also called blocks in the literature</a:t>
            </a:r>
          </a:p>
        </p:txBody>
      </p:sp>
      <p:sp>
        <p:nvSpPr>
          <p:cNvPr id="614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5334000" cy="30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Shared Memory Arrays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1200"/>
              <a:t>© David Kirk/NVIDIA and Wen-mei W. Hwu, 2007-2018 ECE408/CS483/ University of Illinois at Urbana-Champaign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B81EAAF4-0DB3-44B1-B7C2-884667B2F017}" type="slidenum">
              <a:rPr lang="en-US" sz="1400" smtClean="0">
                <a:latin typeface="Times New Roman" pitchFamily="18" charset="0"/>
              </a:rPr>
              <a:pPr eaLnBrk="1" hangingPunct="1"/>
              <a:t>8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457200" y="2546350"/>
            <a:ext cx="8610600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__global__ void </a:t>
            </a:r>
            <a:r>
              <a:rPr lang="en-US" sz="1400" dirty="0" err="1">
                <a:latin typeface="Courier New"/>
                <a:cs typeface="Courier New"/>
              </a:rPr>
              <a:t>MatrixMulKernel</a:t>
            </a:r>
            <a:r>
              <a:rPr lang="en-US" sz="1400" dirty="0">
                <a:latin typeface="Courier New"/>
                <a:cs typeface="Courier New"/>
              </a:rPr>
              <a:t>(float* M, float* N, float* P, </a:t>
            </a:r>
            <a:r>
              <a:rPr lang="en-US" sz="1400" dirty="0" err="1">
                <a:latin typeface="Courier New"/>
                <a:cs typeface="Courier New"/>
              </a:rPr>
              <a:t>int</a:t>
            </a:r>
            <a:r>
              <a:rPr lang="en-US" sz="1400" dirty="0">
                <a:latin typeface="Courier New"/>
                <a:cs typeface="Courier New"/>
              </a:rPr>
              <a:t> Width)</a:t>
            </a: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latin typeface="Courier New"/>
                <a:cs typeface="Courier New"/>
              </a:rPr>
              <a:t>{</a:t>
            </a:r>
          </a:p>
          <a:p>
            <a:pPr marL="533400" indent="-533400">
              <a:lnSpc>
                <a:spcPct val="80000"/>
              </a:lnSpc>
            </a:pPr>
            <a:endParaRPr lang="en-US" sz="1400" dirty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 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>
              <a:lnSpc>
                <a:spcPct val="80000"/>
              </a:lnSpc>
            </a:pPr>
            <a:r>
              <a:rPr lang="en-US" sz="1400" dirty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    __shared__ 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400" dirty="0" err="1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400" dirty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</p:txBody>
      </p:sp>
    </p:spTree>
    <p:extLst>
      <p:ext uri="{BB962C8B-B14F-4D97-AF65-F5344CB8AC3E}">
        <p14:creationId xmlns:p14="http://schemas.microsoft.com/office/powerpoint/2010/main" val="347443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434009"/>
            <a:ext cx="5507038" cy="247650"/>
          </a:xfrm>
        </p:spPr>
        <p:txBody>
          <a:bodyPr/>
          <a:lstStyle/>
          <a:p>
            <a:pPr>
              <a:defRPr/>
            </a:pPr>
            <a:r>
              <a:rPr lang="en-US"/>
              <a:t>© David Kirk/NVIDIA and Wen-mei W. Hwu, 2007-2018 ECE408/CS483/ University of Illinois at Urbana-Champaign</a:t>
            </a:r>
            <a:endParaRPr lang="en-US" dirty="0"/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01650" y="0"/>
            <a:ext cx="8642350" cy="685800"/>
          </a:xfrm>
        </p:spPr>
        <p:txBody>
          <a:bodyPr/>
          <a:lstStyle/>
          <a:p>
            <a:r>
              <a:rPr lang="en-US" dirty="0"/>
              <a:t>Shared Memory Tiling Basic Idea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78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535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924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4496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9068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364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821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784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7356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1928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6500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7107238" y="914400"/>
            <a:ext cx="457200" cy="4572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5" name="Oval 22"/>
          <p:cNvSpPr>
            <a:spLocks noChangeArrowheads="1"/>
          </p:cNvSpPr>
          <p:nvPr/>
        </p:nvSpPr>
        <p:spPr bwMode="auto">
          <a:xfrm>
            <a:off x="2763838" y="22098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  <a:p>
            <a:r>
              <a:rPr lang="en-US" dirty="0"/>
              <a:t>Thread 1</a:t>
            </a:r>
          </a:p>
        </p:txBody>
      </p:sp>
      <p:sp>
        <p:nvSpPr>
          <p:cNvPr id="10256" name="Oval 23"/>
          <p:cNvSpPr>
            <a:spLocks noChangeArrowheads="1"/>
          </p:cNvSpPr>
          <p:nvPr/>
        </p:nvSpPr>
        <p:spPr bwMode="auto">
          <a:xfrm>
            <a:off x="4668838" y="2209800"/>
            <a:ext cx="1447800" cy="14478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800" dirty="0"/>
          </a:p>
          <a:p>
            <a:r>
              <a:rPr lang="en-US" dirty="0"/>
              <a:t>Thread 2</a:t>
            </a:r>
          </a:p>
        </p:txBody>
      </p:sp>
      <p:cxnSp>
        <p:nvCxnSpPr>
          <p:cNvPr id="10257" name="Straight Arrow Connector 25"/>
          <p:cNvCxnSpPr>
            <a:cxnSpLocks noChangeShapeType="1"/>
            <a:stCxn id="10243" idx="2"/>
            <a:endCxn id="10255" idx="1"/>
          </p:cNvCxnSpPr>
          <p:nvPr/>
        </p:nvCxnSpPr>
        <p:spPr bwMode="auto">
          <a:xfrm rot="16200000" flipH="1">
            <a:off x="2116138" y="1562100"/>
            <a:ext cx="1050925" cy="669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8" name="Straight Arrow Connector 37"/>
          <p:cNvCxnSpPr>
            <a:cxnSpLocks noChangeShapeType="1"/>
          </p:cNvCxnSpPr>
          <p:nvPr/>
        </p:nvCxnSpPr>
        <p:spPr bwMode="auto">
          <a:xfrm rot="16200000" flipH="1">
            <a:off x="2497138" y="1714500"/>
            <a:ext cx="9906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9" name="TextBox 72"/>
          <p:cNvSpPr txBox="1">
            <a:spLocks noChangeArrowheads="1"/>
          </p:cNvSpPr>
          <p:nvPr/>
        </p:nvSpPr>
        <p:spPr bwMode="auto">
          <a:xfrm>
            <a:off x="6497638" y="2133600"/>
            <a:ext cx="152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 sz="6000"/>
              <a:t>…</a:t>
            </a:r>
          </a:p>
        </p:txBody>
      </p:sp>
      <p:sp>
        <p:nvSpPr>
          <p:cNvPr id="10260" name="TextBox 73"/>
          <p:cNvSpPr txBox="1">
            <a:spLocks noChangeArrowheads="1"/>
          </p:cNvSpPr>
          <p:nvPr/>
        </p:nvSpPr>
        <p:spPr bwMode="auto">
          <a:xfrm>
            <a:off x="1392238" y="9144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r>
              <a:rPr lang="en-US"/>
              <a:t>in</a:t>
            </a:r>
          </a:p>
        </p:txBody>
      </p:sp>
      <p:cxnSp>
        <p:nvCxnSpPr>
          <p:cNvPr id="10261" name="Straight Arrow Connector 48"/>
          <p:cNvCxnSpPr>
            <a:cxnSpLocks noChangeShapeType="1"/>
            <a:stCxn id="10245" idx="2"/>
          </p:cNvCxnSpPr>
          <p:nvPr/>
        </p:nvCxnSpPr>
        <p:spPr bwMode="auto">
          <a:xfrm rot="16200000" flipH="1">
            <a:off x="2840038" y="1752600"/>
            <a:ext cx="8382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Straight Arrow Connector 50"/>
          <p:cNvCxnSpPr>
            <a:cxnSpLocks noChangeShapeType="1"/>
            <a:stCxn id="10246" idx="2"/>
            <a:endCxn id="10255" idx="0"/>
          </p:cNvCxnSpPr>
          <p:nvPr/>
        </p:nvCxnSpPr>
        <p:spPr bwMode="auto">
          <a:xfrm rot="5400000">
            <a:off x="3163888" y="169545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Straight Arrow Connector 52"/>
          <p:cNvCxnSpPr>
            <a:cxnSpLocks noChangeShapeType="1"/>
            <a:stCxn id="10247" idx="2"/>
          </p:cNvCxnSpPr>
          <p:nvPr/>
        </p:nvCxnSpPr>
        <p:spPr bwMode="auto">
          <a:xfrm rot="5400000">
            <a:off x="3449638" y="1524000"/>
            <a:ext cx="8382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Straight Arrow Connector 54"/>
          <p:cNvCxnSpPr>
            <a:cxnSpLocks noChangeShapeType="1"/>
            <a:stCxn id="10248" idx="2"/>
          </p:cNvCxnSpPr>
          <p:nvPr/>
        </p:nvCxnSpPr>
        <p:spPr bwMode="auto">
          <a:xfrm rot="5400000">
            <a:off x="3754438" y="1371600"/>
            <a:ext cx="8382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5" name="Straight Arrow Connector 56"/>
          <p:cNvCxnSpPr>
            <a:cxnSpLocks noChangeShapeType="1"/>
            <a:stCxn id="10249" idx="2"/>
          </p:cNvCxnSpPr>
          <p:nvPr/>
        </p:nvCxnSpPr>
        <p:spPr bwMode="auto">
          <a:xfrm rot="5400000">
            <a:off x="4021138" y="1257300"/>
            <a:ext cx="91440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Straight Arrow Connector 59"/>
          <p:cNvCxnSpPr>
            <a:cxnSpLocks noChangeShapeType="1"/>
            <a:stCxn id="10250" idx="2"/>
            <a:endCxn id="10255" idx="7"/>
          </p:cNvCxnSpPr>
          <p:nvPr/>
        </p:nvCxnSpPr>
        <p:spPr bwMode="auto">
          <a:xfrm rot="5400000">
            <a:off x="4227513" y="1143000"/>
            <a:ext cx="1050925" cy="150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7" name="Straight Arrow Connector 61"/>
          <p:cNvCxnSpPr>
            <a:cxnSpLocks noChangeShapeType="1"/>
            <a:stCxn id="10251" idx="2"/>
          </p:cNvCxnSpPr>
          <p:nvPr/>
        </p:nvCxnSpPr>
        <p:spPr bwMode="auto">
          <a:xfrm rot="5400000">
            <a:off x="4478338" y="1028700"/>
            <a:ext cx="114300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8" name="Straight Arrow Connector 64"/>
          <p:cNvCxnSpPr>
            <a:cxnSpLocks noChangeShapeType="1"/>
            <a:stCxn id="10252" idx="2"/>
          </p:cNvCxnSpPr>
          <p:nvPr/>
        </p:nvCxnSpPr>
        <p:spPr bwMode="auto">
          <a:xfrm rot="5400000">
            <a:off x="4668838" y="838200"/>
            <a:ext cx="1219200" cy="2286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Straight Arrow Connector 68"/>
          <p:cNvCxnSpPr>
            <a:cxnSpLocks noChangeShapeType="1"/>
            <a:stCxn id="10243" idx="2"/>
          </p:cNvCxnSpPr>
          <p:nvPr/>
        </p:nvCxnSpPr>
        <p:spPr bwMode="auto">
          <a:xfrm rot="16200000" flipH="1">
            <a:off x="3221038" y="457200"/>
            <a:ext cx="914400" cy="274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0" name="Straight Arrow Connector 75"/>
          <p:cNvCxnSpPr>
            <a:cxnSpLocks noChangeShapeType="1"/>
            <a:stCxn id="10244" idx="2"/>
          </p:cNvCxnSpPr>
          <p:nvPr/>
        </p:nvCxnSpPr>
        <p:spPr bwMode="auto">
          <a:xfrm rot="16200000" flipH="1">
            <a:off x="3563938" y="571500"/>
            <a:ext cx="838200" cy="2438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Straight Arrow Connector 78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16200000" flipH="1">
            <a:off x="3887788" y="704850"/>
            <a:ext cx="838200" cy="2171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2" name="Straight Arrow Connector 81"/>
          <p:cNvCxnSpPr>
            <a:cxnSpLocks noChangeShapeType="1"/>
            <a:stCxn id="10246" idx="2"/>
            <a:endCxn id="10256" idx="0"/>
          </p:cNvCxnSpPr>
          <p:nvPr/>
        </p:nvCxnSpPr>
        <p:spPr bwMode="auto">
          <a:xfrm rot="16200000" flipH="1">
            <a:off x="4116388" y="933450"/>
            <a:ext cx="838200" cy="1714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3" name="Straight Arrow Connector 83"/>
          <p:cNvCxnSpPr>
            <a:cxnSpLocks noChangeShapeType="1"/>
            <a:stCxn id="10247" idx="2"/>
            <a:endCxn id="10256" idx="0"/>
          </p:cNvCxnSpPr>
          <p:nvPr/>
        </p:nvCxnSpPr>
        <p:spPr bwMode="auto">
          <a:xfrm rot="16200000" flipH="1">
            <a:off x="4344988" y="1162050"/>
            <a:ext cx="838200" cy="1257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4" name="Straight Arrow Connector 85"/>
          <p:cNvCxnSpPr>
            <a:cxnSpLocks noChangeShapeType="1"/>
            <a:stCxn id="10248" idx="2"/>
          </p:cNvCxnSpPr>
          <p:nvPr/>
        </p:nvCxnSpPr>
        <p:spPr bwMode="auto">
          <a:xfrm rot="16200000" flipH="1">
            <a:off x="4630738" y="1333500"/>
            <a:ext cx="7620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5" name="Straight Arrow Connector 87"/>
          <p:cNvCxnSpPr>
            <a:cxnSpLocks noChangeShapeType="1"/>
            <a:stCxn id="10249" idx="2"/>
          </p:cNvCxnSpPr>
          <p:nvPr/>
        </p:nvCxnSpPr>
        <p:spPr bwMode="auto">
          <a:xfrm rot="16200000" flipH="1">
            <a:off x="4859338" y="1562100"/>
            <a:ext cx="7620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6" name="Straight Arrow Connector 89"/>
          <p:cNvCxnSpPr>
            <a:cxnSpLocks noChangeShapeType="1"/>
            <a:stCxn id="10250" idx="2"/>
            <a:endCxn id="10256" idx="0"/>
          </p:cNvCxnSpPr>
          <p:nvPr/>
        </p:nvCxnSpPr>
        <p:spPr bwMode="auto">
          <a:xfrm rot="5400000">
            <a:off x="5030788" y="1733550"/>
            <a:ext cx="838200" cy="114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7" name="Straight Arrow Connector 91"/>
          <p:cNvCxnSpPr>
            <a:cxnSpLocks noChangeShapeType="1"/>
            <a:stCxn id="10251" idx="2"/>
          </p:cNvCxnSpPr>
          <p:nvPr/>
        </p:nvCxnSpPr>
        <p:spPr bwMode="auto">
          <a:xfrm rot="5400000">
            <a:off x="5316538" y="1485900"/>
            <a:ext cx="76200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8" name="Straight Arrow Connector 93"/>
          <p:cNvCxnSpPr>
            <a:cxnSpLocks noChangeShapeType="1"/>
            <a:stCxn id="10253" idx="2"/>
          </p:cNvCxnSpPr>
          <p:nvPr/>
        </p:nvCxnSpPr>
        <p:spPr bwMode="auto">
          <a:xfrm rot="5400000">
            <a:off x="4973638" y="609600"/>
            <a:ext cx="1143000" cy="2667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9" name="Straight Arrow Connector 95"/>
          <p:cNvCxnSpPr>
            <a:cxnSpLocks noChangeShapeType="1"/>
            <a:stCxn id="10254" idx="2"/>
          </p:cNvCxnSpPr>
          <p:nvPr/>
        </p:nvCxnSpPr>
        <p:spPr bwMode="auto">
          <a:xfrm rot="5400000">
            <a:off x="5164138" y="419100"/>
            <a:ext cx="1219200" cy="3124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0" name="Straight Arrow Connector 97"/>
          <p:cNvCxnSpPr>
            <a:cxnSpLocks noChangeShapeType="1"/>
            <a:stCxn id="10252" idx="2"/>
            <a:endCxn id="10256" idx="0"/>
          </p:cNvCxnSpPr>
          <p:nvPr/>
        </p:nvCxnSpPr>
        <p:spPr bwMode="auto">
          <a:xfrm rot="5400000">
            <a:off x="5487988" y="1276350"/>
            <a:ext cx="838200" cy="1028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1" name="Straight Arrow Connector 99"/>
          <p:cNvCxnSpPr>
            <a:cxnSpLocks noChangeShapeType="1"/>
            <a:stCxn id="10253" idx="2"/>
          </p:cNvCxnSpPr>
          <p:nvPr/>
        </p:nvCxnSpPr>
        <p:spPr bwMode="auto">
          <a:xfrm rot="5400000">
            <a:off x="5811838" y="1143000"/>
            <a:ext cx="838200" cy="129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2" name="Straight Arrow Connector 101"/>
          <p:cNvCxnSpPr>
            <a:cxnSpLocks noChangeShapeType="1"/>
            <a:stCxn id="10254" idx="2"/>
          </p:cNvCxnSpPr>
          <p:nvPr/>
        </p:nvCxnSpPr>
        <p:spPr bwMode="auto">
          <a:xfrm rot="5400000">
            <a:off x="6078538" y="1028700"/>
            <a:ext cx="9144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325438" y="1431925"/>
            <a:ext cx="2157412" cy="461963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" pitchFamily="18" charset="0"/>
              </a:rPr>
              <a:t>Global Memory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1068F9-214E-48D3-87CC-411BAFAB0D51}"/>
              </a:ext>
            </a:extLst>
          </p:cNvPr>
          <p:cNvGrpSpPr/>
          <p:nvPr/>
        </p:nvGrpSpPr>
        <p:grpSpPr>
          <a:xfrm>
            <a:off x="325438" y="3581400"/>
            <a:ext cx="7315200" cy="3276600"/>
            <a:chOff x="325438" y="3581400"/>
            <a:chExt cx="7315200" cy="3276600"/>
          </a:xfrm>
        </p:grpSpPr>
        <p:sp>
          <p:nvSpPr>
            <p:cNvPr id="10284" name="Rectangle 3"/>
            <p:cNvSpPr>
              <a:spLocks noChangeArrowheads="1"/>
            </p:cNvSpPr>
            <p:nvPr/>
          </p:nvSpPr>
          <p:spPr bwMode="auto">
            <a:xfrm>
              <a:off x="19256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5" name="Rectangle 4"/>
            <p:cNvSpPr>
              <a:spLocks noChangeArrowheads="1"/>
            </p:cNvSpPr>
            <p:nvPr/>
          </p:nvSpPr>
          <p:spPr bwMode="auto">
            <a:xfrm>
              <a:off x="23828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Rectangle 5"/>
            <p:cNvSpPr>
              <a:spLocks noChangeArrowheads="1"/>
            </p:cNvSpPr>
            <p:nvPr/>
          </p:nvSpPr>
          <p:spPr bwMode="auto">
            <a:xfrm>
              <a:off x="28400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Rectangle 6"/>
            <p:cNvSpPr>
              <a:spLocks noChangeArrowheads="1"/>
            </p:cNvSpPr>
            <p:nvPr/>
          </p:nvSpPr>
          <p:spPr bwMode="auto">
            <a:xfrm>
              <a:off x="32972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Rectangle 7"/>
            <p:cNvSpPr>
              <a:spLocks noChangeArrowheads="1"/>
            </p:cNvSpPr>
            <p:nvPr/>
          </p:nvSpPr>
          <p:spPr bwMode="auto">
            <a:xfrm>
              <a:off x="37544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Rectangle 8"/>
            <p:cNvSpPr>
              <a:spLocks noChangeArrowheads="1"/>
            </p:cNvSpPr>
            <p:nvPr/>
          </p:nvSpPr>
          <p:spPr bwMode="auto">
            <a:xfrm>
              <a:off x="42116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Rectangle 9"/>
            <p:cNvSpPr>
              <a:spLocks noChangeArrowheads="1"/>
            </p:cNvSpPr>
            <p:nvPr/>
          </p:nvSpPr>
          <p:spPr bwMode="auto">
            <a:xfrm>
              <a:off x="46688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Rectangle 10"/>
            <p:cNvSpPr>
              <a:spLocks noChangeArrowheads="1"/>
            </p:cNvSpPr>
            <p:nvPr/>
          </p:nvSpPr>
          <p:spPr bwMode="auto">
            <a:xfrm>
              <a:off x="51260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Rectangle 11"/>
            <p:cNvSpPr>
              <a:spLocks noChangeArrowheads="1"/>
            </p:cNvSpPr>
            <p:nvPr/>
          </p:nvSpPr>
          <p:spPr bwMode="auto">
            <a:xfrm>
              <a:off x="55832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Rectangle 12"/>
            <p:cNvSpPr>
              <a:spLocks noChangeArrowheads="1"/>
            </p:cNvSpPr>
            <p:nvPr/>
          </p:nvSpPr>
          <p:spPr bwMode="auto">
            <a:xfrm>
              <a:off x="60404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Rectangle 13"/>
            <p:cNvSpPr>
              <a:spLocks noChangeArrowheads="1"/>
            </p:cNvSpPr>
            <p:nvPr/>
          </p:nvSpPr>
          <p:spPr bwMode="auto">
            <a:xfrm>
              <a:off x="64976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Rectangle 14"/>
            <p:cNvSpPr>
              <a:spLocks noChangeArrowheads="1"/>
            </p:cNvSpPr>
            <p:nvPr/>
          </p:nvSpPr>
          <p:spPr bwMode="auto">
            <a:xfrm>
              <a:off x="6954838" y="4114800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Oval 22"/>
            <p:cNvSpPr>
              <a:spLocks noChangeArrowheads="1"/>
            </p:cNvSpPr>
            <p:nvPr/>
          </p:nvSpPr>
          <p:spPr bwMode="auto">
            <a:xfrm>
              <a:off x="2382838" y="5410200"/>
              <a:ext cx="1447800" cy="1447800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  <a:p>
              <a:r>
                <a:rPr lang="en-US" dirty="0"/>
                <a:t>Thread 1</a:t>
              </a:r>
            </a:p>
          </p:txBody>
        </p:sp>
        <p:sp>
          <p:nvSpPr>
            <p:cNvPr id="10297" name="Oval 23"/>
            <p:cNvSpPr>
              <a:spLocks noChangeArrowheads="1"/>
            </p:cNvSpPr>
            <p:nvPr/>
          </p:nvSpPr>
          <p:spPr bwMode="auto">
            <a:xfrm>
              <a:off x="4935538" y="5410200"/>
              <a:ext cx="1447800" cy="1447800"/>
            </a:xfrm>
            <a:prstGeom prst="ellipse">
              <a:avLst/>
            </a:prstGeom>
            <a:solidFill>
              <a:srgbClr val="00B8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 dirty="0"/>
            </a:p>
            <a:p>
              <a:r>
                <a:rPr lang="en-US" dirty="0"/>
                <a:t>Thread 2</a:t>
              </a:r>
            </a:p>
          </p:txBody>
        </p:sp>
        <p:sp>
          <p:nvSpPr>
            <p:cNvPr id="10298" name="TextBox 72"/>
            <p:cNvSpPr txBox="1">
              <a:spLocks noChangeArrowheads="1"/>
            </p:cNvSpPr>
            <p:nvPr/>
          </p:nvSpPr>
          <p:spPr bwMode="auto">
            <a:xfrm>
              <a:off x="6116638" y="5334000"/>
              <a:ext cx="1524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 sz="6000"/>
                <a:t>…</a:t>
              </a:r>
            </a:p>
          </p:txBody>
        </p:sp>
        <p:sp>
          <p:nvSpPr>
            <p:cNvPr id="10299" name="Rectangle 3"/>
            <p:cNvSpPr>
              <a:spLocks noChangeArrowheads="1"/>
            </p:cNvSpPr>
            <p:nvPr/>
          </p:nvSpPr>
          <p:spPr bwMode="auto">
            <a:xfrm>
              <a:off x="3525838" y="48768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Rectangle 4"/>
            <p:cNvSpPr>
              <a:spLocks noChangeArrowheads="1"/>
            </p:cNvSpPr>
            <p:nvPr/>
          </p:nvSpPr>
          <p:spPr bwMode="auto">
            <a:xfrm>
              <a:off x="3983038" y="48768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Rectangle 5"/>
            <p:cNvSpPr>
              <a:spLocks noChangeArrowheads="1"/>
            </p:cNvSpPr>
            <p:nvPr/>
          </p:nvSpPr>
          <p:spPr bwMode="auto">
            <a:xfrm>
              <a:off x="4440238" y="48768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Rectangle 6"/>
            <p:cNvSpPr>
              <a:spLocks noChangeArrowheads="1"/>
            </p:cNvSpPr>
            <p:nvPr/>
          </p:nvSpPr>
          <p:spPr bwMode="auto">
            <a:xfrm>
              <a:off x="4897438" y="48768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303" name="Straight Arrow Connector 74"/>
            <p:cNvCxnSpPr>
              <a:cxnSpLocks noChangeShapeType="1"/>
              <a:stCxn id="10284" idx="2"/>
              <a:endCxn id="10299" idx="0"/>
            </p:cNvCxnSpPr>
            <p:nvPr/>
          </p:nvCxnSpPr>
          <p:spPr bwMode="auto">
            <a:xfrm rot="16200000" flipH="1">
              <a:off x="2801938" y="3924300"/>
              <a:ext cx="3048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4" name="Straight Arrow Connector 76"/>
            <p:cNvCxnSpPr>
              <a:cxnSpLocks noChangeShapeType="1"/>
              <a:stCxn id="10285" idx="2"/>
              <a:endCxn id="10300" idx="0"/>
            </p:cNvCxnSpPr>
            <p:nvPr/>
          </p:nvCxnSpPr>
          <p:spPr bwMode="auto">
            <a:xfrm rot="16200000" flipH="1">
              <a:off x="3259138" y="3924300"/>
              <a:ext cx="3048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5" name="Straight Arrow Connector 78"/>
            <p:cNvCxnSpPr>
              <a:cxnSpLocks noChangeShapeType="1"/>
              <a:stCxn id="10286" idx="2"/>
              <a:endCxn id="10301" idx="0"/>
            </p:cNvCxnSpPr>
            <p:nvPr/>
          </p:nvCxnSpPr>
          <p:spPr bwMode="auto">
            <a:xfrm rot="16200000" flipH="1">
              <a:off x="3716338" y="3924300"/>
              <a:ext cx="304800" cy="1600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6" name="Straight Arrow Connector 80"/>
            <p:cNvCxnSpPr>
              <a:cxnSpLocks noChangeShapeType="1"/>
              <a:endCxn id="10302" idx="0"/>
            </p:cNvCxnSpPr>
            <p:nvPr/>
          </p:nvCxnSpPr>
          <p:spPr bwMode="auto">
            <a:xfrm>
              <a:off x="3678238" y="4572000"/>
              <a:ext cx="14478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7" name="Straight Arrow Connector 82"/>
            <p:cNvCxnSpPr>
              <a:cxnSpLocks noChangeShapeType="1"/>
              <a:stCxn id="10288" idx="2"/>
              <a:endCxn id="10299" idx="0"/>
            </p:cNvCxnSpPr>
            <p:nvPr/>
          </p:nvCxnSpPr>
          <p:spPr bwMode="auto">
            <a:xfrm rot="5400000">
              <a:off x="3716338" y="4610100"/>
              <a:ext cx="3048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8" name="Straight Arrow Connector 84"/>
            <p:cNvCxnSpPr>
              <a:cxnSpLocks noChangeShapeType="1"/>
              <a:stCxn id="10289" idx="2"/>
              <a:endCxn id="10300" idx="0"/>
            </p:cNvCxnSpPr>
            <p:nvPr/>
          </p:nvCxnSpPr>
          <p:spPr bwMode="auto">
            <a:xfrm rot="5400000">
              <a:off x="4173538" y="4610100"/>
              <a:ext cx="3048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09" name="Straight Arrow Connector 86"/>
            <p:cNvCxnSpPr>
              <a:cxnSpLocks noChangeShapeType="1"/>
              <a:stCxn id="10290" idx="2"/>
              <a:endCxn id="10301" idx="0"/>
            </p:cNvCxnSpPr>
            <p:nvPr/>
          </p:nvCxnSpPr>
          <p:spPr bwMode="auto">
            <a:xfrm rot="5400000">
              <a:off x="4630738" y="4610100"/>
              <a:ext cx="3048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0" name="Straight Arrow Connector 88"/>
            <p:cNvCxnSpPr>
              <a:cxnSpLocks noChangeShapeType="1"/>
              <a:stCxn id="10291" idx="2"/>
              <a:endCxn id="10302" idx="0"/>
            </p:cNvCxnSpPr>
            <p:nvPr/>
          </p:nvCxnSpPr>
          <p:spPr bwMode="auto">
            <a:xfrm rot="5400000">
              <a:off x="5087938" y="4610100"/>
              <a:ext cx="3048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1" name="Straight Arrow Connector 90"/>
            <p:cNvCxnSpPr>
              <a:cxnSpLocks noChangeShapeType="1"/>
              <a:stCxn id="10299" idx="2"/>
            </p:cNvCxnSpPr>
            <p:nvPr/>
          </p:nvCxnSpPr>
          <p:spPr bwMode="auto">
            <a:xfrm rot="5400000">
              <a:off x="3525838" y="5257800"/>
              <a:ext cx="1524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2" name="Straight Arrow Connector 92"/>
            <p:cNvCxnSpPr>
              <a:cxnSpLocks noChangeShapeType="1"/>
              <a:stCxn id="10300" idx="2"/>
              <a:endCxn id="10296" idx="7"/>
            </p:cNvCxnSpPr>
            <p:nvPr/>
          </p:nvCxnSpPr>
          <p:spPr bwMode="auto">
            <a:xfrm rot="5400000">
              <a:off x="3770313" y="5181600"/>
              <a:ext cx="288925" cy="5937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3" name="Straight Arrow Connector 94"/>
            <p:cNvCxnSpPr>
              <a:cxnSpLocks noChangeShapeType="1"/>
              <a:stCxn id="10301" idx="2"/>
            </p:cNvCxnSpPr>
            <p:nvPr/>
          </p:nvCxnSpPr>
          <p:spPr bwMode="auto">
            <a:xfrm rot="5400000">
              <a:off x="3944938" y="5067300"/>
              <a:ext cx="457200" cy="990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4" name="Straight Arrow Connector 97"/>
            <p:cNvCxnSpPr>
              <a:cxnSpLocks noChangeShapeType="1"/>
              <a:stCxn id="10302" idx="2"/>
            </p:cNvCxnSpPr>
            <p:nvPr/>
          </p:nvCxnSpPr>
          <p:spPr bwMode="auto">
            <a:xfrm rot="5400000">
              <a:off x="4211638" y="4953000"/>
              <a:ext cx="533400" cy="1295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5" name="Straight Arrow Connector 99"/>
            <p:cNvCxnSpPr>
              <a:cxnSpLocks noChangeShapeType="1"/>
              <a:stCxn id="10299" idx="2"/>
            </p:cNvCxnSpPr>
            <p:nvPr/>
          </p:nvCxnSpPr>
          <p:spPr bwMode="auto">
            <a:xfrm rot="16200000" flipH="1">
              <a:off x="4068763" y="5019675"/>
              <a:ext cx="552450" cy="1181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6" name="Straight Arrow Connector 101"/>
            <p:cNvCxnSpPr>
              <a:cxnSpLocks noChangeShapeType="1"/>
              <a:stCxn id="10300" idx="2"/>
            </p:cNvCxnSpPr>
            <p:nvPr/>
          </p:nvCxnSpPr>
          <p:spPr bwMode="auto">
            <a:xfrm rot="16200000" flipH="1">
              <a:off x="4412457" y="5133181"/>
              <a:ext cx="438150" cy="8397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7" name="Straight Arrow Connector 103"/>
            <p:cNvCxnSpPr>
              <a:cxnSpLocks noChangeShapeType="1"/>
              <a:stCxn id="10301" idx="2"/>
              <a:endCxn id="10297" idx="1"/>
            </p:cNvCxnSpPr>
            <p:nvPr/>
          </p:nvCxnSpPr>
          <p:spPr bwMode="auto">
            <a:xfrm rot="16200000" flipH="1">
              <a:off x="4764088" y="5238750"/>
              <a:ext cx="288925" cy="479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18" name="Straight Arrow Connector 105"/>
            <p:cNvCxnSpPr>
              <a:cxnSpLocks noChangeShapeType="1"/>
            </p:cNvCxnSpPr>
            <p:nvPr/>
          </p:nvCxnSpPr>
          <p:spPr bwMode="auto">
            <a:xfrm rot="16200000" flipH="1">
              <a:off x="5176044" y="5436394"/>
              <a:ext cx="246063" cy="412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7" name="TextBox 106"/>
            <p:cNvSpPr txBox="1"/>
            <p:nvPr/>
          </p:nvSpPr>
          <p:spPr>
            <a:xfrm>
              <a:off x="325438" y="3581400"/>
              <a:ext cx="2157412" cy="46196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Palatino" pitchFamily="18" charset="0"/>
                </a:rPr>
                <a:t>Global Memory</a:t>
              </a:r>
            </a:p>
          </p:txBody>
        </p:sp>
        <p:sp>
          <p:nvSpPr>
            <p:cNvPr id="10320" name="TextBox 73"/>
            <p:cNvSpPr txBox="1">
              <a:spLocks noChangeArrowheads="1"/>
            </p:cNvSpPr>
            <p:nvPr/>
          </p:nvSpPr>
          <p:spPr bwMode="auto">
            <a:xfrm>
              <a:off x="1392238" y="4114800"/>
              <a:ext cx="457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Palatino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Palatino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Palatino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Palatino"/>
                </a:defRPr>
              </a:lvl9pPr>
            </a:lstStyle>
            <a:p>
              <a:pPr eaLnBrk="1" hangingPunct="1"/>
              <a:r>
                <a:rPr lang="en-US"/>
                <a:t>in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858838" y="4876800"/>
              <a:ext cx="2406650" cy="461963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Palatino" pitchFamily="18" charset="0"/>
                </a:rPr>
                <a:t>On-chip Memory</a:t>
              </a:r>
            </a:p>
          </p:txBody>
        </p:sp>
      </p:grpSp>
      <p:sp>
        <p:nvSpPr>
          <p:cNvPr id="10322" name="Down Arrow 109"/>
          <p:cNvSpPr>
            <a:spLocks noChangeArrowheads="1"/>
          </p:cNvSpPr>
          <p:nvPr/>
        </p:nvSpPr>
        <p:spPr bwMode="auto">
          <a:xfrm>
            <a:off x="4287838" y="3505200"/>
            <a:ext cx="533400" cy="5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3" name="Slide Number Placeholder 8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48A3758E-D1D8-4DEB-90EE-F1B2C0212217}" type="slidenum">
              <a:rPr lang="en-US" sz="1400" smtClean="0">
                <a:latin typeface="Times New Roman" pitchFamily="18" charset="0"/>
              </a:rPr>
              <a:pPr eaLnBrk="1" hangingPunct="1"/>
              <a:t>9</a:t>
            </a:fld>
            <a:endParaRPr lang="en-US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283B75E463EA4F847C6ED8393200D6" ma:contentTypeVersion="0" ma:contentTypeDescription="Create a new document." ma:contentTypeScope="" ma:versionID="f0cb5aace1d1c693d80af9171748ab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F7F353-2A86-4E14-ACCC-010A39EF8F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6E168D-6615-42A5-ABA6-BCF88E8EA9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EDFCE5-49D7-4675-A6CF-27F00E62767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46985</TotalTime>
  <Words>2623</Words>
  <Application>Microsoft Office PowerPoint</Application>
  <PresentationFormat>On-screen Show (4:3)</PresentationFormat>
  <Paragraphs>754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Gulim</vt:lpstr>
      <vt:lpstr>PMingLiU</vt:lpstr>
      <vt:lpstr>PMingLiU</vt:lpstr>
      <vt:lpstr>Arial</vt:lpstr>
      <vt:lpstr>Calibri</vt:lpstr>
      <vt:lpstr>Courier New</vt:lpstr>
      <vt:lpstr>Palatino</vt:lpstr>
      <vt:lpstr>Times New Roman</vt:lpstr>
      <vt:lpstr>Default Design</vt:lpstr>
      <vt:lpstr>ECE408/CS483/CSE408 Spring 2018  Applied Parallel Programming   Lectures 5:  Locality and Tiled Matrix Multiplication</vt:lpstr>
      <vt:lpstr>Objective</vt:lpstr>
      <vt:lpstr>Kernel Invocation (Host-side Code) </vt:lpstr>
      <vt:lpstr>A Simple Matrix Multiplication Kernel (Simplified Dimension and Syntax!)</vt:lpstr>
      <vt:lpstr>How about performance on a device with 150 GB/s memory bandwidth?</vt:lpstr>
      <vt:lpstr>Tiled Matrix-Matrix Multiplication using  Shared Memory</vt:lpstr>
      <vt:lpstr>A Common Programming Strategy</vt:lpstr>
      <vt:lpstr>Declaring Shared Memory Arrays</vt:lpstr>
      <vt:lpstr>Shared Memory Tiling Basic Idea</vt:lpstr>
      <vt:lpstr>Outline of Technique</vt:lpstr>
      <vt:lpstr>Idea: Place global memory data into Shared Memory for reuse</vt:lpstr>
      <vt:lpstr>Tiled Multiply</vt:lpstr>
      <vt:lpstr>Loading a Tile</vt:lpstr>
      <vt:lpstr>Work for Block (0,0)</vt:lpstr>
      <vt:lpstr>Work for Block (0,0) Threads use shared memory data in step 0.</vt:lpstr>
      <vt:lpstr>Work for Block (0,0) Threads use shared memory data in step 1.</vt:lpstr>
      <vt:lpstr>Work for Block (0,0)</vt:lpstr>
      <vt:lpstr>Work for Block (0,0) Threads use shared memory data in step 2.</vt:lpstr>
      <vt:lpstr>Loading an Input Tile 0</vt:lpstr>
      <vt:lpstr>Loading an Input Tile 1</vt:lpstr>
      <vt:lpstr>Loading an Input Tile m</vt:lpstr>
      <vt:lpstr>Accessing a Tile</vt:lpstr>
      <vt:lpstr>Barrier Synchronization</vt:lpstr>
      <vt:lpstr>PowerPoint Presentation</vt:lpstr>
      <vt:lpstr>Tiled Matrix Multiplication Kernel</vt:lpstr>
      <vt:lpstr>Compare with Basic MM Kernel</vt:lpstr>
      <vt:lpstr>Shared Memory and Threading</vt:lpstr>
      <vt:lpstr>Memory Bandwidth Consumption</vt:lpstr>
      <vt:lpstr>Device Query</vt:lpstr>
      <vt:lpstr>Any more questions? Read Chapter 4!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Kirk</dc:creator>
  <cp:lastModifiedBy>Wen-mei Hwu</cp:lastModifiedBy>
  <cp:revision>247</cp:revision>
  <dcterms:created xsi:type="dcterms:W3CDTF">1601-01-01T00:00:00Z</dcterms:created>
  <dcterms:modified xsi:type="dcterms:W3CDTF">2018-01-30T13:50:31Z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0x0101004B283B75E463EA4F847C6ED8393200D6</vt:lpwstr>
  </property>
</Properties>
</file>