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419" r:id="rId3"/>
    <p:sldId id="418" r:id="rId4"/>
    <p:sldId id="420" r:id="rId5"/>
    <p:sldId id="412" r:id="rId6"/>
    <p:sldId id="413" r:id="rId7"/>
    <p:sldId id="414" r:id="rId8"/>
    <p:sldId id="417" r:id="rId9"/>
    <p:sldId id="415" r:id="rId10"/>
    <p:sldId id="416" r:id="rId11"/>
    <p:sldId id="391" r:id="rId12"/>
    <p:sldId id="393" r:id="rId13"/>
    <p:sldId id="392" r:id="rId14"/>
    <p:sldId id="398" r:id="rId15"/>
    <p:sldId id="400" r:id="rId16"/>
    <p:sldId id="401" r:id="rId17"/>
    <p:sldId id="402" r:id="rId18"/>
    <p:sldId id="397" r:id="rId19"/>
    <p:sldId id="394" r:id="rId20"/>
    <p:sldId id="395" r:id="rId21"/>
    <p:sldId id="405" r:id="rId22"/>
    <p:sldId id="406" r:id="rId23"/>
    <p:sldId id="404" r:id="rId24"/>
    <p:sldId id="411" r:id="rId25"/>
  </p:sldIdLst>
  <p:sldSz cx="9144000" cy="6858000" type="screen4x3"/>
  <p:notesSz cx="7315200" cy="9601200"/>
  <p:defaultTextStyle>
    <a:defPPr>
      <a:defRPr lang="en-US"/>
    </a:defPPr>
    <a:lvl1pPr algn="l" rtl="0" fontAlgn="base">
      <a:spcBef>
        <a:spcPct val="0"/>
      </a:spcBef>
      <a:spcAft>
        <a:spcPct val="0"/>
      </a:spcAft>
      <a:defRPr sz="1600" kern="1200">
        <a:solidFill>
          <a:schemeClr val="tx1"/>
        </a:solidFill>
        <a:latin typeface="Palatino" pitchFamily="18" charset="0"/>
        <a:ea typeface="+mn-ea"/>
        <a:cs typeface="+mn-cs"/>
      </a:defRPr>
    </a:lvl1pPr>
    <a:lvl2pPr marL="457200" algn="l" rtl="0" fontAlgn="base">
      <a:spcBef>
        <a:spcPct val="0"/>
      </a:spcBef>
      <a:spcAft>
        <a:spcPct val="0"/>
      </a:spcAft>
      <a:defRPr sz="1600" kern="1200">
        <a:solidFill>
          <a:schemeClr val="tx1"/>
        </a:solidFill>
        <a:latin typeface="Palatino" pitchFamily="18" charset="0"/>
        <a:ea typeface="+mn-ea"/>
        <a:cs typeface="+mn-cs"/>
      </a:defRPr>
    </a:lvl2pPr>
    <a:lvl3pPr marL="914400" algn="l" rtl="0" fontAlgn="base">
      <a:spcBef>
        <a:spcPct val="0"/>
      </a:spcBef>
      <a:spcAft>
        <a:spcPct val="0"/>
      </a:spcAft>
      <a:defRPr sz="1600" kern="1200">
        <a:solidFill>
          <a:schemeClr val="tx1"/>
        </a:solidFill>
        <a:latin typeface="Palatino" pitchFamily="18" charset="0"/>
        <a:ea typeface="+mn-ea"/>
        <a:cs typeface="+mn-cs"/>
      </a:defRPr>
    </a:lvl3pPr>
    <a:lvl4pPr marL="1371600" algn="l" rtl="0" fontAlgn="base">
      <a:spcBef>
        <a:spcPct val="0"/>
      </a:spcBef>
      <a:spcAft>
        <a:spcPct val="0"/>
      </a:spcAft>
      <a:defRPr sz="1600" kern="1200">
        <a:solidFill>
          <a:schemeClr val="tx1"/>
        </a:solidFill>
        <a:latin typeface="Palatino" pitchFamily="18" charset="0"/>
        <a:ea typeface="+mn-ea"/>
        <a:cs typeface="+mn-cs"/>
      </a:defRPr>
    </a:lvl4pPr>
    <a:lvl5pPr marL="1828800" algn="l" rtl="0" fontAlgn="base">
      <a:spcBef>
        <a:spcPct val="0"/>
      </a:spcBef>
      <a:spcAft>
        <a:spcPct val="0"/>
      </a:spcAft>
      <a:defRPr sz="1600" kern="1200">
        <a:solidFill>
          <a:schemeClr val="tx1"/>
        </a:solidFill>
        <a:latin typeface="Palatino" pitchFamily="18" charset="0"/>
        <a:ea typeface="+mn-ea"/>
        <a:cs typeface="+mn-cs"/>
      </a:defRPr>
    </a:lvl5pPr>
    <a:lvl6pPr marL="2286000" algn="l" defTabSz="914400" rtl="0" eaLnBrk="1" latinLnBrk="0" hangingPunct="1">
      <a:defRPr sz="1600" kern="1200">
        <a:solidFill>
          <a:schemeClr val="tx1"/>
        </a:solidFill>
        <a:latin typeface="Palatino" pitchFamily="18" charset="0"/>
        <a:ea typeface="+mn-ea"/>
        <a:cs typeface="+mn-cs"/>
      </a:defRPr>
    </a:lvl6pPr>
    <a:lvl7pPr marL="2743200" algn="l" defTabSz="914400" rtl="0" eaLnBrk="1" latinLnBrk="0" hangingPunct="1">
      <a:defRPr sz="1600" kern="1200">
        <a:solidFill>
          <a:schemeClr val="tx1"/>
        </a:solidFill>
        <a:latin typeface="Palatino" pitchFamily="18" charset="0"/>
        <a:ea typeface="+mn-ea"/>
        <a:cs typeface="+mn-cs"/>
      </a:defRPr>
    </a:lvl7pPr>
    <a:lvl8pPr marL="3200400" algn="l" defTabSz="914400" rtl="0" eaLnBrk="1" latinLnBrk="0" hangingPunct="1">
      <a:defRPr sz="1600" kern="1200">
        <a:solidFill>
          <a:schemeClr val="tx1"/>
        </a:solidFill>
        <a:latin typeface="Palatino" pitchFamily="18" charset="0"/>
        <a:ea typeface="+mn-ea"/>
        <a:cs typeface="+mn-cs"/>
      </a:defRPr>
    </a:lvl8pPr>
    <a:lvl9pPr marL="3657600" algn="l" defTabSz="914400" rtl="0" eaLnBrk="1" latinLnBrk="0" hangingPunct="1">
      <a:defRPr sz="1600" kern="1200">
        <a:solidFill>
          <a:schemeClr val="tx1"/>
        </a:solidFill>
        <a:latin typeface="Palatino"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mei Hwu" initials="WH" lastIdx="1" clrIdx="0">
    <p:extLst>
      <p:ext uri="{19B8F6BF-5375-455C-9EA6-DF929625EA0E}">
        <p15:presenceInfo xmlns:p15="http://schemas.microsoft.com/office/powerpoint/2012/main" userId="efdbaa239328d7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2" autoAdjust="0"/>
    <p:restoredTop sz="92677" autoAdjust="0"/>
  </p:normalViewPr>
  <p:slideViewPr>
    <p:cSldViewPr>
      <p:cViewPr varScale="1">
        <p:scale>
          <a:sx n="64" d="100"/>
          <a:sy n="64" d="100"/>
        </p:scale>
        <p:origin x="1434"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defRPr sz="1200"/>
            </a:lvl1pPr>
          </a:lstStyle>
          <a:p>
            <a:pPr>
              <a:defRPr/>
            </a:pPr>
            <a:endParaRPr lang="en-US"/>
          </a:p>
        </p:txBody>
      </p:sp>
      <p:sp>
        <p:nvSpPr>
          <p:cNvPr id="122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defRPr sz="1200"/>
            </a:lvl1pPr>
          </a:lstStyle>
          <a:p>
            <a:pPr>
              <a:defRPr/>
            </a:pPr>
            <a:endParaRPr lang="en-US"/>
          </a:p>
        </p:txBody>
      </p:sp>
      <p:sp>
        <p:nvSpPr>
          <p:cNvPr id="122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defRPr sz="1200"/>
            </a:lvl1pPr>
          </a:lstStyle>
          <a:p>
            <a:pPr>
              <a:defRPr/>
            </a:pPr>
            <a:endParaRPr lang="en-US"/>
          </a:p>
        </p:txBody>
      </p:sp>
      <p:sp>
        <p:nvSpPr>
          <p:cNvPr id="122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defRPr sz="1200"/>
            </a:lvl1pPr>
          </a:lstStyle>
          <a:p>
            <a:pPr>
              <a:defRPr/>
            </a:pPr>
            <a:fld id="{D735A078-81DB-4CC4-812B-EDD2520A8D3E}" type="slidenum">
              <a:rPr lang="en-US"/>
              <a:pPr>
                <a:defRPr/>
              </a:pPr>
              <a:t>‹#›</a:t>
            </a:fld>
            <a:endParaRPr lang="en-US"/>
          </a:p>
        </p:txBody>
      </p:sp>
    </p:spTree>
    <p:extLst>
      <p:ext uri="{BB962C8B-B14F-4D97-AF65-F5344CB8AC3E}">
        <p14:creationId xmlns:p14="http://schemas.microsoft.com/office/powerpoint/2010/main" val="2745341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4933" tIns="47467" rIns="94933" bIns="47467" numCol="1" anchor="t" anchorCtr="0" compatLnSpc="1">
            <a:prstTxWarp prst="textNoShape">
              <a:avLst/>
            </a:prstTxWarp>
          </a:bodyPr>
          <a:lstStyle>
            <a:lvl1pPr defTabSz="949325" eaLnBrk="0" hangingPunct="0">
              <a:defRPr sz="1200">
                <a:latin typeface="Times New Roman" pitchFamily="18" charset="0"/>
              </a:defRPr>
            </a:lvl1pPr>
          </a:lstStyle>
          <a:p>
            <a:pPr>
              <a:defRPr/>
            </a:pPr>
            <a:endParaRPr lang="en-US"/>
          </a:p>
        </p:txBody>
      </p:sp>
      <p:sp>
        <p:nvSpPr>
          <p:cNvPr id="235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4933" tIns="47467" rIns="94933" bIns="47467" numCol="1" anchor="t" anchorCtr="0" compatLnSpc="1">
            <a:prstTxWarp prst="textNoShape">
              <a:avLst/>
            </a:prstTxWarp>
          </a:bodyPr>
          <a:lstStyle>
            <a:lvl1pPr algn="r" defTabSz="949325" eaLnBrk="0" hangingPunct="0">
              <a:defRPr sz="1200">
                <a:latin typeface="Times New Roman" pitchFamily="18"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730250" y="4560888"/>
            <a:ext cx="5854700" cy="4319587"/>
          </a:xfrm>
          <a:prstGeom prst="rect">
            <a:avLst/>
          </a:prstGeom>
          <a:noFill/>
          <a:ln w="9525">
            <a:noFill/>
            <a:miter lim="800000"/>
            <a:headEnd/>
            <a:tailEnd/>
          </a:ln>
          <a:effectLst/>
        </p:spPr>
        <p:txBody>
          <a:bodyPr vert="horz" wrap="square" lIns="94933" tIns="47467" rIns="94933" bIns="4746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4933" tIns="47467" rIns="94933" bIns="47467" numCol="1" anchor="b" anchorCtr="0" compatLnSpc="1">
            <a:prstTxWarp prst="textNoShape">
              <a:avLst/>
            </a:prstTxWarp>
          </a:bodyPr>
          <a:lstStyle>
            <a:lvl1pPr defTabSz="949325" eaLnBrk="0" hangingPunct="0">
              <a:defRPr sz="1200">
                <a:latin typeface="Times New Roman" pitchFamily="18" charset="0"/>
              </a:defRPr>
            </a:lvl1pPr>
          </a:lstStyle>
          <a:p>
            <a:pPr>
              <a:defRPr/>
            </a:pPr>
            <a:endParaRPr lang="en-US"/>
          </a:p>
        </p:txBody>
      </p:sp>
      <p:sp>
        <p:nvSpPr>
          <p:cNvPr id="235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4933" tIns="47467" rIns="94933" bIns="47467" numCol="1" anchor="b" anchorCtr="0" compatLnSpc="1">
            <a:prstTxWarp prst="textNoShape">
              <a:avLst/>
            </a:prstTxWarp>
          </a:bodyPr>
          <a:lstStyle>
            <a:lvl1pPr algn="r" defTabSz="949325" eaLnBrk="0" hangingPunct="0">
              <a:defRPr sz="1200">
                <a:latin typeface="Times New Roman" pitchFamily="18" charset="0"/>
              </a:defRPr>
            </a:lvl1pPr>
          </a:lstStyle>
          <a:p>
            <a:pPr>
              <a:defRPr/>
            </a:pPr>
            <a:fld id="{C6D60644-4EFD-4AF6-93FF-77C38B012384}" type="slidenum">
              <a:rPr lang="en-US"/>
              <a:pPr>
                <a:defRPr/>
              </a:pPr>
              <a:t>‹#›</a:t>
            </a:fld>
            <a:endParaRPr lang="en-US"/>
          </a:p>
        </p:txBody>
      </p:sp>
    </p:spTree>
    <p:extLst>
      <p:ext uri="{BB962C8B-B14F-4D97-AF65-F5344CB8AC3E}">
        <p14:creationId xmlns:p14="http://schemas.microsoft.com/office/powerpoint/2010/main" val="3372143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D60644-4EFD-4AF6-93FF-77C38B012384}" type="slidenum">
              <a:rPr lang="en-US" smtClean="0"/>
              <a:pPr>
                <a:defRPr/>
              </a:pPr>
              <a:t>5</a:t>
            </a:fld>
            <a:endParaRPr lang="en-US"/>
          </a:p>
        </p:txBody>
      </p:sp>
    </p:spTree>
    <p:extLst>
      <p:ext uri="{BB962C8B-B14F-4D97-AF65-F5344CB8AC3E}">
        <p14:creationId xmlns:p14="http://schemas.microsoft.com/office/powerpoint/2010/main" val="359096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sz="1600">
                <a:solidFill>
                  <a:schemeClr val="tx1"/>
                </a:solidFill>
                <a:latin typeface="Palatino" pitchFamily="18" charset="0"/>
              </a:defRPr>
            </a:lvl1pPr>
            <a:lvl2pPr marL="742950" indent="-285750" defTabSz="949325" eaLnBrk="0" hangingPunct="0">
              <a:defRPr sz="1600">
                <a:solidFill>
                  <a:schemeClr val="tx1"/>
                </a:solidFill>
                <a:latin typeface="Palatino" pitchFamily="18" charset="0"/>
              </a:defRPr>
            </a:lvl2pPr>
            <a:lvl3pPr marL="1143000" indent="-228600" defTabSz="949325" eaLnBrk="0" hangingPunct="0">
              <a:defRPr sz="1600">
                <a:solidFill>
                  <a:schemeClr val="tx1"/>
                </a:solidFill>
                <a:latin typeface="Palatino" pitchFamily="18" charset="0"/>
              </a:defRPr>
            </a:lvl3pPr>
            <a:lvl4pPr marL="1600200" indent="-228600" defTabSz="949325" eaLnBrk="0" hangingPunct="0">
              <a:defRPr sz="1600">
                <a:solidFill>
                  <a:schemeClr val="tx1"/>
                </a:solidFill>
                <a:latin typeface="Palatino" pitchFamily="18" charset="0"/>
              </a:defRPr>
            </a:lvl4pPr>
            <a:lvl5pPr marL="2057400" indent="-228600" defTabSz="949325" eaLnBrk="0" hangingPunct="0">
              <a:defRPr sz="1600">
                <a:solidFill>
                  <a:schemeClr val="tx1"/>
                </a:solidFill>
                <a:latin typeface="Palatino" pitchFamily="18" charset="0"/>
              </a:defRPr>
            </a:lvl5pPr>
            <a:lvl6pPr marL="2514600" indent="-228600" defTabSz="949325" eaLnBrk="0" fontAlgn="base" hangingPunct="0">
              <a:spcBef>
                <a:spcPct val="0"/>
              </a:spcBef>
              <a:spcAft>
                <a:spcPct val="0"/>
              </a:spcAft>
              <a:defRPr sz="1600">
                <a:solidFill>
                  <a:schemeClr val="tx1"/>
                </a:solidFill>
                <a:latin typeface="Palatino" pitchFamily="18" charset="0"/>
              </a:defRPr>
            </a:lvl6pPr>
            <a:lvl7pPr marL="2971800" indent="-228600" defTabSz="949325" eaLnBrk="0" fontAlgn="base" hangingPunct="0">
              <a:spcBef>
                <a:spcPct val="0"/>
              </a:spcBef>
              <a:spcAft>
                <a:spcPct val="0"/>
              </a:spcAft>
              <a:defRPr sz="1600">
                <a:solidFill>
                  <a:schemeClr val="tx1"/>
                </a:solidFill>
                <a:latin typeface="Palatino" pitchFamily="18" charset="0"/>
              </a:defRPr>
            </a:lvl7pPr>
            <a:lvl8pPr marL="3429000" indent="-228600" defTabSz="949325" eaLnBrk="0" fontAlgn="base" hangingPunct="0">
              <a:spcBef>
                <a:spcPct val="0"/>
              </a:spcBef>
              <a:spcAft>
                <a:spcPct val="0"/>
              </a:spcAft>
              <a:defRPr sz="1600">
                <a:solidFill>
                  <a:schemeClr val="tx1"/>
                </a:solidFill>
                <a:latin typeface="Palatino" pitchFamily="18" charset="0"/>
              </a:defRPr>
            </a:lvl8pPr>
            <a:lvl9pPr marL="3886200" indent="-228600" defTabSz="949325" eaLnBrk="0" fontAlgn="base" hangingPunct="0">
              <a:spcBef>
                <a:spcPct val="0"/>
              </a:spcBef>
              <a:spcAft>
                <a:spcPct val="0"/>
              </a:spcAft>
              <a:defRPr sz="1600">
                <a:solidFill>
                  <a:schemeClr val="tx1"/>
                </a:solidFill>
                <a:latin typeface="Palatino" pitchFamily="18" charset="0"/>
              </a:defRPr>
            </a:lvl9pPr>
          </a:lstStyle>
          <a:p>
            <a:fld id="{78266ABD-8A43-4384-9D73-FD3492C6FEDA}" type="slidenum">
              <a:rPr lang="en-US" sz="1200" smtClean="0">
                <a:latin typeface="Times New Roman" pitchFamily="18" charset="0"/>
              </a:rPr>
              <a:pPr/>
              <a:t>13</a:t>
            </a:fld>
            <a:endParaRPr lang="en-US" sz="120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Global, constant, and texture memory spaces are persistent across kernels called by the same application.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sz="1600">
                <a:solidFill>
                  <a:schemeClr val="tx1"/>
                </a:solidFill>
                <a:latin typeface="Palatino" pitchFamily="18" charset="0"/>
              </a:defRPr>
            </a:lvl1pPr>
            <a:lvl2pPr marL="742950" indent="-285750" defTabSz="949325" eaLnBrk="0" hangingPunct="0">
              <a:defRPr sz="1600">
                <a:solidFill>
                  <a:schemeClr val="tx1"/>
                </a:solidFill>
                <a:latin typeface="Palatino" pitchFamily="18" charset="0"/>
              </a:defRPr>
            </a:lvl2pPr>
            <a:lvl3pPr marL="1143000" indent="-228600" defTabSz="949325" eaLnBrk="0" hangingPunct="0">
              <a:defRPr sz="1600">
                <a:solidFill>
                  <a:schemeClr val="tx1"/>
                </a:solidFill>
                <a:latin typeface="Palatino" pitchFamily="18" charset="0"/>
              </a:defRPr>
            </a:lvl3pPr>
            <a:lvl4pPr marL="1600200" indent="-228600" defTabSz="949325" eaLnBrk="0" hangingPunct="0">
              <a:defRPr sz="1600">
                <a:solidFill>
                  <a:schemeClr val="tx1"/>
                </a:solidFill>
                <a:latin typeface="Palatino" pitchFamily="18" charset="0"/>
              </a:defRPr>
            </a:lvl4pPr>
            <a:lvl5pPr marL="2057400" indent="-228600" defTabSz="949325" eaLnBrk="0" hangingPunct="0">
              <a:defRPr sz="1600">
                <a:solidFill>
                  <a:schemeClr val="tx1"/>
                </a:solidFill>
                <a:latin typeface="Palatino" pitchFamily="18" charset="0"/>
              </a:defRPr>
            </a:lvl5pPr>
            <a:lvl6pPr marL="2514600" indent="-228600" defTabSz="949325" eaLnBrk="0" fontAlgn="base" hangingPunct="0">
              <a:spcBef>
                <a:spcPct val="0"/>
              </a:spcBef>
              <a:spcAft>
                <a:spcPct val="0"/>
              </a:spcAft>
              <a:defRPr sz="1600">
                <a:solidFill>
                  <a:schemeClr val="tx1"/>
                </a:solidFill>
                <a:latin typeface="Palatino" pitchFamily="18" charset="0"/>
              </a:defRPr>
            </a:lvl6pPr>
            <a:lvl7pPr marL="2971800" indent="-228600" defTabSz="949325" eaLnBrk="0" fontAlgn="base" hangingPunct="0">
              <a:spcBef>
                <a:spcPct val="0"/>
              </a:spcBef>
              <a:spcAft>
                <a:spcPct val="0"/>
              </a:spcAft>
              <a:defRPr sz="1600">
                <a:solidFill>
                  <a:schemeClr val="tx1"/>
                </a:solidFill>
                <a:latin typeface="Palatino" pitchFamily="18" charset="0"/>
              </a:defRPr>
            </a:lvl7pPr>
            <a:lvl8pPr marL="3429000" indent="-228600" defTabSz="949325" eaLnBrk="0" fontAlgn="base" hangingPunct="0">
              <a:spcBef>
                <a:spcPct val="0"/>
              </a:spcBef>
              <a:spcAft>
                <a:spcPct val="0"/>
              </a:spcAft>
              <a:defRPr sz="1600">
                <a:solidFill>
                  <a:schemeClr val="tx1"/>
                </a:solidFill>
                <a:latin typeface="Palatino" pitchFamily="18" charset="0"/>
              </a:defRPr>
            </a:lvl8pPr>
            <a:lvl9pPr marL="3886200" indent="-228600" defTabSz="949325" eaLnBrk="0" fontAlgn="base" hangingPunct="0">
              <a:spcBef>
                <a:spcPct val="0"/>
              </a:spcBef>
              <a:spcAft>
                <a:spcPct val="0"/>
              </a:spcAft>
              <a:defRPr sz="1600">
                <a:solidFill>
                  <a:schemeClr val="tx1"/>
                </a:solidFill>
                <a:latin typeface="Palatino" pitchFamily="18" charset="0"/>
              </a:defRPr>
            </a:lvl9pPr>
          </a:lstStyle>
          <a:p>
            <a:fld id="{403DBE86-E74C-4324-83C8-C5FD9ED75870}" type="slidenum">
              <a:rPr lang="en-US" sz="1200" smtClean="0">
                <a:latin typeface="Times New Roman" pitchFamily="18" charset="0"/>
              </a:rPr>
              <a:pPr/>
              <a:t>14</a:t>
            </a:fld>
            <a:endParaRPr lang="en-US" sz="120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Use backpack analogy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sz="1600">
                <a:solidFill>
                  <a:schemeClr val="tx1"/>
                </a:solidFill>
                <a:latin typeface="Palatino" pitchFamily="18" charset="0"/>
              </a:defRPr>
            </a:lvl1pPr>
            <a:lvl2pPr marL="742950" indent="-285750" defTabSz="949325" eaLnBrk="0" hangingPunct="0">
              <a:defRPr sz="1600">
                <a:solidFill>
                  <a:schemeClr val="tx1"/>
                </a:solidFill>
                <a:latin typeface="Palatino" pitchFamily="18" charset="0"/>
              </a:defRPr>
            </a:lvl2pPr>
            <a:lvl3pPr marL="1143000" indent="-228600" defTabSz="949325" eaLnBrk="0" hangingPunct="0">
              <a:defRPr sz="1600">
                <a:solidFill>
                  <a:schemeClr val="tx1"/>
                </a:solidFill>
                <a:latin typeface="Palatino" pitchFamily="18" charset="0"/>
              </a:defRPr>
            </a:lvl3pPr>
            <a:lvl4pPr marL="1600200" indent="-228600" defTabSz="949325" eaLnBrk="0" hangingPunct="0">
              <a:defRPr sz="1600">
                <a:solidFill>
                  <a:schemeClr val="tx1"/>
                </a:solidFill>
                <a:latin typeface="Palatino" pitchFamily="18" charset="0"/>
              </a:defRPr>
            </a:lvl4pPr>
            <a:lvl5pPr marL="2057400" indent="-228600" defTabSz="949325" eaLnBrk="0" hangingPunct="0">
              <a:defRPr sz="1600">
                <a:solidFill>
                  <a:schemeClr val="tx1"/>
                </a:solidFill>
                <a:latin typeface="Palatino" pitchFamily="18" charset="0"/>
              </a:defRPr>
            </a:lvl5pPr>
            <a:lvl6pPr marL="2514600" indent="-228600" defTabSz="949325" eaLnBrk="0" fontAlgn="base" hangingPunct="0">
              <a:spcBef>
                <a:spcPct val="0"/>
              </a:spcBef>
              <a:spcAft>
                <a:spcPct val="0"/>
              </a:spcAft>
              <a:defRPr sz="1600">
                <a:solidFill>
                  <a:schemeClr val="tx1"/>
                </a:solidFill>
                <a:latin typeface="Palatino" pitchFamily="18" charset="0"/>
              </a:defRPr>
            </a:lvl6pPr>
            <a:lvl7pPr marL="2971800" indent="-228600" defTabSz="949325" eaLnBrk="0" fontAlgn="base" hangingPunct="0">
              <a:spcBef>
                <a:spcPct val="0"/>
              </a:spcBef>
              <a:spcAft>
                <a:spcPct val="0"/>
              </a:spcAft>
              <a:defRPr sz="1600">
                <a:solidFill>
                  <a:schemeClr val="tx1"/>
                </a:solidFill>
                <a:latin typeface="Palatino" pitchFamily="18" charset="0"/>
              </a:defRPr>
            </a:lvl7pPr>
            <a:lvl8pPr marL="3429000" indent="-228600" defTabSz="949325" eaLnBrk="0" fontAlgn="base" hangingPunct="0">
              <a:spcBef>
                <a:spcPct val="0"/>
              </a:spcBef>
              <a:spcAft>
                <a:spcPct val="0"/>
              </a:spcAft>
              <a:defRPr sz="1600">
                <a:solidFill>
                  <a:schemeClr val="tx1"/>
                </a:solidFill>
                <a:latin typeface="Palatino" pitchFamily="18" charset="0"/>
              </a:defRPr>
            </a:lvl8pPr>
            <a:lvl9pPr marL="3886200" indent="-228600" defTabSz="949325" eaLnBrk="0" fontAlgn="base" hangingPunct="0">
              <a:spcBef>
                <a:spcPct val="0"/>
              </a:spcBef>
              <a:spcAft>
                <a:spcPct val="0"/>
              </a:spcAft>
              <a:defRPr sz="1600">
                <a:solidFill>
                  <a:schemeClr val="tx1"/>
                </a:solidFill>
                <a:latin typeface="Palatino" pitchFamily="18" charset="0"/>
              </a:defRPr>
            </a:lvl9pPr>
          </a:lstStyle>
          <a:p>
            <a:fld id="{E312B104-9CAA-474E-8883-57F3B37F2D90}" type="slidenum">
              <a:rPr lang="en-US" sz="1200" smtClean="0">
                <a:latin typeface="Times New Roman" pitchFamily="18" charset="0"/>
              </a:rPr>
              <a:pPr/>
              <a:t>15</a:t>
            </a:fld>
            <a:endParaRPr lang="en-US" sz="120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Cache is transparent vs scratchpad which isn’t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457200" y="6324600"/>
            <a:ext cx="44958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5" name="Rectangle 6"/>
          <p:cNvSpPr>
            <a:spLocks noGrp="1" noChangeArrowheads="1"/>
          </p:cNvSpPr>
          <p:nvPr>
            <p:ph type="sldNum" sz="quarter" idx="11"/>
          </p:nvPr>
        </p:nvSpPr>
        <p:spPr/>
        <p:txBody>
          <a:bodyPr/>
          <a:lstStyle>
            <a:lvl1pPr>
              <a:defRPr/>
            </a:lvl1pPr>
          </a:lstStyle>
          <a:p>
            <a:pPr>
              <a:defRPr/>
            </a:pPr>
            <a:fld id="{D20AD2AA-554D-4B53-9BB9-575779AD3224}" type="slidenum">
              <a:rPr lang="en-US"/>
              <a:pPr>
                <a:defRPr/>
              </a:pPr>
              <a:t>‹#›</a:t>
            </a:fld>
            <a:endParaRPr lang="en-US"/>
          </a:p>
        </p:txBody>
      </p:sp>
    </p:spTree>
    <p:extLst>
      <p:ext uri="{BB962C8B-B14F-4D97-AF65-F5344CB8AC3E}">
        <p14:creationId xmlns:p14="http://schemas.microsoft.com/office/powerpoint/2010/main" val="242703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457200" y="6324600"/>
            <a:ext cx="43434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5" name="Rectangle 6"/>
          <p:cNvSpPr>
            <a:spLocks noGrp="1" noChangeArrowheads="1"/>
          </p:cNvSpPr>
          <p:nvPr>
            <p:ph type="sldNum" sz="quarter" idx="11"/>
          </p:nvPr>
        </p:nvSpPr>
        <p:spPr/>
        <p:txBody>
          <a:bodyPr/>
          <a:lstStyle>
            <a:lvl1pPr>
              <a:defRPr/>
            </a:lvl1pPr>
          </a:lstStyle>
          <a:p>
            <a:pPr>
              <a:defRPr/>
            </a:pPr>
            <a:fld id="{831C2621-3608-4877-8039-D61C11F05DD5}" type="slidenum">
              <a:rPr lang="en-US"/>
              <a:pPr>
                <a:defRPr/>
              </a:pPr>
              <a:t>‹#›</a:t>
            </a:fld>
            <a:endParaRPr lang="en-US"/>
          </a:p>
        </p:txBody>
      </p:sp>
    </p:spTree>
    <p:extLst>
      <p:ext uri="{BB962C8B-B14F-4D97-AF65-F5344CB8AC3E}">
        <p14:creationId xmlns:p14="http://schemas.microsoft.com/office/powerpoint/2010/main" val="102111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28600"/>
            <a:ext cx="20764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60769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457200" y="6324600"/>
            <a:ext cx="44196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5" name="Rectangle 6"/>
          <p:cNvSpPr>
            <a:spLocks noGrp="1" noChangeArrowheads="1"/>
          </p:cNvSpPr>
          <p:nvPr>
            <p:ph type="sldNum" sz="quarter" idx="11"/>
          </p:nvPr>
        </p:nvSpPr>
        <p:spPr/>
        <p:txBody>
          <a:bodyPr/>
          <a:lstStyle>
            <a:lvl1pPr>
              <a:defRPr/>
            </a:lvl1pPr>
          </a:lstStyle>
          <a:p>
            <a:pPr>
              <a:defRPr/>
            </a:pPr>
            <a:fld id="{602C74EA-270F-4AEB-8092-2AFDA3461CF3}" type="slidenum">
              <a:rPr lang="en-US"/>
              <a:pPr>
                <a:defRPr/>
              </a:pPr>
              <a:t>‹#›</a:t>
            </a:fld>
            <a:endParaRPr lang="en-US"/>
          </a:p>
        </p:txBody>
      </p:sp>
    </p:spTree>
    <p:extLst>
      <p:ext uri="{BB962C8B-B14F-4D97-AF65-F5344CB8AC3E}">
        <p14:creationId xmlns:p14="http://schemas.microsoft.com/office/powerpoint/2010/main" val="94375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05800" cy="1143000"/>
          </a:xfrm>
        </p:spPr>
        <p:txBody>
          <a:bodyPr/>
          <a:lstStyle/>
          <a:p>
            <a:r>
              <a:rPr lang="en-US"/>
              <a:t>Click to edit Master title style</a:t>
            </a:r>
          </a:p>
        </p:txBody>
      </p:sp>
      <p:sp>
        <p:nvSpPr>
          <p:cNvPr id="3" name="SmartArt Placeholder 2"/>
          <p:cNvSpPr>
            <a:spLocks noGrp="1"/>
          </p:cNvSpPr>
          <p:nvPr>
            <p:ph type="dgm" idx="1"/>
          </p:nvPr>
        </p:nvSpPr>
        <p:spPr>
          <a:xfrm>
            <a:off x="685800" y="1524000"/>
            <a:ext cx="8305800" cy="4572000"/>
          </a:xfrm>
        </p:spPr>
        <p:txBody>
          <a:bodyPr/>
          <a:lstStyle/>
          <a:p>
            <a:pPr lvl="0"/>
            <a:endParaRPr lang="en-US" noProof="0"/>
          </a:p>
        </p:txBody>
      </p:sp>
      <p:sp>
        <p:nvSpPr>
          <p:cNvPr id="4" name="Rectangle 5"/>
          <p:cNvSpPr>
            <a:spLocks noGrp="1" noChangeArrowheads="1"/>
          </p:cNvSpPr>
          <p:nvPr>
            <p:ph type="ftr" sz="quarter" idx="10"/>
          </p:nvPr>
        </p:nvSpPr>
        <p:spPr>
          <a:xfrm>
            <a:off x="457200" y="6324600"/>
            <a:ext cx="43434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5" name="Rectangle 6"/>
          <p:cNvSpPr>
            <a:spLocks noGrp="1" noChangeArrowheads="1"/>
          </p:cNvSpPr>
          <p:nvPr>
            <p:ph type="sldNum" sz="quarter" idx="11"/>
          </p:nvPr>
        </p:nvSpPr>
        <p:spPr/>
        <p:txBody>
          <a:bodyPr/>
          <a:lstStyle>
            <a:lvl1pPr>
              <a:defRPr/>
            </a:lvl1pPr>
          </a:lstStyle>
          <a:p>
            <a:pPr>
              <a:defRPr/>
            </a:pPr>
            <a:fld id="{3E1E1AF7-8302-4DC2-B119-F50BFB05C3DA}" type="slidenum">
              <a:rPr lang="en-US"/>
              <a:pPr>
                <a:defRPr/>
              </a:pPr>
              <a:t>‹#›</a:t>
            </a:fld>
            <a:endParaRPr lang="en-US"/>
          </a:p>
        </p:txBody>
      </p:sp>
    </p:spTree>
    <p:extLst>
      <p:ext uri="{BB962C8B-B14F-4D97-AF65-F5344CB8AC3E}">
        <p14:creationId xmlns:p14="http://schemas.microsoft.com/office/powerpoint/2010/main" val="131787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05800" cy="1143000"/>
          </a:xfrm>
        </p:spPr>
        <p:txBody>
          <a:bodyPr/>
          <a:lstStyle/>
          <a:p>
            <a:r>
              <a:rPr lang="en-US"/>
              <a:t>Click to edit Master title style</a:t>
            </a:r>
          </a:p>
        </p:txBody>
      </p:sp>
      <p:sp>
        <p:nvSpPr>
          <p:cNvPr id="3" name="Table Placeholder 2"/>
          <p:cNvSpPr>
            <a:spLocks noGrp="1"/>
          </p:cNvSpPr>
          <p:nvPr>
            <p:ph type="tbl" idx="1"/>
          </p:nvPr>
        </p:nvSpPr>
        <p:spPr>
          <a:xfrm>
            <a:off x="685800" y="1524000"/>
            <a:ext cx="8305800" cy="4572000"/>
          </a:xfrm>
        </p:spPr>
        <p:txBody>
          <a:bodyPr/>
          <a:lstStyle/>
          <a:p>
            <a:pPr lvl="0"/>
            <a:endParaRPr lang="en-US" noProof="0"/>
          </a:p>
        </p:txBody>
      </p:sp>
      <p:sp>
        <p:nvSpPr>
          <p:cNvPr id="4" name="Rectangle 5"/>
          <p:cNvSpPr>
            <a:spLocks noGrp="1" noChangeArrowheads="1"/>
          </p:cNvSpPr>
          <p:nvPr>
            <p:ph type="ftr" sz="quarter" idx="10"/>
          </p:nvPr>
        </p:nvSpPr>
        <p:spPr>
          <a:xfrm>
            <a:off x="457200" y="6324600"/>
            <a:ext cx="44958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5" name="Rectangle 6"/>
          <p:cNvSpPr>
            <a:spLocks noGrp="1" noChangeArrowheads="1"/>
          </p:cNvSpPr>
          <p:nvPr>
            <p:ph type="sldNum" sz="quarter" idx="11"/>
          </p:nvPr>
        </p:nvSpPr>
        <p:spPr/>
        <p:txBody>
          <a:bodyPr/>
          <a:lstStyle>
            <a:lvl1pPr>
              <a:defRPr/>
            </a:lvl1pPr>
          </a:lstStyle>
          <a:p>
            <a:pPr>
              <a:defRPr/>
            </a:pPr>
            <a:fld id="{E5E30F3B-016A-4019-8F69-A938F15C6F7A}" type="slidenum">
              <a:rPr lang="en-US"/>
              <a:pPr>
                <a:defRPr/>
              </a:pPr>
              <a:t>‹#›</a:t>
            </a:fld>
            <a:endParaRPr lang="en-US"/>
          </a:p>
        </p:txBody>
      </p:sp>
    </p:spTree>
    <p:extLst>
      <p:ext uri="{BB962C8B-B14F-4D97-AF65-F5344CB8AC3E}">
        <p14:creationId xmlns:p14="http://schemas.microsoft.com/office/powerpoint/2010/main" val="1951641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05800" cy="11430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83058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3886200"/>
            <a:ext cx="83058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324600"/>
            <a:ext cx="43434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6" name="Rectangle 6"/>
          <p:cNvSpPr>
            <a:spLocks noGrp="1" noChangeArrowheads="1"/>
          </p:cNvSpPr>
          <p:nvPr>
            <p:ph type="sldNum" sz="quarter" idx="11"/>
          </p:nvPr>
        </p:nvSpPr>
        <p:spPr/>
        <p:txBody>
          <a:bodyPr/>
          <a:lstStyle>
            <a:lvl1pPr>
              <a:defRPr/>
            </a:lvl1pPr>
          </a:lstStyle>
          <a:p>
            <a:pPr>
              <a:defRPr/>
            </a:pPr>
            <a:fld id="{A036330B-180F-49DC-B59C-3B89452FC236}" type="slidenum">
              <a:rPr lang="en-US"/>
              <a:pPr>
                <a:defRPr/>
              </a:pPr>
              <a:t>‹#›</a:t>
            </a:fld>
            <a:endParaRPr lang="en-US"/>
          </a:p>
        </p:txBody>
      </p:sp>
    </p:spTree>
    <p:extLst>
      <p:ext uri="{BB962C8B-B14F-4D97-AF65-F5344CB8AC3E}">
        <p14:creationId xmlns:p14="http://schemas.microsoft.com/office/powerpoint/2010/main" val="284793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457200" y="6324600"/>
            <a:ext cx="45720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5" name="Rectangle 6"/>
          <p:cNvSpPr>
            <a:spLocks noGrp="1" noChangeArrowheads="1"/>
          </p:cNvSpPr>
          <p:nvPr>
            <p:ph type="sldNum" sz="quarter" idx="11"/>
          </p:nvPr>
        </p:nvSpPr>
        <p:spPr/>
        <p:txBody>
          <a:bodyPr/>
          <a:lstStyle>
            <a:lvl1pPr>
              <a:defRPr/>
            </a:lvl1pPr>
          </a:lstStyle>
          <a:p>
            <a:pPr>
              <a:defRPr/>
            </a:pPr>
            <a:fld id="{62A46D82-73E8-4CB3-8B05-AA66F8C47AE4}" type="slidenum">
              <a:rPr lang="en-US"/>
              <a:pPr>
                <a:defRPr/>
              </a:pPr>
              <a:t>‹#›</a:t>
            </a:fld>
            <a:endParaRPr lang="en-US"/>
          </a:p>
        </p:txBody>
      </p:sp>
    </p:spTree>
    <p:extLst>
      <p:ext uri="{BB962C8B-B14F-4D97-AF65-F5344CB8AC3E}">
        <p14:creationId xmlns:p14="http://schemas.microsoft.com/office/powerpoint/2010/main" val="239615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457200" y="6324600"/>
            <a:ext cx="42672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5" name="Rectangle 6"/>
          <p:cNvSpPr>
            <a:spLocks noGrp="1" noChangeArrowheads="1"/>
          </p:cNvSpPr>
          <p:nvPr>
            <p:ph type="sldNum" sz="quarter" idx="11"/>
          </p:nvPr>
        </p:nvSpPr>
        <p:spPr/>
        <p:txBody>
          <a:bodyPr/>
          <a:lstStyle>
            <a:lvl1pPr>
              <a:defRPr/>
            </a:lvl1pPr>
          </a:lstStyle>
          <a:p>
            <a:pPr>
              <a:defRPr/>
            </a:pPr>
            <a:fld id="{4AD239B9-F15A-41E8-BF0C-4F639FB007B9}" type="slidenum">
              <a:rPr lang="en-US"/>
              <a:pPr>
                <a:defRPr/>
              </a:pPr>
              <a:t>‹#›</a:t>
            </a:fld>
            <a:endParaRPr lang="en-US"/>
          </a:p>
        </p:txBody>
      </p:sp>
    </p:spTree>
    <p:extLst>
      <p:ext uri="{BB962C8B-B14F-4D97-AF65-F5344CB8AC3E}">
        <p14:creationId xmlns:p14="http://schemas.microsoft.com/office/powerpoint/2010/main" val="290673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767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524000"/>
            <a:ext cx="40767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324600"/>
            <a:ext cx="45720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6" name="Rectangle 6"/>
          <p:cNvSpPr>
            <a:spLocks noGrp="1" noChangeArrowheads="1"/>
          </p:cNvSpPr>
          <p:nvPr>
            <p:ph type="sldNum" sz="quarter" idx="11"/>
          </p:nvPr>
        </p:nvSpPr>
        <p:spPr/>
        <p:txBody>
          <a:bodyPr/>
          <a:lstStyle>
            <a:lvl1pPr>
              <a:defRPr/>
            </a:lvl1pPr>
          </a:lstStyle>
          <a:p>
            <a:pPr>
              <a:defRPr/>
            </a:pPr>
            <a:fld id="{83CF026C-54FA-478B-B8A0-183EDB77745C}" type="slidenum">
              <a:rPr lang="en-US"/>
              <a:pPr>
                <a:defRPr/>
              </a:pPr>
              <a:t>‹#›</a:t>
            </a:fld>
            <a:endParaRPr lang="en-US"/>
          </a:p>
        </p:txBody>
      </p:sp>
    </p:spTree>
    <p:extLst>
      <p:ext uri="{BB962C8B-B14F-4D97-AF65-F5344CB8AC3E}">
        <p14:creationId xmlns:p14="http://schemas.microsoft.com/office/powerpoint/2010/main" val="25537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457200" y="6324600"/>
            <a:ext cx="44958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8" name="Rectangle 6"/>
          <p:cNvSpPr>
            <a:spLocks noGrp="1" noChangeArrowheads="1"/>
          </p:cNvSpPr>
          <p:nvPr>
            <p:ph type="sldNum" sz="quarter" idx="11"/>
          </p:nvPr>
        </p:nvSpPr>
        <p:spPr/>
        <p:txBody>
          <a:bodyPr/>
          <a:lstStyle>
            <a:lvl1pPr>
              <a:defRPr/>
            </a:lvl1pPr>
          </a:lstStyle>
          <a:p>
            <a:pPr>
              <a:defRPr/>
            </a:pPr>
            <a:fld id="{F1538659-8CDD-4CC0-9B9F-ACF49BDDFC94}" type="slidenum">
              <a:rPr lang="en-US"/>
              <a:pPr>
                <a:defRPr/>
              </a:pPr>
              <a:t>‹#›</a:t>
            </a:fld>
            <a:endParaRPr lang="en-US"/>
          </a:p>
        </p:txBody>
      </p:sp>
    </p:spTree>
    <p:extLst>
      <p:ext uri="{BB962C8B-B14F-4D97-AF65-F5344CB8AC3E}">
        <p14:creationId xmlns:p14="http://schemas.microsoft.com/office/powerpoint/2010/main" val="227882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xfrm>
            <a:off x="457200" y="6324600"/>
            <a:ext cx="44958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4" name="Rectangle 6"/>
          <p:cNvSpPr>
            <a:spLocks noGrp="1" noChangeArrowheads="1"/>
          </p:cNvSpPr>
          <p:nvPr>
            <p:ph type="sldNum" sz="quarter" idx="11"/>
          </p:nvPr>
        </p:nvSpPr>
        <p:spPr/>
        <p:txBody>
          <a:bodyPr/>
          <a:lstStyle>
            <a:lvl1pPr>
              <a:defRPr/>
            </a:lvl1pPr>
          </a:lstStyle>
          <a:p>
            <a:pPr>
              <a:defRPr/>
            </a:pPr>
            <a:fld id="{1A4A8456-DE59-43D8-8060-F6C0D99252E8}" type="slidenum">
              <a:rPr lang="en-US"/>
              <a:pPr>
                <a:defRPr/>
              </a:pPr>
              <a:t>‹#›</a:t>
            </a:fld>
            <a:endParaRPr lang="en-US"/>
          </a:p>
        </p:txBody>
      </p:sp>
    </p:spTree>
    <p:extLst>
      <p:ext uri="{BB962C8B-B14F-4D97-AF65-F5344CB8AC3E}">
        <p14:creationId xmlns:p14="http://schemas.microsoft.com/office/powerpoint/2010/main" val="18158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324600"/>
            <a:ext cx="43434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3" name="Rectangle 6"/>
          <p:cNvSpPr>
            <a:spLocks noGrp="1" noChangeArrowheads="1"/>
          </p:cNvSpPr>
          <p:nvPr>
            <p:ph type="sldNum" sz="quarter" idx="11"/>
          </p:nvPr>
        </p:nvSpPr>
        <p:spPr/>
        <p:txBody>
          <a:bodyPr/>
          <a:lstStyle>
            <a:lvl1pPr>
              <a:defRPr/>
            </a:lvl1pPr>
          </a:lstStyle>
          <a:p>
            <a:pPr>
              <a:defRPr/>
            </a:pPr>
            <a:fld id="{9BED21CF-490F-4886-8485-8A1EA9FF701A}" type="slidenum">
              <a:rPr lang="en-US"/>
              <a:pPr>
                <a:defRPr/>
              </a:pPr>
              <a:t>‹#›</a:t>
            </a:fld>
            <a:endParaRPr lang="en-US"/>
          </a:p>
        </p:txBody>
      </p:sp>
    </p:spTree>
    <p:extLst>
      <p:ext uri="{BB962C8B-B14F-4D97-AF65-F5344CB8AC3E}">
        <p14:creationId xmlns:p14="http://schemas.microsoft.com/office/powerpoint/2010/main" val="251440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457200" y="6324600"/>
            <a:ext cx="44196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6" name="Rectangle 6"/>
          <p:cNvSpPr>
            <a:spLocks noGrp="1" noChangeArrowheads="1"/>
          </p:cNvSpPr>
          <p:nvPr>
            <p:ph type="sldNum" sz="quarter" idx="11"/>
          </p:nvPr>
        </p:nvSpPr>
        <p:spPr/>
        <p:txBody>
          <a:bodyPr/>
          <a:lstStyle>
            <a:lvl1pPr>
              <a:defRPr/>
            </a:lvl1pPr>
          </a:lstStyle>
          <a:p>
            <a:pPr>
              <a:defRPr/>
            </a:pPr>
            <a:fld id="{EBE4D394-6B2B-4A84-A4E8-2947CB4BA6AB}" type="slidenum">
              <a:rPr lang="en-US"/>
              <a:pPr>
                <a:defRPr/>
              </a:pPr>
              <a:t>‹#›</a:t>
            </a:fld>
            <a:endParaRPr lang="en-US"/>
          </a:p>
        </p:txBody>
      </p:sp>
    </p:spTree>
    <p:extLst>
      <p:ext uri="{BB962C8B-B14F-4D97-AF65-F5344CB8AC3E}">
        <p14:creationId xmlns:p14="http://schemas.microsoft.com/office/powerpoint/2010/main" val="80091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457200" y="6324600"/>
            <a:ext cx="4267200" cy="457200"/>
          </a:xfrm>
        </p:spPr>
        <p:txBody>
          <a:bodyPr/>
          <a:lstStyle>
            <a:lvl1pPr>
              <a:defRPr/>
            </a:lvl1pPr>
          </a:lstStyle>
          <a:p>
            <a:pPr>
              <a:defRPr/>
            </a:pPr>
            <a:r>
              <a:rPr lang="en-US" smtClean="0"/>
              <a:t>© David Kirk/NVIDIA and Wen-mei W. Hwu       ECE408/CS483/ECE498al University of Illinois, 2007-2018</a:t>
            </a:r>
            <a:endParaRPr lang="en-US"/>
          </a:p>
        </p:txBody>
      </p:sp>
      <p:sp>
        <p:nvSpPr>
          <p:cNvPr id="6" name="Rectangle 6"/>
          <p:cNvSpPr>
            <a:spLocks noGrp="1" noChangeArrowheads="1"/>
          </p:cNvSpPr>
          <p:nvPr>
            <p:ph type="sldNum" sz="quarter" idx="11"/>
          </p:nvPr>
        </p:nvSpPr>
        <p:spPr/>
        <p:txBody>
          <a:bodyPr/>
          <a:lstStyle>
            <a:lvl1pPr>
              <a:defRPr/>
            </a:lvl1pPr>
          </a:lstStyle>
          <a:p>
            <a:pPr>
              <a:defRPr/>
            </a:pPr>
            <a:fld id="{8CCAD6C7-073C-4CFD-ADCC-C88D8FA67720}" type="slidenum">
              <a:rPr lang="en-US"/>
              <a:pPr>
                <a:defRPr/>
              </a:pPr>
              <a:t>‹#›</a:t>
            </a:fld>
            <a:endParaRPr lang="en-US"/>
          </a:p>
        </p:txBody>
      </p:sp>
    </p:spTree>
    <p:extLst>
      <p:ext uri="{BB962C8B-B14F-4D97-AF65-F5344CB8AC3E}">
        <p14:creationId xmlns:p14="http://schemas.microsoft.com/office/powerpoint/2010/main" val="29183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524000"/>
            <a:ext cx="8305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457200" y="6324600"/>
            <a:ext cx="4876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Times New Roman" pitchFamily="18" charset="0"/>
              </a:defRPr>
            </a:lvl1pPr>
          </a:lstStyle>
          <a:p>
            <a:pPr>
              <a:defRPr/>
            </a:pPr>
            <a:r>
              <a:rPr lang="en-US" smtClean="0"/>
              <a:t>© David Kirk/NVIDIA and Wen-mei W. Hwu       ECE408/CS483/ECE498al University of Illinois, 2007-2018</a:t>
            </a:r>
            <a:endParaRPr lang="en-US"/>
          </a:p>
        </p:txBody>
      </p:sp>
      <p:sp>
        <p:nvSpPr>
          <p:cNvPr id="1030" name="Rectangle 6"/>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5912D87F-C3A2-481C-B76D-509B49A71186}" type="slidenum">
              <a:rPr lang="en-US"/>
              <a:pPr>
                <a:defRPr/>
              </a:pPr>
              <a:t>‹#›</a:t>
            </a:fld>
            <a:endParaRPr lang="en-US"/>
          </a:p>
        </p:txBody>
      </p:sp>
      <p:sp>
        <p:nvSpPr>
          <p:cNvPr id="2" name="Line 7"/>
          <p:cNvSpPr>
            <a:spLocks noChangeShapeType="1"/>
          </p:cNvSpPr>
          <p:nvPr userDrawn="1"/>
        </p:nvSpPr>
        <p:spPr bwMode="auto">
          <a:xfrm>
            <a:off x="304800" y="228600"/>
            <a:ext cx="0" cy="6400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8"/>
          <p:cNvSpPr>
            <a:spLocks noChangeShapeType="1"/>
          </p:cNvSpPr>
          <p:nvPr userDrawn="1"/>
        </p:nvSpPr>
        <p:spPr bwMode="auto">
          <a:xfrm>
            <a:off x="381000" y="228600"/>
            <a:ext cx="0" cy="640080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Lst>
  <p:hf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3E3E0085-B684-490E-B030-322D239B49F0}" type="slidenum">
              <a:rPr lang="en-US" sz="1400" smtClean="0">
                <a:latin typeface="Times New Roman" pitchFamily="18" charset="0"/>
              </a:rPr>
              <a:pPr eaLnBrk="1" hangingPunct="1"/>
              <a:t>1</a:t>
            </a:fld>
            <a:endParaRPr lang="en-US" sz="1400" dirty="0">
              <a:latin typeface="Times New Roman" pitchFamily="18" charset="0"/>
            </a:endParaRPr>
          </a:p>
        </p:txBody>
      </p:sp>
      <p:sp>
        <p:nvSpPr>
          <p:cNvPr id="16387" name="Rectangle 2"/>
          <p:cNvSpPr>
            <a:spLocks noGrp="1" noChangeArrowheads="1"/>
          </p:cNvSpPr>
          <p:nvPr>
            <p:ph type="ctrTitle"/>
          </p:nvPr>
        </p:nvSpPr>
        <p:spPr>
          <a:xfrm>
            <a:off x="457200" y="2286000"/>
            <a:ext cx="8305800" cy="1143000"/>
          </a:xfrm>
        </p:spPr>
        <p:txBody>
          <a:bodyPr/>
          <a:lstStyle/>
          <a:p>
            <a:pPr eaLnBrk="1" hangingPunct="1"/>
            <a:r>
              <a:rPr lang="en-US" sz="2800" dirty="0" smtClean="0"/>
              <a:t>ECE408/CS483/CSE408  Spring 2018</a:t>
            </a:r>
            <a:r>
              <a:rPr lang="en-US" sz="2800" dirty="0"/>
              <a:t/>
            </a:r>
            <a:br>
              <a:rPr lang="en-US" sz="2800" dirty="0"/>
            </a:br>
            <a:r>
              <a:rPr lang="en-US" sz="2800" dirty="0"/>
              <a:t/>
            </a:r>
            <a:br>
              <a:rPr lang="en-US" sz="2800" dirty="0"/>
            </a:br>
            <a:r>
              <a:rPr lang="en-US" sz="2800" dirty="0">
                <a:ea typeface="Gulim" pitchFamily="34" charset="-127"/>
              </a:rPr>
              <a:t> </a:t>
            </a:r>
            <a:r>
              <a:rPr lang="en-US" sz="3200" dirty="0">
                <a:ea typeface="Gulim" pitchFamily="34" charset="-127"/>
              </a:rPr>
              <a:t>Applied Parallel Programming</a:t>
            </a:r>
            <a:r>
              <a:rPr lang="en-US" altLang="ko-KR" sz="3600" dirty="0">
                <a:ea typeface="Gulim" pitchFamily="34" charset="-127"/>
              </a:rPr>
              <a:t/>
            </a:r>
            <a:br>
              <a:rPr lang="en-US" altLang="ko-KR" sz="3600" dirty="0">
                <a:ea typeface="Gulim" pitchFamily="34" charset="-127"/>
              </a:rPr>
            </a:br>
            <a:r>
              <a:rPr lang="en-US" altLang="ko-KR" sz="3600" dirty="0">
                <a:ea typeface="Gulim" pitchFamily="34" charset="-127"/>
              </a:rPr>
              <a:t/>
            </a:r>
            <a:br>
              <a:rPr lang="en-US" altLang="ko-KR" sz="3600" dirty="0">
                <a:ea typeface="Gulim" pitchFamily="34" charset="-127"/>
              </a:rPr>
            </a:br>
            <a:r>
              <a:rPr lang="en-US" dirty="0"/>
              <a:t/>
            </a:r>
            <a:br>
              <a:rPr lang="en-US" dirty="0"/>
            </a:br>
            <a:r>
              <a:rPr lang="en-US" sz="3600" dirty="0"/>
              <a:t>Lecture 7-8:</a:t>
            </a:r>
            <a:r>
              <a:rPr lang="en-US" dirty="0"/>
              <a:t> Convolution, Constant Memory and Constant Caching</a:t>
            </a:r>
          </a:p>
        </p:txBody>
      </p:sp>
      <p:sp>
        <p:nvSpPr>
          <p:cNvPr id="16388" name="Footer Placeholder 3"/>
          <p:cNvSpPr>
            <a:spLocks noGrp="1"/>
          </p:cNvSpPr>
          <p:nvPr>
            <p:ph type="ftr" sz="quarter" idx="10"/>
          </p:nvPr>
        </p:nvSpPr>
        <p:spPr>
          <a:xfrm>
            <a:off x="457200" y="6324600"/>
            <a:ext cx="441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8275" indent="-168275"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932903" y="48713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39" name="Rectangle 38"/>
          <p:cNvSpPr/>
          <p:nvPr/>
        </p:nvSpPr>
        <p:spPr>
          <a:xfrm>
            <a:off x="1244053" y="48713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40" name="Rectangle 39"/>
          <p:cNvSpPr/>
          <p:nvPr/>
        </p:nvSpPr>
        <p:spPr>
          <a:xfrm>
            <a:off x="1548853" y="48713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1" name="Rectangle 40"/>
          <p:cNvSpPr/>
          <p:nvPr/>
        </p:nvSpPr>
        <p:spPr>
          <a:xfrm>
            <a:off x="1847303" y="48713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42" name="Rectangle 41"/>
          <p:cNvSpPr/>
          <p:nvPr/>
        </p:nvSpPr>
        <p:spPr>
          <a:xfrm>
            <a:off x="2152103" y="48713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43" name="Rectangle 42"/>
          <p:cNvSpPr/>
          <p:nvPr/>
        </p:nvSpPr>
        <p:spPr>
          <a:xfrm>
            <a:off x="932903" y="51761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44" name="Rectangle 43"/>
          <p:cNvSpPr/>
          <p:nvPr/>
        </p:nvSpPr>
        <p:spPr>
          <a:xfrm>
            <a:off x="1244053" y="51761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5" name="Rectangle 44"/>
          <p:cNvSpPr/>
          <p:nvPr/>
        </p:nvSpPr>
        <p:spPr>
          <a:xfrm>
            <a:off x="1547266" y="51761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46" name="Rectangle 45"/>
          <p:cNvSpPr/>
          <p:nvPr/>
        </p:nvSpPr>
        <p:spPr>
          <a:xfrm>
            <a:off x="1847303" y="51761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7" name="Rectangle 46"/>
          <p:cNvSpPr/>
          <p:nvPr/>
        </p:nvSpPr>
        <p:spPr>
          <a:xfrm>
            <a:off x="2152103" y="51761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48" name="Rectangle 47"/>
          <p:cNvSpPr/>
          <p:nvPr/>
        </p:nvSpPr>
        <p:spPr>
          <a:xfrm>
            <a:off x="932903" y="54809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9" name="Rectangle 48"/>
          <p:cNvSpPr/>
          <p:nvPr/>
        </p:nvSpPr>
        <p:spPr>
          <a:xfrm>
            <a:off x="1244053" y="54809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0" name="Rectangle 49"/>
          <p:cNvSpPr/>
          <p:nvPr/>
        </p:nvSpPr>
        <p:spPr>
          <a:xfrm>
            <a:off x="1542503" y="5480927"/>
            <a:ext cx="304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51" name="Rectangle 50"/>
          <p:cNvSpPr/>
          <p:nvPr/>
        </p:nvSpPr>
        <p:spPr>
          <a:xfrm>
            <a:off x="1853653" y="54809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2" name="Rectangle 51"/>
          <p:cNvSpPr/>
          <p:nvPr/>
        </p:nvSpPr>
        <p:spPr>
          <a:xfrm>
            <a:off x="2152103" y="54809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53" name="Rectangle 52"/>
          <p:cNvSpPr/>
          <p:nvPr/>
        </p:nvSpPr>
        <p:spPr>
          <a:xfrm>
            <a:off x="932903" y="57857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54" name="Rectangle 53"/>
          <p:cNvSpPr/>
          <p:nvPr/>
        </p:nvSpPr>
        <p:spPr>
          <a:xfrm>
            <a:off x="1244053" y="57857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55" name="Rectangle 54"/>
          <p:cNvSpPr/>
          <p:nvPr/>
        </p:nvSpPr>
        <p:spPr>
          <a:xfrm>
            <a:off x="1542503" y="57857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6" name="Rectangle 55"/>
          <p:cNvSpPr/>
          <p:nvPr/>
        </p:nvSpPr>
        <p:spPr>
          <a:xfrm>
            <a:off x="1853653" y="57857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57" name="Rectangle 56"/>
          <p:cNvSpPr/>
          <p:nvPr/>
        </p:nvSpPr>
        <p:spPr>
          <a:xfrm>
            <a:off x="2152103" y="57857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58" name="Rectangle 57"/>
          <p:cNvSpPr/>
          <p:nvPr/>
        </p:nvSpPr>
        <p:spPr>
          <a:xfrm>
            <a:off x="932903" y="60905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59" name="Rectangle 58"/>
          <p:cNvSpPr/>
          <p:nvPr/>
        </p:nvSpPr>
        <p:spPr>
          <a:xfrm>
            <a:off x="1244053" y="60905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60" name="Rectangle 59"/>
          <p:cNvSpPr/>
          <p:nvPr/>
        </p:nvSpPr>
        <p:spPr>
          <a:xfrm>
            <a:off x="1542503" y="60905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61" name="Rectangle 60"/>
          <p:cNvSpPr/>
          <p:nvPr/>
        </p:nvSpPr>
        <p:spPr>
          <a:xfrm>
            <a:off x="1853653" y="60905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62" name="Rectangle 61"/>
          <p:cNvSpPr/>
          <p:nvPr/>
        </p:nvSpPr>
        <p:spPr>
          <a:xfrm>
            <a:off x="2152103" y="609052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63" name="Rectangle 62"/>
          <p:cNvSpPr/>
          <p:nvPr/>
        </p:nvSpPr>
        <p:spPr>
          <a:xfrm>
            <a:off x="3822153" y="4564939"/>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64" name="Rectangle 63"/>
          <p:cNvSpPr/>
          <p:nvPr/>
        </p:nvSpPr>
        <p:spPr>
          <a:xfrm>
            <a:off x="4279353" y="4564939"/>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65" name="Rectangle 64"/>
          <p:cNvSpPr/>
          <p:nvPr/>
        </p:nvSpPr>
        <p:spPr>
          <a:xfrm>
            <a:off x="4727028" y="4564939"/>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66" name="Rectangle 65"/>
          <p:cNvSpPr/>
          <p:nvPr/>
        </p:nvSpPr>
        <p:spPr>
          <a:xfrm>
            <a:off x="5193753" y="4564939"/>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67" name="Rectangle 66"/>
          <p:cNvSpPr/>
          <p:nvPr/>
        </p:nvSpPr>
        <p:spPr>
          <a:xfrm>
            <a:off x="5650953" y="4564939"/>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85" name="Rectangle 84"/>
          <p:cNvSpPr/>
          <p:nvPr/>
        </p:nvSpPr>
        <p:spPr>
          <a:xfrm>
            <a:off x="3822153" y="502372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86" name="Rectangle 85"/>
          <p:cNvSpPr/>
          <p:nvPr/>
        </p:nvSpPr>
        <p:spPr>
          <a:xfrm>
            <a:off x="4279353" y="502372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87" name="Rectangle 86"/>
          <p:cNvSpPr/>
          <p:nvPr/>
        </p:nvSpPr>
        <p:spPr>
          <a:xfrm>
            <a:off x="4725441" y="502372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88" name="Rectangle 87"/>
          <p:cNvSpPr/>
          <p:nvPr/>
        </p:nvSpPr>
        <p:spPr>
          <a:xfrm>
            <a:off x="5193753" y="502372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89" name="Rectangle 88"/>
          <p:cNvSpPr/>
          <p:nvPr/>
        </p:nvSpPr>
        <p:spPr>
          <a:xfrm>
            <a:off x="5650953" y="502372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10" name="Rectangle 109"/>
          <p:cNvSpPr/>
          <p:nvPr/>
        </p:nvSpPr>
        <p:spPr>
          <a:xfrm>
            <a:off x="3822153" y="54793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111" name="Rectangle 110"/>
          <p:cNvSpPr/>
          <p:nvPr/>
        </p:nvSpPr>
        <p:spPr>
          <a:xfrm>
            <a:off x="4279353" y="54793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112" name="Rectangle 111"/>
          <p:cNvSpPr/>
          <p:nvPr/>
        </p:nvSpPr>
        <p:spPr>
          <a:xfrm>
            <a:off x="4727028" y="54793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10</a:t>
            </a:r>
          </a:p>
        </p:txBody>
      </p:sp>
      <p:sp>
        <p:nvSpPr>
          <p:cNvPr id="113" name="Rectangle 112"/>
          <p:cNvSpPr/>
          <p:nvPr/>
        </p:nvSpPr>
        <p:spPr>
          <a:xfrm>
            <a:off x="5193753" y="54793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sp>
        <p:nvSpPr>
          <p:cNvPr id="114" name="Rectangle 113"/>
          <p:cNvSpPr/>
          <p:nvPr/>
        </p:nvSpPr>
        <p:spPr>
          <a:xfrm>
            <a:off x="5650953" y="54793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sp>
        <p:nvSpPr>
          <p:cNvPr id="115" name="Rectangle 114"/>
          <p:cNvSpPr/>
          <p:nvPr/>
        </p:nvSpPr>
        <p:spPr>
          <a:xfrm>
            <a:off x="3822153" y="59365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116" name="Rectangle 115"/>
          <p:cNvSpPr/>
          <p:nvPr/>
        </p:nvSpPr>
        <p:spPr>
          <a:xfrm>
            <a:off x="4279353" y="59365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117" name="Rectangle 116"/>
          <p:cNvSpPr/>
          <p:nvPr/>
        </p:nvSpPr>
        <p:spPr>
          <a:xfrm>
            <a:off x="4727028" y="59365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sp>
        <p:nvSpPr>
          <p:cNvPr id="118" name="Rectangle 117"/>
          <p:cNvSpPr/>
          <p:nvPr/>
        </p:nvSpPr>
        <p:spPr>
          <a:xfrm>
            <a:off x="5193753" y="59365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sp>
        <p:nvSpPr>
          <p:cNvPr id="119" name="Rectangle 118"/>
          <p:cNvSpPr/>
          <p:nvPr/>
        </p:nvSpPr>
        <p:spPr>
          <a:xfrm>
            <a:off x="5650953" y="5936539"/>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10</a:t>
            </a:r>
          </a:p>
        </p:txBody>
      </p:sp>
      <p:sp>
        <p:nvSpPr>
          <p:cNvPr id="120" name="Rectangle 119"/>
          <p:cNvSpPr/>
          <p:nvPr/>
        </p:nvSpPr>
        <p:spPr>
          <a:xfrm>
            <a:off x="3822153" y="638897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121" name="Rectangle 120"/>
          <p:cNvSpPr/>
          <p:nvPr/>
        </p:nvSpPr>
        <p:spPr>
          <a:xfrm>
            <a:off x="4279353" y="638897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122" name="Rectangle 121"/>
          <p:cNvSpPr/>
          <p:nvPr/>
        </p:nvSpPr>
        <p:spPr>
          <a:xfrm>
            <a:off x="4727028" y="638897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sp>
        <p:nvSpPr>
          <p:cNvPr id="123" name="Rectangle 122"/>
          <p:cNvSpPr/>
          <p:nvPr/>
        </p:nvSpPr>
        <p:spPr>
          <a:xfrm>
            <a:off x="5193753" y="638897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10</a:t>
            </a:r>
          </a:p>
        </p:txBody>
      </p:sp>
      <p:sp>
        <p:nvSpPr>
          <p:cNvPr id="124" name="Rectangle 123"/>
          <p:cNvSpPr/>
          <p:nvPr/>
        </p:nvSpPr>
        <p:spPr>
          <a:xfrm>
            <a:off x="5650953" y="638897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cxnSp>
        <p:nvCxnSpPr>
          <p:cNvPr id="128" name="Straight Arrow Connector 127"/>
          <p:cNvCxnSpPr/>
          <p:nvPr/>
        </p:nvCxnSpPr>
        <p:spPr>
          <a:xfrm>
            <a:off x="2691853" y="5773027"/>
            <a:ext cx="838200" cy="12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0533" name="TextBox 135"/>
          <p:cNvSpPr txBox="1">
            <a:spLocks noChangeArrowheads="1"/>
          </p:cNvSpPr>
          <p:nvPr/>
        </p:nvSpPr>
        <p:spPr bwMode="auto">
          <a:xfrm>
            <a:off x="893216" y="4464927"/>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M</a:t>
            </a:r>
          </a:p>
        </p:txBody>
      </p:sp>
      <p:sp>
        <p:nvSpPr>
          <p:cNvPr id="20534" name="TextBox 136"/>
          <p:cNvSpPr txBox="1">
            <a:spLocks noChangeArrowheads="1"/>
          </p:cNvSpPr>
          <p:nvPr/>
        </p:nvSpPr>
        <p:spPr bwMode="auto">
          <a:xfrm>
            <a:off x="2550566" y="688264"/>
            <a:ext cx="36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N</a:t>
            </a:r>
          </a:p>
        </p:txBody>
      </p:sp>
      <p:sp>
        <p:nvSpPr>
          <p:cNvPr id="20535" name="TextBox 137"/>
          <p:cNvSpPr txBox="1">
            <a:spLocks noChangeArrowheads="1"/>
          </p:cNvSpPr>
          <p:nvPr/>
        </p:nvSpPr>
        <p:spPr bwMode="auto">
          <a:xfrm>
            <a:off x="7430541" y="853364"/>
            <a:ext cx="339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P</a:t>
            </a:r>
          </a:p>
        </p:txBody>
      </p:sp>
      <p:sp>
        <p:nvSpPr>
          <p:cNvPr id="90" name="Rectangle 89"/>
          <p:cNvSpPr/>
          <p:nvPr/>
        </p:nvSpPr>
        <p:spPr>
          <a:xfrm>
            <a:off x="890041" y="123277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91" name="Rectangle 90"/>
          <p:cNvSpPr/>
          <p:nvPr/>
        </p:nvSpPr>
        <p:spPr>
          <a:xfrm>
            <a:off x="1347241" y="123277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92" name="Rectangle 91"/>
          <p:cNvSpPr/>
          <p:nvPr/>
        </p:nvSpPr>
        <p:spPr>
          <a:xfrm>
            <a:off x="1794916" y="1232777"/>
            <a:ext cx="457200" cy="457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93" name="Rectangle 92"/>
          <p:cNvSpPr/>
          <p:nvPr/>
        </p:nvSpPr>
        <p:spPr>
          <a:xfrm>
            <a:off x="2261641" y="12327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4</a:t>
            </a:r>
          </a:p>
        </p:txBody>
      </p:sp>
      <p:sp>
        <p:nvSpPr>
          <p:cNvPr id="94" name="Rectangle 93"/>
          <p:cNvSpPr/>
          <p:nvPr/>
        </p:nvSpPr>
        <p:spPr>
          <a:xfrm>
            <a:off x="2718841" y="12327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5</a:t>
            </a:r>
          </a:p>
        </p:txBody>
      </p:sp>
      <p:sp>
        <p:nvSpPr>
          <p:cNvPr id="95" name="Rectangle 94"/>
          <p:cNvSpPr/>
          <p:nvPr/>
        </p:nvSpPr>
        <p:spPr>
          <a:xfrm>
            <a:off x="3185566" y="12327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96" name="Rectangle 95"/>
          <p:cNvSpPr/>
          <p:nvPr/>
        </p:nvSpPr>
        <p:spPr>
          <a:xfrm>
            <a:off x="3663403" y="1232777"/>
            <a:ext cx="4572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97" name="Rectangle 96"/>
          <p:cNvSpPr/>
          <p:nvPr/>
        </p:nvSpPr>
        <p:spPr>
          <a:xfrm>
            <a:off x="888453" y="1664577"/>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98" name="Rectangle 97"/>
          <p:cNvSpPr/>
          <p:nvPr/>
        </p:nvSpPr>
        <p:spPr>
          <a:xfrm>
            <a:off x="1345653" y="166457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99" name="Rectangle 98"/>
          <p:cNvSpPr/>
          <p:nvPr/>
        </p:nvSpPr>
        <p:spPr>
          <a:xfrm>
            <a:off x="1793328" y="1664577"/>
            <a:ext cx="457200" cy="457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00" name="Rectangle 99"/>
          <p:cNvSpPr/>
          <p:nvPr/>
        </p:nvSpPr>
        <p:spPr>
          <a:xfrm>
            <a:off x="2260053" y="16645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5</a:t>
            </a:r>
          </a:p>
        </p:txBody>
      </p:sp>
      <p:sp>
        <p:nvSpPr>
          <p:cNvPr id="101" name="Rectangle 100"/>
          <p:cNvSpPr/>
          <p:nvPr/>
        </p:nvSpPr>
        <p:spPr>
          <a:xfrm>
            <a:off x="2717253" y="16645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102" name="Rectangle 101"/>
          <p:cNvSpPr/>
          <p:nvPr/>
        </p:nvSpPr>
        <p:spPr>
          <a:xfrm>
            <a:off x="3183978" y="16645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03" name="Rectangle 102"/>
          <p:cNvSpPr/>
          <p:nvPr/>
        </p:nvSpPr>
        <p:spPr>
          <a:xfrm>
            <a:off x="3661816" y="16645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04" name="Rectangle 103"/>
          <p:cNvSpPr/>
          <p:nvPr/>
        </p:nvSpPr>
        <p:spPr>
          <a:xfrm>
            <a:off x="888453" y="2134477"/>
            <a:ext cx="457200" cy="457200"/>
          </a:xfrm>
          <a:prstGeom prst="rect">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05" name="Rectangle 104"/>
          <p:cNvSpPr/>
          <p:nvPr/>
        </p:nvSpPr>
        <p:spPr>
          <a:xfrm>
            <a:off x="1345653" y="2134477"/>
            <a:ext cx="457200" cy="457200"/>
          </a:xfrm>
          <a:prstGeom prst="rect">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06" name="Rectangle 105"/>
          <p:cNvSpPr/>
          <p:nvPr/>
        </p:nvSpPr>
        <p:spPr>
          <a:xfrm>
            <a:off x="1793328" y="2134477"/>
            <a:ext cx="457200" cy="457200"/>
          </a:xfrm>
          <a:prstGeom prst="rect">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07" name="Rectangle 106"/>
          <p:cNvSpPr/>
          <p:nvPr/>
        </p:nvSpPr>
        <p:spPr>
          <a:xfrm>
            <a:off x="2260053" y="21344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108" name="Rectangle 107"/>
          <p:cNvSpPr/>
          <p:nvPr/>
        </p:nvSpPr>
        <p:spPr>
          <a:xfrm>
            <a:off x="2717253" y="21344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09" name="Rectangle 108"/>
          <p:cNvSpPr/>
          <p:nvPr/>
        </p:nvSpPr>
        <p:spPr>
          <a:xfrm>
            <a:off x="3183978" y="21344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25" name="Rectangle 124"/>
          <p:cNvSpPr/>
          <p:nvPr/>
        </p:nvSpPr>
        <p:spPr>
          <a:xfrm>
            <a:off x="3661816" y="21344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9</a:t>
            </a:r>
          </a:p>
        </p:txBody>
      </p:sp>
      <p:sp>
        <p:nvSpPr>
          <p:cNvPr id="139" name="Rectangle 138"/>
          <p:cNvSpPr/>
          <p:nvPr/>
        </p:nvSpPr>
        <p:spPr>
          <a:xfrm>
            <a:off x="1345653" y="2577389"/>
            <a:ext cx="457200" cy="457200"/>
          </a:xfrm>
          <a:prstGeom prst="rect">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Times New Roman" pitchFamily="18" charset="0"/>
                <a:cs typeface="Times New Roman" pitchFamily="18" charset="0"/>
              </a:rPr>
              <a:t>5</a:t>
            </a:r>
          </a:p>
        </p:txBody>
      </p:sp>
      <p:sp>
        <p:nvSpPr>
          <p:cNvPr id="140" name="Rectangle 139"/>
          <p:cNvSpPr/>
          <p:nvPr/>
        </p:nvSpPr>
        <p:spPr>
          <a:xfrm>
            <a:off x="1793328" y="2577389"/>
            <a:ext cx="457200" cy="457200"/>
          </a:xfrm>
          <a:prstGeom prst="rect">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Times New Roman" pitchFamily="18" charset="0"/>
                <a:cs typeface="Times New Roman" pitchFamily="18" charset="0"/>
              </a:rPr>
              <a:t>6</a:t>
            </a:r>
          </a:p>
        </p:txBody>
      </p:sp>
      <p:sp>
        <p:nvSpPr>
          <p:cNvPr id="141" name="Rectangle 140"/>
          <p:cNvSpPr/>
          <p:nvPr/>
        </p:nvSpPr>
        <p:spPr>
          <a:xfrm>
            <a:off x="2260053" y="25773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42" name="Rectangle 141"/>
          <p:cNvSpPr/>
          <p:nvPr/>
        </p:nvSpPr>
        <p:spPr>
          <a:xfrm>
            <a:off x="2717253" y="25773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43" name="Rectangle 142"/>
          <p:cNvSpPr/>
          <p:nvPr/>
        </p:nvSpPr>
        <p:spPr>
          <a:xfrm>
            <a:off x="3183978" y="25773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5</a:t>
            </a:r>
          </a:p>
        </p:txBody>
      </p:sp>
      <p:sp>
        <p:nvSpPr>
          <p:cNvPr id="144" name="Rectangle 143"/>
          <p:cNvSpPr/>
          <p:nvPr/>
        </p:nvSpPr>
        <p:spPr>
          <a:xfrm>
            <a:off x="3661816" y="257738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145" name="Rectangle 144"/>
          <p:cNvSpPr/>
          <p:nvPr/>
        </p:nvSpPr>
        <p:spPr>
          <a:xfrm>
            <a:off x="890041" y="3048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5</a:t>
            </a:r>
          </a:p>
        </p:txBody>
      </p:sp>
      <p:sp>
        <p:nvSpPr>
          <p:cNvPr id="146" name="Rectangle 145"/>
          <p:cNvSpPr/>
          <p:nvPr/>
        </p:nvSpPr>
        <p:spPr>
          <a:xfrm>
            <a:off x="1347241" y="3048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147" name="Rectangle 146"/>
          <p:cNvSpPr/>
          <p:nvPr/>
        </p:nvSpPr>
        <p:spPr>
          <a:xfrm>
            <a:off x="1794916" y="3048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48" name="Rectangle 147"/>
          <p:cNvSpPr/>
          <p:nvPr/>
        </p:nvSpPr>
        <p:spPr>
          <a:xfrm>
            <a:off x="2261641" y="3048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49" name="Rectangle 148"/>
          <p:cNvSpPr/>
          <p:nvPr/>
        </p:nvSpPr>
        <p:spPr>
          <a:xfrm>
            <a:off x="2718841" y="3048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5</a:t>
            </a:r>
          </a:p>
        </p:txBody>
      </p:sp>
      <p:sp>
        <p:nvSpPr>
          <p:cNvPr id="150" name="Rectangle 149"/>
          <p:cNvSpPr/>
          <p:nvPr/>
        </p:nvSpPr>
        <p:spPr>
          <a:xfrm>
            <a:off x="3185566" y="3048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151" name="Rectangle 150"/>
          <p:cNvSpPr/>
          <p:nvPr/>
        </p:nvSpPr>
        <p:spPr>
          <a:xfrm>
            <a:off x="3663403" y="30488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52" name="Rectangle 151"/>
          <p:cNvSpPr/>
          <p:nvPr/>
        </p:nvSpPr>
        <p:spPr>
          <a:xfrm>
            <a:off x="890041" y="35060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endParaRPr lang="en-US" dirty="0">
              <a:latin typeface="Times New Roman" pitchFamily="18" charset="0"/>
              <a:cs typeface="Times New Roman" pitchFamily="18" charset="0"/>
            </a:endParaRPr>
          </a:p>
        </p:txBody>
      </p:sp>
      <p:sp>
        <p:nvSpPr>
          <p:cNvPr id="153" name="Rectangle 152"/>
          <p:cNvSpPr/>
          <p:nvPr/>
        </p:nvSpPr>
        <p:spPr>
          <a:xfrm>
            <a:off x="1347241" y="35060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54" name="Rectangle 153"/>
          <p:cNvSpPr/>
          <p:nvPr/>
        </p:nvSpPr>
        <p:spPr>
          <a:xfrm>
            <a:off x="1794916" y="35060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55" name="Rectangle 154"/>
          <p:cNvSpPr/>
          <p:nvPr/>
        </p:nvSpPr>
        <p:spPr>
          <a:xfrm>
            <a:off x="2261641" y="35060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9</a:t>
            </a:r>
          </a:p>
        </p:txBody>
      </p:sp>
      <p:sp>
        <p:nvSpPr>
          <p:cNvPr id="156" name="Rectangle 155"/>
          <p:cNvSpPr/>
          <p:nvPr/>
        </p:nvSpPr>
        <p:spPr>
          <a:xfrm>
            <a:off x="2718841" y="35060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0</a:t>
            </a:r>
          </a:p>
        </p:txBody>
      </p:sp>
      <p:sp>
        <p:nvSpPr>
          <p:cNvPr id="157" name="Rectangle 156"/>
          <p:cNvSpPr/>
          <p:nvPr/>
        </p:nvSpPr>
        <p:spPr>
          <a:xfrm>
            <a:off x="3185566" y="35060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1</a:t>
            </a:r>
          </a:p>
        </p:txBody>
      </p:sp>
      <p:sp>
        <p:nvSpPr>
          <p:cNvPr id="158" name="Rectangle 157"/>
          <p:cNvSpPr/>
          <p:nvPr/>
        </p:nvSpPr>
        <p:spPr>
          <a:xfrm>
            <a:off x="3663403" y="35060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2</a:t>
            </a:r>
          </a:p>
        </p:txBody>
      </p:sp>
      <p:sp>
        <p:nvSpPr>
          <p:cNvPr id="159" name="Rectangle 158"/>
          <p:cNvSpPr/>
          <p:nvPr/>
        </p:nvSpPr>
        <p:spPr>
          <a:xfrm>
            <a:off x="888453" y="39616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60" name="Rectangle 159"/>
          <p:cNvSpPr/>
          <p:nvPr/>
        </p:nvSpPr>
        <p:spPr>
          <a:xfrm>
            <a:off x="1353591" y="39616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61" name="Rectangle 160"/>
          <p:cNvSpPr/>
          <p:nvPr/>
        </p:nvSpPr>
        <p:spPr>
          <a:xfrm>
            <a:off x="1801266" y="39616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9</a:t>
            </a:r>
          </a:p>
        </p:txBody>
      </p:sp>
      <p:sp>
        <p:nvSpPr>
          <p:cNvPr id="162" name="Rectangle 161"/>
          <p:cNvSpPr/>
          <p:nvPr/>
        </p:nvSpPr>
        <p:spPr>
          <a:xfrm>
            <a:off x="2267991" y="39616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0</a:t>
            </a:r>
          </a:p>
        </p:txBody>
      </p:sp>
      <p:sp>
        <p:nvSpPr>
          <p:cNvPr id="163" name="Rectangle 162"/>
          <p:cNvSpPr/>
          <p:nvPr/>
        </p:nvSpPr>
        <p:spPr>
          <a:xfrm>
            <a:off x="2725191" y="39616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1</a:t>
            </a:r>
          </a:p>
        </p:txBody>
      </p:sp>
      <p:sp>
        <p:nvSpPr>
          <p:cNvPr id="164" name="Rectangle 163"/>
          <p:cNvSpPr/>
          <p:nvPr/>
        </p:nvSpPr>
        <p:spPr>
          <a:xfrm>
            <a:off x="3191916" y="39616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2</a:t>
            </a:r>
          </a:p>
        </p:txBody>
      </p:sp>
      <p:sp>
        <p:nvSpPr>
          <p:cNvPr id="165" name="Rectangle 164"/>
          <p:cNvSpPr/>
          <p:nvPr/>
        </p:nvSpPr>
        <p:spPr>
          <a:xfrm>
            <a:off x="3671341" y="39616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3</a:t>
            </a:r>
          </a:p>
        </p:txBody>
      </p:sp>
      <p:cxnSp>
        <p:nvCxnSpPr>
          <p:cNvPr id="166" name="Straight Arrow Connector 165"/>
          <p:cNvCxnSpPr/>
          <p:nvPr/>
        </p:nvCxnSpPr>
        <p:spPr>
          <a:xfrm>
            <a:off x="2960141" y="4452227"/>
            <a:ext cx="569912" cy="5715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315991" y="12581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168" name="Rectangle 167"/>
          <p:cNvSpPr/>
          <p:nvPr/>
        </p:nvSpPr>
        <p:spPr>
          <a:xfrm>
            <a:off x="5773191" y="12581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169" name="Rectangle 168"/>
          <p:cNvSpPr/>
          <p:nvPr/>
        </p:nvSpPr>
        <p:spPr>
          <a:xfrm>
            <a:off x="6220866" y="12581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70" name="Rectangle 169"/>
          <p:cNvSpPr/>
          <p:nvPr/>
        </p:nvSpPr>
        <p:spPr>
          <a:xfrm>
            <a:off x="6687591" y="12581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71" name="Rectangle 170"/>
          <p:cNvSpPr/>
          <p:nvPr/>
        </p:nvSpPr>
        <p:spPr>
          <a:xfrm>
            <a:off x="7144791" y="12581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72" name="Rectangle 171"/>
          <p:cNvSpPr/>
          <p:nvPr/>
        </p:nvSpPr>
        <p:spPr>
          <a:xfrm>
            <a:off x="7611516" y="12581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73" name="Rectangle 172"/>
          <p:cNvSpPr/>
          <p:nvPr/>
        </p:nvSpPr>
        <p:spPr>
          <a:xfrm>
            <a:off x="8089353" y="1258177"/>
            <a:ext cx="4572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74" name="Rectangle 173"/>
          <p:cNvSpPr/>
          <p:nvPr/>
        </p:nvSpPr>
        <p:spPr>
          <a:xfrm>
            <a:off x="5314403" y="1689977"/>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Times New Roman" pitchFamily="18" charset="0"/>
                <a:cs typeface="Times New Roman" pitchFamily="18" charset="0"/>
              </a:rPr>
              <a:t>112</a:t>
            </a:r>
          </a:p>
        </p:txBody>
      </p:sp>
      <p:sp>
        <p:nvSpPr>
          <p:cNvPr id="175" name="Rectangle 174"/>
          <p:cNvSpPr/>
          <p:nvPr/>
        </p:nvSpPr>
        <p:spPr>
          <a:xfrm>
            <a:off x="5771603" y="16899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76" name="Rectangle 175"/>
          <p:cNvSpPr/>
          <p:nvPr/>
        </p:nvSpPr>
        <p:spPr>
          <a:xfrm>
            <a:off x="6219278" y="16899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77" name="Rectangle 176"/>
          <p:cNvSpPr/>
          <p:nvPr/>
        </p:nvSpPr>
        <p:spPr>
          <a:xfrm>
            <a:off x="6686003" y="16899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78" name="Rectangle 177"/>
          <p:cNvSpPr/>
          <p:nvPr/>
        </p:nvSpPr>
        <p:spPr>
          <a:xfrm>
            <a:off x="7143203" y="16899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79" name="Rectangle 178"/>
          <p:cNvSpPr/>
          <p:nvPr/>
        </p:nvSpPr>
        <p:spPr>
          <a:xfrm>
            <a:off x="7609928" y="16899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80" name="Rectangle 179"/>
          <p:cNvSpPr/>
          <p:nvPr/>
        </p:nvSpPr>
        <p:spPr>
          <a:xfrm>
            <a:off x="8089353" y="16899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81" name="Rectangle 180"/>
          <p:cNvSpPr/>
          <p:nvPr/>
        </p:nvSpPr>
        <p:spPr>
          <a:xfrm>
            <a:off x="5314403" y="2159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82" name="Rectangle 181"/>
          <p:cNvSpPr/>
          <p:nvPr/>
        </p:nvSpPr>
        <p:spPr>
          <a:xfrm>
            <a:off x="5771603" y="2159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83" name="Rectangle 182"/>
          <p:cNvSpPr/>
          <p:nvPr/>
        </p:nvSpPr>
        <p:spPr>
          <a:xfrm>
            <a:off x="6219278" y="2159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84" name="Rectangle 183"/>
          <p:cNvSpPr/>
          <p:nvPr/>
        </p:nvSpPr>
        <p:spPr>
          <a:xfrm>
            <a:off x="6686003" y="21598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85" name="Rectangle 184"/>
          <p:cNvSpPr/>
          <p:nvPr/>
        </p:nvSpPr>
        <p:spPr>
          <a:xfrm>
            <a:off x="7143203" y="21598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a:t>
            </a:r>
          </a:p>
        </p:txBody>
      </p:sp>
      <p:sp>
        <p:nvSpPr>
          <p:cNvPr id="186" name="Rectangle 185"/>
          <p:cNvSpPr/>
          <p:nvPr/>
        </p:nvSpPr>
        <p:spPr>
          <a:xfrm>
            <a:off x="7609928" y="21598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87" name="Rectangle 186"/>
          <p:cNvSpPr/>
          <p:nvPr/>
        </p:nvSpPr>
        <p:spPr>
          <a:xfrm>
            <a:off x="8089353" y="21598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88" name="Rectangle 187"/>
          <p:cNvSpPr/>
          <p:nvPr/>
        </p:nvSpPr>
        <p:spPr>
          <a:xfrm>
            <a:off x="5314403" y="26027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89" name="Rectangle 188"/>
          <p:cNvSpPr/>
          <p:nvPr/>
        </p:nvSpPr>
        <p:spPr>
          <a:xfrm>
            <a:off x="5771603" y="26027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90" name="Rectangle 189"/>
          <p:cNvSpPr/>
          <p:nvPr/>
        </p:nvSpPr>
        <p:spPr>
          <a:xfrm>
            <a:off x="6219278" y="26027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91" name="Rectangle 190"/>
          <p:cNvSpPr/>
          <p:nvPr/>
        </p:nvSpPr>
        <p:spPr>
          <a:xfrm>
            <a:off x="6686003" y="260278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a:t>
            </a:r>
          </a:p>
        </p:txBody>
      </p:sp>
      <p:sp>
        <p:nvSpPr>
          <p:cNvPr id="192" name="Rectangle 191"/>
          <p:cNvSpPr/>
          <p:nvPr/>
        </p:nvSpPr>
        <p:spPr>
          <a:xfrm>
            <a:off x="7143203" y="260278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193" name="Rectangle 192"/>
          <p:cNvSpPr/>
          <p:nvPr/>
        </p:nvSpPr>
        <p:spPr>
          <a:xfrm>
            <a:off x="7609928" y="26027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94" name="Rectangle 193"/>
          <p:cNvSpPr/>
          <p:nvPr/>
        </p:nvSpPr>
        <p:spPr>
          <a:xfrm>
            <a:off x="8089353" y="260278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95" name="Rectangle 194"/>
          <p:cNvSpPr/>
          <p:nvPr/>
        </p:nvSpPr>
        <p:spPr>
          <a:xfrm>
            <a:off x="5315991" y="30742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96" name="Rectangle 195"/>
          <p:cNvSpPr/>
          <p:nvPr/>
        </p:nvSpPr>
        <p:spPr>
          <a:xfrm>
            <a:off x="5773191" y="30742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97" name="Rectangle 196"/>
          <p:cNvSpPr/>
          <p:nvPr/>
        </p:nvSpPr>
        <p:spPr>
          <a:xfrm>
            <a:off x="6220866" y="30742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a:t>
            </a:r>
          </a:p>
        </p:txBody>
      </p:sp>
      <p:sp>
        <p:nvSpPr>
          <p:cNvPr id="198" name="Rectangle 197"/>
          <p:cNvSpPr/>
          <p:nvPr/>
        </p:nvSpPr>
        <p:spPr>
          <a:xfrm>
            <a:off x="6687591" y="30742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199" name="Rectangle 198"/>
          <p:cNvSpPr/>
          <p:nvPr/>
        </p:nvSpPr>
        <p:spPr>
          <a:xfrm>
            <a:off x="7144791" y="30742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200" name="Rectangle 199"/>
          <p:cNvSpPr/>
          <p:nvPr/>
        </p:nvSpPr>
        <p:spPr>
          <a:xfrm>
            <a:off x="7611516" y="30742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1" name="Rectangle 200"/>
          <p:cNvSpPr/>
          <p:nvPr/>
        </p:nvSpPr>
        <p:spPr>
          <a:xfrm>
            <a:off x="8089353" y="30742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2" name="Rectangle 201"/>
          <p:cNvSpPr/>
          <p:nvPr/>
        </p:nvSpPr>
        <p:spPr>
          <a:xfrm>
            <a:off x="5315991" y="35314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Times New Roman" pitchFamily="18" charset="0"/>
              <a:cs typeface="Times New Roman" pitchFamily="18" charset="0"/>
            </a:endParaRPr>
          </a:p>
        </p:txBody>
      </p:sp>
      <p:sp>
        <p:nvSpPr>
          <p:cNvPr id="203" name="Rectangle 202"/>
          <p:cNvSpPr/>
          <p:nvPr/>
        </p:nvSpPr>
        <p:spPr>
          <a:xfrm>
            <a:off x="5773191" y="35314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4" name="Rectangle 203"/>
          <p:cNvSpPr/>
          <p:nvPr/>
        </p:nvSpPr>
        <p:spPr>
          <a:xfrm>
            <a:off x="6220866" y="35314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5" name="Rectangle 204"/>
          <p:cNvSpPr/>
          <p:nvPr/>
        </p:nvSpPr>
        <p:spPr>
          <a:xfrm>
            <a:off x="6687591" y="35314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6" name="Rectangle 205"/>
          <p:cNvSpPr/>
          <p:nvPr/>
        </p:nvSpPr>
        <p:spPr>
          <a:xfrm>
            <a:off x="7144791" y="35314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7" name="Rectangle 206"/>
          <p:cNvSpPr/>
          <p:nvPr/>
        </p:nvSpPr>
        <p:spPr>
          <a:xfrm>
            <a:off x="7611516" y="353147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8" name="Rectangle 207"/>
          <p:cNvSpPr/>
          <p:nvPr/>
        </p:nvSpPr>
        <p:spPr>
          <a:xfrm>
            <a:off x="8089353" y="353147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9" name="Rectangle 208"/>
          <p:cNvSpPr/>
          <p:nvPr/>
        </p:nvSpPr>
        <p:spPr>
          <a:xfrm>
            <a:off x="5314403" y="39870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0" name="Rectangle 209"/>
          <p:cNvSpPr/>
          <p:nvPr/>
        </p:nvSpPr>
        <p:spPr>
          <a:xfrm>
            <a:off x="5781128" y="39870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1" name="Rectangle 210"/>
          <p:cNvSpPr/>
          <p:nvPr/>
        </p:nvSpPr>
        <p:spPr>
          <a:xfrm>
            <a:off x="6228803" y="39870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2" name="Rectangle 211"/>
          <p:cNvSpPr/>
          <p:nvPr/>
        </p:nvSpPr>
        <p:spPr>
          <a:xfrm>
            <a:off x="6695528" y="39870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3" name="Rectangle 212"/>
          <p:cNvSpPr/>
          <p:nvPr/>
        </p:nvSpPr>
        <p:spPr>
          <a:xfrm>
            <a:off x="7152728" y="39870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4" name="Rectangle 213"/>
          <p:cNvSpPr/>
          <p:nvPr/>
        </p:nvSpPr>
        <p:spPr>
          <a:xfrm>
            <a:off x="7619453" y="39870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5" name="Rectangle 214"/>
          <p:cNvSpPr/>
          <p:nvPr/>
        </p:nvSpPr>
        <p:spPr>
          <a:xfrm>
            <a:off x="8097291" y="398708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21" name="Rectangle 220"/>
          <p:cNvSpPr/>
          <p:nvPr/>
        </p:nvSpPr>
        <p:spPr>
          <a:xfrm>
            <a:off x="-33885" y="777164"/>
            <a:ext cx="457201"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22" name="Rectangle 221"/>
          <p:cNvSpPr/>
          <p:nvPr/>
        </p:nvSpPr>
        <p:spPr>
          <a:xfrm>
            <a:off x="443953" y="777164"/>
            <a:ext cx="457200" cy="430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23" name="Rectangle 222"/>
          <p:cNvSpPr/>
          <p:nvPr/>
        </p:nvSpPr>
        <p:spPr>
          <a:xfrm>
            <a:off x="-35472" y="1207377"/>
            <a:ext cx="457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24" name="Rectangle 223"/>
          <p:cNvSpPr/>
          <p:nvPr/>
        </p:nvSpPr>
        <p:spPr>
          <a:xfrm>
            <a:off x="443953" y="1207377"/>
            <a:ext cx="457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25" name="Rectangle 224"/>
          <p:cNvSpPr/>
          <p:nvPr/>
        </p:nvSpPr>
        <p:spPr>
          <a:xfrm>
            <a:off x="-35472" y="1677277"/>
            <a:ext cx="457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26" name="Rectangle 225"/>
          <p:cNvSpPr/>
          <p:nvPr/>
        </p:nvSpPr>
        <p:spPr>
          <a:xfrm>
            <a:off x="443953" y="1677277"/>
            <a:ext cx="457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27" name="Rectangle 226"/>
          <p:cNvSpPr/>
          <p:nvPr/>
        </p:nvSpPr>
        <p:spPr>
          <a:xfrm>
            <a:off x="-35472" y="2121777"/>
            <a:ext cx="457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28" name="Rectangle 227"/>
          <p:cNvSpPr/>
          <p:nvPr/>
        </p:nvSpPr>
        <p:spPr>
          <a:xfrm>
            <a:off x="443953" y="2121777"/>
            <a:ext cx="457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29" name="Rectangle 228"/>
          <p:cNvSpPr/>
          <p:nvPr/>
        </p:nvSpPr>
        <p:spPr>
          <a:xfrm>
            <a:off x="-33885" y="2591677"/>
            <a:ext cx="457201"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30" name="Rectangle 229"/>
          <p:cNvSpPr/>
          <p:nvPr/>
        </p:nvSpPr>
        <p:spPr>
          <a:xfrm>
            <a:off x="443953" y="2591677"/>
            <a:ext cx="457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31" name="Rectangle 230"/>
          <p:cNvSpPr/>
          <p:nvPr/>
        </p:nvSpPr>
        <p:spPr>
          <a:xfrm>
            <a:off x="894803" y="777164"/>
            <a:ext cx="457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32" name="Rectangle 231"/>
          <p:cNvSpPr/>
          <p:nvPr/>
        </p:nvSpPr>
        <p:spPr>
          <a:xfrm>
            <a:off x="1361528" y="777164"/>
            <a:ext cx="457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233" name="Rectangle 232"/>
          <p:cNvSpPr/>
          <p:nvPr/>
        </p:nvSpPr>
        <p:spPr>
          <a:xfrm>
            <a:off x="1809203" y="777164"/>
            <a:ext cx="457200" cy="430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latin typeface="Times New Roman" pitchFamily="18" charset="0"/>
              <a:cs typeface="Times New Roman" pitchFamily="18" charset="0"/>
            </a:endParaRPr>
          </a:p>
        </p:txBody>
      </p:sp>
      <p:sp>
        <p:nvSpPr>
          <p:cNvPr id="138" name="Rectangle 137"/>
          <p:cNvSpPr/>
          <p:nvPr/>
        </p:nvSpPr>
        <p:spPr>
          <a:xfrm>
            <a:off x="888453" y="2577389"/>
            <a:ext cx="457200" cy="457200"/>
          </a:xfrm>
          <a:prstGeom prst="rect">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Times New Roman" pitchFamily="18" charset="0"/>
                <a:cs typeface="Times New Roman" pitchFamily="18" charset="0"/>
              </a:rPr>
              <a:t>4</a:t>
            </a:r>
          </a:p>
        </p:txBody>
      </p:sp>
      <p:cxnSp>
        <p:nvCxnSpPr>
          <p:cNvPr id="234" name="Straight Arrow Connector 233"/>
          <p:cNvCxnSpPr/>
          <p:nvPr/>
        </p:nvCxnSpPr>
        <p:spPr>
          <a:xfrm flipV="1">
            <a:off x="4736553" y="2350377"/>
            <a:ext cx="446088" cy="211455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2553" y="117475"/>
            <a:ext cx="8305800" cy="659689"/>
          </a:xfrm>
        </p:spPr>
        <p:txBody>
          <a:bodyPr/>
          <a:lstStyle/>
          <a:p>
            <a:r>
              <a:rPr lang="en-US" dirty="0"/>
              <a:t>2D Convolution Boundary Condition</a:t>
            </a:r>
          </a:p>
        </p:txBody>
      </p:sp>
      <p:sp>
        <p:nvSpPr>
          <p:cNvPr id="3" name="Footer Placeholder 2"/>
          <p:cNvSpPr>
            <a:spLocks noGrp="1"/>
          </p:cNvSpPr>
          <p:nvPr>
            <p:ph type="ftr" sz="quarter" idx="10"/>
          </p:nvPr>
        </p:nvSpPr>
        <p:spPr/>
        <p:txBody>
          <a:bodyPr/>
          <a:lstStyle/>
          <a:p>
            <a:pPr>
              <a:defRPr/>
            </a:pPr>
            <a:r>
              <a:rPr lang="en-US" smtClean="0"/>
              <a:t>© David Kirk/NVIDIA and Wen-mei W. Hwu       ECE408/CS483/ECE498al University of Illinois, 2007-2018</a:t>
            </a:r>
            <a:endParaRPr lang="en-US"/>
          </a:p>
        </p:txBody>
      </p:sp>
      <p:sp>
        <p:nvSpPr>
          <p:cNvPr id="4" name="Slide Number Placeholder 3"/>
          <p:cNvSpPr>
            <a:spLocks noGrp="1"/>
          </p:cNvSpPr>
          <p:nvPr>
            <p:ph type="sldNum" sz="quarter" idx="11"/>
          </p:nvPr>
        </p:nvSpPr>
        <p:spPr/>
        <p:txBody>
          <a:bodyPr/>
          <a:lstStyle/>
          <a:p>
            <a:pPr>
              <a:defRPr/>
            </a:pPr>
            <a:fld id="{1A4A8456-DE59-43D8-8060-F6C0D99252E8}" type="slidenum">
              <a:rPr lang="en-US" smtClean="0"/>
              <a:pPr>
                <a:defRPr/>
              </a:pPr>
              <a:t>10</a:t>
            </a:fld>
            <a:endParaRPr lang="en-US"/>
          </a:p>
        </p:txBody>
      </p:sp>
    </p:spTree>
    <p:extLst>
      <p:ext uri="{BB962C8B-B14F-4D97-AF65-F5344CB8AC3E}">
        <p14:creationId xmlns:p14="http://schemas.microsoft.com/office/powerpoint/2010/main" val="303165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a:xfrm>
            <a:off x="615950" y="12700"/>
            <a:ext cx="8305800" cy="1143000"/>
          </a:xfrm>
        </p:spPr>
        <p:txBody>
          <a:bodyPr/>
          <a:lstStyle/>
          <a:p>
            <a:r>
              <a:rPr lang="en-US" dirty="0"/>
              <a:t>2D Convolution – Ghost Cells</a:t>
            </a:r>
          </a:p>
        </p:txBody>
      </p:sp>
      <p:sp>
        <p:nvSpPr>
          <p:cNvPr id="1843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1843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7D6357D7-6CCD-4E7A-8795-4CE0E86E00C0}" type="slidenum">
              <a:rPr lang="en-US" sz="1400" smtClean="0">
                <a:latin typeface="Times New Roman" pitchFamily="18" charset="0"/>
              </a:rPr>
              <a:pPr eaLnBrk="1" hangingPunct="1"/>
              <a:t>11</a:t>
            </a:fld>
            <a:endParaRPr lang="en-US" sz="1400">
              <a:latin typeface="Times New Roman" pitchFamily="18" charset="0"/>
            </a:endParaRPr>
          </a:p>
        </p:txBody>
      </p:sp>
      <p:sp>
        <p:nvSpPr>
          <p:cNvPr id="7" name="Rectangle 6"/>
          <p:cNvSpPr/>
          <p:nvPr/>
        </p:nvSpPr>
        <p:spPr>
          <a:xfrm>
            <a:off x="446088" y="1511300"/>
            <a:ext cx="3440112" cy="283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27000" y="12065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1" name="Rectangle 10"/>
          <p:cNvSpPr/>
          <p:nvPr/>
        </p:nvSpPr>
        <p:spPr>
          <a:xfrm>
            <a:off x="438150" y="12065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2" name="Rectangle 11"/>
          <p:cNvSpPr/>
          <p:nvPr/>
        </p:nvSpPr>
        <p:spPr>
          <a:xfrm>
            <a:off x="742950" y="12065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3" name="Rectangle 12"/>
          <p:cNvSpPr/>
          <p:nvPr/>
        </p:nvSpPr>
        <p:spPr>
          <a:xfrm>
            <a:off x="1041400" y="12065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4" name="Rectangle 13"/>
          <p:cNvSpPr/>
          <p:nvPr/>
        </p:nvSpPr>
        <p:spPr>
          <a:xfrm>
            <a:off x="1346200" y="12065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5" name="Rectangle 14"/>
          <p:cNvSpPr/>
          <p:nvPr/>
        </p:nvSpPr>
        <p:spPr>
          <a:xfrm>
            <a:off x="127000" y="15113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6" name="Rectangle 15"/>
          <p:cNvSpPr/>
          <p:nvPr/>
        </p:nvSpPr>
        <p:spPr>
          <a:xfrm>
            <a:off x="438150" y="15113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7" name="Rectangle 16"/>
          <p:cNvSpPr/>
          <p:nvPr/>
        </p:nvSpPr>
        <p:spPr>
          <a:xfrm>
            <a:off x="741363" y="15113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18" name="Rectangle 17"/>
          <p:cNvSpPr/>
          <p:nvPr/>
        </p:nvSpPr>
        <p:spPr>
          <a:xfrm>
            <a:off x="1041400" y="15113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sp>
        <p:nvSpPr>
          <p:cNvPr id="19" name="Rectangle 18"/>
          <p:cNvSpPr/>
          <p:nvPr/>
        </p:nvSpPr>
        <p:spPr>
          <a:xfrm>
            <a:off x="1346200" y="15113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6</a:t>
            </a:r>
          </a:p>
        </p:txBody>
      </p:sp>
      <p:sp>
        <p:nvSpPr>
          <p:cNvPr id="20" name="Rectangle 19"/>
          <p:cNvSpPr/>
          <p:nvPr/>
        </p:nvSpPr>
        <p:spPr>
          <a:xfrm>
            <a:off x="127000" y="18161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21" name="Rectangle 20"/>
          <p:cNvSpPr/>
          <p:nvPr/>
        </p:nvSpPr>
        <p:spPr>
          <a:xfrm>
            <a:off x="438150" y="18161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22" name="Rectangle 21"/>
          <p:cNvSpPr/>
          <p:nvPr/>
        </p:nvSpPr>
        <p:spPr>
          <a:xfrm>
            <a:off x="736600" y="1816100"/>
            <a:ext cx="304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23" name="Rectangle 22"/>
          <p:cNvSpPr/>
          <p:nvPr/>
        </p:nvSpPr>
        <p:spPr>
          <a:xfrm>
            <a:off x="1047750" y="18161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24" name="Rectangle 23"/>
          <p:cNvSpPr/>
          <p:nvPr/>
        </p:nvSpPr>
        <p:spPr>
          <a:xfrm>
            <a:off x="1346200" y="18161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sp>
        <p:nvSpPr>
          <p:cNvPr id="28" name="Rectangle 27"/>
          <p:cNvSpPr/>
          <p:nvPr/>
        </p:nvSpPr>
        <p:spPr>
          <a:xfrm>
            <a:off x="127000" y="21209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29" name="Rectangle 28"/>
          <p:cNvSpPr/>
          <p:nvPr/>
        </p:nvSpPr>
        <p:spPr>
          <a:xfrm>
            <a:off x="438150" y="21209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30" name="Rectangle 29"/>
          <p:cNvSpPr/>
          <p:nvPr/>
        </p:nvSpPr>
        <p:spPr>
          <a:xfrm>
            <a:off x="736600" y="21209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sp>
        <p:nvSpPr>
          <p:cNvPr id="31" name="Rectangle 30"/>
          <p:cNvSpPr/>
          <p:nvPr/>
        </p:nvSpPr>
        <p:spPr>
          <a:xfrm>
            <a:off x="1047750" y="21209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6</a:t>
            </a:r>
          </a:p>
        </p:txBody>
      </p:sp>
      <p:sp>
        <p:nvSpPr>
          <p:cNvPr id="32" name="Rectangle 31"/>
          <p:cNvSpPr/>
          <p:nvPr/>
        </p:nvSpPr>
        <p:spPr>
          <a:xfrm>
            <a:off x="1346200" y="21209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7</a:t>
            </a:r>
          </a:p>
        </p:txBody>
      </p:sp>
      <p:sp>
        <p:nvSpPr>
          <p:cNvPr id="33" name="Rectangle 32"/>
          <p:cNvSpPr/>
          <p:nvPr/>
        </p:nvSpPr>
        <p:spPr>
          <a:xfrm>
            <a:off x="127000" y="24257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34" name="Rectangle 33"/>
          <p:cNvSpPr/>
          <p:nvPr/>
        </p:nvSpPr>
        <p:spPr>
          <a:xfrm>
            <a:off x="438150" y="24257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35" name="Rectangle 34"/>
          <p:cNvSpPr/>
          <p:nvPr/>
        </p:nvSpPr>
        <p:spPr>
          <a:xfrm>
            <a:off x="736600" y="24257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36" name="Rectangle 35"/>
          <p:cNvSpPr/>
          <p:nvPr/>
        </p:nvSpPr>
        <p:spPr>
          <a:xfrm>
            <a:off x="1047750" y="24257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37" name="Rectangle 36"/>
          <p:cNvSpPr/>
          <p:nvPr/>
        </p:nvSpPr>
        <p:spPr>
          <a:xfrm>
            <a:off x="1346200" y="24257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38" name="Rectangle 37"/>
          <p:cNvSpPr/>
          <p:nvPr/>
        </p:nvSpPr>
        <p:spPr>
          <a:xfrm>
            <a:off x="920750" y="49022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39" name="Rectangle 38"/>
          <p:cNvSpPr/>
          <p:nvPr/>
        </p:nvSpPr>
        <p:spPr>
          <a:xfrm>
            <a:off x="1231900" y="49022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40" name="Rectangle 39"/>
          <p:cNvSpPr/>
          <p:nvPr/>
        </p:nvSpPr>
        <p:spPr>
          <a:xfrm>
            <a:off x="1536700" y="49022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41" name="Rectangle 40"/>
          <p:cNvSpPr/>
          <p:nvPr/>
        </p:nvSpPr>
        <p:spPr>
          <a:xfrm>
            <a:off x="1835150" y="49022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42" name="Rectangle 41"/>
          <p:cNvSpPr/>
          <p:nvPr/>
        </p:nvSpPr>
        <p:spPr>
          <a:xfrm>
            <a:off x="2139950" y="49022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43" name="Rectangle 42"/>
          <p:cNvSpPr/>
          <p:nvPr/>
        </p:nvSpPr>
        <p:spPr>
          <a:xfrm>
            <a:off x="920750" y="52070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44" name="Rectangle 43"/>
          <p:cNvSpPr/>
          <p:nvPr/>
        </p:nvSpPr>
        <p:spPr>
          <a:xfrm>
            <a:off x="1231900" y="52070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45" name="Rectangle 44"/>
          <p:cNvSpPr/>
          <p:nvPr/>
        </p:nvSpPr>
        <p:spPr>
          <a:xfrm>
            <a:off x="1535113" y="52070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46" name="Rectangle 45"/>
          <p:cNvSpPr/>
          <p:nvPr/>
        </p:nvSpPr>
        <p:spPr>
          <a:xfrm>
            <a:off x="1835150" y="52070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47" name="Rectangle 46"/>
          <p:cNvSpPr/>
          <p:nvPr/>
        </p:nvSpPr>
        <p:spPr>
          <a:xfrm>
            <a:off x="2139950" y="52070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48" name="Rectangle 47"/>
          <p:cNvSpPr/>
          <p:nvPr/>
        </p:nvSpPr>
        <p:spPr>
          <a:xfrm>
            <a:off x="920750" y="55118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49" name="Rectangle 48"/>
          <p:cNvSpPr/>
          <p:nvPr/>
        </p:nvSpPr>
        <p:spPr>
          <a:xfrm>
            <a:off x="1231900" y="55118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 name="Rectangle 49"/>
          <p:cNvSpPr/>
          <p:nvPr/>
        </p:nvSpPr>
        <p:spPr>
          <a:xfrm>
            <a:off x="1530350" y="5511800"/>
            <a:ext cx="304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sp>
        <p:nvSpPr>
          <p:cNvPr id="51" name="Rectangle 50"/>
          <p:cNvSpPr/>
          <p:nvPr/>
        </p:nvSpPr>
        <p:spPr>
          <a:xfrm>
            <a:off x="1841500" y="55118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2" name="Rectangle 51"/>
          <p:cNvSpPr/>
          <p:nvPr/>
        </p:nvSpPr>
        <p:spPr>
          <a:xfrm>
            <a:off x="2139950" y="55118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53" name="Rectangle 52"/>
          <p:cNvSpPr/>
          <p:nvPr/>
        </p:nvSpPr>
        <p:spPr>
          <a:xfrm>
            <a:off x="920750" y="58166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54" name="Rectangle 53"/>
          <p:cNvSpPr/>
          <p:nvPr/>
        </p:nvSpPr>
        <p:spPr>
          <a:xfrm>
            <a:off x="1231900" y="58166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55" name="Rectangle 54"/>
          <p:cNvSpPr/>
          <p:nvPr/>
        </p:nvSpPr>
        <p:spPr>
          <a:xfrm>
            <a:off x="1530350" y="58166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6" name="Rectangle 55"/>
          <p:cNvSpPr/>
          <p:nvPr/>
        </p:nvSpPr>
        <p:spPr>
          <a:xfrm>
            <a:off x="1841500" y="58166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57" name="Rectangle 56"/>
          <p:cNvSpPr/>
          <p:nvPr/>
        </p:nvSpPr>
        <p:spPr>
          <a:xfrm>
            <a:off x="2139950" y="58166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58" name="Rectangle 57"/>
          <p:cNvSpPr/>
          <p:nvPr/>
        </p:nvSpPr>
        <p:spPr>
          <a:xfrm>
            <a:off x="920750" y="61214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59" name="Rectangle 58"/>
          <p:cNvSpPr/>
          <p:nvPr/>
        </p:nvSpPr>
        <p:spPr>
          <a:xfrm>
            <a:off x="1231900" y="61214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60" name="Rectangle 59"/>
          <p:cNvSpPr/>
          <p:nvPr/>
        </p:nvSpPr>
        <p:spPr>
          <a:xfrm>
            <a:off x="1530350" y="61214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61" name="Rectangle 60"/>
          <p:cNvSpPr/>
          <p:nvPr/>
        </p:nvSpPr>
        <p:spPr>
          <a:xfrm>
            <a:off x="1841500" y="61214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62" name="Rectangle 61"/>
          <p:cNvSpPr/>
          <p:nvPr/>
        </p:nvSpPr>
        <p:spPr>
          <a:xfrm>
            <a:off x="2139950" y="61214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63" name="Rectangle 62"/>
          <p:cNvSpPr/>
          <p:nvPr/>
        </p:nvSpPr>
        <p:spPr>
          <a:xfrm>
            <a:off x="3810000" y="4595813"/>
            <a:ext cx="457200" cy="45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64" name="Rectangle 63"/>
          <p:cNvSpPr/>
          <p:nvPr/>
        </p:nvSpPr>
        <p:spPr>
          <a:xfrm>
            <a:off x="4267200" y="4595813"/>
            <a:ext cx="457200" cy="45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65" name="Rectangle 64"/>
          <p:cNvSpPr/>
          <p:nvPr/>
        </p:nvSpPr>
        <p:spPr>
          <a:xfrm>
            <a:off x="4714875" y="4595813"/>
            <a:ext cx="457200" cy="45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66" name="Rectangle 65"/>
          <p:cNvSpPr/>
          <p:nvPr/>
        </p:nvSpPr>
        <p:spPr>
          <a:xfrm>
            <a:off x="5181600" y="4595813"/>
            <a:ext cx="457200" cy="45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67" name="Rectangle 66"/>
          <p:cNvSpPr/>
          <p:nvPr/>
        </p:nvSpPr>
        <p:spPr>
          <a:xfrm>
            <a:off x="5638800" y="4595813"/>
            <a:ext cx="457200" cy="45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85" name="Rectangle 84"/>
          <p:cNvSpPr/>
          <p:nvPr/>
        </p:nvSpPr>
        <p:spPr>
          <a:xfrm>
            <a:off x="3810000" y="505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86" name="Rectangle 85"/>
          <p:cNvSpPr/>
          <p:nvPr/>
        </p:nvSpPr>
        <p:spPr>
          <a:xfrm>
            <a:off x="4267200" y="505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9</a:t>
            </a:r>
          </a:p>
        </p:txBody>
      </p:sp>
      <p:sp>
        <p:nvSpPr>
          <p:cNvPr id="87" name="Rectangle 86"/>
          <p:cNvSpPr/>
          <p:nvPr/>
        </p:nvSpPr>
        <p:spPr>
          <a:xfrm>
            <a:off x="4713288" y="505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16</a:t>
            </a:r>
          </a:p>
        </p:txBody>
      </p:sp>
      <p:sp>
        <p:nvSpPr>
          <p:cNvPr id="88" name="Rectangle 87"/>
          <p:cNvSpPr/>
          <p:nvPr/>
        </p:nvSpPr>
        <p:spPr>
          <a:xfrm>
            <a:off x="5181600" y="505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15</a:t>
            </a:r>
          </a:p>
        </p:txBody>
      </p:sp>
      <p:sp>
        <p:nvSpPr>
          <p:cNvPr id="89" name="Rectangle 88"/>
          <p:cNvSpPr/>
          <p:nvPr/>
        </p:nvSpPr>
        <p:spPr>
          <a:xfrm>
            <a:off x="5638800" y="505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12</a:t>
            </a:r>
          </a:p>
        </p:txBody>
      </p:sp>
      <p:sp>
        <p:nvSpPr>
          <p:cNvPr id="110" name="Rectangle 109"/>
          <p:cNvSpPr/>
          <p:nvPr/>
        </p:nvSpPr>
        <p:spPr>
          <a:xfrm>
            <a:off x="3810000" y="55102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11" name="Rectangle 110"/>
          <p:cNvSpPr/>
          <p:nvPr/>
        </p:nvSpPr>
        <p:spPr>
          <a:xfrm>
            <a:off x="4267200" y="55102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8</a:t>
            </a:r>
          </a:p>
        </p:txBody>
      </p:sp>
      <p:sp>
        <p:nvSpPr>
          <p:cNvPr id="112" name="Rectangle 111"/>
          <p:cNvSpPr/>
          <p:nvPr/>
        </p:nvSpPr>
        <p:spPr>
          <a:xfrm>
            <a:off x="4714875" y="55102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15</a:t>
            </a:r>
          </a:p>
        </p:txBody>
      </p:sp>
      <p:sp>
        <p:nvSpPr>
          <p:cNvPr id="113" name="Rectangle 112"/>
          <p:cNvSpPr/>
          <p:nvPr/>
        </p:nvSpPr>
        <p:spPr>
          <a:xfrm>
            <a:off x="5181600" y="55102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16</a:t>
            </a:r>
          </a:p>
        </p:txBody>
      </p:sp>
      <p:sp>
        <p:nvSpPr>
          <p:cNvPr id="114" name="Rectangle 113"/>
          <p:cNvSpPr/>
          <p:nvPr/>
        </p:nvSpPr>
        <p:spPr>
          <a:xfrm>
            <a:off x="5638800" y="55102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15</a:t>
            </a:r>
          </a:p>
        </p:txBody>
      </p:sp>
      <p:sp>
        <p:nvSpPr>
          <p:cNvPr id="115" name="Rectangle 114"/>
          <p:cNvSpPr/>
          <p:nvPr/>
        </p:nvSpPr>
        <p:spPr>
          <a:xfrm>
            <a:off x="3810000" y="59674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16" name="Rectangle 115"/>
          <p:cNvSpPr/>
          <p:nvPr/>
        </p:nvSpPr>
        <p:spPr>
          <a:xfrm>
            <a:off x="4267200" y="59674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9</a:t>
            </a:r>
          </a:p>
        </p:txBody>
      </p:sp>
      <p:sp>
        <p:nvSpPr>
          <p:cNvPr id="117" name="Rectangle 116"/>
          <p:cNvSpPr/>
          <p:nvPr/>
        </p:nvSpPr>
        <p:spPr>
          <a:xfrm>
            <a:off x="4714875" y="59674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20</a:t>
            </a:r>
          </a:p>
        </p:txBody>
      </p:sp>
      <p:sp>
        <p:nvSpPr>
          <p:cNvPr id="118" name="Rectangle 117"/>
          <p:cNvSpPr/>
          <p:nvPr/>
        </p:nvSpPr>
        <p:spPr>
          <a:xfrm>
            <a:off x="5181600" y="59674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18</a:t>
            </a:r>
          </a:p>
        </p:txBody>
      </p:sp>
      <p:sp>
        <p:nvSpPr>
          <p:cNvPr id="119" name="Rectangle 118"/>
          <p:cNvSpPr/>
          <p:nvPr/>
        </p:nvSpPr>
        <p:spPr>
          <a:xfrm>
            <a:off x="5638800" y="59674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14</a:t>
            </a:r>
          </a:p>
        </p:txBody>
      </p:sp>
      <p:sp>
        <p:nvSpPr>
          <p:cNvPr id="120" name="Rectangle 119"/>
          <p:cNvSpPr/>
          <p:nvPr/>
        </p:nvSpPr>
        <p:spPr>
          <a:xfrm>
            <a:off x="3810000" y="64198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21" name="Rectangle 120"/>
          <p:cNvSpPr/>
          <p:nvPr/>
        </p:nvSpPr>
        <p:spPr>
          <a:xfrm>
            <a:off x="4267200" y="64198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22" name="Rectangle 121"/>
          <p:cNvSpPr/>
          <p:nvPr/>
        </p:nvSpPr>
        <p:spPr>
          <a:xfrm>
            <a:off x="4714875" y="64198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23" name="Rectangle 122"/>
          <p:cNvSpPr/>
          <p:nvPr/>
        </p:nvSpPr>
        <p:spPr>
          <a:xfrm>
            <a:off x="5181600" y="64198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6</a:t>
            </a:r>
          </a:p>
        </p:txBody>
      </p:sp>
      <p:sp>
        <p:nvSpPr>
          <p:cNvPr id="124" name="Rectangle 123"/>
          <p:cNvSpPr/>
          <p:nvPr/>
        </p:nvSpPr>
        <p:spPr>
          <a:xfrm>
            <a:off x="5638800" y="64198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26" name="Straight Arrow Connector 125"/>
          <p:cNvCxnSpPr/>
          <p:nvPr/>
        </p:nvCxnSpPr>
        <p:spPr>
          <a:xfrm>
            <a:off x="2579688" y="2273300"/>
            <a:ext cx="938212" cy="2933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2679700" y="5803900"/>
            <a:ext cx="838200" cy="12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5170488" y="1511300"/>
            <a:ext cx="3440112" cy="283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Rectangle 131"/>
          <p:cNvSpPr/>
          <p:nvPr/>
        </p:nvSpPr>
        <p:spPr>
          <a:xfrm>
            <a:off x="6096000" y="2120900"/>
            <a:ext cx="304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8517" name="TextBox 132"/>
          <p:cNvSpPr txBox="1">
            <a:spLocks noChangeArrowheads="1"/>
          </p:cNvSpPr>
          <p:nvPr/>
        </p:nvSpPr>
        <p:spPr bwMode="auto">
          <a:xfrm>
            <a:off x="5929651" y="2085975"/>
            <a:ext cx="49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dirty="0">
                <a:solidFill>
                  <a:schemeClr val="bg1"/>
                </a:solidFill>
              </a:rPr>
              <a:t>179</a:t>
            </a:r>
          </a:p>
        </p:txBody>
      </p:sp>
      <p:cxnSp>
        <p:nvCxnSpPr>
          <p:cNvPr id="135" name="Straight Arrow Connector 134"/>
          <p:cNvCxnSpPr/>
          <p:nvPr/>
        </p:nvCxnSpPr>
        <p:spPr>
          <a:xfrm flipV="1">
            <a:off x="5715000" y="2578100"/>
            <a:ext cx="533400" cy="1917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6737350" y="50800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8520" name="TextBox 1"/>
          <p:cNvSpPr txBox="1">
            <a:spLocks noChangeArrowheads="1"/>
          </p:cNvSpPr>
          <p:nvPr/>
        </p:nvSpPr>
        <p:spPr bwMode="auto">
          <a:xfrm>
            <a:off x="7175500" y="5080000"/>
            <a:ext cx="1271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dirty="0"/>
              <a:t>ghost cells</a:t>
            </a:r>
          </a:p>
        </p:txBody>
      </p:sp>
      <p:sp>
        <p:nvSpPr>
          <p:cNvPr id="18521" name="TextBox 2"/>
          <p:cNvSpPr txBox="1">
            <a:spLocks noChangeArrowheads="1"/>
          </p:cNvSpPr>
          <p:nvPr/>
        </p:nvSpPr>
        <p:spPr bwMode="auto">
          <a:xfrm>
            <a:off x="6346825" y="5549900"/>
            <a:ext cx="2571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dirty="0"/>
              <a:t>(apron cells, halo cells)</a:t>
            </a:r>
          </a:p>
        </p:txBody>
      </p:sp>
      <p:sp>
        <p:nvSpPr>
          <p:cNvPr id="18522" name="TextBox 7"/>
          <p:cNvSpPr txBox="1">
            <a:spLocks noChangeArrowheads="1"/>
          </p:cNvSpPr>
          <p:nvPr/>
        </p:nvSpPr>
        <p:spPr bwMode="auto">
          <a:xfrm>
            <a:off x="446088" y="5738813"/>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a:t>M</a:t>
            </a:r>
          </a:p>
        </p:txBody>
      </p:sp>
      <p:sp>
        <p:nvSpPr>
          <p:cNvPr id="18523" name="TextBox 8"/>
          <p:cNvSpPr txBox="1">
            <a:spLocks noChangeArrowheads="1"/>
          </p:cNvSpPr>
          <p:nvPr/>
        </p:nvSpPr>
        <p:spPr bwMode="auto">
          <a:xfrm>
            <a:off x="1941513" y="1111250"/>
            <a:ext cx="39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a:t>N</a:t>
            </a:r>
          </a:p>
        </p:txBody>
      </p:sp>
      <p:sp>
        <p:nvSpPr>
          <p:cNvPr id="18524" name="TextBox 24"/>
          <p:cNvSpPr txBox="1">
            <a:spLocks noChangeArrowheads="1"/>
          </p:cNvSpPr>
          <p:nvPr/>
        </p:nvSpPr>
        <p:spPr bwMode="auto">
          <a:xfrm>
            <a:off x="5468938" y="1096963"/>
            <a:ext cx="34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a:t>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Access Pattern for M</a:t>
            </a:r>
          </a:p>
        </p:txBody>
      </p:sp>
      <p:sp>
        <p:nvSpPr>
          <p:cNvPr id="19459" name="Content Placeholder 4"/>
          <p:cNvSpPr>
            <a:spLocks noGrp="1"/>
          </p:cNvSpPr>
          <p:nvPr>
            <p:ph idx="1"/>
          </p:nvPr>
        </p:nvSpPr>
        <p:spPr/>
        <p:txBody>
          <a:bodyPr/>
          <a:lstStyle/>
          <a:p>
            <a:r>
              <a:rPr lang="en-US" dirty="0"/>
              <a:t>Elements of M are called mask (kernel, filter) </a:t>
            </a:r>
            <a:r>
              <a:rPr lang="en-US" dirty="0" smtClean="0"/>
              <a:t>coefficients (weights)</a:t>
            </a:r>
            <a:endParaRPr lang="en-US" dirty="0"/>
          </a:p>
          <a:p>
            <a:pPr lvl="1"/>
            <a:r>
              <a:rPr lang="en-US" dirty="0"/>
              <a:t>Calculation of all output P elements needs M</a:t>
            </a:r>
          </a:p>
          <a:p>
            <a:pPr lvl="1"/>
            <a:r>
              <a:rPr lang="en-US" dirty="0"/>
              <a:t>M is not changed during grid execution </a:t>
            </a:r>
          </a:p>
          <a:p>
            <a:endParaRPr lang="en-US" dirty="0"/>
          </a:p>
          <a:p>
            <a:r>
              <a:rPr lang="en-US" dirty="0"/>
              <a:t>Bonus - M elements are accessed in the same order when calculating all P  elements</a:t>
            </a:r>
          </a:p>
          <a:p>
            <a:endParaRPr lang="en-US" dirty="0"/>
          </a:p>
          <a:p>
            <a:r>
              <a:rPr lang="en-US" dirty="0"/>
              <a:t>M is a good candidate for Constant Memory</a:t>
            </a:r>
          </a:p>
        </p:txBody>
      </p:sp>
      <p:sp>
        <p:nvSpPr>
          <p:cNvPr id="1946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1946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7DDF4BD8-A050-4560-A559-A0C08D7E187F}" type="slidenum">
              <a:rPr lang="en-US" sz="1400" smtClean="0">
                <a:latin typeface="Times New Roman" pitchFamily="18" charset="0"/>
              </a:rPr>
              <a:pPr eaLnBrk="1" hangingPunct="1"/>
              <a:t>12</a:t>
            </a:fld>
            <a:endParaRPr lang="en-US" sz="140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34AE192D-238C-43F3-A8E3-D36743EA1334}" type="slidenum">
              <a:rPr lang="en-US" sz="1400" smtClean="0">
                <a:latin typeface="Times New Roman" pitchFamily="18" charset="0"/>
              </a:rPr>
              <a:pPr eaLnBrk="1" hangingPunct="1"/>
              <a:t>13</a:t>
            </a:fld>
            <a:endParaRPr lang="en-US" sz="1400">
              <a:latin typeface="Times New Roman" pitchFamily="18" charset="0"/>
            </a:endParaRPr>
          </a:p>
        </p:txBody>
      </p:sp>
      <p:sp>
        <p:nvSpPr>
          <p:cNvPr id="20483" name="Rectangle 2"/>
          <p:cNvSpPr>
            <a:spLocks noGrp="1" noChangeArrowheads="1"/>
          </p:cNvSpPr>
          <p:nvPr>
            <p:ph type="title"/>
          </p:nvPr>
        </p:nvSpPr>
        <p:spPr>
          <a:xfrm>
            <a:off x="457200" y="274638"/>
            <a:ext cx="8686800" cy="1066800"/>
          </a:xfrm>
        </p:spPr>
        <p:txBody>
          <a:bodyPr/>
          <a:lstStyle/>
          <a:p>
            <a:pPr eaLnBrk="1" hangingPunct="1"/>
            <a:r>
              <a:rPr lang="en-US" sz="3600"/>
              <a:t>Programmer View of  CUDA Memories</a:t>
            </a:r>
            <a:br>
              <a:rPr lang="en-US" sz="3600"/>
            </a:br>
            <a:r>
              <a:rPr lang="en-US" sz="3600"/>
              <a:t>(Review)</a:t>
            </a:r>
          </a:p>
        </p:txBody>
      </p:sp>
      <p:sp>
        <p:nvSpPr>
          <p:cNvPr id="20484" name="Rectangle 3"/>
          <p:cNvSpPr>
            <a:spLocks noGrp="1" noChangeArrowheads="1"/>
          </p:cNvSpPr>
          <p:nvPr>
            <p:ph type="body" idx="1"/>
          </p:nvPr>
        </p:nvSpPr>
        <p:spPr>
          <a:xfrm>
            <a:off x="304800" y="1447800"/>
            <a:ext cx="4267200" cy="2741613"/>
          </a:xfrm>
        </p:spPr>
        <p:txBody>
          <a:bodyPr/>
          <a:lstStyle/>
          <a:p>
            <a:pPr marL="457200" indent="-457200" eaLnBrk="1" hangingPunct="1"/>
            <a:r>
              <a:rPr lang="en-US"/>
              <a:t>Each thread can:</a:t>
            </a:r>
          </a:p>
          <a:p>
            <a:pPr marL="974725" lvl="1" indent="-403225" eaLnBrk="1" hangingPunct="1"/>
            <a:r>
              <a:rPr lang="en-US" sz="2100"/>
              <a:t>Read/write per-thread </a:t>
            </a:r>
            <a:r>
              <a:rPr lang="en-US" sz="2100" b="1">
                <a:solidFill>
                  <a:schemeClr val="accent2"/>
                </a:solidFill>
              </a:rPr>
              <a:t>registers (~1 cycle)</a:t>
            </a:r>
          </a:p>
          <a:p>
            <a:pPr marL="974725" lvl="1" indent="-403225" eaLnBrk="1" hangingPunct="1"/>
            <a:r>
              <a:rPr lang="en-US" sz="2100"/>
              <a:t>Read/write per-block </a:t>
            </a:r>
            <a:r>
              <a:rPr lang="en-US" sz="2100" b="1">
                <a:solidFill>
                  <a:schemeClr val="accent2"/>
                </a:solidFill>
              </a:rPr>
              <a:t>shared memory (~5 cycles)</a:t>
            </a:r>
          </a:p>
          <a:p>
            <a:pPr marL="974725" lvl="1" indent="-403225" eaLnBrk="1" hangingPunct="1"/>
            <a:r>
              <a:rPr lang="en-US" sz="2100"/>
              <a:t>Read/write per-grid </a:t>
            </a:r>
            <a:r>
              <a:rPr lang="en-US" sz="2100" b="1">
                <a:solidFill>
                  <a:schemeClr val="accent2"/>
                </a:solidFill>
              </a:rPr>
              <a:t>global memory (~500 cycles)</a:t>
            </a:r>
          </a:p>
          <a:p>
            <a:pPr marL="974725" lvl="1" indent="-403225" eaLnBrk="1" hangingPunct="1"/>
            <a:r>
              <a:rPr lang="en-US" sz="2100"/>
              <a:t>Read/only per-grid</a:t>
            </a:r>
            <a:r>
              <a:rPr lang="en-US" sz="2100">
                <a:solidFill>
                  <a:schemeClr val="accent2"/>
                </a:solidFill>
              </a:rPr>
              <a:t> </a:t>
            </a:r>
            <a:r>
              <a:rPr lang="en-US" b="1">
                <a:solidFill>
                  <a:srgbClr val="FF0000"/>
                </a:solidFill>
              </a:rPr>
              <a:t>constant memory (~5 cycles with caching)</a:t>
            </a:r>
          </a:p>
        </p:txBody>
      </p:sp>
      <p:grpSp>
        <p:nvGrpSpPr>
          <p:cNvPr id="20485" name="Group 86"/>
          <p:cNvGrpSpPr>
            <a:grpSpLocks/>
          </p:cNvGrpSpPr>
          <p:nvPr/>
        </p:nvGrpSpPr>
        <p:grpSpPr bwMode="auto">
          <a:xfrm>
            <a:off x="4572000" y="1751013"/>
            <a:ext cx="4537075" cy="3963987"/>
            <a:chOff x="2880" y="1103"/>
            <a:chExt cx="2858" cy="2497"/>
          </a:xfrm>
        </p:grpSpPr>
        <p:sp>
          <p:nvSpPr>
            <p:cNvPr id="20487" name="Text Box 6"/>
            <p:cNvSpPr txBox="1">
              <a:spLocks noChangeArrowheads="1"/>
            </p:cNvSpPr>
            <p:nvPr/>
          </p:nvSpPr>
          <p:spPr bwMode="auto">
            <a:xfrm>
              <a:off x="3403" y="1103"/>
              <a:ext cx="2335" cy="2497"/>
            </a:xfrm>
            <a:prstGeom prst="rect">
              <a:avLst/>
            </a:prstGeom>
            <a:solidFill>
              <a:srgbClr val="99CCFF"/>
            </a:solidFill>
            <a:ln w="9525">
              <a:solidFill>
                <a:srgbClr val="969696"/>
              </a:solidFill>
              <a:miter lim="800000"/>
              <a:headEnd/>
              <a:tailEnd/>
            </a:ln>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b="1">
                  <a:solidFill>
                    <a:srgbClr val="003300"/>
                  </a:solidFill>
                  <a:latin typeface="Arial" charset="0"/>
                </a:rPr>
                <a:t>Grid</a:t>
              </a:r>
            </a:p>
          </p:txBody>
        </p:sp>
        <p:sp>
          <p:nvSpPr>
            <p:cNvPr id="20488" name="Text Box 9"/>
            <p:cNvSpPr txBox="1">
              <a:spLocks noChangeArrowheads="1"/>
            </p:cNvSpPr>
            <p:nvPr/>
          </p:nvSpPr>
          <p:spPr bwMode="auto">
            <a:xfrm>
              <a:off x="3441" y="2847"/>
              <a:ext cx="2271" cy="268"/>
            </a:xfrm>
            <a:prstGeom prst="rect">
              <a:avLst/>
            </a:prstGeom>
            <a:solidFill>
              <a:srgbClr val="FF6600"/>
            </a:solidFill>
            <a:ln w="9525">
              <a:solidFill>
                <a:srgbClr val="969696"/>
              </a:solidFill>
              <a:miter lim="800000"/>
              <a:headEnd/>
              <a:tailEnd/>
            </a:ln>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b="1">
                  <a:solidFill>
                    <a:srgbClr val="003300"/>
                  </a:solidFill>
                  <a:latin typeface="Arial" charset="0"/>
                </a:rPr>
                <a:t>Global Memory</a:t>
              </a:r>
              <a:endParaRPr lang="en-US" sz="1200">
                <a:solidFill>
                  <a:srgbClr val="003300"/>
                </a:solidFill>
                <a:latin typeface="Arial" charset="0"/>
              </a:endParaRPr>
            </a:p>
          </p:txBody>
        </p:sp>
        <p:sp>
          <p:nvSpPr>
            <p:cNvPr id="20489" name="Text Box 12"/>
            <p:cNvSpPr txBox="1">
              <a:spLocks noChangeArrowheads="1"/>
            </p:cNvSpPr>
            <p:nvPr/>
          </p:nvSpPr>
          <p:spPr bwMode="auto">
            <a:xfrm>
              <a:off x="3434" y="1414"/>
              <a:ext cx="1116" cy="1361"/>
            </a:xfrm>
            <a:prstGeom prst="rect">
              <a:avLst/>
            </a:prstGeom>
            <a:solidFill>
              <a:srgbClr val="FFCC00"/>
            </a:solidFill>
            <a:ln w="9525">
              <a:solidFill>
                <a:srgbClr val="969696"/>
              </a:solidFill>
              <a:miter lim="800000"/>
              <a:headEnd/>
              <a:tailEnd/>
            </a:ln>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b="1">
                  <a:solidFill>
                    <a:srgbClr val="003300"/>
                  </a:solidFill>
                  <a:latin typeface="Arial" charset="0"/>
                </a:rPr>
                <a:t>Block (0, 0)</a:t>
              </a:r>
            </a:p>
          </p:txBody>
        </p:sp>
        <p:sp>
          <p:nvSpPr>
            <p:cNvPr id="20490" name="Text Box 13"/>
            <p:cNvSpPr txBox="1">
              <a:spLocks noChangeArrowheads="1"/>
            </p:cNvSpPr>
            <p:nvPr/>
          </p:nvSpPr>
          <p:spPr bwMode="auto">
            <a:xfrm>
              <a:off x="3465" y="1735"/>
              <a:ext cx="1060" cy="220"/>
            </a:xfrm>
            <a:prstGeom prst="rect">
              <a:avLst/>
            </a:prstGeom>
            <a:solidFill>
              <a:srgbClr val="FF6600"/>
            </a:solidFill>
            <a:ln w="9525">
              <a:solidFill>
                <a:srgbClr val="969696"/>
              </a:solidFill>
              <a:miter lim="800000"/>
              <a:headEnd/>
              <a:tailEnd/>
            </a:ln>
          </p:spPr>
          <p:txBody>
            <a:bodyPr lIns="0" tIns="91440"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Shared Memory/</a:t>
              </a:r>
              <a:r>
                <a:rPr lang="en-US" sz="1000" b="1">
                  <a:solidFill>
                    <a:schemeClr val="bg1"/>
                  </a:solidFill>
                  <a:latin typeface="Arial" charset="0"/>
                </a:rPr>
                <a:t>L1 cache</a:t>
              </a:r>
            </a:p>
          </p:txBody>
        </p:sp>
        <p:sp>
          <p:nvSpPr>
            <p:cNvPr id="20491" name="Text Box 16"/>
            <p:cNvSpPr txBox="1">
              <a:spLocks noChangeArrowheads="1"/>
            </p:cNvSpPr>
            <p:nvPr/>
          </p:nvSpPr>
          <p:spPr bwMode="auto">
            <a:xfrm>
              <a:off x="3459" y="2383"/>
              <a:ext cx="517" cy="307"/>
            </a:xfrm>
            <a:prstGeom prst="rect">
              <a:avLst/>
            </a:prstGeom>
            <a:solidFill>
              <a:srgbClr val="99FF66"/>
            </a:solidFill>
            <a:ln w="9525">
              <a:solidFill>
                <a:srgbClr val="969696"/>
              </a:solidFill>
              <a:miter lim="800000"/>
              <a:headEnd/>
              <a:tailEnd/>
            </a:ln>
          </p:spPr>
          <p:txBody>
            <a:bodyPr lIns="0" tIns="146304"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Thread (0, 0)</a:t>
              </a:r>
              <a:endParaRPr lang="en-US" sz="1000">
                <a:solidFill>
                  <a:srgbClr val="003300"/>
                </a:solidFill>
                <a:latin typeface="Arial" charset="0"/>
              </a:endParaRPr>
            </a:p>
          </p:txBody>
        </p:sp>
        <p:sp>
          <p:nvSpPr>
            <p:cNvPr id="20492" name="Text Box 17"/>
            <p:cNvSpPr txBox="1">
              <a:spLocks noChangeArrowheads="1"/>
            </p:cNvSpPr>
            <p:nvPr/>
          </p:nvSpPr>
          <p:spPr bwMode="auto">
            <a:xfrm>
              <a:off x="3459" y="2052"/>
              <a:ext cx="392" cy="188"/>
            </a:xfrm>
            <a:prstGeom prst="rect">
              <a:avLst/>
            </a:prstGeom>
            <a:solidFill>
              <a:srgbClr val="FF6600"/>
            </a:solidFill>
            <a:ln w="9525">
              <a:solidFill>
                <a:srgbClr val="969696"/>
              </a:solidFill>
              <a:miter lim="800000"/>
              <a:headEnd/>
              <a:tailEnd/>
            </a:ln>
          </p:spPr>
          <p:txBody>
            <a:bodyPr lIns="0" tIns="0"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Registers</a:t>
              </a:r>
              <a:endParaRPr lang="en-US" sz="1000">
                <a:solidFill>
                  <a:srgbClr val="003300"/>
                </a:solidFill>
                <a:latin typeface="Arial" charset="0"/>
              </a:endParaRPr>
            </a:p>
          </p:txBody>
        </p:sp>
        <p:sp>
          <p:nvSpPr>
            <p:cNvPr id="20493" name="Line 18"/>
            <p:cNvSpPr>
              <a:spLocks noChangeShapeType="1"/>
            </p:cNvSpPr>
            <p:nvPr/>
          </p:nvSpPr>
          <p:spPr bwMode="auto">
            <a:xfrm flipV="1">
              <a:off x="3912" y="1956"/>
              <a:ext cx="2" cy="421"/>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494" name="Line 19"/>
            <p:cNvSpPr>
              <a:spLocks noChangeShapeType="1"/>
            </p:cNvSpPr>
            <p:nvPr/>
          </p:nvSpPr>
          <p:spPr bwMode="auto">
            <a:xfrm flipV="1">
              <a:off x="3655" y="2237"/>
              <a:ext cx="0"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495" name="Line 21"/>
            <p:cNvSpPr>
              <a:spLocks noChangeShapeType="1"/>
            </p:cNvSpPr>
            <p:nvPr/>
          </p:nvSpPr>
          <p:spPr bwMode="auto">
            <a:xfrm>
              <a:off x="3836" y="2693"/>
              <a:ext cx="0" cy="15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496" name="Text Box 26"/>
            <p:cNvSpPr txBox="1">
              <a:spLocks noChangeArrowheads="1"/>
            </p:cNvSpPr>
            <p:nvPr/>
          </p:nvSpPr>
          <p:spPr bwMode="auto">
            <a:xfrm>
              <a:off x="4008" y="2383"/>
              <a:ext cx="517" cy="307"/>
            </a:xfrm>
            <a:prstGeom prst="rect">
              <a:avLst/>
            </a:prstGeom>
            <a:solidFill>
              <a:srgbClr val="99FF66"/>
            </a:solidFill>
            <a:ln w="9525">
              <a:solidFill>
                <a:srgbClr val="969696"/>
              </a:solidFill>
              <a:miter lim="800000"/>
              <a:headEnd/>
              <a:tailEnd/>
            </a:ln>
          </p:spPr>
          <p:txBody>
            <a:bodyPr lIns="0" tIns="146304"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Thread (1, 0)</a:t>
              </a:r>
              <a:endParaRPr lang="en-US" sz="1000">
                <a:solidFill>
                  <a:srgbClr val="003300"/>
                </a:solidFill>
                <a:latin typeface="Arial" charset="0"/>
              </a:endParaRPr>
            </a:p>
          </p:txBody>
        </p:sp>
        <p:sp>
          <p:nvSpPr>
            <p:cNvPr id="20497" name="Text Box 27"/>
            <p:cNvSpPr txBox="1">
              <a:spLocks noChangeArrowheads="1"/>
            </p:cNvSpPr>
            <p:nvPr/>
          </p:nvSpPr>
          <p:spPr bwMode="auto">
            <a:xfrm>
              <a:off x="4008" y="2052"/>
              <a:ext cx="391" cy="188"/>
            </a:xfrm>
            <a:prstGeom prst="rect">
              <a:avLst/>
            </a:prstGeom>
            <a:solidFill>
              <a:srgbClr val="FF6600"/>
            </a:solidFill>
            <a:ln w="9525">
              <a:solidFill>
                <a:srgbClr val="969696"/>
              </a:solidFill>
              <a:miter lim="800000"/>
              <a:headEnd/>
              <a:tailEnd/>
            </a:ln>
          </p:spPr>
          <p:txBody>
            <a:bodyPr lIns="0" tIns="0"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Registers</a:t>
              </a:r>
              <a:endParaRPr lang="en-US" sz="1000">
                <a:solidFill>
                  <a:srgbClr val="003300"/>
                </a:solidFill>
                <a:latin typeface="Arial" charset="0"/>
              </a:endParaRPr>
            </a:p>
          </p:txBody>
        </p:sp>
        <p:sp>
          <p:nvSpPr>
            <p:cNvPr id="20498" name="Line 28"/>
            <p:cNvSpPr>
              <a:spLocks noChangeShapeType="1"/>
            </p:cNvSpPr>
            <p:nvPr/>
          </p:nvSpPr>
          <p:spPr bwMode="auto">
            <a:xfrm flipV="1">
              <a:off x="4460" y="1956"/>
              <a:ext cx="2" cy="421"/>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499" name="Line 29"/>
            <p:cNvSpPr>
              <a:spLocks noChangeShapeType="1"/>
            </p:cNvSpPr>
            <p:nvPr/>
          </p:nvSpPr>
          <p:spPr bwMode="auto">
            <a:xfrm flipV="1">
              <a:off x="4204" y="2237"/>
              <a:ext cx="0"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00" name="Line 31"/>
            <p:cNvSpPr>
              <a:spLocks noChangeShapeType="1"/>
            </p:cNvSpPr>
            <p:nvPr/>
          </p:nvSpPr>
          <p:spPr bwMode="auto">
            <a:xfrm>
              <a:off x="4385" y="2693"/>
              <a:ext cx="0" cy="15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01" name="Text Box 35"/>
            <p:cNvSpPr txBox="1">
              <a:spLocks noChangeArrowheads="1"/>
            </p:cNvSpPr>
            <p:nvPr/>
          </p:nvSpPr>
          <p:spPr bwMode="auto">
            <a:xfrm>
              <a:off x="4591" y="1414"/>
              <a:ext cx="1116" cy="1361"/>
            </a:xfrm>
            <a:prstGeom prst="rect">
              <a:avLst/>
            </a:prstGeom>
            <a:solidFill>
              <a:srgbClr val="FFCC00"/>
            </a:solidFill>
            <a:ln w="9525">
              <a:solidFill>
                <a:srgbClr val="969696"/>
              </a:solidFill>
              <a:miter lim="800000"/>
              <a:headEnd/>
              <a:tailEnd/>
            </a:ln>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b="1">
                  <a:solidFill>
                    <a:srgbClr val="003300"/>
                  </a:solidFill>
                  <a:latin typeface="Arial" charset="0"/>
                </a:rPr>
                <a:t>Block (1, 0)</a:t>
              </a:r>
              <a:endParaRPr lang="en-US" sz="1800">
                <a:solidFill>
                  <a:srgbClr val="003300"/>
                </a:solidFill>
                <a:latin typeface="Arial" charset="0"/>
              </a:endParaRPr>
            </a:p>
          </p:txBody>
        </p:sp>
        <p:sp>
          <p:nvSpPr>
            <p:cNvPr id="20502" name="Text Box 36"/>
            <p:cNvSpPr txBox="1">
              <a:spLocks noChangeArrowheads="1"/>
            </p:cNvSpPr>
            <p:nvPr/>
          </p:nvSpPr>
          <p:spPr bwMode="auto">
            <a:xfrm>
              <a:off x="4621" y="1735"/>
              <a:ext cx="1061" cy="220"/>
            </a:xfrm>
            <a:prstGeom prst="rect">
              <a:avLst/>
            </a:prstGeom>
            <a:solidFill>
              <a:srgbClr val="FF6600"/>
            </a:solidFill>
            <a:ln w="9525">
              <a:solidFill>
                <a:srgbClr val="969696"/>
              </a:solidFill>
              <a:miter lim="800000"/>
              <a:headEnd/>
              <a:tailEnd/>
            </a:ln>
          </p:spPr>
          <p:txBody>
            <a:bodyPr lIns="0" tIns="91440"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Shared Memory/</a:t>
              </a:r>
              <a:r>
                <a:rPr lang="en-US" sz="1000" b="1">
                  <a:solidFill>
                    <a:schemeClr val="bg1"/>
                  </a:solidFill>
                  <a:latin typeface="Arial" charset="0"/>
                </a:rPr>
                <a:t>L1 cache</a:t>
              </a:r>
              <a:endParaRPr lang="en-US" sz="1000">
                <a:solidFill>
                  <a:schemeClr val="bg1"/>
                </a:solidFill>
                <a:latin typeface="Arial" charset="0"/>
              </a:endParaRPr>
            </a:p>
          </p:txBody>
        </p:sp>
        <p:sp>
          <p:nvSpPr>
            <p:cNvPr id="20503" name="Text Box 39"/>
            <p:cNvSpPr txBox="1">
              <a:spLocks noChangeArrowheads="1"/>
            </p:cNvSpPr>
            <p:nvPr/>
          </p:nvSpPr>
          <p:spPr bwMode="auto">
            <a:xfrm>
              <a:off x="4616" y="2383"/>
              <a:ext cx="517" cy="307"/>
            </a:xfrm>
            <a:prstGeom prst="rect">
              <a:avLst/>
            </a:prstGeom>
            <a:solidFill>
              <a:srgbClr val="99FF66"/>
            </a:solidFill>
            <a:ln w="9525">
              <a:solidFill>
                <a:srgbClr val="969696"/>
              </a:solidFill>
              <a:miter lim="800000"/>
              <a:headEnd/>
              <a:tailEnd/>
            </a:ln>
          </p:spPr>
          <p:txBody>
            <a:bodyPr lIns="0" tIns="146304"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Thread (0, 0)</a:t>
              </a:r>
              <a:endParaRPr lang="en-US" sz="1000">
                <a:solidFill>
                  <a:srgbClr val="003300"/>
                </a:solidFill>
                <a:latin typeface="Arial" charset="0"/>
              </a:endParaRPr>
            </a:p>
          </p:txBody>
        </p:sp>
        <p:sp>
          <p:nvSpPr>
            <p:cNvPr id="20504" name="Text Box 40"/>
            <p:cNvSpPr txBox="1">
              <a:spLocks noChangeArrowheads="1"/>
            </p:cNvSpPr>
            <p:nvPr/>
          </p:nvSpPr>
          <p:spPr bwMode="auto">
            <a:xfrm>
              <a:off x="4616" y="2052"/>
              <a:ext cx="391" cy="188"/>
            </a:xfrm>
            <a:prstGeom prst="rect">
              <a:avLst/>
            </a:prstGeom>
            <a:solidFill>
              <a:srgbClr val="FF6600"/>
            </a:solidFill>
            <a:ln w="9525">
              <a:solidFill>
                <a:srgbClr val="969696"/>
              </a:solidFill>
              <a:miter lim="800000"/>
              <a:headEnd/>
              <a:tailEnd/>
            </a:ln>
          </p:spPr>
          <p:txBody>
            <a:bodyPr lIns="0" tIns="0"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Registers</a:t>
              </a:r>
              <a:endParaRPr lang="en-US" sz="1000">
                <a:solidFill>
                  <a:srgbClr val="003300"/>
                </a:solidFill>
                <a:latin typeface="Arial" charset="0"/>
              </a:endParaRPr>
            </a:p>
          </p:txBody>
        </p:sp>
        <p:sp>
          <p:nvSpPr>
            <p:cNvPr id="20505" name="Line 41"/>
            <p:cNvSpPr>
              <a:spLocks noChangeShapeType="1"/>
            </p:cNvSpPr>
            <p:nvPr/>
          </p:nvSpPr>
          <p:spPr bwMode="auto">
            <a:xfrm flipV="1">
              <a:off x="5068" y="1956"/>
              <a:ext cx="2" cy="421"/>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06" name="Line 42"/>
            <p:cNvSpPr>
              <a:spLocks noChangeShapeType="1"/>
            </p:cNvSpPr>
            <p:nvPr/>
          </p:nvSpPr>
          <p:spPr bwMode="auto">
            <a:xfrm flipV="1">
              <a:off x="4812" y="2237"/>
              <a:ext cx="0"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07" name="Line 44"/>
            <p:cNvSpPr>
              <a:spLocks noChangeShapeType="1"/>
            </p:cNvSpPr>
            <p:nvPr/>
          </p:nvSpPr>
          <p:spPr bwMode="auto">
            <a:xfrm>
              <a:off x="4993" y="2693"/>
              <a:ext cx="0" cy="15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08" name="Text Box 49"/>
            <p:cNvSpPr txBox="1">
              <a:spLocks noChangeArrowheads="1"/>
            </p:cNvSpPr>
            <p:nvPr/>
          </p:nvSpPr>
          <p:spPr bwMode="auto">
            <a:xfrm>
              <a:off x="5165" y="2383"/>
              <a:ext cx="517" cy="307"/>
            </a:xfrm>
            <a:prstGeom prst="rect">
              <a:avLst/>
            </a:prstGeom>
            <a:solidFill>
              <a:srgbClr val="99FF66"/>
            </a:solidFill>
            <a:ln w="9525">
              <a:solidFill>
                <a:srgbClr val="969696"/>
              </a:solidFill>
              <a:miter lim="800000"/>
              <a:headEnd/>
              <a:tailEnd/>
            </a:ln>
          </p:spPr>
          <p:txBody>
            <a:bodyPr lIns="0" tIns="146304"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Thread (1, 0)</a:t>
              </a:r>
              <a:endParaRPr lang="en-US" sz="1000">
                <a:solidFill>
                  <a:srgbClr val="003300"/>
                </a:solidFill>
                <a:latin typeface="Arial" charset="0"/>
              </a:endParaRPr>
            </a:p>
          </p:txBody>
        </p:sp>
        <p:sp>
          <p:nvSpPr>
            <p:cNvPr id="20509" name="Text Box 50"/>
            <p:cNvSpPr txBox="1">
              <a:spLocks noChangeArrowheads="1"/>
            </p:cNvSpPr>
            <p:nvPr/>
          </p:nvSpPr>
          <p:spPr bwMode="auto">
            <a:xfrm>
              <a:off x="5165" y="2052"/>
              <a:ext cx="391" cy="188"/>
            </a:xfrm>
            <a:prstGeom prst="rect">
              <a:avLst/>
            </a:prstGeom>
            <a:solidFill>
              <a:srgbClr val="FF6600"/>
            </a:solidFill>
            <a:ln w="9525">
              <a:solidFill>
                <a:srgbClr val="969696"/>
              </a:solidFill>
              <a:miter lim="800000"/>
              <a:headEnd/>
              <a:tailEnd/>
            </a:ln>
          </p:spPr>
          <p:txBody>
            <a:bodyPr lIns="0" tIns="0" rIns="0" bIns="0"/>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algn="ctr" eaLnBrk="1" hangingPunct="1"/>
              <a:r>
                <a:rPr lang="en-US" sz="1000" b="1">
                  <a:solidFill>
                    <a:srgbClr val="003300"/>
                  </a:solidFill>
                  <a:latin typeface="Arial" charset="0"/>
                </a:rPr>
                <a:t>Registers</a:t>
              </a:r>
              <a:endParaRPr lang="en-US" sz="1000">
                <a:solidFill>
                  <a:srgbClr val="003300"/>
                </a:solidFill>
                <a:latin typeface="Arial" charset="0"/>
              </a:endParaRPr>
            </a:p>
          </p:txBody>
        </p:sp>
        <p:sp>
          <p:nvSpPr>
            <p:cNvPr id="20510" name="Line 51"/>
            <p:cNvSpPr>
              <a:spLocks noChangeShapeType="1"/>
            </p:cNvSpPr>
            <p:nvPr/>
          </p:nvSpPr>
          <p:spPr bwMode="auto">
            <a:xfrm flipV="1">
              <a:off x="5617" y="1956"/>
              <a:ext cx="2" cy="421"/>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11" name="Line 52"/>
            <p:cNvSpPr>
              <a:spLocks noChangeShapeType="1"/>
            </p:cNvSpPr>
            <p:nvPr/>
          </p:nvSpPr>
          <p:spPr bwMode="auto">
            <a:xfrm flipV="1">
              <a:off x="5360" y="2237"/>
              <a:ext cx="0" cy="1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12" name="Line 54"/>
            <p:cNvSpPr>
              <a:spLocks noChangeShapeType="1"/>
            </p:cNvSpPr>
            <p:nvPr/>
          </p:nvSpPr>
          <p:spPr bwMode="auto">
            <a:xfrm>
              <a:off x="5542" y="2693"/>
              <a:ext cx="0" cy="15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13" name="Text Box 58"/>
            <p:cNvSpPr txBox="1">
              <a:spLocks noChangeArrowheads="1"/>
            </p:cNvSpPr>
            <p:nvPr/>
          </p:nvSpPr>
          <p:spPr bwMode="auto">
            <a:xfrm>
              <a:off x="2880" y="2844"/>
              <a:ext cx="355" cy="516"/>
            </a:xfrm>
            <a:prstGeom prst="rect">
              <a:avLst/>
            </a:prstGeom>
            <a:solidFill>
              <a:srgbClr val="99CCFF"/>
            </a:solidFill>
            <a:ln w="9525">
              <a:solidFill>
                <a:srgbClr val="969696"/>
              </a:solidFill>
              <a:miter lim="800000"/>
              <a:headEnd/>
              <a:tailEnd/>
            </a:ln>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b="1">
                  <a:solidFill>
                    <a:srgbClr val="003300"/>
                  </a:solidFill>
                  <a:latin typeface="Arial" charset="0"/>
                </a:rPr>
                <a:t>Host</a:t>
              </a:r>
            </a:p>
          </p:txBody>
        </p:sp>
        <p:sp>
          <p:nvSpPr>
            <p:cNvPr id="20514" name="Line 60"/>
            <p:cNvSpPr>
              <a:spLocks noChangeShapeType="1"/>
            </p:cNvSpPr>
            <p:nvPr/>
          </p:nvSpPr>
          <p:spPr bwMode="auto">
            <a:xfrm flipV="1">
              <a:off x="3235" y="2978"/>
              <a:ext cx="199"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15" name="Text Box 9"/>
            <p:cNvSpPr txBox="1">
              <a:spLocks noChangeArrowheads="1"/>
            </p:cNvSpPr>
            <p:nvPr/>
          </p:nvSpPr>
          <p:spPr bwMode="auto">
            <a:xfrm>
              <a:off x="3441" y="3168"/>
              <a:ext cx="2271" cy="268"/>
            </a:xfrm>
            <a:prstGeom prst="rect">
              <a:avLst/>
            </a:prstGeom>
            <a:solidFill>
              <a:srgbClr val="FF6600"/>
            </a:solidFill>
            <a:ln w="9525">
              <a:solidFill>
                <a:srgbClr val="969696"/>
              </a:solidFill>
              <a:miter lim="800000"/>
              <a:headEnd/>
              <a:tailEnd/>
            </a:ln>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a:solidFill>
                    <a:schemeClr val="bg1"/>
                  </a:solidFill>
                  <a:latin typeface="Arial" charset="0"/>
                </a:rPr>
                <a:t>Constant Memory</a:t>
              </a:r>
              <a:endParaRPr lang="en-US" sz="2000">
                <a:solidFill>
                  <a:schemeClr val="bg1"/>
                </a:solidFill>
                <a:latin typeface="Arial" charset="0"/>
              </a:endParaRPr>
            </a:p>
          </p:txBody>
        </p:sp>
        <p:sp>
          <p:nvSpPr>
            <p:cNvPr id="20516" name="Line 60"/>
            <p:cNvSpPr>
              <a:spLocks noChangeShapeType="1"/>
            </p:cNvSpPr>
            <p:nvPr/>
          </p:nvSpPr>
          <p:spPr bwMode="auto">
            <a:xfrm flipV="1">
              <a:off x="3235" y="3264"/>
              <a:ext cx="199"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0486" name="Footer Placeholder 3"/>
          <p:cNvSpPr>
            <a:spLocks noGrp="1"/>
          </p:cNvSpPr>
          <p:nvPr>
            <p:ph type="ftr" sz="quarter" idx="10"/>
          </p:nvPr>
        </p:nvSpPr>
        <p:spPr>
          <a:xfrm>
            <a:off x="457200" y="6324600"/>
            <a:ext cx="4395788"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DFE664F6-0FE5-4549-A6CF-A811FB639104}" type="slidenum">
              <a:rPr lang="en-US" sz="1400" smtClean="0">
                <a:latin typeface="Times New Roman" pitchFamily="18" charset="0"/>
              </a:rPr>
              <a:pPr eaLnBrk="1" hangingPunct="1"/>
              <a:t>14</a:t>
            </a:fld>
            <a:endParaRPr lang="en-US" sz="1400">
              <a:latin typeface="Times New Roman" pitchFamily="18" charset="0"/>
            </a:endParaRPr>
          </a:p>
        </p:txBody>
      </p:sp>
      <p:sp>
        <p:nvSpPr>
          <p:cNvPr id="21508" name="Rectangle 2"/>
          <p:cNvSpPr>
            <a:spLocks noGrp="1" noChangeArrowheads="1"/>
          </p:cNvSpPr>
          <p:nvPr>
            <p:ph type="title"/>
          </p:nvPr>
        </p:nvSpPr>
        <p:spPr/>
        <p:txBody>
          <a:bodyPr/>
          <a:lstStyle/>
          <a:p>
            <a:pPr eaLnBrk="1" hangingPunct="1"/>
            <a:r>
              <a:rPr lang="en-US"/>
              <a:t>Memory Hierarchies</a:t>
            </a:r>
          </a:p>
        </p:txBody>
      </p:sp>
      <p:sp>
        <p:nvSpPr>
          <p:cNvPr id="21509" name="Rectangle 3"/>
          <p:cNvSpPr>
            <a:spLocks noGrp="1" noChangeArrowheads="1"/>
          </p:cNvSpPr>
          <p:nvPr>
            <p:ph type="body" idx="1"/>
          </p:nvPr>
        </p:nvSpPr>
        <p:spPr/>
        <p:txBody>
          <a:bodyPr/>
          <a:lstStyle/>
          <a:p>
            <a:pPr eaLnBrk="1" hangingPunct="1"/>
            <a:r>
              <a:rPr lang="en-US" dirty="0"/>
              <a:t>Review: If we had to go to global memory to access data all the time, the execution speed of GPUs would be limited by the global memory bandwidth</a:t>
            </a:r>
          </a:p>
          <a:p>
            <a:pPr lvl="1" eaLnBrk="1" hangingPunct="1"/>
            <a:r>
              <a:rPr lang="en-US" dirty="0"/>
              <a:t>We saw the use of shared memory (scratchpad) in tiled matrix multiplication.</a:t>
            </a:r>
          </a:p>
          <a:p>
            <a:pPr marL="0" indent="0" eaLnBrk="1" hangingPunct="1">
              <a:buNone/>
            </a:pPr>
            <a:endParaRPr lang="en-US" dirty="0"/>
          </a:p>
          <a:p>
            <a:pPr eaLnBrk="1" hangingPunct="1"/>
            <a:r>
              <a:rPr lang="en-US" dirty="0"/>
              <a:t>Another important solution: Caches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AA24B930-DA59-4BA4-9781-35D5DF28942A}" type="slidenum">
              <a:rPr lang="en-US" sz="1400" smtClean="0">
                <a:latin typeface="Times New Roman" pitchFamily="18" charset="0"/>
              </a:rPr>
              <a:pPr eaLnBrk="1" hangingPunct="1"/>
              <a:t>15</a:t>
            </a:fld>
            <a:endParaRPr lang="en-US" sz="1400">
              <a:latin typeface="Times New Roman" pitchFamily="18" charset="0"/>
            </a:endParaRPr>
          </a:p>
        </p:txBody>
      </p:sp>
      <p:sp>
        <p:nvSpPr>
          <p:cNvPr id="23556" name="Rectangle 2"/>
          <p:cNvSpPr>
            <a:spLocks noGrp="1" noChangeArrowheads="1"/>
          </p:cNvSpPr>
          <p:nvPr>
            <p:ph type="title"/>
          </p:nvPr>
        </p:nvSpPr>
        <p:spPr/>
        <p:txBody>
          <a:bodyPr/>
          <a:lstStyle/>
          <a:p>
            <a:pPr eaLnBrk="1" hangingPunct="1"/>
            <a:r>
              <a:rPr lang="en-US"/>
              <a:t>Cache - Cont’d</a:t>
            </a:r>
          </a:p>
        </p:txBody>
      </p:sp>
      <p:sp>
        <p:nvSpPr>
          <p:cNvPr id="23557" name="Rectangle 3"/>
          <p:cNvSpPr>
            <a:spLocks noGrp="1" noChangeArrowheads="1"/>
          </p:cNvSpPr>
          <p:nvPr>
            <p:ph type="body" idx="1"/>
          </p:nvPr>
        </p:nvSpPr>
        <p:spPr/>
        <p:txBody>
          <a:bodyPr/>
          <a:lstStyle/>
          <a:p>
            <a:pPr eaLnBrk="1" hangingPunct="1">
              <a:lnSpc>
                <a:spcPct val="90000"/>
              </a:lnSpc>
            </a:pPr>
            <a:r>
              <a:rPr lang="en-US" dirty="0"/>
              <a:t>A cache is an “array” of cache lines</a:t>
            </a:r>
          </a:p>
          <a:p>
            <a:pPr lvl="1" eaLnBrk="1" hangingPunct="1">
              <a:lnSpc>
                <a:spcPct val="90000"/>
              </a:lnSpc>
            </a:pPr>
            <a:r>
              <a:rPr lang="en-US" dirty="0"/>
              <a:t>A cache line can usually hold data from several consecutive memory addresses</a:t>
            </a:r>
          </a:p>
          <a:p>
            <a:pPr eaLnBrk="1" hangingPunct="1">
              <a:lnSpc>
                <a:spcPct val="90000"/>
              </a:lnSpc>
            </a:pPr>
            <a:endParaRPr lang="en-US" dirty="0"/>
          </a:p>
          <a:p>
            <a:pPr eaLnBrk="1" hangingPunct="1">
              <a:lnSpc>
                <a:spcPct val="90000"/>
              </a:lnSpc>
            </a:pPr>
            <a:r>
              <a:rPr lang="en-US" dirty="0"/>
              <a:t>When data is requested from the global memory, an entire cache line that includes the data being accessed is loaded into the cache, in an attempt to reduce global memory requests</a:t>
            </a:r>
          </a:p>
          <a:p>
            <a:pPr lvl="1" eaLnBrk="1" hangingPunct="1">
              <a:lnSpc>
                <a:spcPct val="90000"/>
              </a:lnSpc>
            </a:pPr>
            <a:r>
              <a:rPr lang="en-US" dirty="0"/>
              <a:t>The data in the cache is a “copy” of the original data in global memory</a:t>
            </a:r>
          </a:p>
          <a:p>
            <a:pPr lvl="1" eaLnBrk="1" hangingPunct="1">
              <a:lnSpc>
                <a:spcPct val="90000"/>
              </a:lnSpc>
            </a:pPr>
            <a:r>
              <a:rPr lang="en-US" dirty="0"/>
              <a:t>Additional hardware is used to remember the addresses of the data in the cache line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6404F3D3-2CD7-44EB-8208-B7FF4CAB4D81}" type="slidenum">
              <a:rPr lang="en-US" sz="1400" smtClean="0">
                <a:latin typeface="Times New Roman" pitchFamily="18" charset="0"/>
              </a:rPr>
              <a:pPr eaLnBrk="1" hangingPunct="1"/>
              <a:t>16</a:t>
            </a:fld>
            <a:endParaRPr lang="en-US" sz="1400">
              <a:latin typeface="Times New Roman" pitchFamily="18" charset="0"/>
            </a:endParaRPr>
          </a:p>
        </p:txBody>
      </p:sp>
      <p:sp>
        <p:nvSpPr>
          <p:cNvPr id="24580" name="Rectangle 2"/>
          <p:cNvSpPr>
            <a:spLocks noGrp="1" noChangeArrowheads="1"/>
          </p:cNvSpPr>
          <p:nvPr>
            <p:ph type="title"/>
          </p:nvPr>
        </p:nvSpPr>
        <p:spPr/>
        <p:txBody>
          <a:bodyPr/>
          <a:lstStyle/>
          <a:p>
            <a:pPr eaLnBrk="1" hangingPunct="1"/>
            <a:r>
              <a:rPr lang="en-US"/>
              <a:t>Caches - Cont’d</a:t>
            </a:r>
          </a:p>
        </p:txBody>
      </p:sp>
      <p:sp>
        <p:nvSpPr>
          <p:cNvPr id="24581" name="Rectangle 3"/>
          <p:cNvSpPr>
            <a:spLocks noGrp="1" noChangeArrowheads="1"/>
          </p:cNvSpPr>
          <p:nvPr>
            <p:ph type="body" idx="1"/>
          </p:nvPr>
        </p:nvSpPr>
        <p:spPr/>
        <p:txBody>
          <a:bodyPr/>
          <a:lstStyle/>
          <a:p>
            <a:pPr eaLnBrk="1" hangingPunct="1">
              <a:buFontTx/>
              <a:buNone/>
            </a:pPr>
            <a:r>
              <a:rPr lang="en-US" dirty="0"/>
              <a:t>Some definitions:</a:t>
            </a:r>
          </a:p>
          <a:p>
            <a:pPr lvl="1" eaLnBrk="1" hangingPunct="1"/>
            <a:r>
              <a:rPr lang="en-US" dirty="0"/>
              <a:t>Spatial locality:  when the data elements stored in consecutive memory locations are accessed consecutively</a:t>
            </a:r>
          </a:p>
          <a:p>
            <a:pPr lvl="1" eaLnBrk="1" hangingPunct="1"/>
            <a:r>
              <a:rPr lang="en-US" dirty="0"/>
              <a:t>Temporal locality: when the same data element is accessed multiple times in short period of time</a:t>
            </a:r>
          </a:p>
          <a:p>
            <a:pPr eaLnBrk="1" hangingPunct="1"/>
            <a:r>
              <a:rPr lang="en-US" dirty="0"/>
              <a:t>Both spatial locality and temporal locality improve the performance of caches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22668614-4EA1-48D3-AA11-83BA288057B8}" type="slidenum">
              <a:rPr lang="en-US" sz="1400" smtClean="0">
                <a:latin typeface="Times New Roman" pitchFamily="18" charset="0"/>
              </a:rPr>
              <a:pPr eaLnBrk="1" hangingPunct="1"/>
              <a:t>17</a:t>
            </a:fld>
            <a:endParaRPr lang="en-US" sz="1400">
              <a:latin typeface="Times New Roman" pitchFamily="18" charset="0"/>
            </a:endParaRPr>
          </a:p>
        </p:txBody>
      </p:sp>
      <p:sp>
        <p:nvSpPr>
          <p:cNvPr id="25604" name="Rectangle 2"/>
          <p:cNvSpPr>
            <a:spLocks noGrp="1" noChangeArrowheads="1"/>
          </p:cNvSpPr>
          <p:nvPr>
            <p:ph type="title"/>
          </p:nvPr>
        </p:nvSpPr>
        <p:spPr>
          <a:xfrm>
            <a:off x="665375" y="68344"/>
            <a:ext cx="8305800" cy="1143000"/>
          </a:xfrm>
        </p:spPr>
        <p:txBody>
          <a:bodyPr/>
          <a:lstStyle/>
          <a:p>
            <a:pPr eaLnBrk="1" hangingPunct="1"/>
            <a:r>
              <a:rPr lang="en-US" dirty="0"/>
              <a:t>Scratchpad vs. Cache</a:t>
            </a:r>
          </a:p>
        </p:txBody>
      </p:sp>
      <p:sp>
        <p:nvSpPr>
          <p:cNvPr id="25605" name="Rectangle 3"/>
          <p:cNvSpPr>
            <a:spLocks noGrp="1" noChangeArrowheads="1"/>
          </p:cNvSpPr>
          <p:nvPr>
            <p:ph type="body" idx="1"/>
          </p:nvPr>
        </p:nvSpPr>
        <p:spPr>
          <a:xfrm>
            <a:off x="679515" y="1219200"/>
            <a:ext cx="8305800" cy="5029200"/>
          </a:xfrm>
          <a:solidFill>
            <a:schemeClr val="bg1"/>
          </a:solidFill>
        </p:spPr>
        <p:txBody>
          <a:bodyPr/>
          <a:lstStyle/>
          <a:p>
            <a:pPr eaLnBrk="1" hangingPunct="1"/>
            <a:r>
              <a:rPr lang="en-US" sz="3100" dirty="0"/>
              <a:t>Scratchpad (shared memory in CUDA) is another type of temporary storage used to relieve main memory contention.</a:t>
            </a:r>
          </a:p>
          <a:p>
            <a:pPr lvl="1" eaLnBrk="1" hangingPunct="1"/>
            <a:r>
              <a:rPr lang="en-US" sz="2700" dirty="0"/>
              <a:t>In terms of distance from the SMs, scratchpad is similar to L1 cache.</a:t>
            </a:r>
          </a:p>
          <a:p>
            <a:pPr eaLnBrk="1" hangingPunct="1"/>
            <a:r>
              <a:rPr lang="en-US" sz="3100" dirty="0"/>
              <a:t>Unlike cache, scratchpad does not necessarily hold a copy of data that is also in main memory</a:t>
            </a:r>
          </a:p>
          <a:p>
            <a:pPr lvl="1" eaLnBrk="1" hangingPunct="1"/>
            <a:r>
              <a:rPr lang="en-US" sz="2700" dirty="0"/>
              <a:t>Scratchpad requires explicit data transfer instructions into locations in the scratchpad , whereas cache doesn’t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Constant Cache in GPUs</a:t>
            </a:r>
          </a:p>
        </p:txBody>
      </p:sp>
      <p:sp>
        <p:nvSpPr>
          <p:cNvPr id="27651" name="Content Placeholder 2"/>
          <p:cNvSpPr>
            <a:spLocks noGrp="1"/>
          </p:cNvSpPr>
          <p:nvPr>
            <p:ph idx="1"/>
          </p:nvPr>
        </p:nvSpPr>
        <p:spPr/>
        <p:txBody>
          <a:bodyPr/>
          <a:lstStyle/>
          <a:p>
            <a:r>
              <a:rPr lang="en-US" dirty="0"/>
              <a:t>Modification to cached data needs to be (eventually) reflected back to the original data in global memory</a:t>
            </a:r>
          </a:p>
          <a:p>
            <a:pPr lvl="1"/>
            <a:r>
              <a:rPr lang="en-US" dirty="0"/>
              <a:t>Requires logic to track the modified status, etc.</a:t>
            </a:r>
          </a:p>
          <a:p>
            <a:r>
              <a:rPr lang="en-US" dirty="0"/>
              <a:t>Constant cache is a special cache for constant data that will not be modified during kernel execution by a grid</a:t>
            </a:r>
          </a:p>
          <a:p>
            <a:pPr lvl="1"/>
            <a:r>
              <a:rPr lang="en-US" dirty="0"/>
              <a:t>Data declared in the constant memory will not be modified during kernel execution.</a:t>
            </a:r>
          </a:p>
          <a:p>
            <a:pPr lvl="1"/>
            <a:r>
              <a:rPr lang="en-US" dirty="0"/>
              <a:t>Constant cache can be accessed with higher throughput than L1 cache for some common patterns</a:t>
            </a:r>
          </a:p>
          <a:p>
            <a:pPr lvl="1"/>
            <a:endParaRPr lang="en-US" dirty="0"/>
          </a:p>
        </p:txBody>
      </p:sp>
      <p:sp>
        <p:nvSpPr>
          <p:cNvPr id="2765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276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A4076854-F549-4B3C-80ED-E3DD54365859}" type="slidenum">
              <a:rPr lang="en-US" sz="1400" smtClean="0">
                <a:latin typeface="Times New Roman" pitchFamily="18" charset="0"/>
              </a:rPr>
              <a:pPr eaLnBrk="1" hangingPunct="1"/>
              <a:t>18</a:t>
            </a:fld>
            <a:endParaRPr lang="en-US" sz="1400">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How to Use Constant Memory</a:t>
            </a:r>
          </a:p>
        </p:txBody>
      </p:sp>
      <p:sp>
        <p:nvSpPr>
          <p:cNvPr id="28675" name="Content Placeholder 2"/>
          <p:cNvSpPr>
            <a:spLocks noGrp="1"/>
          </p:cNvSpPr>
          <p:nvPr>
            <p:ph idx="1"/>
          </p:nvPr>
        </p:nvSpPr>
        <p:spPr/>
        <p:txBody>
          <a:bodyPr/>
          <a:lstStyle/>
          <a:p>
            <a:r>
              <a:rPr lang="en-US" dirty="0"/>
              <a:t>Host code allocates, initializes variables the same way as any other variables that need to be copied to the device</a:t>
            </a:r>
          </a:p>
          <a:p>
            <a:endParaRPr lang="en-US" dirty="0"/>
          </a:p>
          <a:p>
            <a:r>
              <a:rPr lang="en-US" dirty="0"/>
              <a:t>Use </a:t>
            </a:r>
            <a:r>
              <a:rPr lang="en-US" b="1" dirty="0"/>
              <a:t> </a:t>
            </a:r>
            <a:r>
              <a:rPr lang="en-US" b="1" dirty="0" err="1"/>
              <a:t>cudaMemcpyToSymbol</a:t>
            </a:r>
            <a:r>
              <a:rPr lang="en-US" b="1" dirty="0"/>
              <a:t>(</a:t>
            </a:r>
            <a:r>
              <a:rPr lang="en-US" b="1" dirty="0" err="1"/>
              <a:t>dest</a:t>
            </a:r>
            <a:r>
              <a:rPr lang="en-US" b="1" dirty="0"/>
              <a:t>, </a:t>
            </a:r>
            <a:r>
              <a:rPr lang="en-US" b="1" dirty="0" err="1"/>
              <a:t>src</a:t>
            </a:r>
            <a:r>
              <a:rPr lang="en-US" b="1" dirty="0"/>
              <a:t>, size) </a:t>
            </a:r>
            <a:r>
              <a:rPr lang="en-US" dirty="0"/>
              <a:t>to copy the variable into the device memory</a:t>
            </a:r>
          </a:p>
          <a:p>
            <a:endParaRPr lang="en-US" b="1" dirty="0"/>
          </a:p>
          <a:p>
            <a:r>
              <a:rPr lang="en-US" dirty="0"/>
              <a:t>This copy function tells the device that the variable will not be modified by the kernel and can be safely cached.</a:t>
            </a:r>
          </a:p>
          <a:p>
            <a:endParaRPr lang="en-US" dirty="0"/>
          </a:p>
          <a:p>
            <a:endParaRPr lang="en-US" dirty="0"/>
          </a:p>
        </p:txBody>
      </p:sp>
      <p:sp>
        <p:nvSpPr>
          <p:cNvPr id="2867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286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4FBE7E80-BE4B-4461-8651-E701888BE965}" type="slidenum">
              <a:rPr lang="en-US" sz="1400" smtClean="0">
                <a:latin typeface="Times New Roman" pitchFamily="18" charset="0"/>
              </a:rPr>
              <a:pPr eaLnBrk="1" hangingPunct="1"/>
              <a:t>19</a:t>
            </a:fld>
            <a:endParaRPr lang="en-US" sz="1400">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To learn convolution, an important parallel computation pattern </a:t>
            </a:r>
          </a:p>
          <a:p>
            <a:pPr lvl="1"/>
            <a:r>
              <a:rPr lang="en-US" dirty="0"/>
              <a:t>Widely used in signal, image and video processing</a:t>
            </a:r>
          </a:p>
          <a:p>
            <a:pPr lvl="1"/>
            <a:r>
              <a:rPr lang="en-US" dirty="0"/>
              <a:t>Foundational to stencil computation used in many science and engineering </a:t>
            </a:r>
            <a:r>
              <a:rPr lang="en-US" dirty="0" smtClean="0"/>
              <a:t>applications</a:t>
            </a:r>
          </a:p>
          <a:p>
            <a:pPr lvl="1"/>
            <a:r>
              <a:rPr lang="en-US" dirty="0" smtClean="0"/>
              <a:t>Critical component of Neural Networks and Deep Learning</a:t>
            </a:r>
            <a:endParaRPr lang="en-US" dirty="0"/>
          </a:p>
          <a:p>
            <a:pPr lvl="1"/>
            <a:endParaRPr lang="en-US" dirty="0"/>
          </a:p>
          <a:p>
            <a:r>
              <a:rPr lang="en-US" dirty="0"/>
              <a:t>Important techniques</a:t>
            </a:r>
          </a:p>
          <a:p>
            <a:pPr lvl="1"/>
            <a:r>
              <a:rPr lang="en-US" dirty="0"/>
              <a:t>Taking </a:t>
            </a:r>
            <a:r>
              <a:rPr lang="en-US" dirty="0" smtClean="0"/>
              <a:t>advantage </a:t>
            </a:r>
            <a:r>
              <a:rPr lang="en-US" dirty="0"/>
              <a:t>of cache memories</a:t>
            </a:r>
          </a:p>
        </p:txBody>
      </p:sp>
      <p:sp>
        <p:nvSpPr>
          <p:cNvPr id="4" name="Footer Placeholder 3"/>
          <p:cNvSpPr>
            <a:spLocks noGrp="1"/>
          </p:cNvSpPr>
          <p:nvPr>
            <p:ph type="ftr" sz="quarter" idx="10"/>
          </p:nvPr>
        </p:nvSpPr>
        <p:spPr/>
        <p:txBody>
          <a:bodyPr/>
          <a:lstStyle/>
          <a:p>
            <a:pPr>
              <a:defRPr/>
            </a:pPr>
            <a:r>
              <a:rPr lang="en-US" smtClean="0"/>
              <a:t>© David Kirk/NVIDIA and Wen-mei W. Hwu       ECE408/CS483/ECE498al University of Illinois, 2007-2018</a:t>
            </a:r>
            <a:endParaRPr lang="en-US" dirty="0"/>
          </a:p>
        </p:txBody>
      </p:sp>
      <p:sp>
        <p:nvSpPr>
          <p:cNvPr id="5" name="Slide Number Placeholder 4"/>
          <p:cNvSpPr>
            <a:spLocks noGrp="1"/>
          </p:cNvSpPr>
          <p:nvPr>
            <p:ph type="sldNum" sz="quarter" idx="11"/>
          </p:nvPr>
        </p:nvSpPr>
        <p:spPr/>
        <p:txBody>
          <a:bodyPr/>
          <a:lstStyle/>
          <a:p>
            <a:pPr>
              <a:defRPr/>
            </a:pPr>
            <a:fld id="{62A46D82-73E8-4CB3-8B05-AA66F8C47AE4}" type="slidenum">
              <a:rPr lang="en-US" smtClean="0"/>
              <a:pPr>
                <a:defRPr/>
              </a:pPr>
              <a:t>2</a:t>
            </a:fld>
            <a:endParaRPr lang="en-US" dirty="0"/>
          </a:p>
        </p:txBody>
      </p:sp>
    </p:spTree>
    <p:extLst>
      <p:ext uri="{BB962C8B-B14F-4D97-AF65-F5344CB8AC3E}">
        <p14:creationId xmlns:p14="http://schemas.microsoft.com/office/powerpoint/2010/main" val="1095347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Some Header File Stuff for M</a:t>
            </a:r>
          </a:p>
        </p:txBody>
      </p:sp>
      <p:sp>
        <p:nvSpPr>
          <p:cNvPr id="3" name="Content Placeholder 2"/>
          <p:cNvSpPr>
            <a:spLocks noGrp="1"/>
          </p:cNvSpPr>
          <p:nvPr>
            <p:ph idx="1"/>
          </p:nvPr>
        </p:nvSpPr>
        <p:spPr/>
        <p:txBody>
          <a:bodyPr/>
          <a:lstStyle/>
          <a:p>
            <a:pPr marL="0" indent="0">
              <a:buFontTx/>
              <a:buNone/>
              <a:defRPr/>
            </a:pPr>
            <a:r>
              <a:rPr lang="en-US" dirty="0"/>
              <a:t>#define MASK_WIDTH 5</a:t>
            </a:r>
          </a:p>
          <a:p>
            <a:pPr marL="0" indent="0">
              <a:buFontTx/>
              <a:buNone/>
              <a:defRPr/>
            </a:pPr>
            <a:endParaRPr lang="en-US" dirty="0"/>
          </a:p>
          <a:p>
            <a:pPr marL="0" indent="0">
              <a:buFontTx/>
              <a:buNone/>
              <a:defRPr/>
            </a:pPr>
            <a:r>
              <a:rPr lang="en-US" dirty="0"/>
              <a:t>// Matrix Structure declaration</a:t>
            </a:r>
          </a:p>
          <a:p>
            <a:pPr marL="0" indent="0">
              <a:buFontTx/>
              <a:buNone/>
              <a:defRPr/>
            </a:pPr>
            <a:r>
              <a:rPr lang="en-US" dirty="0" err="1"/>
              <a:t>typedef</a:t>
            </a:r>
            <a:r>
              <a:rPr lang="en-US" dirty="0"/>
              <a:t> </a:t>
            </a:r>
            <a:r>
              <a:rPr lang="en-US" dirty="0" err="1"/>
              <a:t>struct</a:t>
            </a:r>
            <a:r>
              <a:rPr lang="en-US" dirty="0"/>
              <a:t> {</a:t>
            </a:r>
          </a:p>
          <a:p>
            <a:pPr marL="0" indent="0">
              <a:buFontTx/>
              <a:buNone/>
              <a:defRPr/>
            </a:pPr>
            <a:r>
              <a:rPr lang="en-US" dirty="0"/>
              <a:t>   unsigned </a:t>
            </a:r>
            <a:r>
              <a:rPr lang="en-US" dirty="0" err="1"/>
              <a:t>int</a:t>
            </a:r>
            <a:r>
              <a:rPr lang="en-US" dirty="0"/>
              <a:t> width;</a:t>
            </a:r>
          </a:p>
          <a:p>
            <a:pPr marL="0" indent="0">
              <a:buFontTx/>
              <a:buNone/>
              <a:defRPr/>
            </a:pPr>
            <a:r>
              <a:rPr lang="en-US" dirty="0"/>
              <a:t>   unsigned </a:t>
            </a:r>
            <a:r>
              <a:rPr lang="en-US" dirty="0" err="1"/>
              <a:t>int</a:t>
            </a:r>
            <a:r>
              <a:rPr lang="en-US" dirty="0"/>
              <a:t> height;</a:t>
            </a:r>
          </a:p>
          <a:p>
            <a:pPr marL="0" indent="0">
              <a:buFontTx/>
              <a:buNone/>
              <a:defRPr/>
            </a:pPr>
            <a:r>
              <a:rPr lang="en-US" dirty="0"/>
              <a:t>   unsigned </a:t>
            </a:r>
            <a:r>
              <a:rPr lang="en-US" dirty="0" err="1"/>
              <a:t>int</a:t>
            </a:r>
            <a:r>
              <a:rPr lang="en-US" dirty="0"/>
              <a:t> pitch;</a:t>
            </a:r>
          </a:p>
          <a:p>
            <a:pPr marL="0" indent="0">
              <a:buFontTx/>
              <a:buNone/>
              <a:defRPr/>
            </a:pPr>
            <a:r>
              <a:rPr lang="en-US" dirty="0"/>
              <a:t>   float* elements;</a:t>
            </a:r>
          </a:p>
          <a:p>
            <a:pPr marL="0" indent="0">
              <a:buFontTx/>
              <a:buNone/>
              <a:defRPr/>
            </a:pPr>
            <a:r>
              <a:rPr lang="en-US" dirty="0"/>
              <a:t>} Matrix;</a:t>
            </a:r>
          </a:p>
          <a:p>
            <a:pPr>
              <a:defRPr/>
            </a:pPr>
            <a:endParaRPr lang="en-US" b="1" dirty="0"/>
          </a:p>
          <a:p>
            <a:pPr marL="0" indent="0">
              <a:buFontTx/>
              <a:buNone/>
              <a:defRPr/>
            </a:pPr>
            <a:endParaRPr lang="en-US" dirty="0"/>
          </a:p>
        </p:txBody>
      </p:sp>
      <p:sp>
        <p:nvSpPr>
          <p:cNvPr id="3072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307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B3A42927-D286-4675-A796-08987109DE36}" type="slidenum">
              <a:rPr lang="en-US" sz="1400" smtClean="0">
                <a:latin typeface="Times New Roman" pitchFamily="18" charset="0"/>
              </a:rPr>
              <a:pPr eaLnBrk="1" hangingPunct="1"/>
              <a:t>20</a:t>
            </a:fld>
            <a:endParaRPr lang="en-US" sz="1400">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228600"/>
            <a:ext cx="8305800" cy="762000"/>
          </a:xfrm>
        </p:spPr>
        <p:txBody>
          <a:bodyPr/>
          <a:lstStyle/>
          <a:p>
            <a:r>
              <a:rPr lang="en-US"/>
              <a:t>AllocateMatrix </a:t>
            </a:r>
          </a:p>
        </p:txBody>
      </p:sp>
      <p:sp>
        <p:nvSpPr>
          <p:cNvPr id="31747" name="Content Placeholder 2"/>
          <p:cNvSpPr>
            <a:spLocks noGrp="1"/>
          </p:cNvSpPr>
          <p:nvPr>
            <p:ph idx="1"/>
          </p:nvPr>
        </p:nvSpPr>
        <p:spPr>
          <a:xfrm>
            <a:off x="685800" y="1066800"/>
            <a:ext cx="8305800" cy="4572000"/>
          </a:xfrm>
        </p:spPr>
        <p:txBody>
          <a:bodyPr/>
          <a:lstStyle/>
          <a:p>
            <a:pPr marL="0" indent="0">
              <a:buFontTx/>
              <a:buNone/>
            </a:pPr>
            <a:r>
              <a:rPr lang="en-US" sz="2400"/>
              <a:t>// Allocate a device matrix of dimensions height*width</a:t>
            </a:r>
          </a:p>
          <a:p>
            <a:pPr marL="0" indent="0">
              <a:buFontTx/>
              <a:buNone/>
            </a:pPr>
            <a:r>
              <a:rPr lang="en-US" sz="2400"/>
              <a:t>//	If init == 0, initialize to all zeroes.  </a:t>
            </a:r>
          </a:p>
          <a:p>
            <a:pPr marL="0" indent="0">
              <a:buFontTx/>
              <a:buNone/>
            </a:pPr>
            <a:r>
              <a:rPr lang="en-US" sz="2400"/>
              <a:t>//	If init == 1, perform random initialization.</a:t>
            </a:r>
          </a:p>
          <a:p>
            <a:pPr marL="0" indent="0">
              <a:buFontTx/>
              <a:buNone/>
            </a:pPr>
            <a:r>
              <a:rPr lang="en-US" sz="2400"/>
              <a:t>//  If init == 2, initialize matrix parameters, but do not allocate memory </a:t>
            </a:r>
          </a:p>
          <a:p>
            <a:pPr marL="0" indent="0">
              <a:buFontTx/>
              <a:buNone/>
            </a:pPr>
            <a:r>
              <a:rPr lang="en-US" sz="2400"/>
              <a:t>Matrix AllocateMatrix(int height, int width, int init)</a:t>
            </a:r>
          </a:p>
          <a:p>
            <a:pPr marL="0" indent="0">
              <a:buFontTx/>
              <a:buNone/>
            </a:pPr>
            <a:r>
              <a:rPr lang="en-US" sz="2400"/>
              <a:t>{</a:t>
            </a:r>
          </a:p>
          <a:p>
            <a:pPr marL="0" indent="0">
              <a:buFontTx/>
              <a:buNone/>
            </a:pPr>
            <a:r>
              <a:rPr lang="en-US" sz="2400"/>
              <a:t>    Matrix M;</a:t>
            </a:r>
          </a:p>
          <a:p>
            <a:pPr marL="0" indent="0">
              <a:buFontTx/>
              <a:buNone/>
            </a:pPr>
            <a:r>
              <a:rPr lang="en-US" sz="2400"/>
              <a:t>    M.width = M.pitch = width;</a:t>
            </a:r>
          </a:p>
          <a:p>
            <a:pPr marL="0" indent="0">
              <a:buFontTx/>
              <a:buNone/>
            </a:pPr>
            <a:r>
              <a:rPr lang="en-US" sz="2400"/>
              <a:t>    M.height = height;</a:t>
            </a:r>
          </a:p>
          <a:p>
            <a:pPr marL="0" indent="0">
              <a:buFontTx/>
              <a:buNone/>
            </a:pPr>
            <a:r>
              <a:rPr lang="en-US" sz="2400"/>
              <a:t>    int size = M.width * M.height;</a:t>
            </a:r>
          </a:p>
          <a:p>
            <a:pPr marL="0" indent="0">
              <a:buFontTx/>
              <a:buNone/>
            </a:pPr>
            <a:r>
              <a:rPr lang="en-US" sz="2400"/>
              <a:t>    M.elements = NULL;</a:t>
            </a:r>
          </a:p>
          <a:p>
            <a:pPr marL="0" indent="0">
              <a:buFontTx/>
              <a:buNone/>
            </a:pPr>
            <a:endParaRPr lang="en-US" sz="2400"/>
          </a:p>
        </p:txBody>
      </p:sp>
      <p:sp>
        <p:nvSpPr>
          <p:cNvPr id="3174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317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CD581016-FA36-47C9-A2F1-558ADE2452D1}" type="slidenum">
              <a:rPr lang="en-US" sz="1400" smtClean="0">
                <a:latin typeface="Times New Roman" pitchFamily="18" charset="0"/>
              </a:rPr>
              <a:pPr eaLnBrk="1" hangingPunct="1"/>
              <a:t>21</a:t>
            </a:fld>
            <a:endParaRPr lang="en-US" sz="1400">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85800" y="0"/>
            <a:ext cx="8305800" cy="1143000"/>
          </a:xfrm>
        </p:spPr>
        <p:txBody>
          <a:bodyPr/>
          <a:lstStyle/>
          <a:p>
            <a:r>
              <a:rPr lang="en-US"/>
              <a:t>AllocateMatrix() (Cont.)</a:t>
            </a:r>
          </a:p>
        </p:txBody>
      </p:sp>
      <p:sp>
        <p:nvSpPr>
          <p:cNvPr id="3277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3277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921A4FFA-34D1-40F2-8C30-A55D3747C755}" type="slidenum">
              <a:rPr lang="en-US" sz="1400" smtClean="0">
                <a:latin typeface="Times New Roman" pitchFamily="18" charset="0"/>
              </a:rPr>
              <a:pPr eaLnBrk="1" hangingPunct="1"/>
              <a:t>22</a:t>
            </a:fld>
            <a:endParaRPr lang="en-US" sz="1400">
              <a:latin typeface="Times New Roman" pitchFamily="18" charset="0"/>
            </a:endParaRPr>
          </a:p>
        </p:txBody>
      </p:sp>
      <p:sp>
        <p:nvSpPr>
          <p:cNvPr id="3" name="Content Placeholder 2"/>
          <p:cNvSpPr>
            <a:spLocks noGrp="1"/>
          </p:cNvSpPr>
          <p:nvPr>
            <p:ph idx="1"/>
          </p:nvPr>
        </p:nvSpPr>
        <p:spPr>
          <a:xfrm>
            <a:off x="685800" y="1219200"/>
            <a:ext cx="8305800" cy="5638800"/>
          </a:xfrm>
          <a:solidFill>
            <a:schemeClr val="bg1"/>
          </a:solidFill>
        </p:spPr>
        <p:txBody>
          <a:bodyPr/>
          <a:lstStyle/>
          <a:p>
            <a:pPr marL="0" indent="0">
              <a:buFontTx/>
              <a:buNone/>
              <a:defRPr/>
            </a:pPr>
            <a:r>
              <a:rPr lang="en-US" dirty="0"/>
              <a:t>// don't allocate memory on option 2</a:t>
            </a:r>
          </a:p>
          <a:p>
            <a:pPr marL="0" indent="0">
              <a:buFontTx/>
              <a:buNone/>
              <a:defRPr/>
            </a:pPr>
            <a:r>
              <a:rPr lang="en-US" dirty="0"/>
              <a:t>  if(</a:t>
            </a:r>
            <a:r>
              <a:rPr lang="en-US" dirty="0" err="1"/>
              <a:t>init</a:t>
            </a:r>
            <a:r>
              <a:rPr lang="en-US" dirty="0"/>
              <a:t> == 2) return M;</a:t>
            </a:r>
          </a:p>
          <a:p>
            <a:pPr marL="0" indent="0">
              <a:buFontTx/>
              <a:buNone/>
              <a:defRPr/>
            </a:pPr>
            <a:r>
              <a:rPr lang="en-US" dirty="0"/>
              <a:t>  </a:t>
            </a:r>
            <a:r>
              <a:rPr lang="en-US" dirty="0" err="1"/>
              <a:t>int</a:t>
            </a:r>
            <a:r>
              <a:rPr lang="en-US" dirty="0"/>
              <a:t> size = height * width;</a:t>
            </a:r>
          </a:p>
          <a:p>
            <a:pPr marL="0" indent="0">
              <a:buFontTx/>
              <a:buNone/>
              <a:defRPr/>
            </a:pPr>
            <a:r>
              <a:rPr lang="en-US" dirty="0"/>
              <a:t>  </a:t>
            </a:r>
            <a:r>
              <a:rPr lang="en-US" dirty="0" err="1"/>
              <a:t>M.elements</a:t>
            </a:r>
            <a:r>
              <a:rPr lang="en-US" dirty="0"/>
              <a:t> = (float*) </a:t>
            </a:r>
            <a:r>
              <a:rPr lang="en-US" dirty="0" err="1"/>
              <a:t>malloc</a:t>
            </a:r>
            <a:r>
              <a:rPr lang="en-US" dirty="0"/>
              <a:t>(size*</a:t>
            </a:r>
            <a:r>
              <a:rPr lang="en-US" dirty="0" err="1"/>
              <a:t>sizeof</a:t>
            </a:r>
            <a:r>
              <a:rPr lang="en-US" dirty="0"/>
              <a:t>(float));</a:t>
            </a:r>
          </a:p>
          <a:p>
            <a:pPr marL="0" indent="0">
              <a:buFontTx/>
              <a:buNone/>
              <a:defRPr/>
            </a:pPr>
            <a:r>
              <a:rPr lang="en-US" dirty="0"/>
              <a:t>  for(unsigned </a:t>
            </a:r>
            <a:r>
              <a:rPr lang="en-US" dirty="0" err="1"/>
              <a:t>int</a:t>
            </a:r>
            <a:r>
              <a:rPr lang="en-US" dirty="0"/>
              <a:t> </a:t>
            </a:r>
            <a:r>
              <a:rPr lang="en-US" dirty="0" err="1"/>
              <a:t>i</a:t>
            </a:r>
            <a:r>
              <a:rPr lang="en-US" dirty="0"/>
              <a:t> = 0; </a:t>
            </a:r>
            <a:r>
              <a:rPr lang="en-US" dirty="0" err="1"/>
              <a:t>i</a:t>
            </a:r>
            <a:r>
              <a:rPr lang="en-US" dirty="0"/>
              <a:t> &lt; </a:t>
            </a:r>
            <a:r>
              <a:rPr lang="en-US" dirty="0" err="1"/>
              <a:t>M.height</a:t>
            </a:r>
            <a:r>
              <a:rPr lang="en-US" dirty="0"/>
              <a:t> * </a:t>
            </a:r>
            <a:r>
              <a:rPr lang="en-US" dirty="0" err="1"/>
              <a:t>M.width</a:t>
            </a:r>
            <a:r>
              <a:rPr lang="en-US" dirty="0"/>
              <a:t>; </a:t>
            </a:r>
            <a:r>
              <a:rPr lang="en-US" dirty="0" err="1"/>
              <a:t>i</a:t>
            </a:r>
            <a:r>
              <a:rPr lang="en-US" dirty="0"/>
              <a:t>++)</a:t>
            </a:r>
          </a:p>
          <a:p>
            <a:pPr marL="0" indent="0">
              <a:buFontTx/>
              <a:buNone/>
              <a:defRPr/>
            </a:pPr>
            <a:r>
              <a:rPr lang="en-US" dirty="0"/>
              <a:t>  {</a:t>
            </a:r>
          </a:p>
          <a:p>
            <a:pPr marL="0" indent="0">
              <a:buFontTx/>
              <a:buNone/>
              <a:defRPr/>
            </a:pPr>
            <a:r>
              <a:rPr lang="en-US" dirty="0"/>
              <a:t>    </a:t>
            </a:r>
            <a:r>
              <a:rPr lang="en-US" dirty="0" err="1"/>
              <a:t>M.elements</a:t>
            </a:r>
            <a:r>
              <a:rPr lang="en-US" dirty="0"/>
              <a:t>[</a:t>
            </a:r>
            <a:r>
              <a:rPr lang="en-US" dirty="0" err="1"/>
              <a:t>i</a:t>
            </a:r>
            <a:r>
              <a:rPr lang="en-US" dirty="0"/>
              <a:t>] = (</a:t>
            </a:r>
            <a:r>
              <a:rPr lang="en-US" dirty="0" err="1"/>
              <a:t>init</a:t>
            </a:r>
            <a:r>
              <a:rPr lang="en-US" dirty="0"/>
              <a:t> == 0) ? (0.0f) : </a:t>
            </a:r>
          </a:p>
          <a:p>
            <a:pPr marL="0" indent="0">
              <a:buFontTx/>
              <a:buNone/>
              <a:defRPr/>
            </a:pPr>
            <a:r>
              <a:rPr lang="en-US" dirty="0"/>
              <a:t>		(rand() / (float)RAND_MAX);</a:t>
            </a:r>
          </a:p>
          <a:p>
            <a:pPr marL="0" indent="0">
              <a:buFontTx/>
              <a:buNone/>
              <a:defRPr/>
            </a:pPr>
            <a:r>
              <a:rPr lang="en-US" dirty="0"/>
              <a:t>   if(rand() % 2)	</a:t>
            </a:r>
            <a:r>
              <a:rPr lang="en-US" dirty="0" err="1"/>
              <a:t>M.elements</a:t>
            </a:r>
            <a:r>
              <a:rPr lang="en-US" dirty="0"/>
              <a:t>[</a:t>
            </a:r>
            <a:r>
              <a:rPr lang="en-US" dirty="0" err="1"/>
              <a:t>i</a:t>
            </a:r>
            <a:r>
              <a:rPr lang="en-US" dirty="0"/>
              <a:t>] = - </a:t>
            </a:r>
            <a:r>
              <a:rPr lang="en-US" dirty="0" err="1"/>
              <a:t>M.elements</a:t>
            </a:r>
            <a:r>
              <a:rPr lang="en-US" dirty="0"/>
              <a:t>[</a:t>
            </a:r>
            <a:r>
              <a:rPr lang="en-US" dirty="0" err="1"/>
              <a:t>i</a:t>
            </a:r>
            <a:r>
              <a:rPr lang="en-US" dirty="0"/>
              <a:t>]</a:t>
            </a:r>
          </a:p>
          <a:p>
            <a:pPr marL="0" indent="0">
              <a:buFontTx/>
              <a:buNone/>
              <a:defRPr/>
            </a:pPr>
            <a:r>
              <a:rPr lang="en-US" dirty="0"/>
              <a:t>  }</a:t>
            </a:r>
          </a:p>
          <a:p>
            <a:pPr marL="0" indent="0">
              <a:buFontTx/>
              <a:buNone/>
              <a:defRPr/>
            </a:pPr>
            <a:r>
              <a:rPr lang="en-US" dirty="0"/>
              <a:t>return M;</a:t>
            </a:r>
          </a:p>
          <a:p>
            <a:pPr marL="0" indent="0">
              <a:buFontTx/>
              <a:buNone/>
              <a:defRPr/>
            </a:pPr>
            <a:r>
              <a:rPr lang="en-US" dirty="0"/>
              <a:t>}	</a:t>
            </a:r>
          </a:p>
          <a:p>
            <a:pPr>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33795" name="Title 1"/>
          <p:cNvSpPr>
            <a:spLocks noGrp="1"/>
          </p:cNvSpPr>
          <p:nvPr>
            <p:ph type="title"/>
          </p:nvPr>
        </p:nvSpPr>
        <p:spPr/>
        <p:txBody>
          <a:bodyPr/>
          <a:lstStyle/>
          <a:p>
            <a:r>
              <a:rPr lang="en-US"/>
              <a:t>Host Code</a:t>
            </a:r>
          </a:p>
        </p:txBody>
      </p:sp>
      <p:sp>
        <p:nvSpPr>
          <p:cNvPr id="33796" name="Content Placeholder 2"/>
          <p:cNvSpPr>
            <a:spLocks noGrp="1"/>
          </p:cNvSpPr>
          <p:nvPr>
            <p:ph idx="1"/>
          </p:nvPr>
        </p:nvSpPr>
        <p:spPr>
          <a:xfrm>
            <a:off x="685800" y="1295400"/>
            <a:ext cx="8458200" cy="4800600"/>
          </a:xfrm>
        </p:spPr>
        <p:txBody>
          <a:bodyPr/>
          <a:lstStyle/>
          <a:p>
            <a:pPr marL="0" indent="0">
              <a:buFontTx/>
              <a:buNone/>
            </a:pPr>
            <a:r>
              <a:rPr lang="en-US" sz="2400" b="1" dirty="0"/>
              <a:t>   // global variable, outside any kernel/function</a:t>
            </a:r>
          </a:p>
          <a:p>
            <a:pPr marL="0" indent="0">
              <a:buFontTx/>
              <a:buNone/>
            </a:pPr>
            <a:r>
              <a:rPr lang="en-US" sz="2400" b="1" dirty="0"/>
              <a:t>   __constant__ float Mc[MASK_WIDTH][MASK_WIDTH];</a:t>
            </a:r>
          </a:p>
          <a:p>
            <a:pPr marL="0" indent="0">
              <a:buFontTx/>
              <a:buNone/>
            </a:pPr>
            <a:r>
              <a:rPr lang="en-US" sz="2400" b="1" dirty="0"/>
              <a:t>…</a:t>
            </a:r>
          </a:p>
          <a:p>
            <a:pPr marL="0" indent="0">
              <a:buFontTx/>
              <a:buNone/>
            </a:pPr>
            <a:r>
              <a:rPr lang="en-US" sz="2400" b="1" dirty="0"/>
              <a:t>   // allocate N, P, initialize N elements, copy N to </a:t>
            </a:r>
            <a:r>
              <a:rPr lang="en-US" sz="2400" b="1" dirty="0" err="1"/>
              <a:t>Nd</a:t>
            </a:r>
            <a:endParaRPr lang="en-US" sz="2400" b="1" dirty="0"/>
          </a:p>
          <a:p>
            <a:pPr marL="0" indent="0">
              <a:buFontTx/>
              <a:buNone/>
            </a:pPr>
            <a:r>
              <a:rPr lang="en-US" sz="2400" b="1" dirty="0"/>
              <a:t>   </a:t>
            </a:r>
            <a:r>
              <a:rPr lang="en-US" sz="2400" dirty="0"/>
              <a:t>Matrix  M;</a:t>
            </a:r>
          </a:p>
          <a:p>
            <a:pPr marL="0" indent="0">
              <a:buFontTx/>
              <a:buNone/>
            </a:pPr>
            <a:r>
              <a:rPr lang="en-US" sz="2400" dirty="0"/>
              <a:t>   M  = </a:t>
            </a:r>
            <a:r>
              <a:rPr lang="en-US" sz="2400" dirty="0" err="1"/>
              <a:t>AllocateMatrix</a:t>
            </a:r>
            <a:r>
              <a:rPr lang="en-US" sz="2400" dirty="0"/>
              <a:t>(MASK_WIDTH, MASK_WIDTH, 1);</a:t>
            </a:r>
          </a:p>
          <a:p>
            <a:pPr marL="0" indent="0">
              <a:buFontTx/>
              <a:buNone/>
            </a:pPr>
            <a:r>
              <a:rPr lang="en-US" sz="2400" dirty="0"/>
              <a:t>   // initialize M elements</a:t>
            </a:r>
          </a:p>
          <a:p>
            <a:pPr marL="0" indent="0">
              <a:buFontTx/>
              <a:buNone/>
            </a:pPr>
            <a:r>
              <a:rPr lang="en-US" sz="2400" dirty="0"/>
              <a:t>….</a:t>
            </a:r>
          </a:p>
          <a:p>
            <a:pPr marL="0" indent="0">
              <a:buFontTx/>
              <a:buNone/>
            </a:pPr>
            <a:r>
              <a:rPr lang="en-US" sz="2400" dirty="0"/>
              <a:t>   </a:t>
            </a:r>
            <a:r>
              <a:rPr lang="en-US" sz="2400" dirty="0" err="1"/>
              <a:t>cudaMemcpyToSymbol</a:t>
            </a:r>
            <a:r>
              <a:rPr lang="en-US" sz="2400" dirty="0"/>
              <a:t>(Mc, </a:t>
            </a:r>
            <a:r>
              <a:rPr lang="en-US" sz="2400" dirty="0" err="1"/>
              <a:t>M.elements</a:t>
            </a:r>
            <a:r>
              <a:rPr lang="en-US" sz="2400" dirty="0"/>
              <a:t>, </a:t>
            </a:r>
          </a:p>
          <a:p>
            <a:pPr marL="0" indent="0">
              <a:buFontTx/>
              <a:buNone/>
            </a:pPr>
            <a:r>
              <a:rPr lang="en-US" sz="2400" dirty="0"/>
              <a:t>	MASK_WIDTH*MASK_WIDTH*</a:t>
            </a:r>
            <a:r>
              <a:rPr lang="en-US" sz="2400" dirty="0" err="1"/>
              <a:t>sizeof</a:t>
            </a:r>
            <a:r>
              <a:rPr lang="en-US" sz="2400" dirty="0"/>
              <a:t>(float));</a:t>
            </a:r>
          </a:p>
          <a:p>
            <a:pPr marL="0" indent="0">
              <a:buFontTx/>
              <a:buNone/>
            </a:pPr>
            <a:r>
              <a:rPr lang="en-US" sz="2400" dirty="0"/>
              <a:t>   </a:t>
            </a:r>
            <a:r>
              <a:rPr lang="en-US" sz="2400" b="1" dirty="0" err="1"/>
              <a:t>ConvolutionKernel</a:t>
            </a:r>
            <a:r>
              <a:rPr lang="en-US" sz="2400" b="1" dirty="0"/>
              <a:t>&lt;&lt;&lt;</a:t>
            </a:r>
            <a:r>
              <a:rPr lang="en-US" sz="2400" b="1" dirty="0" err="1"/>
              <a:t>dimGrid</a:t>
            </a:r>
            <a:r>
              <a:rPr lang="en-US" sz="2400" b="1" dirty="0"/>
              <a:t>, </a:t>
            </a:r>
            <a:r>
              <a:rPr lang="en-US" sz="2400" b="1" dirty="0" err="1"/>
              <a:t>dimBlock</a:t>
            </a:r>
            <a:r>
              <a:rPr lang="en-US" sz="2400" b="1" dirty="0"/>
              <a:t>&gt;&gt;&gt;(</a:t>
            </a:r>
            <a:r>
              <a:rPr lang="en-US" sz="2400" b="1" dirty="0" err="1"/>
              <a:t>Nd</a:t>
            </a:r>
            <a:r>
              <a:rPr lang="en-US" sz="2400" b="1" dirty="0"/>
              <a:t>, </a:t>
            </a:r>
            <a:r>
              <a:rPr lang="en-US" sz="2400" b="1" dirty="0" err="1"/>
              <a:t>Pd</a:t>
            </a:r>
            <a:r>
              <a:rPr lang="en-US" sz="2400" b="1" dirty="0"/>
              <a:t>);</a:t>
            </a:r>
          </a:p>
          <a:p>
            <a:pPr marL="0" indent="0">
              <a:buFontTx/>
              <a:buNone/>
            </a:pPr>
            <a:endParaRPr lang="en-US" sz="2400" dirty="0"/>
          </a:p>
          <a:p>
            <a:pPr marL="0" indent="0">
              <a:buFontTx/>
              <a:buNone/>
            </a:pPr>
            <a:endParaRPr lang="en-US" sz="2400" dirty="0"/>
          </a:p>
          <a:p>
            <a:pPr marL="0" indent="0">
              <a:buFontTx/>
              <a:buNone/>
            </a:pPr>
            <a:endParaRPr lang="en-US" sz="2400" dirty="0"/>
          </a:p>
          <a:p>
            <a:pPr marL="0" indent="0">
              <a:buFontTx/>
              <a:buNone/>
            </a:pPr>
            <a:endParaRPr lang="en-US" sz="2400" dirty="0"/>
          </a:p>
          <a:p>
            <a:pPr marL="0" indent="0">
              <a:buFontTx/>
              <a:buNone/>
            </a:pPr>
            <a:endParaRPr lang="en-US" sz="2400" dirty="0"/>
          </a:p>
        </p:txBody>
      </p:sp>
      <p:sp>
        <p:nvSpPr>
          <p:cNvPr id="337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3DD77A6B-F7AF-4E25-97CD-2427D6D1EE24}" type="slidenum">
              <a:rPr lang="en-US" sz="1400" smtClean="0">
                <a:latin typeface="Times New Roman" pitchFamily="18" charset="0"/>
              </a:rPr>
              <a:pPr eaLnBrk="1" hangingPunct="1"/>
              <a:t>23</a:t>
            </a:fld>
            <a:endParaRPr lang="en-US" sz="140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a:t>Any MORE QUESTIONS?</a:t>
            </a:r>
            <a:br>
              <a:rPr lang="en-US" dirty="0"/>
            </a:br>
            <a:r>
              <a:rPr lang="en-US" dirty="0"/>
              <a:t>Read Chapter 7</a:t>
            </a:r>
          </a:p>
        </p:txBody>
      </p:sp>
      <p:sp>
        <p:nvSpPr>
          <p:cNvPr id="37891" name="Text Placeholder 6"/>
          <p:cNvSpPr>
            <a:spLocks noGrp="1"/>
          </p:cNvSpPr>
          <p:nvPr>
            <p:ph type="body" idx="1"/>
          </p:nvPr>
        </p:nvSpPr>
        <p:spPr/>
        <p:txBody>
          <a:bodyPr/>
          <a:lstStyle/>
          <a:p>
            <a:endParaRPr lang="en-US"/>
          </a:p>
        </p:txBody>
      </p:sp>
      <p:sp>
        <p:nvSpPr>
          <p:cNvPr id="378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200" smtClean="0"/>
              <a:t>© David Kirk/NVIDIA and Wen-mei W. Hwu       ECE408/CS483/ECE498al University of Illinois, 2007-2018</a:t>
            </a:r>
            <a:endParaRPr lang="en-US" sz="1200"/>
          </a:p>
        </p:txBody>
      </p:sp>
      <p:sp>
        <p:nvSpPr>
          <p:cNvPr id="378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fld id="{A97C7F6A-B80D-4F33-BA2E-3CADE5D9A96A}" type="slidenum">
              <a:rPr lang="en-US" sz="1400" smtClean="0">
                <a:latin typeface="Times New Roman" pitchFamily="18" charset="0"/>
              </a:rPr>
              <a:pPr eaLnBrk="1" hangingPunct="1"/>
              <a:t>24</a:t>
            </a:fld>
            <a:endParaRPr lang="en-US" sz="1400">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Applications</a:t>
            </a:r>
          </a:p>
        </p:txBody>
      </p:sp>
      <p:sp>
        <p:nvSpPr>
          <p:cNvPr id="3" name="Content Placeholder 2"/>
          <p:cNvSpPr>
            <a:spLocks noGrp="1"/>
          </p:cNvSpPr>
          <p:nvPr>
            <p:ph idx="1"/>
          </p:nvPr>
        </p:nvSpPr>
        <p:spPr/>
        <p:txBody>
          <a:bodyPr/>
          <a:lstStyle/>
          <a:p>
            <a:r>
              <a:rPr lang="en-US" dirty="0"/>
              <a:t>A popular array operation that is used in various forms in signal processing, digital recording, image processing, video processing, computer vision, and machine learning. </a:t>
            </a:r>
          </a:p>
          <a:p>
            <a:r>
              <a:rPr lang="en-US" dirty="0"/>
              <a:t>Convolution is often performed as a filter that transforms signals and pixels into more desirable values. </a:t>
            </a:r>
          </a:p>
          <a:p>
            <a:pPr lvl="1"/>
            <a:r>
              <a:rPr lang="en-US" dirty="0"/>
              <a:t>Some filters smooth out the signal values so that one can see the big-picture trend </a:t>
            </a:r>
          </a:p>
          <a:p>
            <a:pPr lvl="1"/>
            <a:r>
              <a:rPr lang="en-US" dirty="0"/>
              <a:t>Others like Gaussian filters can be used to sharpen boundaries and edges of objects in images.. </a:t>
            </a:r>
          </a:p>
        </p:txBody>
      </p:sp>
      <p:sp>
        <p:nvSpPr>
          <p:cNvPr id="4" name="Footer Placeholder 3"/>
          <p:cNvSpPr>
            <a:spLocks noGrp="1"/>
          </p:cNvSpPr>
          <p:nvPr>
            <p:ph type="ftr" sz="quarter" idx="10"/>
          </p:nvPr>
        </p:nvSpPr>
        <p:spPr/>
        <p:txBody>
          <a:bodyPr/>
          <a:lstStyle/>
          <a:p>
            <a:pPr>
              <a:defRPr/>
            </a:pPr>
            <a:r>
              <a:rPr lang="en-US" smtClean="0"/>
              <a:t>© David Kirk/NVIDIA and Wen-mei W. Hwu       ECE408/CS483/ECE498al University of Illinois, 2007-2018</a:t>
            </a:r>
            <a:endParaRPr lang="en-US" dirty="0"/>
          </a:p>
        </p:txBody>
      </p:sp>
      <p:sp>
        <p:nvSpPr>
          <p:cNvPr id="5" name="Slide Number Placeholder 4"/>
          <p:cNvSpPr>
            <a:spLocks noGrp="1"/>
          </p:cNvSpPr>
          <p:nvPr>
            <p:ph type="sldNum" sz="quarter" idx="11"/>
          </p:nvPr>
        </p:nvSpPr>
        <p:spPr/>
        <p:txBody>
          <a:bodyPr/>
          <a:lstStyle/>
          <a:p>
            <a:pPr>
              <a:defRPr/>
            </a:pPr>
            <a:fld id="{62A46D82-73E8-4CB3-8B05-AA66F8C47AE4}" type="slidenum">
              <a:rPr lang="en-US" smtClean="0"/>
              <a:pPr>
                <a:defRPr/>
              </a:pPr>
              <a:t>3</a:t>
            </a:fld>
            <a:endParaRPr lang="en-US" dirty="0"/>
          </a:p>
        </p:txBody>
      </p:sp>
    </p:spTree>
    <p:extLst>
      <p:ext uri="{BB962C8B-B14F-4D97-AF65-F5344CB8AC3E}">
        <p14:creationId xmlns:p14="http://schemas.microsoft.com/office/powerpoint/2010/main" val="99677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Computation</a:t>
            </a:r>
          </a:p>
        </p:txBody>
      </p:sp>
      <p:sp>
        <p:nvSpPr>
          <p:cNvPr id="3" name="Content Placeholder 2"/>
          <p:cNvSpPr>
            <a:spLocks noGrp="1"/>
          </p:cNvSpPr>
          <p:nvPr>
            <p:ph idx="1"/>
          </p:nvPr>
        </p:nvSpPr>
        <p:spPr/>
        <p:txBody>
          <a:bodyPr/>
          <a:lstStyle/>
          <a:p>
            <a:r>
              <a:rPr lang="en-US" dirty="0"/>
              <a:t>An array operation where each output data element is a weighted sum of a collection of neighboring input elements</a:t>
            </a:r>
          </a:p>
          <a:p>
            <a:r>
              <a:rPr lang="en-US" dirty="0"/>
              <a:t>The weights used in the weighted sum calculation are defined by an input mask array, commonly referred to as the </a:t>
            </a:r>
            <a:r>
              <a:rPr lang="en-US" i="1" dirty="0"/>
              <a:t>convolution kernel</a:t>
            </a:r>
            <a:endParaRPr lang="en-US" dirty="0"/>
          </a:p>
          <a:p>
            <a:pPr lvl="1"/>
            <a:r>
              <a:rPr lang="en-US" dirty="0"/>
              <a:t> we will refer to these mask arrays as convolution masks or convolution filters to avoid confusion. </a:t>
            </a:r>
          </a:p>
          <a:p>
            <a:pPr lvl="1"/>
            <a:r>
              <a:rPr lang="en-US" dirty="0"/>
              <a:t>The same convolution mask is typically used for all elements of the array.</a:t>
            </a:r>
          </a:p>
        </p:txBody>
      </p:sp>
      <p:sp>
        <p:nvSpPr>
          <p:cNvPr id="4" name="Footer Placeholder 3"/>
          <p:cNvSpPr>
            <a:spLocks noGrp="1"/>
          </p:cNvSpPr>
          <p:nvPr>
            <p:ph type="ftr" sz="quarter" idx="10"/>
          </p:nvPr>
        </p:nvSpPr>
        <p:spPr/>
        <p:txBody>
          <a:bodyPr/>
          <a:lstStyle/>
          <a:p>
            <a:pPr>
              <a:defRPr/>
            </a:pPr>
            <a:r>
              <a:rPr lang="en-US" smtClean="0"/>
              <a:t>© David Kirk/NVIDIA and Wen-mei W. Hwu       ECE408/CS483/ECE498al University of Illinois, 2007-2018</a:t>
            </a:r>
            <a:endParaRPr lang="en-US" dirty="0"/>
          </a:p>
        </p:txBody>
      </p:sp>
      <p:sp>
        <p:nvSpPr>
          <p:cNvPr id="5" name="Slide Number Placeholder 4"/>
          <p:cNvSpPr>
            <a:spLocks noGrp="1"/>
          </p:cNvSpPr>
          <p:nvPr>
            <p:ph type="sldNum" sz="quarter" idx="11"/>
          </p:nvPr>
        </p:nvSpPr>
        <p:spPr/>
        <p:txBody>
          <a:bodyPr/>
          <a:lstStyle/>
          <a:p>
            <a:pPr>
              <a:defRPr/>
            </a:pPr>
            <a:fld id="{62A46D82-73E8-4CB3-8B05-AA66F8C47AE4}" type="slidenum">
              <a:rPr lang="en-US" smtClean="0"/>
              <a:pPr>
                <a:defRPr/>
              </a:pPr>
              <a:t>4</a:t>
            </a:fld>
            <a:endParaRPr lang="en-US" dirty="0"/>
          </a:p>
        </p:txBody>
      </p:sp>
    </p:spTree>
    <p:extLst>
      <p:ext uri="{BB962C8B-B14F-4D97-AF65-F5344CB8AC3E}">
        <p14:creationId xmlns:p14="http://schemas.microsoft.com/office/powerpoint/2010/main" val="270236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1D Convolution Example</a:t>
            </a:r>
          </a:p>
        </p:txBody>
      </p:sp>
      <p:sp>
        <p:nvSpPr>
          <p:cNvPr id="3" name="Text Placeholder 2"/>
          <p:cNvSpPr>
            <a:spLocks noGrp="1"/>
          </p:cNvSpPr>
          <p:nvPr>
            <p:ph type="body" sz="half" idx="1"/>
          </p:nvPr>
        </p:nvSpPr>
        <p:spPr>
          <a:xfrm>
            <a:off x="685773" y="1132634"/>
            <a:ext cx="8305800" cy="1820808"/>
          </a:xfrm>
        </p:spPr>
        <p:txBody>
          <a:bodyPr/>
          <a:lstStyle/>
          <a:p>
            <a:r>
              <a:rPr lang="en-US" dirty="0"/>
              <a:t>Commonly used for audio processing</a:t>
            </a:r>
          </a:p>
          <a:p>
            <a:pPr lvl="1"/>
            <a:r>
              <a:rPr lang="en-US" dirty="0" err="1"/>
              <a:t>Mask_Width</a:t>
            </a:r>
            <a:r>
              <a:rPr lang="en-US" dirty="0"/>
              <a:t> is usually an odd number of elements for symmetry (5 in this example)</a:t>
            </a:r>
          </a:p>
          <a:p>
            <a:pPr lvl="1"/>
            <a:r>
              <a:rPr lang="en-US" dirty="0" err="1"/>
              <a:t>Mask_Radius</a:t>
            </a:r>
            <a:r>
              <a:rPr lang="en-US" dirty="0"/>
              <a:t> is the number of elements used in convolution on each side of the pixel being calculated (2 in this example).</a:t>
            </a:r>
          </a:p>
          <a:p>
            <a:r>
              <a:rPr lang="en-US" dirty="0"/>
              <a:t>Calculation of P[2]:</a:t>
            </a:r>
          </a:p>
        </p:txBody>
      </p:sp>
      <p:grpSp>
        <p:nvGrpSpPr>
          <p:cNvPr id="56" name="Group 1"/>
          <p:cNvGrpSpPr>
            <a:grpSpLocks/>
          </p:cNvGrpSpPr>
          <p:nvPr/>
        </p:nvGrpSpPr>
        <p:grpSpPr bwMode="auto">
          <a:xfrm>
            <a:off x="346075" y="4016315"/>
            <a:ext cx="8784545" cy="2568635"/>
            <a:chOff x="131763" y="1862633"/>
            <a:chExt cx="8785246" cy="2568635"/>
          </a:xfrm>
        </p:grpSpPr>
        <p:sp>
          <p:nvSpPr>
            <p:cNvPr id="57" name="Rectangle 56"/>
            <p:cNvSpPr/>
            <p:nvPr/>
          </p:nvSpPr>
          <p:spPr>
            <a:xfrm>
              <a:off x="555659" y="3975655"/>
              <a:ext cx="30482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58" name="Rectangle 57"/>
            <p:cNvSpPr/>
            <p:nvPr/>
          </p:nvSpPr>
          <p:spPr>
            <a:xfrm>
              <a:off x="866834" y="3975655"/>
              <a:ext cx="30482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9" name="Rectangle 58"/>
            <p:cNvSpPr/>
            <p:nvPr/>
          </p:nvSpPr>
          <p:spPr>
            <a:xfrm>
              <a:off x="1165307" y="3975655"/>
              <a:ext cx="304824"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60" name="Rectangle 59"/>
            <p:cNvSpPr/>
            <p:nvPr/>
          </p:nvSpPr>
          <p:spPr>
            <a:xfrm>
              <a:off x="1476482" y="3975655"/>
              <a:ext cx="30482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61" name="Rectangle 60"/>
            <p:cNvSpPr/>
            <p:nvPr/>
          </p:nvSpPr>
          <p:spPr>
            <a:xfrm>
              <a:off x="1774956" y="3975655"/>
              <a:ext cx="30482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62" name="Rectangle 61"/>
            <p:cNvSpPr/>
            <p:nvPr/>
          </p:nvSpPr>
          <p:spPr>
            <a:xfrm>
              <a:off x="3445139" y="3974068"/>
              <a:ext cx="45723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63" name="Rectangle 62"/>
            <p:cNvSpPr/>
            <p:nvPr/>
          </p:nvSpPr>
          <p:spPr>
            <a:xfrm>
              <a:off x="3902376" y="3974068"/>
              <a:ext cx="45723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64" name="Rectangle 63"/>
            <p:cNvSpPr/>
            <p:nvPr/>
          </p:nvSpPr>
          <p:spPr>
            <a:xfrm>
              <a:off x="4350087" y="3974068"/>
              <a:ext cx="457236"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15</a:t>
              </a:r>
            </a:p>
          </p:txBody>
        </p:sp>
        <p:sp>
          <p:nvSpPr>
            <p:cNvPr id="65" name="Rectangle 64"/>
            <p:cNvSpPr/>
            <p:nvPr/>
          </p:nvSpPr>
          <p:spPr>
            <a:xfrm>
              <a:off x="4816849" y="3974068"/>
              <a:ext cx="45723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16</a:t>
              </a:r>
            </a:p>
          </p:txBody>
        </p:sp>
        <p:sp>
          <p:nvSpPr>
            <p:cNvPr id="66" name="Rectangle 65"/>
            <p:cNvSpPr/>
            <p:nvPr/>
          </p:nvSpPr>
          <p:spPr>
            <a:xfrm>
              <a:off x="5274085" y="3974068"/>
              <a:ext cx="45723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15</a:t>
              </a:r>
            </a:p>
          </p:txBody>
        </p:sp>
        <p:cxnSp>
          <p:nvCxnSpPr>
            <p:cNvPr id="67" name="Straight Arrow Connector 66"/>
            <p:cNvCxnSpPr/>
            <p:nvPr/>
          </p:nvCxnSpPr>
          <p:spPr>
            <a:xfrm>
              <a:off x="2314749" y="4267755"/>
              <a:ext cx="838267" cy="12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flipV="1">
              <a:off x="5950414" y="2799318"/>
              <a:ext cx="838618" cy="117633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9" name="TextBox 136"/>
            <p:cNvSpPr txBox="1">
              <a:spLocks noChangeArrowheads="1"/>
            </p:cNvSpPr>
            <p:nvPr/>
          </p:nvSpPr>
          <p:spPr bwMode="auto">
            <a:xfrm>
              <a:off x="1138238" y="1956356"/>
              <a:ext cx="5222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N[0]</a:t>
              </a:r>
            </a:p>
          </p:txBody>
        </p:sp>
        <p:sp>
          <p:nvSpPr>
            <p:cNvPr id="70" name="TextBox 137"/>
            <p:cNvSpPr txBox="1">
              <a:spLocks noChangeArrowheads="1"/>
            </p:cNvSpPr>
            <p:nvPr/>
          </p:nvSpPr>
          <p:spPr bwMode="auto">
            <a:xfrm>
              <a:off x="5389561" y="1862633"/>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P</a:t>
              </a:r>
            </a:p>
          </p:txBody>
        </p:sp>
        <p:sp>
          <p:nvSpPr>
            <p:cNvPr id="71" name="Rectangle 70"/>
            <p:cNvSpPr/>
            <p:nvPr/>
          </p:nvSpPr>
          <p:spPr>
            <a:xfrm>
              <a:off x="5669926" y="2245220"/>
              <a:ext cx="457236"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72" name="Rectangle 71"/>
            <p:cNvSpPr/>
            <p:nvPr/>
          </p:nvSpPr>
          <p:spPr>
            <a:xfrm>
              <a:off x="6127162" y="2245220"/>
              <a:ext cx="457236"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73" name="Rectangle 72"/>
            <p:cNvSpPr/>
            <p:nvPr/>
          </p:nvSpPr>
          <p:spPr>
            <a:xfrm>
              <a:off x="6574873" y="2245220"/>
              <a:ext cx="457236"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57</a:t>
              </a:r>
            </a:p>
          </p:txBody>
        </p:sp>
        <p:sp>
          <p:nvSpPr>
            <p:cNvPr id="74" name="Rectangle 73"/>
            <p:cNvSpPr/>
            <p:nvPr/>
          </p:nvSpPr>
          <p:spPr>
            <a:xfrm>
              <a:off x="7041635" y="2245220"/>
              <a:ext cx="457236"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16</a:t>
              </a:r>
            </a:p>
          </p:txBody>
        </p:sp>
        <p:sp>
          <p:nvSpPr>
            <p:cNvPr id="75" name="Rectangle 74"/>
            <p:cNvSpPr/>
            <p:nvPr/>
          </p:nvSpPr>
          <p:spPr>
            <a:xfrm>
              <a:off x="7498872" y="2245220"/>
              <a:ext cx="457236"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15</a:t>
              </a:r>
            </a:p>
          </p:txBody>
        </p:sp>
        <p:sp>
          <p:nvSpPr>
            <p:cNvPr id="76" name="Rectangle 75"/>
            <p:cNvSpPr/>
            <p:nvPr/>
          </p:nvSpPr>
          <p:spPr>
            <a:xfrm>
              <a:off x="1171658" y="2256393"/>
              <a:ext cx="45723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77" name="Rectangle 76"/>
            <p:cNvSpPr/>
            <p:nvPr/>
          </p:nvSpPr>
          <p:spPr>
            <a:xfrm>
              <a:off x="1628894" y="2256393"/>
              <a:ext cx="45723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78" name="Rectangle 77"/>
            <p:cNvSpPr/>
            <p:nvPr/>
          </p:nvSpPr>
          <p:spPr>
            <a:xfrm>
              <a:off x="2076605" y="2256393"/>
              <a:ext cx="457236"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79" name="Rectangle 78"/>
            <p:cNvSpPr/>
            <p:nvPr/>
          </p:nvSpPr>
          <p:spPr>
            <a:xfrm>
              <a:off x="2543367" y="2256393"/>
              <a:ext cx="45723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80" name="Rectangle 79"/>
            <p:cNvSpPr/>
            <p:nvPr/>
          </p:nvSpPr>
          <p:spPr>
            <a:xfrm>
              <a:off x="3000604" y="2256393"/>
              <a:ext cx="45723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81" name="Rectangle 80"/>
            <p:cNvSpPr/>
            <p:nvPr/>
          </p:nvSpPr>
          <p:spPr>
            <a:xfrm>
              <a:off x="3467366" y="2256393"/>
              <a:ext cx="457236"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82" name="Rectangle 81"/>
            <p:cNvSpPr/>
            <p:nvPr/>
          </p:nvSpPr>
          <p:spPr>
            <a:xfrm>
              <a:off x="3946829" y="2256393"/>
              <a:ext cx="457236"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83" name="Rectangle 82"/>
            <p:cNvSpPr/>
            <p:nvPr/>
          </p:nvSpPr>
          <p:spPr>
            <a:xfrm>
              <a:off x="7956108" y="2245220"/>
              <a:ext cx="457236"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84" name="Rectangle 83"/>
            <p:cNvSpPr/>
            <p:nvPr/>
          </p:nvSpPr>
          <p:spPr>
            <a:xfrm>
              <a:off x="8413345" y="2245220"/>
              <a:ext cx="457236"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cxnSp>
          <p:nvCxnSpPr>
            <p:cNvPr id="85" name="Straight Arrow Connector 84"/>
            <p:cNvCxnSpPr>
              <a:cxnSpLocks/>
            </p:cNvCxnSpPr>
            <p:nvPr/>
          </p:nvCxnSpPr>
          <p:spPr>
            <a:xfrm>
              <a:off x="2289267" y="2799318"/>
              <a:ext cx="939955" cy="117475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86" name="TextBox 136"/>
            <p:cNvSpPr txBox="1">
              <a:spLocks noChangeArrowheads="1"/>
            </p:cNvSpPr>
            <p:nvPr/>
          </p:nvSpPr>
          <p:spPr bwMode="auto">
            <a:xfrm>
              <a:off x="2533207" y="1956356"/>
              <a:ext cx="5222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N[3]</a:t>
              </a:r>
            </a:p>
          </p:txBody>
        </p:sp>
        <p:sp>
          <p:nvSpPr>
            <p:cNvPr id="87" name="TextBox 136"/>
            <p:cNvSpPr txBox="1">
              <a:spLocks noChangeArrowheads="1"/>
            </p:cNvSpPr>
            <p:nvPr/>
          </p:nvSpPr>
          <p:spPr bwMode="auto">
            <a:xfrm>
              <a:off x="1602698" y="1956356"/>
              <a:ext cx="5222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N[1]</a:t>
              </a:r>
            </a:p>
          </p:txBody>
        </p:sp>
        <p:sp>
          <p:nvSpPr>
            <p:cNvPr id="88" name="TextBox 136"/>
            <p:cNvSpPr txBox="1">
              <a:spLocks noChangeArrowheads="1"/>
            </p:cNvSpPr>
            <p:nvPr/>
          </p:nvSpPr>
          <p:spPr bwMode="auto">
            <a:xfrm>
              <a:off x="2067158" y="1956356"/>
              <a:ext cx="523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N[2]</a:t>
              </a:r>
            </a:p>
          </p:txBody>
        </p:sp>
        <p:sp>
          <p:nvSpPr>
            <p:cNvPr id="89" name="TextBox 136"/>
            <p:cNvSpPr txBox="1">
              <a:spLocks noChangeArrowheads="1"/>
            </p:cNvSpPr>
            <p:nvPr/>
          </p:nvSpPr>
          <p:spPr bwMode="auto">
            <a:xfrm>
              <a:off x="3463717" y="1956356"/>
              <a:ext cx="5222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N[5]</a:t>
              </a:r>
            </a:p>
          </p:txBody>
        </p:sp>
        <p:sp>
          <p:nvSpPr>
            <p:cNvPr id="90" name="TextBox 136"/>
            <p:cNvSpPr txBox="1">
              <a:spLocks noChangeArrowheads="1"/>
            </p:cNvSpPr>
            <p:nvPr/>
          </p:nvSpPr>
          <p:spPr bwMode="auto">
            <a:xfrm>
              <a:off x="2997668" y="1956356"/>
              <a:ext cx="523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N[4]</a:t>
              </a:r>
            </a:p>
          </p:txBody>
        </p:sp>
        <p:sp>
          <p:nvSpPr>
            <p:cNvPr id="91" name="TextBox 136"/>
            <p:cNvSpPr txBox="1">
              <a:spLocks noChangeArrowheads="1"/>
            </p:cNvSpPr>
            <p:nvPr/>
          </p:nvSpPr>
          <p:spPr bwMode="auto">
            <a:xfrm>
              <a:off x="3928178" y="1956356"/>
              <a:ext cx="523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N[6]</a:t>
              </a:r>
            </a:p>
          </p:txBody>
        </p:sp>
        <p:sp>
          <p:nvSpPr>
            <p:cNvPr id="92" name="TextBox 136"/>
            <p:cNvSpPr txBox="1">
              <a:spLocks noChangeArrowheads="1"/>
            </p:cNvSpPr>
            <p:nvPr/>
          </p:nvSpPr>
          <p:spPr bwMode="auto">
            <a:xfrm>
              <a:off x="471488" y="3712131"/>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M[0]</a:t>
              </a:r>
            </a:p>
          </p:txBody>
        </p:sp>
        <p:sp>
          <p:nvSpPr>
            <p:cNvPr id="93" name="TextBox 136"/>
            <p:cNvSpPr txBox="1">
              <a:spLocks noChangeArrowheads="1"/>
            </p:cNvSpPr>
            <p:nvPr/>
          </p:nvSpPr>
          <p:spPr bwMode="auto">
            <a:xfrm>
              <a:off x="1385888" y="3712131"/>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M[3]</a:t>
              </a:r>
            </a:p>
          </p:txBody>
        </p:sp>
        <p:sp>
          <p:nvSpPr>
            <p:cNvPr id="94" name="TextBox 136"/>
            <p:cNvSpPr txBox="1">
              <a:spLocks noChangeArrowheads="1"/>
            </p:cNvSpPr>
            <p:nvPr/>
          </p:nvSpPr>
          <p:spPr bwMode="auto">
            <a:xfrm>
              <a:off x="776288" y="3712131"/>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M[1]</a:t>
              </a:r>
            </a:p>
          </p:txBody>
        </p:sp>
        <p:sp>
          <p:nvSpPr>
            <p:cNvPr id="95" name="TextBox 136"/>
            <p:cNvSpPr txBox="1">
              <a:spLocks noChangeArrowheads="1"/>
            </p:cNvSpPr>
            <p:nvPr/>
          </p:nvSpPr>
          <p:spPr bwMode="auto">
            <a:xfrm>
              <a:off x="1081088" y="3712131"/>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M[2]</a:t>
              </a:r>
            </a:p>
          </p:txBody>
        </p:sp>
        <p:sp>
          <p:nvSpPr>
            <p:cNvPr id="96" name="TextBox 136"/>
            <p:cNvSpPr txBox="1">
              <a:spLocks noChangeArrowheads="1"/>
            </p:cNvSpPr>
            <p:nvPr/>
          </p:nvSpPr>
          <p:spPr bwMode="auto">
            <a:xfrm>
              <a:off x="1690688" y="3712131"/>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M[4]</a:t>
              </a:r>
            </a:p>
          </p:txBody>
        </p:sp>
        <p:sp>
          <p:nvSpPr>
            <p:cNvPr id="97" name="TextBox 136"/>
            <p:cNvSpPr txBox="1">
              <a:spLocks noChangeArrowheads="1"/>
            </p:cNvSpPr>
            <p:nvPr/>
          </p:nvSpPr>
          <p:spPr bwMode="auto">
            <a:xfrm>
              <a:off x="5763508" y="1913433"/>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P[0]</a:t>
              </a:r>
            </a:p>
          </p:txBody>
        </p:sp>
        <p:sp>
          <p:nvSpPr>
            <p:cNvPr id="98" name="TextBox 136"/>
            <p:cNvSpPr txBox="1">
              <a:spLocks noChangeArrowheads="1"/>
            </p:cNvSpPr>
            <p:nvPr/>
          </p:nvSpPr>
          <p:spPr bwMode="auto">
            <a:xfrm>
              <a:off x="7123691" y="1913433"/>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P[3]</a:t>
              </a:r>
            </a:p>
          </p:txBody>
        </p:sp>
        <p:sp>
          <p:nvSpPr>
            <p:cNvPr id="99" name="TextBox 136"/>
            <p:cNvSpPr txBox="1">
              <a:spLocks noChangeArrowheads="1"/>
            </p:cNvSpPr>
            <p:nvPr/>
          </p:nvSpPr>
          <p:spPr bwMode="auto">
            <a:xfrm>
              <a:off x="6216902" y="1913433"/>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P[1]</a:t>
              </a:r>
            </a:p>
          </p:txBody>
        </p:sp>
        <p:sp>
          <p:nvSpPr>
            <p:cNvPr id="100" name="TextBox 136"/>
            <p:cNvSpPr txBox="1">
              <a:spLocks noChangeArrowheads="1"/>
            </p:cNvSpPr>
            <p:nvPr/>
          </p:nvSpPr>
          <p:spPr bwMode="auto">
            <a:xfrm>
              <a:off x="6670297" y="1913433"/>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P[2]</a:t>
              </a:r>
            </a:p>
          </p:txBody>
        </p:sp>
        <p:sp>
          <p:nvSpPr>
            <p:cNvPr id="106" name="TextBox 136"/>
            <p:cNvSpPr txBox="1">
              <a:spLocks noChangeArrowheads="1"/>
            </p:cNvSpPr>
            <p:nvPr/>
          </p:nvSpPr>
          <p:spPr bwMode="auto">
            <a:xfrm>
              <a:off x="7959949" y="1913433"/>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P[5]</a:t>
              </a:r>
            </a:p>
          </p:txBody>
        </p:sp>
        <p:sp>
          <p:nvSpPr>
            <p:cNvPr id="107" name="TextBox 136"/>
            <p:cNvSpPr txBox="1">
              <a:spLocks noChangeArrowheads="1"/>
            </p:cNvSpPr>
            <p:nvPr/>
          </p:nvSpPr>
          <p:spPr bwMode="auto">
            <a:xfrm>
              <a:off x="7537361" y="1913433"/>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P[4]</a:t>
              </a:r>
            </a:p>
          </p:txBody>
        </p:sp>
        <p:sp>
          <p:nvSpPr>
            <p:cNvPr id="115" name="TextBox 136"/>
            <p:cNvSpPr txBox="1">
              <a:spLocks noChangeArrowheads="1"/>
            </p:cNvSpPr>
            <p:nvPr/>
          </p:nvSpPr>
          <p:spPr bwMode="auto">
            <a:xfrm>
              <a:off x="8413345" y="1913433"/>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P[6]</a:t>
              </a:r>
            </a:p>
          </p:txBody>
        </p:sp>
        <p:sp>
          <p:nvSpPr>
            <p:cNvPr id="116" name="TextBox 137"/>
            <p:cNvSpPr txBox="1">
              <a:spLocks noChangeArrowheads="1"/>
            </p:cNvSpPr>
            <p:nvPr/>
          </p:nvSpPr>
          <p:spPr bwMode="auto">
            <a:xfrm>
              <a:off x="758825" y="1919843"/>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N</a:t>
              </a:r>
            </a:p>
          </p:txBody>
        </p:sp>
        <p:sp>
          <p:nvSpPr>
            <p:cNvPr id="117" name="TextBox 137"/>
            <p:cNvSpPr txBox="1">
              <a:spLocks noChangeArrowheads="1"/>
            </p:cNvSpPr>
            <p:nvPr/>
          </p:nvSpPr>
          <p:spPr bwMode="auto">
            <a:xfrm>
              <a:off x="131763" y="3643868"/>
              <a:ext cx="426720"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M</a:t>
              </a:r>
            </a:p>
          </p:txBody>
        </p:sp>
      </p:grpSp>
      <p:sp>
        <p:nvSpPr>
          <p:cNvPr id="4" name="Footer Placeholder 3"/>
          <p:cNvSpPr>
            <a:spLocks noGrp="1"/>
          </p:cNvSpPr>
          <p:nvPr>
            <p:ph type="ftr" sz="quarter" idx="10"/>
          </p:nvPr>
        </p:nvSpPr>
        <p:spPr>
          <a:xfrm>
            <a:off x="371532" y="6427787"/>
            <a:ext cx="4343400" cy="457200"/>
          </a:xfrm>
        </p:spPr>
        <p:txBody>
          <a:bodyPr/>
          <a:lstStyle/>
          <a:p>
            <a:pPr>
              <a:defRPr/>
            </a:pPr>
            <a:r>
              <a:rPr lang="en-US" smtClean="0"/>
              <a:t>© David Kirk/NVIDIA and Wen-mei W. Hwu       ECE408/CS483/ECE498al University of Illinois, 2007-2018</a:t>
            </a:r>
            <a:endParaRPr lang="en-US" dirty="0"/>
          </a:p>
        </p:txBody>
      </p:sp>
      <p:sp>
        <p:nvSpPr>
          <p:cNvPr id="5" name="Slide Number Placeholder 4"/>
          <p:cNvSpPr>
            <a:spLocks noGrp="1"/>
          </p:cNvSpPr>
          <p:nvPr>
            <p:ph type="sldNum" sz="quarter" idx="11"/>
          </p:nvPr>
        </p:nvSpPr>
        <p:spPr>
          <a:xfrm>
            <a:off x="7182069" y="6553200"/>
            <a:ext cx="1905000" cy="457200"/>
          </a:xfrm>
        </p:spPr>
        <p:txBody>
          <a:bodyPr/>
          <a:lstStyle/>
          <a:p>
            <a:pPr>
              <a:defRPr/>
            </a:pPr>
            <a:fld id="{A036330B-180F-49DC-B59C-3B89452FC236}" type="slidenum">
              <a:rPr lang="en-US" smtClean="0"/>
              <a:pPr>
                <a:defRPr/>
              </a:pPr>
              <a:t>5</a:t>
            </a:fld>
            <a:endParaRPr lang="en-US"/>
          </a:p>
        </p:txBody>
      </p:sp>
    </p:spTree>
    <p:extLst>
      <p:ext uri="{BB962C8B-B14F-4D97-AF65-F5344CB8AC3E}">
        <p14:creationId xmlns:p14="http://schemas.microsoft.com/office/powerpoint/2010/main" val="56158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1"/>
          <p:cNvGrpSpPr>
            <a:grpSpLocks/>
          </p:cNvGrpSpPr>
          <p:nvPr/>
        </p:nvGrpSpPr>
        <p:grpSpPr bwMode="auto">
          <a:xfrm>
            <a:off x="131763" y="3505200"/>
            <a:ext cx="8858250" cy="2927350"/>
            <a:chOff x="131763" y="1503362"/>
            <a:chExt cx="8858250" cy="2927350"/>
          </a:xfrm>
        </p:grpSpPr>
        <p:sp>
          <p:nvSpPr>
            <p:cNvPr id="48" name="Rectangle 47"/>
            <p:cNvSpPr/>
            <p:nvPr/>
          </p:nvSpPr>
          <p:spPr>
            <a:xfrm>
              <a:off x="555625" y="397509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9" name="Rectangle 48"/>
            <p:cNvSpPr/>
            <p:nvPr/>
          </p:nvSpPr>
          <p:spPr>
            <a:xfrm>
              <a:off x="866775" y="397509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0" name="Rectangle 49"/>
            <p:cNvSpPr/>
            <p:nvPr/>
          </p:nvSpPr>
          <p:spPr>
            <a:xfrm>
              <a:off x="1165225" y="3975099"/>
              <a:ext cx="304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51" name="Rectangle 50"/>
            <p:cNvSpPr/>
            <p:nvPr/>
          </p:nvSpPr>
          <p:spPr>
            <a:xfrm>
              <a:off x="1476375" y="397509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2" name="Rectangle 51"/>
            <p:cNvSpPr/>
            <p:nvPr/>
          </p:nvSpPr>
          <p:spPr>
            <a:xfrm>
              <a:off x="1774825" y="397509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10" name="Rectangle 109"/>
            <p:cNvSpPr/>
            <p:nvPr/>
          </p:nvSpPr>
          <p:spPr>
            <a:xfrm>
              <a:off x="3444875" y="3973512"/>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11" name="Rectangle 110"/>
            <p:cNvSpPr/>
            <p:nvPr/>
          </p:nvSpPr>
          <p:spPr>
            <a:xfrm>
              <a:off x="3902075" y="3973512"/>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sp>
          <p:nvSpPr>
            <p:cNvPr id="112" name="Rectangle 111"/>
            <p:cNvSpPr/>
            <p:nvPr/>
          </p:nvSpPr>
          <p:spPr>
            <a:xfrm>
              <a:off x="4349750" y="3973512"/>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20</a:t>
              </a:r>
            </a:p>
          </p:txBody>
        </p:sp>
        <p:sp>
          <p:nvSpPr>
            <p:cNvPr id="113" name="Rectangle 112"/>
            <p:cNvSpPr/>
            <p:nvPr/>
          </p:nvSpPr>
          <p:spPr>
            <a:xfrm>
              <a:off x="4816475" y="3973512"/>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20</a:t>
              </a:r>
            </a:p>
          </p:txBody>
        </p:sp>
        <p:sp>
          <p:nvSpPr>
            <p:cNvPr id="114" name="Rectangle 113"/>
            <p:cNvSpPr/>
            <p:nvPr/>
          </p:nvSpPr>
          <p:spPr>
            <a:xfrm>
              <a:off x="5273675" y="3973512"/>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18</a:t>
              </a:r>
            </a:p>
          </p:txBody>
        </p:sp>
        <p:cxnSp>
          <p:nvCxnSpPr>
            <p:cNvPr id="128" name="Straight Arrow Connector 127"/>
            <p:cNvCxnSpPr/>
            <p:nvPr/>
          </p:nvCxnSpPr>
          <p:spPr>
            <a:xfrm>
              <a:off x="2314575" y="4267199"/>
              <a:ext cx="838200" cy="12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V="1">
              <a:off x="5949950" y="2306637"/>
              <a:ext cx="874713" cy="166846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7424" name="TextBox 136"/>
            <p:cNvSpPr txBox="1">
              <a:spLocks noChangeArrowheads="1"/>
            </p:cNvSpPr>
            <p:nvPr/>
          </p:nvSpPr>
          <p:spPr bwMode="auto">
            <a:xfrm>
              <a:off x="1138238" y="1549400"/>
              <a:ext cx="5222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N[0]</a:t>
              </a:r>
            </a:p>
          </p:txBody>
        </p:sp>
        <p:sp>
          <p:nvSpPr>
            <p:cNvPr id="17425" name="TextBox 137"/>
            <p:cNvSpPr txBox="1">
              <a:spLocks noChangeArrowheads="1"/>
            </p:cNvSpPr>
            <p:nvPr/>
          </p:nvSpPr>
          <p:spPr bwMode="auto">
            <a:xfrm>
              <a:off x="5332413" y="1503362"/>
              <a:ext cx="339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P</a:t>
              </a:r>
            </a:p>
          </p:txBody>
        </p:sp>
        <p:sp>
          <p:nvSpPr>
            <p:cNvPr id="101" name="Rectangle 100"/>
            <p:cNvSpPr/>
            <p:nvPr/>
          </p:nvSpPr>
          <p:spPr>
            <a:xfrm>
              <a:off x="5721350" y="188594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02" name="Rectangle 101"/>
            <p:cNvSpPr/>
            <p:nvPr/>
          </p:nvSpPr>
          <p:spPr>
            <a:xfrm>
              <a:off x="6178550" y="188594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103" name="Rectangle 102"/>
            <p:cNvSpPr/>
            <p:nvPr/>
          </p:nvSpPr>
          <p:spPr>
            <a:xfrm>
              <a:off x="6626225" y="1885949"/>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57</a:t>
              </a:r>
            </a:p>
          </p:txBody>
        </p:sp>
        <p:sp>
          <p:nvSpPr>
            <p:cNvPr id="104" name="Rectangle 103"/>
            <p:cNvSpPr/>
            <p:nvPr/>
          </p:nvSpPr>
          <p:spPr>
            <a:xfrm>
              <a:off x="7092950" y="1885949"/>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76</a:t>
              </a:r>
            </a:p>
          </p:txBody>
        </p:sp>
        <p:sp>
          <p:nvSpPr>
            <p:cNvPr id="105" name="Rectangle 104"/>
            <p:cNvSpPr/>
            <p:nvPr/>
          </p:nvSpPr>
          <p:spPr>
            <a:xfrm>
              <a:off x="7550150" y="188594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15</a:t>
              </a:r>
            </a:p>
          </p:txBody>
        </p:sp>
        <p:sp>
          <p:nvSpPr>
            <p:cNvPr id="108" name="Rectangle 107"/>
            <p:cNvSpPr/>
            <p:nvPr/>
          </p:nvSpPr>
          <p:spPr>
            <a:xfrm>
              <a:off x="1171575" y="1849437"/>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1</a:t>
              </a:r>
            </a:p>
          </p:txBody>
        </p:sp>
        <p:sp>
          <p:nvSpPr>
            <p:cNvPr id="109" name="Rectangle 108"/>
            <p:cNvSpPr/>
            <p:nvPr/>
          </p:nvSpPr>
          <p:spPr>
            <a:xfrm>
              <a:off x="1628775" y="184943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125" name="Rectangle 124"/>
            <p:cNvSpPr/>
            <p:nvPr/>
          </p:nvSpPr>
          <p:spPr>
            <a:xfrm>
              <a:off x="2076450" y="1849437"/>
              <a:ext cx="457200" cy="457200"/>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27" name="Rectangle 126"/>
            <p:cNvSpPr/>
            <p:nvPr/>
          </p:nvSpPr>
          <p:spPr>
            <a:xfrm>
              <a:off x="2543175" y="1849437"/>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29" name="Rectangle 128"/>
            <p:cNvSpPr/>
            <p:nvPr/>
          </p:nvSpPr>
          <p:spPr>
            <a:xfrm>
              <a:off x="3000375" y="184943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34" name="Rectangle 133"/>
            <p:cNvSpPr/>
            <p:nvPr/>
          </p:nvSpPr>
          <p:spPr>
            <a:xfrm>
              <a:off x="3467100" y="1849437"/>
              <a:ext cx="457200" cy="457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Times New Roman" pitchFamily="18" charset="0"/>
                  <a:cs typeface="Times New Roman" pitchFamily="18" charset="0"/>
                </a:rPr>
                <a:t>6</a:t>
              </a:r>
            </a:p>
          </p:txBody>
        </p:sp>
        <p:sp>
          <p:nvSpPr>
            <p:cNvPr id="136" name="Rectangle 135"/>
            <p:cNvSpPr/>
            <p:nvPr/>
          </p:nvSpPr>
          <p:spPr>
            <a:xfrm>
              <a:off x="3946525" y="184943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40" name="Rectangle 139"/>
            <p:cNvSpPr/>
            <p:nvPr/>
          </p:nvSpPr>
          <p:spPr>
            <a:xfrm>
              <a:off x="8007350" y="188594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41" name="Rectangle 140"/>
            <p:cNvSpPr/>
            <p:nvPr/>
          </p:nvSpPr>
          <p:spPr>
            <a:xfrm>
              <a:off x="8464550" y="188594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cxnSp>
          <p:nvCxnSpPr>
            <p:cNvPr id="147" name="Straight Arrow Connector 146"/>
            <p:cNvCxnSpPr/>
            <p:nvPr/>
          </p:nvCxnSpPr>
          <p:spPr>
            <a:xfrm>
              <a:off x="1960563" y="2479674"/>
              <a:ext cx="1268412" cy="149383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7441" name="TextBox 136"/>
            <p:cNvSpPr txBox="1">
              <a:spLocks noChangeArrowheads="1"/>
            </p:cNvSpPr>
            <p:nvPr/>
          </p:nvSpPr>
          <p:spPr bwMode="auto">
            <a:xfrm>
              <a:off x="2525712" y="1549400"/>
              <a:ext cx="5222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N[3]</a:t>
              </a:r>
            </a:p>
          </p:txBody>
        </p:sp>
        <p:sp>
          <p:nvSpPr>
            <p:cNvPr id="17442" name="TextBox 136"/>
            <p:cNvSpPr txBox="1">
              <a:spLocks noChangeArrowheads="1"/>
            </p:cNvSpPr>
            <p:nvPr/>
          </p:nvSpPr>
          <p:spPr bwMode="auto">
            <a:xfrm>
              <a:off x="1600200" y="1549400"/>
              <a:ext cx="5222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N[1]</a:t>
              </a:r>
            </a:p>
          </p:txBody>
        </p:sp>
        <p:sp>
          <p:nvSpPr>
            <p:cNvPr id="17443" name="TextBox 136"/>
            <p:cNvSpPr txBox="1">
              <a:spLocks noChangeArrowheads="1"/>
            </p:cNvSpPr>
            <p:nvPr/>
          </p:nvSpPr>
          <p:spPr bwMode="auto">
            <a:xfrm>
              <a:off x="2062162" y="1549400"/>
              <a:ext cx="523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N[2]</a:t>
              </a:r>
            </a:p>
          </p:txBody>
        </p:sp>
        <p:sp>
          <p:nvSpPr>
            <p:cNvPr id="17444" name="TextBox 136"/>
            <p:cNvSpPr txBox="1">
              <a:spLocks noChangeArrowheads="1"/>
            </p:cNvSpPr>
            <p:nvPr/>
          </p:nvSpPr>
          <p:spPr bwMode="auto">
            <a:xfrm>
              <a:off x="3451224" y="1549400"/>
              <a:ext cx="5222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N[5]</a:t>
              </a:r>
            </a:p>
          </p:txBody>
        </p:sp>
        <p:sp>
          <p:nvSpPr>
            <p:cNvPr id="17445" name="TextBox 136"/>
            <p:cNvSpPr txBox="1">
              <a:spLocks noChangeArrowheads="1"/>
            </p:cNvSpPr>
            <p:nvPr/>
          </p:nvSpPr>
          <p:spPr bwMode="auto">
            <a:xfrm>
              <a:off x="2987674" y="1549400"/>
              <a:ext cx="523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N[4]</a:t>
              </a:r>
            </a:p>
          </p:txBody>
        </p:sp>
        <p:sp>
          <p:nvSpPr>
            <p:cNvPr id="17446" name="TextBox 136"/>
            <p:cNvSpPr txBox="1">
              <a:spLocks noChangeArrowheads="1"/>
            </p:cNvSpPr>
            <p:nvPr/>
          </p:nvSpPr>
          <p:spPr bwMode="auto">
            <a:xfrm>
              <a:off x="3913188" y="1549400"/>
              <a:ext cx="523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N[6]</a:t>
              </a:r>
            </a:p>
          </p:txBody>
        </p:sp>
        <p:sp>
          <p:nvSpPr>
            <p:cNvPr id="17447" name="TextBox 136"/>
            <p:cNvSpPr txBox="1">
              <a:spLocks noChangeArrowheads="1"/>
            </p:cNvSpPr>
            <p:nvPr/>
          </p:nvSpPr>
          <p:spPr bwMode="auto">
            <a:xfrm>
              <a:off x="471488" y="3711575"/>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M[0]</a:t>
              </a:r>
            </a:p>
          </p:txBody>
        </p:sp>
        <p:sp>
          <p:nvSpPr>
            <p:cNvPr id="17448" name="TextBox 136"/>
            <p:cNvSpPr txBox="1">
              <a:spLocks noChangeArrowheads="1"/>
            </p:cNvSpPr>
            <p:nvPr/>
          </p:nvSpPr>
          <p:spPr bwMode="auto">
            <a:xfrm>
              <a:off x="1385888" y="3711575"/>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M[3]</a:t>
              </a:r>
            </a:p>
          </p:txBody>
        </p:sp>
        <p:sp>
          <p:nvSpPr>
            <p:cNvPr id="17449" name="TextBox 136"/>
            <p:cNvSpPr txBox="1">
              <a:spLocks noChangeArrowheads="1"/>
            </p:cNvSpPr>
            <p:nvPr/>
          </p:nvSpPr>
          <p:spPr bwMode="auto">
            <a:xfrm>
              <a:off x="776288" y="3711575"/>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M[1]</a:t>
              </a:r>
            </a:p>
          </p:txBody>
        </p:sp>
        <p:sp>
          <p:nvSpPr>
            <p:cNvPr id="17450" name="TextBox 136"/>
            <p:cNvSpPr txBox="1">
              <a:spLocks noChangeArrowheads="1"/>
            </p:cNvSpPr>
            <p:nvPr/>
          </p:nvSpPr>
          <p:spPr bwMode="auto">
            <a:xfrm>
              <a:off x="1081088" y="3711575"/>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M[2]</a:t>
              </a:r>
            </a:p>
          </p:txBody>
        </p:sp>
        <p:sp>
          <p:nvSpPr>
            <p:cNvPr id="17451" name="TextBox 136"/>
            <p:cNvSpPr txBox="1">
              <a:spLocks noChangeArrowheads="1"/>
            </p:cNvSpPr>
            <p:nvPr/>
          </p:nvSpPr>
          <p:spPr bwMode="auto">
            <a:xfrm>
              <a:off x="1690688" y="3711575"/>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M[4]</a:t>
              </a:r>
            </a:p>
          </p:txBody>
        </p:sp>
        <p:sp>
          <p:nvSpPr>
            <p:cNvPr id="17452" name="TextBox 136"/>
            <p:cNvSpPr txBox="1">
              <a:spLocks noChangeArrowheads="1"/>
            </p:cNvSpPr>
            <p:nvPr/>
          </p:nvSpPr>
          <p:spPr bwMode="auto">
            <a:xfrm>
              <a:off x="5721350" y="1554162"/>
              <a:ext cx="492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P[0]</a:t>
              </a:r>
            </a:p>
          </p:txBody>
        </p:sp>
        <p:sp>
          <p:nvSpPr>
            <p:cNvPr id="17453" name="TextBox 136"/>
            <p:cNvSpPr txBox="1">
              <a:spLocks noChangeArrowheads="1"/>
            </p:cNvSpPr>
            <p:nvPr/>
          </p:nvSpPr>
          <p:spPr bwMode="auto">
            <a:xfrm>
              <a:off x="7108825" y="1554162"/>
              <a:ext cx="492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P[3]</a:t>
              </a:r>
            </a:p>
          </p:txBody>
        </p:sp>
        <p:sp>
          <p:nvSpPr>
            <p:cNvPr id="17454" name="TextBox 136"/>
            <p:cNvSpPr txBox="1">
              <a:spLocks noChangeArrowheads="1"/>
            </p:cNvSpPr>
            <p:nvPr/>
          </p:nvSpPr>
          <p:spPr bwMode="auto">
            <a:xfrm>
              <a:off x="6183313" y="1554162"/>
              <a:ext cx="492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P[1]</a:t>
              </a:r>
            </a:p>
          </p:txBody>
        </p:sp>
        <p:sp>
          <p:nvSpPr>
            <p:cNvPr id="17455" name="TextBox 136"/>
            <p:cNvSpPr txBox="1">
              <a:spLocks noChangeArrowheads="1"/>
            </p:cNvSpPr>
            <p:nvPr/>
          </p:nvSpPr>
          <p:spPr bwMode="auto">
            <a:xfrm>
              <a:off x="6645276" y="1554162"/>
              <a:ext cx="493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P[2]</a:t>
              </a:r>
            </a:p>
          </p:txBody>
        </p:sp>
        <p:sp>
          <p:nvSpPr>
            <p:cNvPr id="17456" name="TextBox 136"/>
            <p:cNvSpPr txBox="1">
              <a:spLocks noChangeArrowheads="1"/>
            </p:cNvSpPr>
            <p:nvPr/>
          </p:nvSpPr>
          <p:spPr bwMode="auto">
            <a:xfrm>
              <a:off x="8034339" y="1554162"/>
              <a:ext cx="492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P[5]</a:t>
              </a:r>
            </a:p>
          </p:txBody>
        </p:sp>
        <p:sp>
          <p:nvSpPr>
            <p:cNvPr id="17457" name="TextBox 136"/>
            <p:cNvSpPr txBox="1">
              <a:spLocks noChangeArrowheads="1"/>
            </p:cNvSpPr>
            <p:nvPr/>
          </p:nvSpPr>
          <p:spPr bwMode="auto">
            <a:xfrm>
              <a:off x="7570788" y="1554162"/>
              <a:ext cx="493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P[4]</a:t>
              </a:r>
            </a:p>
          </p:txBody>
        </p:sp>
        <p:sp>
          <p:nvSpPr>
            <p:cNvPr id="17458" name="TextBox 136"/>
            <p:cNvSpPr txBox="1">
              <a:spLocks noChangeArrowheads="1"/>
            </p:cNvSpPr>
            <p:nvPr/>
          </p:nvSpPr>
          <p:spPr bwMode="auto">
            <a:xfrm>
              <a:off x="8496300" y="1554162"/>
              <a:ext cx="493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P[6]</a:t>
              </a:r>
            </a:p>
          </p:txBody>
        </p:sp>
        <p:sp>
          <p:nvSpPr>
            <p:cNvPr id="17459" name="TextBox 137"/>
            <p:cNvSpPr txBox="1">
              <a:spLocks noChangeArrowheads="1"/>
            </p:cNvSpPr>
            <p:nvPr/>
          </p:nvSpPr>
          <p:spPr bwMode="auto">
            <a:xfrm>
              <a:off x="758825" y="1512887"/>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N</a:t>
              </a:r>
            </a:p>
          </p:txBody>
        </p:sp>
        <p:sp>
          <p:nvSpPr>
            <p:cNvPr id="17460" name="TextBox 137"/>
            <p:cNvSpPr txBox="1">
              <a:spLocks noChangeArrowheads="1"/>
            </p:cNvSpPr>
            <p:nvPr/>
          </p:nvSpPr>
          <p:spPr bwMode="auto">
            <a:xfrm>
              <a:off x="131763" y="3643312"/>
              <a:ext cx="427037"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M</a:t>
              </a:r>
            </a:p>
          </p:txBody>
        </p:sp>
      </p:grpSp>
      <p:sp>
        <p:nvSpPr>
          <p:cNvPr id="2" name="Title 1"/>
          <p:cNvSpPr>
            <a:spLocks noGrp="1"/>
          </p:cNvSpPr>
          <p:nvPr>
            <p:ph type="title"/>
          </p:nvPr>
        </p:nvSpPr>
        <p:spPr/>
        <p:txBody>
          <a:bodyPr/>
          <a:lstStyle/>
          <a:p>
            <a:r>
              <a:rPr lang="en-US" dirty="0"/>
              <a:t>1D Convolution Example</a:t>
            </a:r>
            <a:br>
              <a:rPr lang="en-US" dirty="0"/>
            </a:br>
            <a:r>
              <a:rPr lang="en-US" dirty="0"/>
              <a:t>- more on inside elements</a:t>
            </a:r>
          </a:p>
        </p:txBody>
      </p:sp>
      <p:sp>
        <p:nvSpPr>
          <p:cNvPr id="3" name="Text Placeholder 2"/>
          <p:cNvSpPr>
            <a:spLocks noGrp="1"/>
          </p:cNvSpPr>
          <p:nvPr>
            <p:ph type="body" sz="half" idx="1"/>
          </p:nvPr>
        </p:nvSpPr>
        <p:spPr/>
        <p:txBody>
          <a:bodyPr/>
          <a:lstStyle/>
          <a:p>
            <a:endParaRPr lang="en-US" dirty="0"/>
          </a:p>
          <a:p>
            <a:r>
              <a:rPr lang="en-US" dirty="0"/>
              <a:t>Calculation of P[3]</a:t>
            </a:r>
          </a:p>
        </p:txBody>
      </p:sp>
      <p:sp>
        <p:nvSpPr>
          <p:cNvPr id="4" name="Footer Placeholder 3"/>
          <p:cNvSpPr>
            <a:spLocks noGrp="1"/>
          </p:cNvSpPr>
          <p:nvPr>
            <p:ph type="ftr" sz="quarter" idx="10"/>
          </p:nvPr>
        </p:nvSpPr>
        <p:spPr/>
        <p:txBody>
          <a:bodyPr/>
          <a:lstStyle/>
          <a:p>
            <a:pPr>
              <a:defRPr/>
            </a:pPr>
            <a:r>
              <a:rPr lang="en-US" smtClean="0"/>
              <a:t>© David Kirk/NVIDIA and Wen-mei W. Hwu       ECE408/CS483/ECE498al University of Illinois, 2007-2018</a:t>
            </a:r>
            <a:endParaRPr lang="en-US"/>
          </a:p>
        </p:txBody>
      </p:sp>
      <p:sp>
        <p:nvSpPr>
          <p:cNvPr id="5" name="Slide Number Placeholder 4"/>
          <p:cNvSpPr>
            <a:spLocks noGrp="1"/>
          </p:cNvSpPr>
          <p:nvPr>
            <p:ph type="sldNum" sz="quarter" idx="11"/>
          </p:nvPr>
        </p:nvSpPr>
        <p:spPr/>
        <p:txBody>
          <a:bodyPr/>
          <a:lstStyle/>
          <a:p>
            <a:pPr>
              <a:defRPr/>
            </a:pPr>
            <a:fld id="{A036330B-180F-49DC-B59C-3B89452FC236}" type="slidenum">
              <a:rPr lang="en-US" smtClean="0"/>
              <a:pPr>
                <a:defRPr/>
              </a:pPr>
              <a:t>6</a:t>
            </a:fld>
            <a:endParaRPr lang="en-US"/>
          </a:p>
        </p:txBody>
      </p:sp>
    </p:spTree>
    <p:extLst>
      <p:ext uri="{BB962C8B-B14F-4D97-AF65-F5344CB8AC3E}">
        <p14:creationId xmlns:p14="http://schemas.microsoft.com/office/powerpoint/2010/main" val="93107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1"/>
          <p:cNvGrpSpPr>
            <a:grpSpLocks/>
          </p:cNvGrpSpPr>
          <p:nvPr/>
        </p:nvGrpSpPr>
        <p:grpSpPr bwMode="auto">
          <a:xfrm>
            <a:off x="89885" y="3314372"/>
            <a:ext cx="8767762" cy="2981325"/>
            <a:chOff x="195263" y="1447800"/>
            <a:chExt cx="8767762" cy="2981325"/>
          </a:xfrm>
        </p:grpSpPr>
        <p:sp>
          <p:nvSpPr>
            <p:cNvPr id="48" name="Rectangle 47"/>
            <p:cNvSpPr/>
            <p:nvPr/>
          </p:nvSpPr>
          <p:spPr>
            <a:xfrm>
              <a:off x="555625" y="397351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9" name="Rectangle 48"/>
            <p:cNvSpPr/>
            <p:nvPr/>
          </p:nvSpPr>
          <p:spPr>
            <a:xfrm>
              <a:off x="866775" y="397351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0" name="Rectangle 49"/>
            <p:cNvSpPr/>
            <p:nvPr/>
          </p:nvSpPr>
          <p:spPr>
            <a:xfrm>
              <a:off x="1165225" y="3973513"/>
              <a:ext cx="304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51" name="Rectangle 50"/>
            <p:cNvSpPr/>
            <p:nvPr/>
          </p:nvSpPr>
          <p:spPr>
            <a:xfrm>
              <a:off x="1476375" y="397351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2" name="Rectangle 51"/>
            <p:cNvSpPr/>
            <p:nvPr/>
          </p:nvSpPr>
          <p:spPr>
            <a:xfrm>
              <a:off x="1774825" y="397351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10" name="Rectangle 109"/>
            <p:cNvSpPr/>
            <p:nvPr/>
          </p:nvSpPr>
          <p:spPr>
            <a:xfrm>
              <a:off x="3444875" y="39719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0</a:t>
              </a:r>
            </a:p>
          </p:txBody>
        </p:sp>
        <p:sp>
          <p:nvSpPr>
            <p:cNvPr id="111" name="Rectangle 110"/>
            <p:cNvSpPr/>
            <p:nvPr/>
          </p:nvSpPr>
          <p:spPr>
            <a:xfrm>
              <a:off x="3902075" y="39719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12" name="Rectangle 111"/>
            <p:cNvSpPr/>
            <p:nvPr/>
          </p:nvSpPr>
          <p:spPr>
            <a:xfrm>
              <a:off x="4349750" y="3971925"/>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10</a:t>
              </a:r>
            </a:p>
          </p:txBody>
        </p:sp>
        <p:sp>
          <p:nvSpPr>
            <p:cNvPr id="113" name="Rectangle 112"/>
            <p:cNvSpPr/>
            <p:nvPr/>
          </p:nvSpPr>
          <p:spPr>
            <a:xfrm>
              <a:off x="4816475" y="39719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sp>
          <p:nvSpPr>
            <p:cNvPr id="114" name="Rectangle 113"/>
            <p:cNvSpPr/>
            <p:nvPr/>
          </p:nvSpPr>
          <p:spPr>
            <a:xfrm>
              <a:off x="5273675" y="39719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cxnSp>
          <p:nvCxnSpPr>
            <p:cNvPr id="128" name="Straight Arrow Connector 127"/>
            <p:cNvCxnSpPr/>
            <p:nvPr/>
          </p:nvCxnSpPr>
          <p:spPr>
            <a:xfrm>
              <a:off x="2314575" y="4265613"/>
              <a:ext cx="838200" cy="12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02" idx="2"/>
            </p:cNvCxnSpPr>
            <p:nvPr/>
          </p:nvCxnSpPr>
          <p:spPr>
            <a:xfrm flipV="1">
              <a:off x="5949950" y="2341563"/>
              <a:ext cx="457200" cy="163195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8448" name="TextBox 135"/>
            <p:cNvSpPr txBox="1">
              <a:spLocks noChangeArrowheads="1"/>
            </p:cNvSpPr>
            <p:nvPr/>
          </p:nvSpPr>
          <p:spPr bwMode="auto">
            <a:xfrm>
              <a:off x="195263" y="3571875"/>
              <a:ext cx="427037"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M</a:t>
              </a:r>
            </a:p>
          </p:txBody>
        </p:sp>
        <p:sp>
          <p:nvSpPr>
            <p:cNvPr id="18449" name="TextBox 136"/>
            <p:cNvSpPr txBox="1">
              <a:spLocks noChangeArrowheads="1"/>
            </p:cNvSpPr>
            <p:nvPr/>
          </p:nvSpPr>
          <p:spPr bwMode="auto">
            <a:xfrm>
              <a:off x="622300" y="144780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N</a:t>
              </a:r>
            </a:p>
          </p:txBody>
        </p:sp>
        <p:sp>
          <p:nvSpPr>
            <p:cNvPr id="18450" name="TextBox 137"/>
            <p:cNvSpPr txBox="1">
              <a:spLocks noChangeArrowheads="1"/>
            </p:cNvSpPr>
            <p:nvPr/>
          </p:nvSpPr>
          <p:spPr bwMode="auto">
            <a:xfrm>
              <a:off x="5327650" y="1457325"/>
              <a:ext cx="339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P</a:t>
              </a:r>
            </a:p>
          </p:txBody>
        </p:sp>
        <p:sp>
          <p:nvSpPr>
            <p:cNvPr id="101" name="Rectangle 100"/>
            <p:cNvSpPr/>
            <p:nvPr/>
          </p:nvSpPr>
          <p:spPr>
            <a:xfrm>
              <a:off x="5721350" y="18843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02" name="Rectangle 101"/>
            <p:cNvSpPr/>
            <p:nvPr/>
          </p:nvSpPr>
          <p:spPr>
            <a:xfrm>
              <a:off x="6178550" y="1884363"/>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38</a:t>
              </a:r>
            </a:p>
          </p:txBody>
        </p:sp>
        <p:sp>
          <p:nvSpPr>
            <p:cNvPr id="103" name="Rectangle 102"/>
            <p:cNvSpPr/>
            <p:nvPr/>
          </p:nvSpPr>
          <p:spPr>
            <a:xfrm>
              <a:off x="6626225" y="18843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57</a:t>
              </a:r>
            </a:p>
          </p:txBody>
        </p:sp>
        <p:sp>
          <p:nvSpPr>
            <p:cNvPr id="104" name="Rectangle 103"/>
            <p:cNvSpPr/>
            <p:nvPr/>
          </p:nvSpPr>
          <p:spPr>
            <a:xfrm>
              <a:off x="7092950" y="18843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16</a:t>
              </a:r>
            </a:p>
          </p:txBody>
        </p:sp>
        <p:sp>
          <p:nvSpPr>
            <p:cNvPr id="105" name="Rectangle 104"/>
            <p:cNvSpPr/>
            <p:nvPr/>
          </p:nvSpPr>
          <p:spPr>
            <a:xfrm>
              <a:off x="7550150" y="18843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15</a:t>
              </a:r>
            </a:p>
          </p:txBody>
        </p:sp>
        <p:sp>
          <p:nvSpPr>
            <p:cNvPr id="108" name="Rectangle 107"/>
            <p:cNvSpPr/>
            <p:nvPr/>
          </p:nvSpPr>
          <p:spPr>
            <a:xfrm>
              <a:off x="1171575" y="18478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109" name="Rectangle 108"/>
            <p:cNvSpPr/>
            <p:nvPr/>
          </p:nvSpPr>
          <p:spPr>
            <a:xfrm>
              <a:off x="1628775" y="1847850"/>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125" name="Rectangle 124"/>
            <p:cNvSpPr/>
            <p:nvPr/>
          </p:nvSpPr>
          <p:spPr>
            <a:xfrm>
              <a:off x="2076450" y="1847850"/>
              <a:ext cx="457200" cy="457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27" name="Rectangle 126"/>
            <p:cNvSpPr/>
            <p:nvPr/>
          </p:nvSpPr>
          <p:spPr>
            <a:xfrm>
              <a:off x="2543175" y="18478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29" name="Rectangle 128"/>
            <p:cNvSpPr/>
            <p:nvPr/>
          </p:nvSpPr>
          <p:spPr>
            <a:xfrm>
              <a:off x="3000375" y="1847850"/>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5</a:t>
              </a:r>
            </a:p>
          </p:txBody>
        </p:sp>
        <p:sp>
          <p:nvSpPr>
            <p:cNvPr id="134" name="Rectangle 133"/>
            <p:cNvSpPr/>
            <p:nvPr/>
          </p:nvSpPr>
          <p:spPr>
            <a:xfrm>
              <a:off x="3467100" y="1847850"/>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136" name="Rectangle 135"/>
            <p:cNvSpPr/>
            <p:nvPr/>
          </p:nvSpPr>
          <p:spPr>
            <a:xfrm>
              <a:off x="3946525" y="1847850"/>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40" name="Rectangle 139"/>
            <p:cNvSpPr/>
            <p:nvPr/>
          </p:nvSpPr>
          <p:spPr>
            <a:xfrm>
              <a:off x="8007350" y="18843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41" name="Rectangle 140"/>
            <p:cNvSpPr/>
            <p:nvPr/>
          </p:nvSpPr>
          <p:spPr>
            <a:xfrm>
              <a:off x="8464550" y="18843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cxnSp>
          <p:nvCxnSpPr>
            <p:cNvPr id="147" name="Straight Arrow Connector 146"/>
            <p:cNvCxnSpPr/>
            <p:nvPr/>
          </p:nvCxnSpPr>
          <p:spPr>
            <a:xfrm>
              <a:off x="1960563" y="2478088"/>
              <a:ext cx="1268412" cy="149383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08025" y="1847850"/>
              <a:ext cx="457200" cy="457200"/>
            </a:xfrm>
            <a:prstGeom prst="rect">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0</a:t>
              </a:r>
            </a:p>
          </p:txBody>
        </p:sp>
        <p:sp>
          <p:nvSpPr>
            <p:cNvPr id="18467" name="TextBox 136"/>
            <p:cNvSpPr txBox="1">
              <a:spLocks noChangeArrowheads="1"/>
            </p:cNvSpPr>
            <p:nvPr/>
          </p:nvSpPr>
          <p:spPr bwMode="auto">
            <a:xfrm>
              <a:off x="1138238" y="1547813"/>
              <a:ext cx="5222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N[0]</a:t>
              </a:r>
            </a:p>
          </p:txBody>
        </p:sp>
        <p:sp>
          <p:nvSpPr>
            <p:cNvPr id="18468" name="TextBox 136"/>
            <p:cNvSpPr txBox="1">
              <a:spLocks noChangeArrowheads="1"/>
            </p:cNvSpPr>
            <p:nvPr/>
          </p:nvSpPr>
          <p:spPr bwMode="auto">
            <a:xfrm>
              <a:off x="2525712" y="1547813"/>
              <a:ext cx="5222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N[3]</a:t>
              </a:r>
            </a:p>
          </p:txBody>
        </p:sp>
        <p:sp>
          <p:nvSpPr>
            <p:cNvPr id="18469" name="TextBox 136"/>
            <p:cNvSpPr txBox="1">
              <a:spLocks noChangeArrowheads="1"/>
            </p:cNvSpPr>
            <p:nvPr/>
          </p:nvSpPr>
          <p:spPr bwMode="auto">
            <a:xfrm>
              <a:off x="1600200" y="1547813"/>
              <a:ext cx="5222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N[1]</a:t>
              </a:r>
            </a:p>
          </p:txBody>
        </p:sp>
        <p:sp>
          <p:nvSpPr>
            <p:cNvPr id="18470" name="TextBox 136"/>
            <p:cNvSpPr txBox="1">
              <a:spLocks noChangeArrowheads="1"/>
            </p:cNvSpPr>
            <p:nvPr/>
          </p:nvSpPr>
          <p:spPr bwMode="auto">
            <a:xfrm>
              <a:off x="2062162" y="1547813"/>
              <a:ext cx="523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N[2]</a:t>
              </a:r>
            </a:p>
          </p:txBody>
        </p:sp>
        <p:sp>
          <p:nvSpPr>
            <p:cNvPr id="18471" name="TextBox 136"/>
            <p:cNvSpPr txBox="1">
              <a:spLocks noChangeArrowheads="1"/>
            </p:cNvSpPr>
            <p:nvPr/>
          </p:nvSpPr>
          <p:spPr bwMode="auto">
            <a:xfrm>
              <a:off x="3451224" y="1547813"/>
              <a:ext cx="5222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N[5]</a:t>
              </a:r>
            </a:p>
          </p:txBody>
        </p:sp>
        <p:sp>
          <p:nvSpPr>
            <p:cNvPr id="18472" name="TextBox 136"/>
            <p:cNvSpPr txBox="1">
              <a:spLocks noChangeArrowheads="1"/>
            </p:cNvSpPr>
            <p:nvPr/>
          </p:nvSpPr>
          <p:spPr bwMode="auto">
            <a:xfrm>
              <a:off x="2987674" y="1547813"/>
              <a:ext cx="523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N[4]</a:t>
              </a:r>
            </a:p>
          </p:txBody>
        </p:sp>
        <p:sp>
          <p:nvSpPr>
            <p:cNvPr id="18473" name="TextBox 136"/>
            <p:cNvSpPr txBox="1">
              <a:spLocks noChangeArrowheads="1"/>
            </p:cNvSpPr>
            <p:nvPr/>
          </p:nvSpPr>
          <p:spPr bwMode="auto">
            <a:xfrm>
              <a:off x="3913188" y="1547813"/>
              <a:ext cx="523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N[6]</a:t>
              </a:r>
            </a:p>
          </p:txBody>
        </p:sp>
        <p:sp>
          <p:nvSpPr>
            <p:cNvPr id="18474" name="TextBox 1"/>
            <p:cNvSpPr txBox="1">
              <a:spLocks noChangeArrowheads="1"/>
            </p:cNvSpPr>
            <p:nvPr/>
          </p:nvSpPr>
          <p:spPr bwMode="auto">
            <a:xfrm>
              <a:off x="695325" y="2600325"/>
              <a:ext cx="876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dirty="0">
                  <a:latin typeface="Times New Roman" pitchFamily="18" charset="0"/>
                  <a:cs typeface="Times New Roman" pitchFamily="18" charset="0"/>
                </a:rPr>
                <a:t>Filled in</a:t>
              </a:r>
            </a:p>
          </p:txBody>
        </p:sp>
        <p:cxnSp>
          <p:nvCxnSpPr>
            <p:cNvPr id="4" name="Straight Arrow Connector 3"/>
            <p:cNvCxnSpPr>
              <a:endCxn id="33" idx="2"/>
            </p:cNvCxnSpPr>
            <p:nvPr/>
          </p:nvCxnSpPr>
          <p:spPr>
            <a:xfrm flipH="1" flipV="1">
              <a:off x="936625" y="2305050"/>
              <a:ext cx="46038" cy="295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76" name="TextBox 136"/>
            <p:cNvSpPr txBox="1">
              <a:spLocks noChangeArrowheads="1"/>
            </p:cNvSpPr>
            <p:nvPr/>
          </p:nvSpPr>
          <p:spPr bwMode="auto">
            <a:xfrm>
              <a:off x="471488" y="3709988"/>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M[0]</a:t>
              </a:r>
            </a:p>
          </p:txBody>
        </p:sp>
        <p:sp>
          <p:nvSpPr>
            <p:cNvPr id="18477" name="TextBox 136"/>
            <p:cNvSpPr txBox="1">
              <a:spLocks noChangeArrowheads="1"/>
            </p:cNvSpPr>
            <p:nvPr/>
          </p:nvSpPr>
          <p:spPr bwMode="auto">
            <a:xfrm>
              <a:off x="1385888" y="3709988"/>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M[3]</a:t>
              </a:r>
            </a:p>
          </p:txBody>
        </p:sp>
        <p:sp>
          <p:nvSpPr>
            <p:cNvPr id="18478" name="TextBox 136"/>
            <p:cNvSpPr txBox="1">
              <a:spLocks noChangeArrowheads="1"/>
            </p:cNvSpPr>
            <p:nvPr/>
          </p:nvSpPr>
          <p:spPr bwMode="auto">
            <a:xfrm>
              <a:off x="776288" y="3709988"/>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M[1]</a:t>
              </a:r>
            </a:p>
          </p:txBody>
        </p:sp>
        <p:sp>
          <p:nvSpPr>
            <p:cNvPr id="18479" name="TextBox 136"/>
            <p:cNvSpPr txBox="1">
              <a:spLocks noChangeArrowheads="1"/>
            </p:cNvSpPr>
            <p:nvPr/>
          </p:nvSpPr>
          <p:spPr bwMode="auto">
            <a:xfrm>
              <a:off x="1081088" y="3709988"/>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M[2]</a:t>
              </a:r>
            </a:p>
          </p:txBody>
        </p:sp>
        <p:sp>
          <p:nvSpPr>
            <p:cNvPr id="18480" name="TextBox 136"/>
            <p:cNvSpPr txBox="1">
              <a:spLocks noChangeArrowheads="1"/>
            </p:cNvSpPr>
            <p:nvPr/>
          </p:nvSpPr>
          <p:spPr bwMode="auto">
            <a:xfrm>
              <a:off x="1690688" y="3709988"/>
              <a:ext cx="473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100" dirty="0">
                  <a:latin typeface="Times New Roman" pitchFamily="18" charset="0"/>
                  <a:cs typeface="Times New Roman" pitchFamily="18" charset="0"/>
                </a:rPr>
                <a:t>M[4]</a:t>
              </a:r>
            </a:p>
          </p:txBody>
        </p:sp>
        <p:sp>
          <p:nvSpPr>
            <p:cNvPr id="18481" name="TextBox 136"/>
            <p:cNvSpPr txBox="1">
              <a:spLocks noChangeArrowheads="1"/>
            </p:cNvSpPr>
            <p:nvPr/>
          </p:nvSpPr>
          <p:spPr bwMode="auto">
            <a:xfrm>
              <a:off x="5694363" y="1579563"/>
              <a:ext cx="492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P[0]</a:t>
              </a:r>
            </a:p>
          </p:txBody>
        </p:sp>
        <p:sp>
          <p:nvSpPr>
            <p:cNvPr id="18482" name="TextBox 136"/>
            <p:cNvSpPr txBox="1">
              <a:spLocks noChangeArrowheads="1"/>
            </p:cNvSpPr>
            <p:nvPr/>
          </p:nvSpPr>
          <p:spPr bwMode="auto">
            <a:xfrm>
              <a:off x="7081839" y="1579563"/>
              <a:ext cx="492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P[3]</a:t>
              </a:r>
            </a:p>
          </p:txBody>
        </p:sp>
        <p:sp>
          <p:nvSpPr>
            <p:cNvPr id="18483" name="TextBox 136"/>
            <p:cNvSpPr txBox="1">
              <a:spLocks noChangeArrowheads="1"/>
            </p:cNvSpPr>
            <p:nvPr/>
          </p:nvSpPr>
          <p:spPr bwMode="auto">
            <a:xfrm>
              <a:off x="6156326" y="1579563"/>
              <a:ext cx="492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P[1]</a:t>
              </a:r>
            </a:p>
          </p:txBody>
        </p:sp>
        <p:sp>
          <p:nvSpPr>
            <p:cNvPr id="18484" name="TextBox 136"/>
            <p:cNvSpPr txBox="1">
              <a:spLocks noChangeArrowheads="1"/>
            </p:cNvSpPr>
            <p:nvPr/>
          </p:nvSpPr>
          <p:spPr bwMode="auto">
            <a:xfrm>
              <a:off x="6618289" y="1579563"/>
              <a:ext cx="493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P[2]</a:t>
              </a:r>
            </a:p>
          </p:txBody>
        </p:sp>
        <p:sp>
          <p:nvSpPr>
            <p:cNvPr id="18485" name="TextBox 136"/>
            <p:cNvSpPr txBox="1">
              <a:spLocks noChangeArrowheads="1"/>
            </p:cNvSpPr>
            <p:nvPr/>
          </p:nvSpPr>
          <p:spPr bwMode="auto">
            <a:xfrm>
              <a:off x="8007352" y="1579563"/>
              <a:ext cx="492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P[5]</a:t>
              </a:r>
            </a:p>
          </p:txBody>
        </p:sp>
        <p:sp>
          <p:nvSpPr>
            <p:cNvPr id="18486" name="TextBox 136"/>
            <p:cNvSpPr txBox="1">
              <a:spLocks noChangeArrowheads="1"/>
            </p:cNvSpPr>
            <p:nvPr/>
          </p:nvSpPr>
          <p:spPr bwMode="auto">
            <a:xfrm>
              <a:off x="7543802" y="1579563"/>
              <a:ext cx="493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P[4]</a:t>
              </a:r>
            </a:p>
          </p:txBody>
        </p:sp>
        <p:sp>
          <p:nvSpPr>
            <p:cNvPr id="18487" name="TextBox 136"/>
            <p:cNvSpPr txBox="1">
              <a:spLocks noChangeArrowheads="1"/>
            </p:cNvSpPr>
            <p:nvPr/>
          </p:nvSpPr>
          <p:spPr bwMode="auto">
            <a:xfrm>
              <a:off x="8469313" y="1579563"/>
              <a:ext cx="493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1400" dirty="0">
                  <a:latin typeface="Times New Roman" pitchFamily="18" charset="0"/>
                  <a:cs typeface="Times New Roman" pitchFamily="18" charset="0"/>
                </a:rPr>
                <a:t>P[6]</a:t>
              </a:r>
            </a:p>
          </p:txBody>
        </p:sp>
      </p:grpSp>
      <p:sp>
        <p:nvSpPr>
          <p:cNvPr id="2" name="Title 1"/>
          <p:cNvSpPr>
            <a:spLocks noGrp="1"/>
          </p:cNvSpPr>
          <p:nvPr>
            <p:ph type="title"/>
          </p:nvPr>
        </p:nvSpPr>
        <p:spPr/>
        <p:txBody>
          <a:bodyPr/>
          <a:lstStyle/>
          <a:p>
            <a:r>
              <a:rPr lang="en-US" dirty="0"/>
              <a:t>1D Convolution Boundary Condition</a:t>
            </a:r>
          </a:p>
        </p:txBody>
      </p:sp>
      <p:sp>
        <p:nvSpPr>
          <p:cNvPr id="3" name="Text Placeholder 2"/>
          <p:cNvSpPr>
            <a:spLocks noGrp="1"/>
          </p:cNvSpPr>
          <p:nvPr>
            <p:ph type="body" sz="half" idx="1"/>
          </p:nvPr>
        </p:nvSpPr>
        <p:spPr>
          <a:xfrm>
            <a:off x="516922" y="1510972"/>
            <a:ext cx="8458200" cy="2209800"/>
          </a:xfrm>
        </p:spPr>
        <p:txBody>
          <a:bodyPr/>
          <a:lstStyle/>
          <a:p>
            <a:r>
              <a:rPr lang="en-US" dirty="0"/>
              <a:t>Calculation of output elements near the boundaries (beginning and end) of the input array need to deal with “ghost” elements</a:t>
            </a:r>
          </a:p>
          <a:p>
            <a:pPr lvl="1"/>
            <a:r>
              <a:rPr lang="en-US" dirty="0"/>
              <a:t>Different policies (0, replicates of boundary values, etc.)</a:t>
            </a:r>
          </a:p>
        </p:txBody>
      </p:sp>
      <p:sp>
        <p:nvSpPr>
          <p:cNvPr id="5" name="Footer Placeholder 4"/>
          <p:cNvSpPr>
            <a:spLocks noGrp="1"/>
          </p:cNvSpPr>
          <p:nvPr>
            <p:ph type="ftr" sz="quarter" idx="10"/>
          </p:nvPr>
        </p:nvSpPr>
        <p:spPr/>
        <p:txBody>
          <a:bodyPr/>
          <a:lstStyle/>
          <a:p>
            <a:pPr>
              <a:defRPr/>
            </a:pPr>
            <a:r>
              <a:rPr lang="en-US" smtClean="0"/>
              <a:t>© David Kirk/NVIDIA and Wen-mei W. Hwu       ECE408/CS483/ECE498al University of Illinois, 2007-2018</a:t>
            </a:r>
            <a:endParaRPr lang="en-US"/>
          </a:p>
        </p:txBody>
      </p:sp>
      <p:sp>
        <p:nvSpPr>
          <p:cNvPr id="6" name="Slide Number Placeholder 5"/>
          <p:cNvSpPr>
            <a:spLocks noGrp="1"/>
          </p:cNvSpPr>
          <p:nvPr>
            <p:ph type="sldNum" sz="quarter" idx="11"/>
          </p:nvPr>
        </p:nvSpPr>
        <p:spPr/>
        <p:txBody>
          <a:bodyPr/>
          <a:lstStyle/>
          <a:p>
            <a:pPr>
              <a:defRPr/>
            </a:pPr>
            <a:fld id="{A036330B-180F-49DC-B59C-3B89452FC236}" type="slidenum">
              <a:rPr lang="en-US" smtClean="0"/>
              <a:pPr>
                <a:defRPr/>
              </a:pPr>
              <a:t>7</a:t>
            </a:fld>
            <a:endParaRPr lang="en-US"/>
          </a:p>
        </p:txBody>
      </p:sp>
    </p:spTree>
    <p:extLst>
      <p:ext uri="{BB962C8B-B14F-4D97-AF65-F5344CB8AC3E}">
        <p14:creationId xmlns:p14="http://schemas.microsoft.com/office/powerpoint/2010/main" val="166375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3"/>
          <p:cNvSpPr txBox="1">
            <a:spLocks noChangeArrowheads="1"/>
          </p:cNvSpPr>
          <p:nvPr/>
        </p:nvSpPr>
        <p:spPr bwMode="auto">
          <a:xfrm>
            <a:off x="304800" y="3200400"/>
            <a:ext cx="8596313" cy="3324225"/>
          </a:xfrm>
          <a:prstGeom prst="rect">
            <a:avLst/>
          </a:prstGeom>
          <a:solidFill>
            <a:schemeClr val="bg1">
              <a:lumMod val="85000"/>
            </a:schemeClr>
          </a:solidFill>
          <a:ln>
            <a:noFill/>
          </a:ln>
        </p:spPr>
        <p:txBody>
          <a:bodyPr>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defRPr/>
            </a:pPr>
            <a:r>
              <a:rPr lang="en-US" sz="1400" dirty="0">
                <a:latin typeface="Courier New" pitchFamily="49" charset="0"/>
                <a:cs typeface="Courier New" pitchFamily="49" charset="0"/>
              </a:rPr>
              <a:t>__global__ void convolution_1D_basic_kernel(float *N, float *M, float *P,</a:t>
            </a:r>
          </a:p>
          <a:p>
            <a:pPr eaLnBrk="1" hangingPunct="1">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Mask_Width</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Width) {</a:t>
            </a:r>
          </a:p>
          <a:p>
            <a:pPr eaLnBrk="1" hangingPunct="1">
              <a:defRPr/>
            </a:pPr>
            <a:endParaRPr lang="en-US" sz="1400" dirty="0">
              <a:latin typeface="Courier New" pitchFamily="49" charset="0"/>
              <a:cs typeface="Courier New" pitchFamily="49" charset="0"/>
            </a:endParaRPr>
          </a:p>
          <a:p>
            <a:pPr eaLnBrk="1" hangingPunct="1">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blockIdx.x</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blockDim.x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threadIdx.x</a:t>
            </a:r>
            <a:r>
              <a:rPr lang="en-US" sz="1400" dirty="0">
                <a:latin typeface="Courier New" pitchFamily="49" charset="0"/>
                <a:cs typeface="Courier New" pitchFamily="49" charset="0"/>
              </a:rPr>
              <a:t>;</a:t>
            </a:r>
          </a:p>
          <a:p>
            <a:pPr eaLnBrk="1" hangingPunct="1">
              <a:defRPr/>
            </a:pPr>
            <a:endParaRPr lang="en-US" sz="1400" dirty="0">
              <a:latin typeface="Courier New" pitchFamily="49" charset="0"/>
              <a:cs typeface="Courier New" pitchFamily="49" charset="0"/>
            </a:endParaRPr>
          </a:p>
          <a:p>
            <a:pPr eaLnBrk="1" hangingPunct="1">
              <a:defRPr/>
            </a:pPr>
            <a:r>
              <a:rPr lang="en-US" sz="1400" dirty="0">
                <a:latin typeface="Courier New" pitchFamily="49" charset="0"/>
                <a:cs typeface="Courier New" pitchFamily="49" charset="0"/>
              </a:rPr>
              <a:t>  float </a:t>
            </a:r>
            <a:r>
              <a:rPr lang="en-US" sz="1400" dirty="0" err="1">
                <a:latin typeface="Courier New" pitchFamily="49" charset="0"/>
                <a:cs typeface="Courier New" pitchFamily="49" charset="0"/>
              </a:rPr>
              <a:t>Pvalue</a:t>
            </a:r>
            <a:r>
              <a:rPr lang="en-US" sz="1400" dirty="0">
                <a:latin typeface="Courier New" pitchFamily="49" charset="0"/>
                <a:cs typeface="Courier New" pitchFamily="49" charset="0"/>
              </a:rPr>
              <a:t> = 0;</a:t>
            </a:r>
          </a:p>
          <a:p>
            <a:pPr eaLnBrk="1" hangingPunct="1">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N_start_point</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Mask_Width</a:t>
            </a:r>
            <a:r>
              <a:rPr lang="en-US" sz="1400" dirty="0">
                <a:latin typeface="Courier New" pitchFamily="49" charset="0"/>
                <a:cs typeface="Courier New" pitchFamily="49" charset="0"/>
              </a:rPr>
              <a:t>/2);</a:t>
            </a:r>
          </a:p>
          <a:p>
            <a:pPr eaLnBrk="1" hangingPunct="1">
              <a:defRPr/>
            </a:pPr>
            <a:r>
              <a:rPr lang="en-US" sz="1400" dirty="0">
                <a:latin typeface="Courier New" pitchFamily="49" charset="0"/>
                <a:cs typeface="Courier New" pitchFamily="49" charset="0"/>
              </a:rPr>
              <a:t>  for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j = 0; j &lt; </a:t>
            </a:r>
            <a:r>
              <a:rPr lang="en-US" sz="1400" dirty="0" err="1">
                <a:latin typeface="Courier New" pitchFamily="49" charset="0"/>
                <a:cs typeface="Courier New" pitchFamily="49" charset="0"/>
              </a:rPr>
              <a:t>Mask_Width</a:t>
            </a:r>
            <a:r>
              <a:rPr lang="en-US" sz="1400" dirty="0">
                <a:latin typeface="Courier New" pitchFamily="49" charset="0"/>
                <a:cs typeface="Courier New" pitchFamily="49" charset="0"/>
              </a:rPr>
              <a:t>; j++) {</a:t>
            </a:r>
          </a:p>
          <a:p>
            <a:pPr eaLnBrk="1" hangingPunct="1">
              <a:defRPr/>
            </a:pPr>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N_start_point</a:t>
            </a:r>
            <a:r>
              <a:rPr lang="en-US" sz="1400" dirty="0">
                <a:latin typeface="Courier New" pitchFamily="49" charset="0"/>
                <a:cs typeface="Courier New" pitchFamily="49" charset="0"/>
              </a:rPr>
              <a:t> + j &gt;= 0 &amp;&amp; </a:t>
            </a:r>
            <a:r>
              <a:rPr lang="en-US" sz="1400" dirty="0" err="1">
                <a:latin typeface="Courier New" pitchFamily="49" charset="0"/>
                <a:cs typeface="Courier New" pitchFamily="49" charset="0"/>
              </a:rPr>
              <a:t>N_start_point</a:t>
            </a:r>
            <a:r>
              <a:rPr lang="en-US" sz="1400" dirty="0">
                <a:latin typeface="Courier New" pitchFamily="49" charset="0"/>
                <a:cs typeface="Courier New" pitchFamily="49" charset="0"/>
              </a:rPr>
              <a:t> + j &lt; Width) {</a:t>
            </a:r>
          </a:p>
          <a:p>
            <a:pPr eaLnBrk="1" hangingPunct="1">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Pvalue</a:t>
            </a:r>
            <a:r>
              <a:rPr lang="en-US" sz="1400" dirty="0">
                <a:latin typeface="Courier New" pitchFamily="49" charset="0"/>
                <a:cs typeface="Courier New" pitchFamily="49" charset="0"/>
              </a:rPr>
              <a:t> += N[</a:t>
            </a:r>
            <a:r>
              <a:rPr lang="en-US" sz="1400" dirty="0" err="1">
                <a:latin typeface="Courier New" pitchFamily="49" charset="0"/>
                <a:cs typeface="Courier New" pitchFamily="49" charset="0"/>
              </a:rPr>
              <a:t>N_start_point</a:t>
            </a:r>
            <a:r>
              <a:rPr lang="en-US" sz="1400" dirty="0">
                <a:latin typeface="Courier New" pitchFamily="49" charset="0"/>
                <a:cs typeface="Courier New" pitchFamily="49" charset="0"/>
              </a:rPr>
              <a:t> + j]*M[j];</a:t>
            </a:r>
          </a:p>
          <a:p>
            <a:pPr eaLnBrk="1" hangingPunct="1">
              <a:defRPr/>
            </a:pPr>
            <a:r>
              <a:rPr lang="en-US" sz="1400" dirty="0">
                <a:latin typeface="Courier New" pitchFamily="49" charset="0"/>
                <a:cs typeface="Courier New" pitchFamily="49" charset="0"/>
              </a:rPr>
              <a:t>    }</a:t>
            </a:r>
          </a:p>
          <a:p>
            <a:pPr eaLnBrk="1" hangingPunct="1">
              <a:defRPr/>
            </a:pPr>
            <a:r>
              <a:rPr lang="en-US" sz="1400" dirty="0">
                <a:latin typeface="Courier New" pitchFamily="49" charset="0"/>
                <a:cs typeface="Courier New" pitchFamily="49" charset="0"/>
              </a:rPr>
              <a:t>  }</a:t>
            </a:r>
          </a:p>
          <a:p>
            <a:pPr eaLnBrk="1" hangingPunct="1">
              <a:defRPr/>
            </a:pPr>
            <a:r>
              <a:rPr lang="en-US" sz="1400" dirty="0">
                <a:latin typeface="Courier New" pitchFamily="49" charset="0"/>
                <a:cs typeface="Courier New" pitchFamily="49" charset="0"/>
              </a:rPr>
              <a:t>  P[</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Pvalue</a:t>
            </a:r>
            <a:r>
              <a:rPr lang="en-US" sz="1400" dirty="0">
                <a:latin typeface="Courier New" pitchFamily="49" charset="0"/>
                <a:cs typeface="Courier New" pitchFamily="49" charset="0"/>
              </a:rPr>
              <a:t>;</a:t>
            </a:r>
          </a:p>
          <a:p>
            <a:pPr eaLnBrk="1" hangingPunct="1">
              <a:defRPr/>
            </a:pPr>
            <a:endParaRPr lang="en-US" sz="1400" dirty="0">
              <a:latin typeface="Courier New" pitchFamily="49" charset="0"/>
              <a:cs typeface="Courier New" pitchFamily="49" charset="0"/>
            </a:endParaRPr>
          </a:p>
          <a:p>
            <a:pPr eaLnBrk="1" hangingPunct="1">
              <a:defRPr/>
            </a:pP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 1D Convolution Kernel with Boundary Condition Handling</a:t>
            </a:r>
          </a:p>
        </p:txBody>
      </p:sp>
      <p:sp>
        <p:nvSpPr>
          <p:cNvPr id="4" name="Text Placeholder 3"/>
          <p:cNvSpPr>
            <a:spLocks noGrp="1"/>
          </p:cNvSpPr>
          <p:nvPr>
            <p:ph type="body" sz="half" idx="1"/>
          </p:nvPr>
        </p:nvSpPr>
        <p:spPr/>
        <p:txBody>
          <a:bodyPr/>
          <a:lstStyle/>
          <a:p>
            <a:endParaRPr lang="en-US" dirty="0"/>
          </a:p>
          <a:p>
            <a:r>
              <a:rPr lang="en-US" dirty="0"/>
              <a:t>This kernel forces all elements outside the valid data index range to 0</a:t>
            </a:r>
          </a:p>
        </p:txBody>
      </p:sp>
      <p:sp>
        <p:nvSpPr>
          <p:cNvPr id="2" name="Footer Placeholder 1"/>
          <p:cNvSpPr>
            <a:spLocks noGrp="1"/>
          </p:cNvSpPr>
          <p:nvPr>
            <p:ph type="ftr" sz="quarter" idx="10"/>
          </p:nvPr>
        </p:nvSpPr>
        <p:spPr/>
        <p:txBody>
          <a:bodyPr/>
          <a:lstStyle/>
          <a:p>
            <a:pPr>
              <a:defRPr/>
            </a:pPr>
            <a:r>
              <a:rPr lang="en-US" smtClean="0"/>
              <a:t>© David Kirk/NVIDIA and Wen-mei W. Hwu       ECE408/CS483/ECE498al University of Illinois, 2007-2018</a:t>
            </a:r>
            <a:endParaRPr lang="en-US"/>
          </a:p>
        </p:txBody>
      </p:sp>
      <p:sp>
        <p:nvSpPr>
          <p:cNvPr id="5" name="Slide Number Placeholder 4"/>
          <p:cNvSpPr>
            <a:spLocks noGrp="1"/>
          </p:cNvSpPr>
          <p:nvPr>
            <p:ph type="sldNum" sz="quarter" idx="11"/>
          </p:nvPr>
        </p:nvSpPr>
        <p:spPr/>
        <p:txBody>
          <a:bodyPr/>
          <a:lstStyle/>
          <a:p>
            <a:pPr>
              <a:defRPr/>
            </a:pPr>
            <a:fld id="{A036330B-180F-49DC-B59C-3B89452FC236}" type="slidenum">
              <a:rPr lang="en-US" smtClean="0"/>
              <a:pPr>
                <a:defRPr/>
              </a:pPr>
              <a:t>8</a:t>
            </a:fld>
            <a:endParaRPr lang="en-US"/>
          </a:p>
        </p:txBody>
      </p:sp>
    </p:spTree>
    <p:extLst>
      <p:ext uri="{BB962C8B-B14F-4D97-AF65-F5344CB8AC3E}">
        <p14:creationId xmlns:p14="http://schemas.microsoft.com/office/powerpoint/2010/main" val="66467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1"/>
          <p:cNvGrpSpPr>
            <a:grpSpLocks/>
          </p:cNvGrpSpPr>
          <p:nvPr/>
        </p:nvGrpSpPr>
        <p:grpSpPr bwMode="auto">
          <a:xfrm>
            <a:off x="800484" y="614362"/>
            <a:ext cx="7897813" cy="6146801"/>
            <a:chOff x="669925" y="-77788"/>
            <a:chExt cx="7897813" cy="6146801"/>
          </a:xfrm>
        </p:grpSpPr>
        <p:sp>
          <p:nvSpPr>
            <p:cNvPr id="38" name="Rectangle 37"/>
            <p:cNvSpPr/>
            <p:nvPr/>
          </p:nvSpPr>
          <p:spPr>
            <a:xfrm>
              <a:off x="946150" y="40941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39" name="Rectangle 38"/>
            <p:cNvSpPr/>
            <p:nvPr/>
          </p:nvSpPr>
          <p:spPr>
            <a:xfrm>
              <a:off x="1257300" y="40941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40" name="Rectangle 39"/>
            <p:cNvSpPr/>
            <p:nvPr/>
          </p:nvSpPr>
          <p:spPr>
            <a:xfrm>
              <a:off x="1562100" y="40941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1" name="Rectangle 40"/>
            <p:cNvSpPr/>
            <p:nvPr/>
          </p:nvSpPr>
          <p:spPr>
            <a:xfrm>
              <a:off x="1860550" y="40941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42" name="Rectangle 41"/>
            <p:cNvSpPr/>
            <p:nvPr/>
          </p:nvSpPr>
          <p:spPr>
            <a:xfrm>
              <a:off x="2165350" y="40941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43" name="Rectangle 42"/>
            <p:cNvSpPr/>
            <p:nvPr/>
          </p:nvSpPr>
          <p:spPr>
            <a:xfrm>
              <a:off x="946150" y="43989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44" name="Rectangle 43"/>
            <p:cNvSpPr/>
            <p:nvPr/>
          </p:nvSpPr>
          <p:spPr>
            <a:xfrm>
              <a:off x="1257300" y="43989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5" name="Rectangle 44"/>
            <p:cNvSpPr/>
            <p:nvPr/>
          </p:nvSpPr>
          <p:spPr>
            <a:xfrm>
              <a:off x="1560513" y="43989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46" name="Rectangle 45"/>
            <p:cNvSpPr/>
            <p:nvPr/>
          </p:nvSpPr>
          <p:spPr>
            <a:xfrm>
              <a:off x="1860550" y="43989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7" name="Rectangle 46"/>
            <p:cNvSpPr/>
            <p:nvPr/>
          </p:nvSpPr>
          <p:spPr>
            <a:xfrm>
              <a:off x="2165350" y="43989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48" name="Rectangle 47"/>
            <p:cNvSpPr/>
            <p:nvPr/>
          </p:nvSpPr>
          <p:spPr>
            <a:xfrm>
              <a:off x="946150" y="47037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49" name="Rectangle 48"/>
            <p:cNvSpPr/>
            <p:nvPr/>
          </p:nvSpPr>
          <p:spPr>
            <a:xfrm>
              <a:off x="1257300" y="47037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0" name="Rectangle 49"/>
            <p:cNvSpPr/>
            <p:nvPr/>
          </p:nvSpPr>
          <p:spPr>
            <a:xfrm>
              <a:off x="1555750" y="4703763"/>
              <a:ext cx="304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51" name="Rectangle 50"/>
            <p:cNvSpPr/>
            <p:nvPr/>
          </p:nvSpPr>
          <p:spPr>
            <a:xfrm>
              <a:off x="1866900" y="47037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2" name="Rectangle 51"/>
            <p:cNvSpPr/>
            <p:nvPr/>
          </p:nvSpPr>
          <p:spPr>
            <a:xfrm>
              <a:off x="2165350" y="47037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53" name="Rectangle 52"/>
            <p:cNvSpPr/>
            <p:nvPr/>
          </p:nvSpPr>
          <p:spPr>
            <a:xfrm>
              <a:off x="946150" y="50085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54" name="Rectangle 53"/>
            <p:cNvSpPr/>
            <p:nvPr/>
          </p:nvSpPr>
          <p:spPr>
            <a:xfrm>
              <a:off x="1257300" y="50085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55" name="Rectangle 54"/>
            <p:cNvSpPr/>
            <p:nvPr/>
          </p:nvSpPr>
          <p:spPr>
            <a:xfrm>
              <a:off x="1555750" y="50085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56" name="Rectangle 55"/>
            <p:cNvSpPr/>
            <p:nvPr/>
          </p:nvSpPr>
          <p:spPr>
            <a:xfrm>
              <a:off x="1866900" y="50085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57" name="Rectangle 56"/>
            <p:cNvSpPr/>
            <p:nvPr/>
          </p:nvSpPr>
          <p:spPr>
            <a:xfrm>
              <a:off x="2165350" y="50085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58" name="Rectangle 57"/>
            <p:cNvSpPr/>
            <p:nvPr/>
          </p:nvSpPr>
          <p:spPr>
            <a:xfrm>
              <a:off x="946150" y="53133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59" name="Rectangle 58"/>
            <p:cNvSpPr/>
            <p:nvPr/>
          </p:nvSpPr>
          <p:spPr>
            <a:xfrm>
              <a:off x="1257300" y="53133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60" name="Rectangle 59"/>
            <p:cNvSpPr/>
            <p:nvPr/>
          </p:nvSpPr>
          <p:spPr>
            <a:xfrm>
              <a:off x="1555750" y="53133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61" name="Rectangle 60"/>
            <p:cNvSpPr/>
            <p:nvPr/>
          </p:nvSpPr>
          <p:spPr>
            <a:xfrm>
              <a:off x="1866900" y="53133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62" name="Rectangle 61"/>
            <p:cNvSpPr/>
            <p:nvPr/>
          </p:nvSpPr>
          <p:spPr>
            <a:xfrm>
              <a:off x="2165350" y="531336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63" name="Rectangle 62"/>
            <p:cNvSpPr/>
            <p:nvPr/>
          </p:nvSpPr>
          <p:spPr>
            <a:xfrm>
              <a:off x="3835400" y="3787775"/>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64" name="Rectangle 63"/>
            <p:cNvSpPr/>
            <p:nvPr/>
          </p:nvSpPr>
          <p:spPr>
            <a:xfrm>
              <a:off x="4292600" y="3787775"/>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65" name="Rectangle 64"/>
            <p:cNvSpPr/>
            <p:nvPr/>
          </p:nvSpPr>
          <p:spPr>
            <a:xfrm>
              <a:off x="4740275" y="3787775"/>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9</a:t>
              </a:r>
            </a:p>
          </p:txBody>
        </p:sp>
        <p:sp>
          <p:nvSpPr>
            <p:cNvPr id="66" name="Rectangle 65"/>
            <p:cNvSpPr/>
            <p:nvPr/>
          </p:nvSpPr>
          <p:spPr>
            <a:xfrm>
              <a:off x="5207000" y="3787775"/>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67" name="Rectangle 66"/>
            <p:cNvSpPr/>
            <p:nvPr/>
          </p:nvSpPr>
          <p:spPr>
            <a:xfrm>
              <a:off x="5664200" y="3787775"/>
              <a:ext cx="457200" cy="4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85" name="Rectangle 84"/>
            <p:cNvSpPr/>
            <p:nvPr/>
          </p:nvSpPr>
          <p:spPr>
            <a:xfrm>
              <a:off x="3835400" y="42465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86" name="Rectangle 85"/>
            <p:cNvSpPr/>
            <p:nvPr/>
          </p:nvSpPr>
          <p:spPr>
            <a:xfrm>
              <a:off x="4292600" y="42465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9</a:t>
              </a:r>
            </a:p>
          </p:txBody>
        </p:sp>
        <p:sp>
          <p:nvSpPr>
            <p:cNvPr id="87" name="Rectangle 86"/>
            <p:cNvSpPr/>
            <p:nvPr/>
          </p:nvSpPr>
          <p:spPr>
            <a:xfrm>
              <a:off x="4738688" y="42465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16</a:t>
              </a:r>
            </a:p>
          </p:txBody>
        </p:sp>
        <p:sp>
          <p:nvSpPr>
            <p:cNvPr id="88" name="Rectangle 87"/>
            <p:cNvSpPr/>
            <p:nvPr/>
          </p:nvSpPr>
          <p:spPr>
            <a:xfrm>
              <a:off x="5207000" y="42465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15</a:t>
              </a:r>
            </a:p>
          </p:txBody>
        </p:sp>
        <p:sp>
          <p:nvSpPr>
            <p:cNvPr id="89" name="Rectangle 88"/>
            <p:cNvSpPr/>
            <p:nvPr/>
          </p:nvSpPr>
          <p:spPr>
            <a:xfrm>
              <a:off x="5664200" y="42465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sp>
          <p:nvSpPr>
            <p:cNvPr id="110" name="Rectangle 109"/>
            <p:cNvSpPr/>
            <p:nvPr/>
          </p:nvSpPr>
          <p:spPr>
            <a:xfrm>
              <a:off x="3835400" y="47021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9</a:t>
              </a:r>
            </a:p>
          </p:txBody>
        </p:sp>
        <p:sp>
          <p:nvSpPr>
            <p:cNvPr id="111" name="Rectangle 110"/>
            <p:cNvSpPr/>
            <p:nvPr/>
          </p:nvSpPr>
          <p:spPr>
            <a:xfrm>
              <a:off x="4292600" y="47021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16</a:t>
              </a:r>
            </a:p>
          </p:txBody>
        </p:sp>
        <p:sp>
          <p:nvSpPr>
            <p:cNvPr id="112" name="Rectangle 111"/>
            <p:cNvSpPr/>
            <p:nvPr/>
          </p:nvSpPr>
          <p:spPr>
            <a:xfrm>
              <a:off x="4740275" y="47021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25</a:t>
              </a:r>
            </a:p>
          </p:txBody>
        </p:sp>
        <p:sp>
          <p:nvSpPr>
            <p:cNvPr id="113" name="Rectangle 112"/>
            <p:cNvSpPr/>
            <p:nvPr/>
          </p:nvSpPr>
          <p:spPr>
            <a:xfrm>
              <a:off x="5207000" y="47021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24</a:t>
              </a:r>
            </a:p>
          </p:txBody>
        </p:sp>
        <p:sp>
          <p:nvSpPr>
            <p:cNvPr id="114" name="Rectangle 113"/>
            <p:cNvSpPr/>
            <p:nvPr/>
          </p:nvSpPr>
          <p:spPr>
            <a:xfrm>
              <a:off x="5664200" y="47021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21</a:t>
              </a:r>
            </a:p>
          </p:txBody>
        </p:sp>
        <p:sp>
          <p:nvSpPr>
            <p:cNvPr id="115" name="Rectangle 114"/>
            <p:cNvSpPr/>
            <p:nvPr/>
          </p:nvSpPr>
          <p:spPr>
            <a:xfrm>
              <a:off x="3835400" y="51593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116" name="Rectangle 115"/>
            <p:cNvSpPr/>
            <p:nvPr/>
          </p:nvSpPr>
          <p:spPr>
            <a:xfrm>
              <a:off x="4292600" y="51593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15</a:t>
              </a:r>
            </a:p>
          </p:txBody>
        </p:sp>
        <p:sp>
          <p:nvSpPr>
            <p:cNvPr id="117" name="Rectangle 116"/>
            <p:cNvSpPr/>
            <p:nvPr/>
          </p:nvSpPr>
          <p:spPr>
            <a:xfrm>
              <a:off x="4740275" y="51593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24</a:t>
              </a:r>
            </a:p>
          </p:txBody>
        </p:sp>
        <p:sp>
          <p:nvSpPr>
            <p:cNvPr id="118" name="Rectangle 117"/>
            <p:cNvSpPr/>
            <p:nvPr/>
          </p:nvSpPr>
          <p:spPr>
            <a:xfrm>
              <a:off x="5207000" y="51593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21</a:t>
              </a:r>
            </a:p>
          </p:txBody>
        </p:sp>
        <p:sp>
          <p:nvSpPr>
            <p:cNvPr id="119" name="Rectangle 118"/>
            <p:cNvSpPr/>
            <p:nvPr/>
          </p:nvSpPr>
          <p:spPr>
            <a:xfrm>
              <a:off x="5664200" y="51593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16</a:t>
              </a:r>
            </a:p>
          </p:txBody>
        </p:sp>
        <p:sp>
          <p:nvSpPr>
            <p:cNvPr id="120" name="Rectangle 119"/>
            <p:cNvSpPr/>
            <p:nvPr/>
          </p:nvSpPr>
          <p:spPr>
            <a:xfrm>
              <a:off x="3835400" y="56118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21" name="Rectangle 120"/>
            <p:cNvSpPr/>
            <p:nvPr/>
          </p:nvSpPr>
          <p:spPr>
            <a:xfrm>
              <a:off x="4292600" y="56118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12</a:t>
              </a:r>
            </a:p>
          </p:txBody>
        </p:sp>
        <p:sp>
          <p:nvSpPr>
            <p:cNvPr id="122" name="Rectangle 121"/>
            <p:cNvSpPr/>
            <p:nvPr/>
          </p:nvSpPr>
          <p:spPr>
            <a:xfrm>
              <a:off x="4740275" y="56118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21</a:t>
              </a:r>
            </a:p>
          </p:txBody>
        </p:sp>
        <p:sp>
          <p:nvSpPr>
            <p:cNvPr id="123" name="Rectangle 122"/>
            <p:cNvSpPr/>
            <p:nvPr/>
          </p:nvSpPr>
          <p:spPr>
            <a:xfrm>
              <a:off x="5207000" y="56118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16</a:t>
              </a:r>
            </a:p>
          </p:txBody>
        </p:sp>
        <p:sp>
          <p:nvSpPr>
            <p:cNvPr id="124" name="Rectangle 123"/>
            <p:cNvSpPr/>
            <p:nvPr/>
          </p:nvSpPr>
          <p:spPr>
            <a:xfrm>
              <a:off x="5664200" y="561181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cxnSp>
          <p:nvCxnSpPr>
            <p:cNvPr id="128" name="Straight Arrow Connector 127"/>
            <p:cNvCxnSpPr/>
            <p:nvPr/>
          </p:nvCxnSpPr>
          <p:spPr>
            <a:xfrm>
              <a:off x="2705100" y="4995863"/>
              <a:ext cx="838200" cy="12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9511" name="TextBox 135"/>
            <p:cNvSpPr txBox="1">
              <a:spLocks noChangeArrowheads="1"/>
            </p:cNvSpPr>
            <p:nvPr/>
          </p:nvSpPr>
          <p:spPr bwMode="auto">
            <a:xfrm>
              <a:off x="906463" y="3687763"/>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M</a:t>
              </a:r>
            </a:p>
          </p:txBody>
        </p:sp>
        <p:sp>
          <p:nvSpPr>
            <p:cNvPr id="19512" name="TextBox 136"/>
            <p:cNvSpPr txBox="1">
              <a:spLocks noChangeArrowheads="1"/>
            </p:cNvSpPr>
            <p:nvPr/>
          </p:nvSpPr>
          <p:spPr bwMode="auto">
            <a:xfrm>
              <a:off x="669925" y="-6350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N</a:t>
              </a:r>
            </a:p>
          </p:txBody>
        </p:sp>
        <p:sp>
          <p:nvSpPr>
            <p:cNvPr id="19513" name="TextBox 137"/>
            <p:cNvSpPr txBox="1">
              <a:spLocks noChangeArrowheads="1"/>
            </p:cNvSpPr>
            <p:nvPr/>
          </p:nvSpPr>
          <p:spPr bwMode="auto">
            <a:xfrm>
              <a:off x="5386388" y="-77788"/>
              <a:ext cx="339725"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pitchFamily="18" charset="0"/>
                </a:defRPr>
              </a:lvl1pPr>
              <a:lvl2pPr marL="742950" indent="-285750" eaLnBrk="0" hangingPunct="0">
                <a:defRPr sz="1600">
                  <a:solidFill>
                    <a:schemeClr val="tx1"/>
                  </a:solidFill>
                  <a:latin typeface="Palatino" pitchFamily="18" charset="0"/>
                </a:defRPr>
              </a:lvl2pPr>
              <a:lvl3pPr marL="1143000" indent="-228600" eaLnBrk="0" hangingPunct="0">
                <a:defRPr sz="1600">
                  <a:solidFill>
                    <a:schemeClr val="tx1"/>
                  </a:solidFill>
                  <a:latin typeface="Palatino" pitchFamily="18" charset="0"/>
                </a:defRPr>
              </a:lvl3pPr>
              <a:lvl4pPr marL="1600200" indent="-228600" eaLnBrk="0" hangingPunct="0">
                <a:defRPr sz="1600">
                  <a:solidFill>
                    <a:schemeClr val="tx1"/>
                  </a:solidFill>
                  <a:latin typeface="Palatino" pitchFamily="18" charset="0"/>
                </a:defRPr>
              </a:lvl4pPr>
              <a:lvl5pPr marL="2057400" indent="-228600" eaLnBrk="0" hangingPunct="0">
                <a:defRPr sz="1600">
                  <a:solidFill>
                    <a:schemeClr val="tx1"/>
                  </a:solidFill>
                  <a:latin typeface="Palatino" pitchFamily="18" charset="0"/>
                </a:defRPr>
              </a:lvl5pPr>
              <a:lvl6pPr marL="2514600" indent="-228600" eaLnBrk="0" fontAlgn="base" hangingPunct="0">
                <a:spcBef>
                  <a:spcPct val="0"/>
                </a:spcBef>
                <a:spcAft>
                  <a:spcPct val="0"/>
                </a:spcAft>
                <a:defRPr sz="1600">
                  <a:solidFill>
                    <a:schemeClr val="tx1"/>
                  </a:solidFill>
                  <a:latin typeface="Palatino" pitchFamily="18" charset="0"/>
                </a:defRPr>
              </a:lvl6pPr>
              <a:lvl7pPr marL="2971800" indent="-228600" eaLnBrk="0" fontAlgn="base" hangingPunct="0">
                <a:spcBef>
                  <a:spcPct val="0"/>
                </a:spcBef>
                <a:spcAft>
                  <a:spcPct val="0"/>
                </a:spcAft>
                <a:defRPr sz="1600">
                  <a:solidFill>
                    <a:schemeClr val="tx1"/>
                  </a:solidFill>
                  <a:latin typeface="Palatino" pitchFamily="18" charset="0"/>
                </a:defRPr>
              </a:lvl7pPr>
              <a:lvl8pPr marL="3429000" indent="-228600" eaLnBrk="0" fontAlgn="base" hangingPunct="0">
                <a:spcBef>
                  <a:spcPct val="0"/>
                </a:spcBef>
                <a:spcAft>
                  <a:spcPct val="0"/>
                </a:spcAft>
                <a:defRPr sz="1600">
                  <a:solidFill>
                    <a:schemeClr val="tx1"/>
                  </a:solidFill>
                  <a:latin typeface="Palatino" pitchFamily="18" charset="0"/>
                </a:defRPr>
              </a:lvl8pPr>
              <a:lvl9pPr marL="3886200" indent="-228600" eaLnBrk="0" fontAlgn="base" hangingPunct="0">
                <a:spcBef>
                  <a:spcPct val="0"/>
                </a:spcBef>
                <a:spcAft>
                  <a:spcPct val="0"/>
                </a:spcAft>
                <a:defRPr sz="1600">
                  <a:solidFill>
                    <a:schemeClr val="tx1"/>
                  </a:solidFill>
                  <a:latin typeface="Palatino" pitchFamily="18" charset="0"/>
                </a:defRPr>
              </a:lvl9pPr>
            </a:lstStyle>
            <a:p>
              <a:pPr eaLnBrk="1" hangingPunct="1"/>
              <a:r>
                <a:rPr lang="en-US" sz="2000" b="1" dirty="0">
                  <a:latin typeface="Times New Roman" pitchFamily="18" charset="0"/>
                  <a:cs typeface="Times New Roman" pitchFamily="18" charset="0"/>
                </a:rPr>
                <a:t>P</a:t>
              </a:r>
            </a:p>
          </p:txBody>
        </p:sp>
        <p:sp>
          <p:nvSpPr>
            <p:cNvPr id="90" name="Rectangle 89"/>
            <p:cNvSpPr/>
            <p:nvPr/>
          </p:nvSpPr>
          <p:spPr>
            <a:xfrm>
              <a:off x="687388" y="3365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91" name="Rectangle 90"/>
            <p:cNvSpPr/>
            <p:nvPr/>
          </p:nvSpPr>
          <p:spPr>
            <a:xfrm>
              <a:off x="1144588" y="3365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92" name="Rectangle 91"/>
            <p:cNvSpPr/>
            <p:nvPr/>
          </p:nvSpPr>
          <p:spPr>
            <a:xfrm>
              <a:off x="1592263" y="336550"/>
              <a:ext cx="457200" cy="457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93" name="Rectangle 92"/>
            <p:cNvSpPr/>
            <p:nvPr/>
          </p:nvSpPr>
          <p:spPr>
            <a:xfrm>
              <a:off x="2058988" y="3365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94" name="Rectangle 93"/>
            <p:cNvSpPr/>
            <p:nvPr/>
          </p:nvSpPr>
          <p:spPr>
            <a:xfrm>
              <a:off x="2516188" y="33655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95" name="Rectangle 94"/>
            <p:cNvSpPr/>
            <p:nvPr/>
          </p:nvSpPr>
          <p:spPr>
            <a:xfrm>
              <a:off x="2968625" y="336550"/>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96" name="Rectangle 95"/>
            <p:cNvSpPr/>
            <p:nvPr/>
          </p:nvSpPr>
          <p:spPr>
            <a:xfrm>
              <a:off x="3417888" y="336550"/>
              <a:ext cx="457200" cy="430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97" name="Rectangle 96"/>
            <p:cNvSpPr/>
            <p:nvPr/>
          </p:nvSpPr>
          <p:spPr>
            <a:xfrm>
              <a:off x="687388" y="7667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98" name="Rectangle 97"/>
            <p:cNvSpPr/>
            <p:nvPr/>
          </p:nvSpPr>
          <p:spPr>
            <a:xfrm>
              <a:off x="1144588" y="7667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99" name="Rectangle 98"/>
            <p:cNvSpPr/>
            <p:nvPr/>
          </p:nvSpPr>
          <p:spPr>
            <a:xfrm>
              <a:off x="1592263" y="766763"/>
              <a:ext cx="457200" cy="457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00" name="Rectangle 99"/>
            <p:cNvSpPr/>
            <p:nvPr/>
          </p:nvSpPr>
          <p:spPr>
            <a:xfrm>
              <a:off x="2058988" y="7667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01" name="Rectangle 100"/>
            <p:cNvSpPr/>
            <p:nvPr/>
          </p:nvSpPr>
          <p:spPr>
            <a:xfrm>
              <a:off x="2516188" y="7667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02" name="Rectangle 101"/>
            <p:cNvSpPr/>
            <p:nvPr/>
          </p:nvSpPr>
          <p:spPr>
            <a:xfrm>
              <a:off x="2968625" y="7667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03" name="Rectangle 102"/>
            <p:cNvSpPr/>
            <p:nvPr/>
          </p:nvSpPr>
          <p:spPr>
            <a:xfrm>
              <a:off x="3416300" y="7667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04" name="Rectangle 103"/>
            <p:cNvSpPr/>
            <p:nvPr/>
          </p:nvSpPr>
          <p:spPr>
            <a:xfrm>
              <a:off x="687388" y="12366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05" name="Rectangle 104"/>
            <p:cNvSpPr/>
            <p:nvPr/>
          </p:nvSpPr>
          <p:spPr>
            <a:xfrm>
              <a:off x="1144588" y="12366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06" name="Rectangle 105"/>
            <p:cNvSpPr/>
            <p:nvPr/>
          </p:nvSpPr>
          <p:spPr>
            <a:xfrm>
              <a:off x="1592263" y="1236663"/>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07" name="Rectangle 106"/>
            <p:cNvSpPr/>
            <p:nvPr/>
          </p:nvSpPr>
          <p:spPr>
            <a:xfrm>
              <a:off x="2058988" y="12366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08" name="Rectangle 107"/>
            <p:cNvSpPr/>
            <p:nvPr/>
          </p:nvSpPr>
          <p:spPr>
            <a:xfrm>
              <a:off x="2516188" y="12366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a:t>
              </a:r>
            </a:p>
          </p:txBody>
        </p:sp>
        <p:sp>
          <p:nvSpPr>
            <p:cNvPr id="109" name="Rectangle 108"/>
            <p:cNvSpPr/>
            <p:nvPr/>
          </p:nvSpPr>
          <p:spPr>
            <a:xfrm>
              <a:off x="2968625" y="12366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25" name="Rectangle 124"/>
            <p:cNvSpPr/>
            <p:nvPr/>
          </p:nvSpPr>
          <p:spPr>
            <a:xfrm>
              <a:off x="3416300" y="12366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9</a:t>
              </a:r>
            </a:p>
          </p:txBody>
        </p:sp>
        <p:sp>
          <p:nvSpPr>
            <p:cNvPr id="138" name="Rectangle 137"/>
            <p:cNvSpPr/>
            <p:nvPr/>
          </p:nvSpPr>
          <p:spPr>
            <a:xfrm>
              <a:off x="687388" y="16795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39" name="Rectangle 138"/>
            <p:cNvSpPr/>
            <p:nvPr/>
          </p:nvSpPr>
          <p:spPr>
            <a:xfrm>
              <a:off x="1144588" y="16795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40" name="Rectangle 139"/>
            <p:cNvSpPr/>
            <p:nvPr/>
          </p:nvSpPr>
          <p:spPr>
            <a:xfrm>
              <a:off x="1592263" y="1679575"/>
              <a:ext cx="457200" cy="457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41" name="Rectangle 140"/>
            <p:cNvSpPr/>
            <p:nvPr/>
          </p:nvSpPr>
          <p:spPr>
            <a:xfrm>
              <a:off x="2058988" y="16795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a:t>
              </a:r>
            </a:p>
          </p:txBody>
        </p:sp>
        <p:sp>
          <p:nvSpPr>
            <p:cNvPr id="142" name="Rectangle 141"/>
            <p:cNvSpPr/>
            <p:nvPr/>
          </p:nvSpPr>
          <p:spPr>
            <a:xfrm>
              <a:off x="2516188" y="167957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143" name="Rectangle 142"/>
            <p:cNvSpPr/>
            <p:nvPr/>
          </p:nvSpPr>
          <p:spPr>
            <a:xfrm>
              <a:off x="2968625" y="16795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5</a:t>
              </a:r>
            </a:p>
          </p:txBody>
        </p:sp>
        <p:sp>
          <p:nvSpPr>
            <p:cNvPr id="144" name="Rectangle 143"/>
            <p:cNvSpPr/>
            <p:nvPr/>
          </p:nvSpPr>
          <p:spPr>
            <a:xfrm>
              <a:off x="3416300" y="16795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145" name="Rectangle 144"/>
            <p:cNvSpPr/>
            <p:nvPr/>
          </p:nvSpPr>
          <p:spPr>
            <a:xfrm>
              <a:off x="687388" y="21510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46" name="Rectangle 145"/>
            <p:cNvSpPr/>
            <p:nvPr/>
          </p:nvSpPr>
          <p:spPr>
            <a:xfrm>
              <a:off x="1144588" y="21510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47" name="Rectangle 146"/>
            <p:cNvSpPr/>
            <p:nvPr/>
          </p:nvSpPr>
          <p:spPr>
            <a:xfrm>
              <a:off x="1592263" y="2151063"/>
              <a:ext cx="457200" cy="457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a:t>
              </a:r>
            </a:p>
          </p:txBody>
        </p:sp>
        <p:sp>
          <p:nvSpPr>
            <p:cNvPr id="148" name="Rectangle 147"/>
            <p:cNvSpPr/>
            <p:nvPr/>
          </p:nvSpPr>
          <p:spPr>
            <a:xfrm>
              <a:off x="2058988" y="21510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149" name="Rectangle 148"/>
            <p:cNvSpPr/>
            <p:nvPr/>
          </p:nvSpPr>
          <p:spPr>
            <a:xfrm>
              <a:off x="2516188" y="2151063"/>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50" name="Rectangle 149"/>
            <p:cNvSpPr/>
            <p:nvPr/>
          </p:nvSpPr>
          <p:spPr>
            <a:xfrm>
              <a:off x="2968625" y="21510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p>
          </p:txBody>
        </p:sp>
        <p:sp>
          <p:nvSpPr>
            <p:cNvPr id="151" name="Rectangle 150"/>
            <p:cNvSpPr/>
            <p:nvPr/>
          </p:nvSpPr>
          <p:spPr>
            <a:xfrm>
              <a:off x="3417888" y="21510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52" name="Rectangle 151"/>
            <p:cNvSpPr/>
            <p:nvPr/>
          </p:nvSpPr>
          <p:spPr>
            <a:xfrm>
              <a:off x="687388" y="26082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6</a:t>
              </a:r>
              <a:endParaRPr lang="en-US" dirty="0">
                <a:latin typeface="Times New Roman" pitchFamily="18" charset="0"/>
                <a:cs typeface="Times New Roman" pitchFamily="18" charset="0"/>
              </a:endParaRPr>
            </a:p>
          </p:txBody>
        </p:sp>
        <p:sp>
          <p:nvSpPr>
            <p:cNvPr id="153" name="Rectangle 152"/>
            <p:cNvSpPr/>
            <p:nvPr/>
          </p:nvSpPr>
          <p:spPr>
            <a:xfrm>
              <a:off x="1144588" y="26082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54" name="Rectangle 153"/>
            <p:cNvSpPr/>
            <p:nvPr/>
          </p:nvSpPr>
          <p:spPr>
            <a:xfrm>
              <a:off x="1592263" y="26082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55" name="Rectangle 154"/>
            <p:cNvSpPr/>
            <p:nvPr/>
          </p:nvSpPr>
          <p:spPr>
            <a:xfrm>
              <a:off x="2058988" y="26082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9</a:t>
              </a:r>
            </a:p>
          </p:txBody>
        </p:sp>
        <p:sp>
          <p:nvSpPr>
            <p:cNvPr id="156" name="Rectangle 155"/>
            <p:cNvSpPr/>
            <p:nvPr/>
          </p:nvSpPr>
          <p:spPr>
            <a:xfrm>
              <a:off x="2516188" y="26082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0</a:t>
              </a:r>
            </a:p>
          </p:txBody>
        </p:sp>
        <p:sp>
          <p:nvSpPr>
            <p:cNvPr id="157" name="Rectangle 156"/>
            <p:cNvSpPr/>
            <p:nvPr/>
          </p:nvSpPr>
          <p:spPr>
            <a:xfrm>
              <a:off x="2968625" y="26082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1</a:t>
              </a:r>
            </a:p>
          </p:txBody>
        </p:sp>
        <p:sp>
          <p:nvSpPr>
            <p:cNvPr id="158" name="Rectangle 157"/>
            <p:cNvSpPr/>
            <p:nvPr/>
          </p:nvSpPr>
          <p:spPr>
            <a:xfrm>
              <a:off x="3417888" y="260826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2</a:t>
              </a:r>
            </a:p>
          </p:txBody>
        </p:sp>
        <p:sp>
          <p:nvSpPr>
            <p:cNvPr id="159" name="Rectangle 158"/>
            <p:cNvSpPr/>
            <p:nvPr/>
          </p:nvSpPr>
          <p:spPr>
            <a:xfrm>
              <a:off x="685800" y="30638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7</a:t>
              </a:r>
            </a:p>
          </p:txBody>
        </p:sp>
        <p:sp>
          <p:nvSpPr>
            <p:cNvPr id="160" name="Rectangle 159"/>
            <p:cNvSpPr/>
            <p:nvPr/>
          </p:nvSpPr>
          <p:spPr>
            <a:xfrm>
              <a:off x="1152525" y="30638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8</a:t>
              </a:r>
            </a:p>
          </p:txBody>
        </p:sp>
        <p:sp>
          <p:nvSpPr>
            <p:cNvPr id="161" name="Rectangle 160"/>
            <p:cNvSpPr/>
            <p:nvPr/>
          </p:nvSpPr>
          <p:spPr>
            <a:xfrm>
              <a:off x="1600200" y="30638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9</a:t>
              </a:r>
            </a:p>
          </p:txBody>
        </p:sp>
        <p:sp>
          <p:nvSpPr>
            <p:cNvPr id="162" name="Rectangle 161"/>
            <p:cNvSpPr/>
            <p:nvPr/>
          </p:nvSpPr>
          <p:spPr>
            <a:xfrm>
              <a:off x="2052638" y="30638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0</a:t>
              </a:r>
            </a:p>
          </p:txBody>
        </p:sp>
        <p:sp>
          <p:nvSpPr>
            <p:cNvPr id="163" name="Rectangle 162"/>
            <p:cNvSpPr/>
            <p:nvPr/>
          </p:nvSpPr>
          <p:spPr>
            <a:xfrm>
              <a:off x="2509838" y="30638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1</a:t>
              </a:r>
            </a:p>
          </p:txBody>
        </p:sp>
        <p:sp>
          <p:nvSpPr>
            <p:cNvPr id="164" name="Rectangle 163"/>
            <p:cNvSpPr/>
            <p:nvPr/>
          </p:nvSpPr>
          <p:spPr>
            <a:xfrm>
              <a:off x="2960688" y="30638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2</a:t>
              </a:r>
            </a:p>
          </p:txBody>
        </p:sp>
        <p:sp>
          <p:nvSpPr>
            <p:cNvPr id="165" name="Rectangle 164"/>
            <p:cNvSpPr/>
            <p:nvPr/>
          </p:nvSpPr>
          <p:spPr>
            <a:xfrm>
              <a:off x="3409950" y="30638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3</a:t>
              </a:r>
            </a:p>
          </p:txBody>
        </p:sp>
        <p:cxnSp>
          <p:nvCxnSpPr>
            <p:cNvPr id="166" name="Straight Arrow Connector 165"/>
            <p:cNvCxnSpPr/>
            <p:nvPr/>
          </p:nvCxnSpPr>
          <p:spPr>
            <a:xfrm>
              <a:off x="2973388" y="3675063"/>
              <a:ext cx="569912" cy="5715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329238" y="3730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1</a:t>
              </a:r>
            </a:p>
          </p:txBody>
        </p:sp>
        <p:sp>
          <p:nvSpPr>
            <p:cNvPr id="168" name="Rectangle 167"/>
            <p:cNvSpPr/>
            <p:nvPr/>
          </p:nvSpPr>
          <p:spPr>
            <a:xfrm>
              <a:off x="5786438" y="3730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169" name="Rectangle 168"/>
            <p:cNvSpPr/>
            <p:nvPr/>
          </p:nvSpPr>
          <p:spPr>
            <a:xfrm>
              <a:off x="6234113" y="3730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70" name="Rectangle 169"/>
            <p:cNvSpPr/>
            <p:nvPr/>
          </p:nvSpPr>
          <p:spPr>
            <a:xfrm>
              <a:off x="6700838" y="3730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71" name="Rectangle 170"/>
            <p:cNvSpPr/>
            <p:nvPr/>
          </p:nvSpPr>
          <p:spPr>
            <a:xfrm>
              <a:off x="7158038" y="3730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72" name="Rectangle 171"/>
            <p:cNvSpPr/>
            <p:nvPr/>
          </p:nvSpPr>
          <p:spPr>
            <a:xfrm>
              <a:off x="7624763" y="373063"/>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73" name="Rectangle 172"/>
            <p:cNvSpPr/>
            <p:nvPr/>
          </p:nvSpPr>
          <p:spPr>
            <a:xfrm>
              <a:off x="8102600" y="373063"/>
              <a:ext cx="457200" cy="430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74" name="Rectangle 173"/>
            <p:cNvSpPr/>
            <p:nvPr/>
          </p:nvSpPr>
          <p:spPr>
            <a:xfrm>
              <a:off x="5327650" y="8032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2</a:t>
              </a:r>
            </a:p>
          </p:txBody>
        </p:sp>
        <p:sp>
          <p:nvSpPr>
            <p:cNvPr id="175" name="Rectangle 174"/>
            <p:cNvSpPr/>
            <p:nvPr/>
          </p:nvSpPr>
          <p:spPr>
            <a:xfrm>
              <a:off x="5784850" y="8032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76" name="Rectangle 175"/>
            <p:cNvSpPr/>
            <p:nvPr/>
          </p:nvSpPr>
          <p:spPr>
            <a:xfrm>
              <a:off x="6232525" y="8032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77" name="Rectangle 176"/>
            <p:cNvSpPr/>
            <p:nvPr/>
          </p:nvSpPr>
          <p:spPr>
            <a:xfrm>
              <a:off x="6699250" y="8032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78" name="Rectangle 177"/>
            <p:cNvSpPr/>
            <p:nvPr/>
          </p:nvSpPr>
          <p:spPr>
            <a:xfrm>
              <a:off x="7156450" y="8032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79" name="Rectangle 178"/>
            <p:cNvSpPr/>
            <p:nvPr/>
          </p:nvSpPr>
          <p:spPr>
            <a:xfrm>
              <a:off x="7623175" y="8032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80" name="Rectangle 179"/>
            <p:cNvSpPr/>
            <p:nvPr/>
          </p:nvSpPr>
          <p:spPr>
            <a:xfrm>
              <a:off x="8102600" y="8032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81" name="Rectangle 180"/>
            <p:cNvSpPr/>
            <p:nvPr/>
          </p:nvSpPr>
          <p:spPr>
            <a:xfrm>
              <a:off x="5327650" y="12731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3</a:t>
              </a:r>
            </a:p>
          </p:txBody>
        </p:sp>
        <p:sp>
          <p:nvSpPr>
            <p:cNvPr id="182" name="Rectangle 181"/>
            <p:cNvSpPr/>
            <p:nvPr/>
          </p:nvSpPr>
          <p:spPr>
            <a:xfrm>
              <a:off x="5784850" y="12731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83" name="Rectangle 182"/>
            <p:cNvSpPr/>
            <p:nvPr/>
          </p:nvSpPr>
          <p:spPr>
            <a:xfrm>
              <a:off x="6232525" y="1273175"/>
              <a:ext cx="457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Times New Roman" pitchFamily="18" charset="0"/>
                  <a:cs typeface="Times New Roman" pitchFamily="18" charset="0"/>
                </a:rPr>
                <a:t>321</a:t>
              </a:r>
            </a:p>
          </p:txBody>
        </p:sp>
        <p:sp>
          <p:nvSpPr>
            <p:cNvPr id="184" name="Rectangle 183"/>
            <p:cNvSpPr/>
            <p:nvPr/>
          </p:nvSpPr>
          <p:spPr>
            <a:xfrm>
              <a:off x="6699250" y="12731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85" name="Rectangle 184"/>
            <p:cNvSpPr/>
            <p:nvPr/>
          </p:nvSpPr>
          <p:spPr>
            <a:xfrm>
              <a:off x="7156450" y="12731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a:t>
              </a:r>
            </a:p>
          </p:txBody>
        </p:sp>
        <p:sp>
          <p:nvSpPr>
            <p:cNvPr id="186" name="Rectangle 185"/>
            <p:cNvSpPr/>
            <p:nvPr/>
          </p:nvSpPr>
          <p:spPr>
            <a:xfrm>
              <a:off x="7623175" y="12731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87" name="Rectangle 186"/>
            <p:cNvSpPr/>
            <p:nvPr/>
          </p:nvSpPr>
          <p:spPr>
            <a:xfrm>
              <a:off x="8102600" y="12731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88" name="Rectangle 187"/>
            <p:cNvSpPr/>
            <p:nvPr/>
          </p:nvSpPr>
          <p:spPr>
            <a:xfrm>
              <a:off x="5327650" y="17176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4</a:t>
              </a:r>
            </a:p>
          </p:txBody>
        </p:sp>
        <p:sp>
          <p:nvSpPr>
            <p:cNvPr id="189" name="Rectangle 188"/>
            <p:cNvSpPr/>
            <p:nvPr/>
          </p:nvSpPr>
          <p:spPr>
            <a:xfrm>
              <a:off x="5784850" y="17176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90" name="Rectangle 189"/>
            <p:cNvSpPr/>
            <p:nvPr/>
          </p:nvSpPr>
          <p:spPr>
            <a:xfrm>
              <a:off x="6232525" y="17176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91" name="Rectangle 190"/>
            <p:cNvSpPr/>
            <p:nvPr/>
          </p:nvSpPr>
          <p:spPr>
            <a:xfrm>
              <a:off x="6699250" y="17176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a:t>
              </a:r>
            </a:p>
          </p:txBody>
        </p:sp>
        <p:sp>
          <p:nvSpPr>
            <p:cNvPr id="192" name="Rectangle 191"/>
            <p:cNvSpPr/>
            <p:nvPr/>
          </p:nvSpPr>
          <p:spPr>
            <a:xfrm>
              <a:off x="7156450" y="17176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193" name="Rectangle 192"/>
            <p:cNvSpPr/>
            <p:nvPr/>
          </p:nvSpPr>
          <p:spPr>
            <a:xfrm>
              <a:off x="7623175" y="17176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94" name="Rectangle 193"/>
            <p:cNvSpPr/>
            <p:nvPr/>
          </p:nvSpPr>
          <p:spPr>
            <a:xfrm>
              <a:off x="8102600" y="17176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195" name="Rectangle 194"/>
            <p:cNvSpPr/>
            <p:nvPr/>
          </p:nvSpPr>
          <p:spPr>
            <a:xfrm>
              <a:off x="5329238" y="21875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196" name="Rectangle 195"/>
            <p:cNvSpPr/>
            <p:nvPr/>
          </p:nvSpPr>
          <p:spPr>
            <a:xfrm>
              <a:off x="5786438" y="21875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6</a:t>
              </a:r>
            </a:p>
          </p:txBody>
        </p:sp>
        <p:sp>
          <p:nvSpPr>
            <p:cNvPr id="197" name="Rectangle 196"/>
            <p:cNvSpPr/>
            <p:nvPr/>
          </p:nvSpPr>
          <p:spPr>
            <a:xfrm>
              <a:off x="6234113" y="21875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7</a:t>
              </a:r>
            </a:p>
          </p:txBody>
        </p:sp>
        <p:sp>
          <p:nvSpPr>
            <p:cNvPr id="198" name="Rectangle 197"/>
            <p:cNvSpPr/>
            <p:nvPr/>
          </p:nvSpPr>
          <p:spPr>
            <a:xfrm>
              <a:off x="6700838" y="21875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8</a:t>
              </a:r>
            </a:p>
          </p:txBody>
        </p:sp>
        <p:sp>
          <p:nvSpPr>
            <p:cNvPr id="199" name="Rectangle 198"/>
            <p:cNvSpPr/>
            <p:nvPr/>
          </p:nvSpPr>
          <p:spPr>
            <a:xfrm>
              <a:off x="7158038" y="21875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5</a:t>
              </a:r>
            </a:p>
          </p:txBody>
        </p:sp>
        <p:sp>
          <p:nvSpPr>
            <p:cNvPr id="200" name="Rectangle 199"/>
            <p:cNvSpPr/>
            <p:nvPr/>
          </p:nvSpPr>
          <p:spPr>
            <a:xfrm>
              <a:off x="7624763" y="21875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1" name="Rectangle 200"/>
            <p:cNvSpPr/>
            <p:nvPr/>
          </p:nvSpPr>
          <p:spPr>
            <a:xfrm>
              <a:off x="8102600" y="21875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2" name="Rectangle 201"/>
            <p:cNvSpPr/>
            <p:nvPr/>
          </p:nvSpPr>
          <p:spPr>
            <a:xfrm>
              <a:off x="5329238" y="26447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Times New Roman" pitchFamily="18" charset="0"/>
                <a:cs typeface="Times New Roman" pitchFamily="18" charset="0"/>
              </a:endParaRPr>
            </a:p>
          </p:txBody>
        </p:sp>
        <p:sp>
          <p:nvSpPr>
            <p:cNvPr id="203" name="Rectangle 202"/>
            <p:cNvSpPr/>
            <p:nvPr/>
          </p:nvSpPr>
          <p:spPr>
            <a:xfrm>
              <a:off x="5786438" y="26447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4" name="Rectangle 203"/>
            <p:cNvSpPr/>
            <p:nvPr/>
          </p:nvSpPr>
          <p:spPr>
            <a:xfrm>
              <a:off x="6234113" y="26447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5" name="Rectangle 204"/>
            <p:cNvSpPr/>
            <p:nvPr/>
          </p:nvSpPr>
          <p:spPr>
            <a:xfrm>
              <a:off x="6700838" y="26447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6" name="Rectangle 205"/>
            <p:cNvSpPr/>
            <p:nvPr/>
          </p:nvSpPr>
          <p:spPr>
            <a:xfrm>
              <a:off x="7158038" y="26447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7" name="Rectangle 206"/>
            <p:cNvSpPr/>
            <p:nvPr/>
          </p:nvSpPr>
          <p:spPr>
            <a:xfrm>
              <a:off x="7624763" y="26447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8" name="Rectangle 207"/>
            <p:cNvSpPr/>
            <p:nvPr/>
          </p:nvSpPr>
          <p:spPr>
            <a:xfrm>
              <a:off x="8102600" y="264477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09" name="Rectangle 208"/>
            <p:cNvSpPr/>
            <p:nvPr/>
          </p:nvSpPr>
          <p:spPr>
            <a:xfrm>
              <a:off x="5327650" y="31019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0" name="Rectangle 209"/>
            <p:cNvSpPr/>
            <p:nvPr/>
          </p:nvSpPr>
          <p:spPr>
            <a:xfrm>
              <a:off x="5794375" y="31019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1" name="Rectangle 210"/>
            <p:cNvSpPr/>
            <p:nvPr/>
          </p:nvSpPr>
          <p:spPr>
            <a:xfrm>
              <a:off x="6242050" y="31019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2" name="Rectangle 211"/>
            <p:cNvSpPr/>
            <p:nvPr/>
          </p:nvSpPr>
          <p:spPr>
            <a:xfrm>
              <a:off x="6708775" y="31019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3" name="Rectangle 212"/>
            <p:cNvSpPr/>
            <p:nvPr/>
          </p:nvSpPr>
          <p:spPr>
            <a:xfrm>
              <a:off x="7165975" y="31019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4" name="Rectangle 213"/>
            <p:cNvSpPr/>
            <p:nvPr/>
          </p:nvSpPr>
          <p:spPr>
            <a:xfrm>
              <a:off x="7632700" y="31019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sp>
          <p:nvSpPr>
            <p:cNvPr id="215" name="Rectangle 214"/>
            <p:cNvSpPr/>
            <p:nvPr/>
          </p:nvSpPr>
          <p:spPr>
            <a:xfrm>
              <a:off x="8110538" y="310197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p:txBody>
        </p:sp>
      </p:grpSp>
      <p:sp>
        <p:nvSpPr>
          <p:cNvPr id="2" name="Title 1"/>
          <p:cNvSpPr>
            <a:spLocks noGrp="1"/>
          </p:cNvSpPr>
          <p:nvPr>
            <p:ph type="title"/>
          </p:nvPr>
        </p:nvSpPr>
        <p:spPr>
          <a:xfrm>
            <a:off x="498859" y="42862"/>
            <a:ext cx="8305800" cy="985838"/>
          </a:xfrm>
        </p:spPr>
        <p:txBody>
          <a:bodyPr/>
          <a:lstStyle/>
          <a:p>
            <a:r>
              <a:rPr lang="en-US" dirty="0"/>
              <a:t>2D Convolution</a:t>
            </a:r>
          </a:p>
        </p:txBody>
      </p:sp>
      <p:sp>
        <p:nvSpPr>
          <p:cNvPr id="3" name="Footer Placeholder 2"/>
          <p:cNvSpPr>
            <a:spLocks noGrp="1"/>
          </p:cNvSpPr>
          <p:nvPr>
            <p:ph type="ftr" sz="quarter" idx="10"/>
          </p:nvPr>
        </p:nvSpPr>
        <p:spPr/>
        <p:txBody>
          <a:bodyPr/>
          <a:lstStyle/>
          <a:p>
            <a:pPr>
              <a:defRPr/>
            </a:pPr>
            <a:r>
              <a:rPr lang="en-US" smtClean="0"/>
              <a:t>© David Kirk/NVIDIA and Wen-mei W. Hwu       ECE408/CS483/ECE498al University of Illinois, 2007-2018</a:t>
            </a:r>
            <a:endParaRPr lang="en-US"/>
          </a:p>
        </p:txBody>
      </p:sp>
      <p:sp>
        <p:nvSpPr>
          <p:cNvPr id="4" name="Slide Number Placeholder 3"/>
          <p:cNvSpPr>
            <a:spLocks noGrp="1"/>
          </p:cNvSpPr>
          <p:nvPr>
            <p:ph type="sldNum" sz="quarter" idx="11"/>
          </p:nvPr>
        </p:nvSpPr>
        <p:spPr/>
        <p:txBody>
          <a:bodyPr/>
          <a:lstStyle/>
          <a:p>
            <a:pPr>
              <a:defRPr/>
            </a:pPr>
            <a:fld id="{62A46D82-73E8-4CB3-8B05-AA66F8C47AE4}" type="slidenum">
              <a:rPr lang="en-US" smtClean="0"/>
              <a:pPr>
                <a:defRPr/>
              </a:pPr>
              <a:t>9</a:t>
            </a:fld>
            <a:endParaRPr lang="en-US"/>
          </a:p>
        </p:txBody>
      </p:sp>
    </p:spTree>
    <p:extLst>
      <p:ext uri="{BB962C8B-B14F-4D97-AF65-F5344CB8AC3E}">
        <p14:creationId xmlns:p14="http://schemas.microsoft.com/office/powerpoint/2010/main" val="350838783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49183</TotalTime>
  <Words>2105</Words>
  <Application>Microsoft Office PowerPoint</Application>
  <PresentationFormat>On-screen Show (4:3)</PresentationFormat>
  <Paragraphs>697</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Courier New</vt:lpstr>
      <vt:lpstr>Gulim</vt:lpstr>
      <vt:lpstr>Palatino</vt:lpstr>
      <vt:lpstr>Times New Roman</vt:lpstr>
      <vt:lpstr>Default Design</vt:lpstr>
      <vt:lpstr>ECE408/CS483/CSE408  Spring 2018   Applied Parallel Programming   Lecture 7-8: Convolution, Constant Memory and Constant Caching</vt:lpstr>
      <vt:lpstr>Objective</vt:lpstr>
      <vt:lpstr>Convolution Applications</vt:lpstr>
      <vt:lpstr>Convolution Computation</vt:lpstr>
      <vt:lpstr>1D Convolution Example</vt:lpstr>
      <vt:lpstr>1D Convolution Example - more on inside elements</vt:lpstr>
      <vt:lpstr>1D Convolution Boundary Condition</vt:lpstr>
      <vt:lpstr>A 1D Convolution Kernel with Boundary Condition Handling</vt:lpstr>
      <vt:lpstr>2D Convolution</vt:lpstr>
      <vt:lpstr>2D Convolution Boundary Condition</vt:lpstr>
      <vt:lpstr>2D Convolution – Ghost Cells</vt:lpstr>
      <vt:lpstr>Access Pattern for M</vt:lpstr>
      <vt:lpstr>Programmer View of  CUDA Memories (Review)</vt:lpstr>
      <vt:lpstr>Memory Hierarchies</vt:lpstr>
      <vt:lpstr>Cache - Cont’d</vt:lpstr>
      <vt:lpstr>Caches - Cont’d</vt:lpstr>
      <vt:lpstr>Scratchpad vs. Cache</vt:lpstr>
      <vt:lpstr>Constant Cache in GPUs</vt:lpstr>
      <vt:lpstr>How to Use Constant Memory</vt:lpstr>
      <vt:lpstr>Some Header File Stuff for M</vt:lpstr>
      <vt:lpstr>AllocateMatrix </vt:lpstr>
      <vt:lpstr>AllocateMatrix() (Cont.)</vt:lpstr>
      <vt:lpstr>Host Code</vt:lpstr>
      <vt:lpstr>Any MORE QUESTIONS? Read 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Kirk</dc:creator>
  <cp:lastModifiedBy>Wen-mei Hwu</cp:lastModifiedBy>
  <cp:revision>227</cp:revision>
  <dcterms:created xsi:type="dcterms:W3CDTF">1601-01-01T00:00:00Z</dcterms:created>
  <dcterms:modified xsi:type="dcterms:W3CDTF">2018-02-06T12:52:48Z</dcterms:modified>
</cp:coreProperties>
</file>