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33" r:id="rId3"/>
    <p:sldId id="429" r:id="rId4"/>
    <p:sldId id="440" r:id="rId5"/>
    <p:sldId id="434" r:id="rId6"/>
    <p:sldId id="435" r:id="rId7"/>
    <p:sldId id="436" r:id="rId8"/>
    <p:sldId id="430" r:id="rId9"/>
    <p:sldId id="437" r:id="rId10"/>
    <p:sldId id="432" r:id="rId11"/>
    <p:sldId id="408" r:id="rId12"/>
    <p:sldId id="428" r:id="rId13"/>
    <p:sldId id="413" r:id="rId14"/>
    <p:sldId id="438" r:id="rId15"/>
    <p:sldId id="415" r:id="rId16"/>
    <p:sldId id="425" r:id="rId17"/>
    <p:sldId id="412" r:id="rId18"/>
    <p:sldId id="416" r:id="rId19"/>
    <p:sldId id="417" r:id="rId20"/>
    <p:sldId id="418" r:id="rId21"/>
    <p:sldId id="419" r:id="rId22"/>
    <p:sldId id="439" r:id="rId23"/>
    <p:sldId id="411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8" autoAdjust="0"/>
    <p:restoredTop sz="92677" autoAdjust="0"/>
  </p:normalViewPr>
  <p:slideViewPr>
    <p:cSldViewPr>
      <p:cViewPr varScale="1">
        <p:scale>
          <a:sx n="64" d="100"/>
          <a:sy n="64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A568CFEF-5782-4DCA-A699-644797634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CCB83ED-4E01-460E-809E-666DD18D8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3ACE8-8BAC-46C1-B627-183E9680E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0349-23CC-4315-B52A-8B5EA6C32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7005-C903-4FF3-8E65-31A91E2CA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B086D-983A-4685-A836-21D91F9D5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F8EA-DE25-438C-A4E0-08F1164E1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D055-4D22-469A-9F01-841D1A1CC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3F05F-EAFF-4EA8-B03B-1CC39608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35D1-358E-4799-80E5-2CBF3CC63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9F8BC-9C45-403F-B560-DE548B337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BC04C-D4CF-46D7-9A78-CB0DF9712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FC335-8AC9-4C4F-8F08-44EA6E182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49198-2288-492C-99A4-2BDC35142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BE24A-33F4-4405-B11B-9A2D65EC8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33D81-E6CA-4E60-8B4C-6FD5E1787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7D15E988-30D5-4C4E-A5FD-154838FE5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65E5FD67-3734-45DF-B153-CC6311D1C3EB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ECE408/CS483/CSE408 </a:t>
            </a:r>
            <a:r>
              <a:rPr lang="en-US" sz="2800" dirty="0"/>
              <a:t>Fall 2017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ea typeface="Gulim" pitchFamily="34" charset="-127"/>
              </a:rPr>
              <a:t> </a:t>
            </a:r>
            <a:r>
              <a:rPr lang="en-US" sz="3200" dirty="0">
                <a:ea typeface="Gulim" pitchFamily="34" charset="-127"/>
              </a:rPr>
              <a:t>Applied Parallel Programming</a:t>
            </a:r>
            <a:r>
              <a:rPr lang="en-US" altLang="ko-KR" sz="3600" dirty="0">
                <a:ea typeface="Gulim" pitchFamily="34" charset="-127"/>
              </a:rPr>
              <a:t/>
            </a:r>
            <a:br>
              <a:rPr lang="en-US" altLang="ko-KR" sz="3600" dirty="0">
                <a:ea typeface="Gulim" pitchFamily="34" charset="-127"/>
              </a:rPr>
            </a:br>
            <a:r>
              <a:rPr lang="en-US" altLang="ko-KR" sz="3600" dirty="0">
                <a:ea typeface="Gulim" pitchFamily="34" charset="-127"/>
              </a:rPr>
              <a:t/>
            </a:r>
            <a:br>
              <a:rPr lang="en-US" altLang="ko-KR" sz="3600" dirty="0">
                <a:ea typeface="Gulim" pitchFamily="34" charset="-127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Lecture 8:</a:t>
            </a:r>
            <a:r>
              <a:rPr lang="en-US" dirty="0"/>
              <a:t> Tiled Convolution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73050" y="182563"/>
            <a:ext cx="8596313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__global__ void convolution_1D_tiled_cache_kernel(float *N, float *P, </a:t>
            </a:r>
          </a:p>
          <a:p>
            <a:pPr eaLnBrk="1" hangingPunct="1"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Width) {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__shared__ float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[TILE_WIDTH];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radius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This_tile_start_point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Next_tile_start_point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+ 1)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i - radius;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j ++)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0 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Width)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if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This_tile_start_point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&amp;&amp;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Next_tile_start_point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threadIdx.x-radius+j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]*M[j];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} else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+= N[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* M[j];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2311C-9C9E-47BB-A72B-12996CAA6A40}"/>
              </a:ext>
            </a:extLst>
          </p:cNvPr>
          <p:cNvSpPr txBox="1"/>
          <p:nvPr/>
        </p:nvSpPr>
        <p:spPr>
          <a:xfrm>
            <a:off x="5486400" y="167640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</a:t>
            </a: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1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</a:t>
            </a:r>
            <a:br>
              <a:rPr lang="en-US" dirty="0" smtClean="0"/>
            </a:br>
            <a:r>
              <a:rPr lang="en-US" dirty="0" smtClean="0"/>
              <a:t>Output </a:t>
            </a:r>
            <a:r>
              <a:rPr lang="en-US" dirty="0"/>
              <a:t>Tiling and Thread Index  (P)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35000" y="1327150"/>
            <a:ext cx="83058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8AADE065-161B-43F2-A778-4C3E79625E94}" type="slidenum">
              <a:rPr lang="en-US" sz="1400" smtClean="0">
                <a:latin typeface="Times New Roman" pitchFamily="18" charset="0"/>
              </a:rPr>
              <a:pPr eaLnBrk="1" hangingPunct="1"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2100" y="3124200"/>
            <a:ext cx="6400800" cy="318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7500" y="31115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54300" y="31115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21100" y="3124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7900" y="3124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42000" y="3124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96100" y="3124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2100" y="41783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28900" y="4191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21100" y="41783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41783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42000" y="41783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2100" y="52451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54300" y="52451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21100" y="52451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87900" y="52578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54700" y="52451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08800" y="4165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68500" y="3568700"/>
            <a:ext cx="127000" cy="88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33" name="Rectangle 1"/>
          <p:cNvSpPr>
            <a:spLocks noChangeArrowheads="1"/>
          </p:cNvSpPr>
          <p:nvPr/>
        </p:nvSpPr>
        <p:spPr bwMode="auto">
          <a:xfrm>
            <a:off x="1562100" y="2508250"/>
            <a:ext cx="712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err="1"/>
              <a:t>col_o</a:t>
            </a:r>
            <a:r>
              <a:rPr lang="en-US" sz="2400" b="1" dirty="0"/>
              <a:t> = </a:t>
            </a:r>
            <a:r>
              <a:rPr lang="en-US" sz="2400" b="1" dirty="0" err="1"/>
              <a:t>blockIdx.x</a:t>
            </a:r>
            <a:r>
              <a:rPr lang="en-US" sz="2400" b="1" dirty="0"/>
              <a:t> * TILE_WIDTH + </a:t>
            </a:r>
            <a:r>
              <a:rPr lang="en-US" sz="2400" b="1" dirty="0" err="1"/>
              <a:t>threadIdx.x</a:t>
            </a:r>
            <a:r>
              <a:rPr lang="en-US" sz="2400" b="1" dirty="0"/>
              <a:t>;</a:t>
            </a:r>
            <a:endParaRPr lang="en-US" sz="2400" dirty="0"/>
          </a:p>
        </p:txBody>
      </p:sp>
      <p:sp>
        <p:nvSpPr>
          <p:cNvPr id="17434" name="Rectangle 25"/>
          <p:cNvSpPr>
            <a:spLocks noChangeArrowheads="1"/>
          </p:cNvSpPr>
          <p:nvPr/>
        </p:nvSpPr>
        <p:spPr bwMode="auto">
          <a:xfrm rot="-5400000">
            <a:off x="-1577976" y="3886170"/>
            <a:ext cx="551815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2000" b="1" dirty="0" err="1"/>
              <a:t>row_o</a:t>
            </a:r>
            <a:r>
              <a:rPr lang="en-US" sz="2000" b="1" dirty="0"/>
              <a:t> = </a:t>
            </a:r>
            <a:r>
              <a:rPr lang="en-US" sz="2000" b="1" dirty="0" err="1"/>
              <a:t>blockIdx.y</a:t>
            </a:r>
            <a:r>
              <a:rPr lang="en-US" sz="2000" b="1" dirty="0"/>
              <a:t>*TILE_SIZE + </a:t>
            </a:r>
            <a:r>
              <a:rPr lang="en-US" sz="2000" b="1" dirty="0" err="1"/>
              <a:t>threadIdx.y</a:t>
            </a:r>
            <a:r>
              <a:rPr lang="en-US" sz="2000" b="1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 </a:t>
            </a:r>
            <a:r>
              <a:rPr lang="en-US" dirty="0" smtClean="0"/>
              <a:t>Tile Loading in </a:t>
            </a:r>
            <a:r>
              <a:rPr lang="en-US" dirty="0"/>
              <a:t>2D</a:t>
            </a:r>
          </a:p>
        </p:txBody>
      </p:sp>
      <p:sp>
        <p:nvSpPr>
          <p:cNvPr id="36867" name="Content Placeholder 7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1524000"/>
          </a:xfrm>
        </p:spPr>
        <p:txBody>
          <a:bodyPr/>
          <a:lstStyle/>
          <a:p>
            <a:r>
              <a:rPr lang="en-US" dirty="0"/>
              <a:t>Load a tile of N into shared memory</a:t>
            </a:r>
          </a:p>
          <a:p>
            <a:pPr lvl="1"/>
            <a:r>
              <a:rPr lang="en-US" dirty="0"/>
              <a:t>All threads participate in loading</a:t>
            </a:r>
          </a:p>
          <a:p>
            <a:pPr lvl="1"/>
            <a:r>
              <a:rPr lang="en-US" dirty="0"/>
              <a:t>A subset of threads then use each N element in shared memory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9BFDB2FC-3F96-4B74-8B1A-D648925750EA}" type="slidenum">
              <a:rPr lang="en-US" sz="1400" smtClean="0">
                <a:latin typeface="Times New Roman" pitchFamily="18" charset="0"/>
              </a:rPr>
              <a:pPr eaLnBrk="1" hangingPunct="1"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429000"/>
            <a:ext cx="3276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71" name="TextBox 8"/>
          <p:cNvSpPr txBox="1">
            <a:spLocks noChangeArrowheads="1"/>
          </p:cNvSpPr>
          <p:nvPr/>
        </p:nvSpPr>
        <p:spPr bwMode="auto">
          <a:xfrm>
            <a:off x="4178300" y="2984500"/>
            <a:ext cx="2103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400" dirty="0"/>
              <a:t>TILE_WIDTH</a:t>
            </a:r>
          </a:p>
        </p:txBody>
      </p:sp>
      <p:sp>
        <p:nvSpPr>
          <p:cNvPr id="36872" name="TextBox 9"/>
          <p:cNvSpPr txBox="1">
            <a:spLocks noChangeArrowheads="1"/>
          </p:cNvSpPr>
          <p:nvPr/>
        </p:nvSpPr>
        <p:spPr bwMode="auto">
          <a:xfrm rot="-5400000">
            <a:off x="1704965" y="4760268"/>
            <a:ext cx="2103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400" dirty="0"/>
              <a:t>TILE_WIDTH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4038600"/>
            <a:ext cx="1201738" cy="110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74" name="TextBox 11"/>
          <p:cNvSpPr txBox="1">
            <a:spLocks noChangeArrowheads="1"/>
          </p:cNvSpPr>
          <p:nvPr/>
        </p:nvSpPr>
        <p:spPr bwMode="auto">
          <a:xfrm rot="-5400000">
            <a:off x="2962797" y="4486861"/>
            <a:ext cx="13562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dirty="0" err="1"/>
              <a:t>Mask_Width</a:t>
            </a:r>
            <a:endParaRPr lang="en-US" dirty="0"/>
          </a:p>
        </p:txBody>
      </p:sp>
      <p:sp>
        <p:nvSpPr>
          <p:cNvPr id="36875" name="TextBox 12"/>
          <p:cNvSpPr txBox="1">
            <a:spLocks noChangeArrowheads="1"/>
          </p:cNvSpPr>
          <p:nvPr/>
        </p:nvSpPr>
        <p:spPr bwMode="auto">
          <a:xfrm>
            <a:off x="3708400" y="3708400"/>
            <a:ext cx="13562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dirty="0" err="1"/>
              <a:t>Mask_Width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00538" y="4414838"/>
            <a:ext cx="219075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403350" y="1803400"/>
            <a:ext cx="45593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0100" y="2413000"/>
            <a:ext cx="3276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tiles need to be larger than output tiles.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70100" y="5537200"/>
            <a:ext cx="3276600" cy="622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03350" y="1803400"/>
            <a:ext cx="666750" cy="435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46700" y="2413000"/>
            <a:ext cx="615950" cy="375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204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04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F39DF853-503A-4CDC-BA5C-084C347A5F5C}" type="slidenum">
              <a:rPr lang="en-US" sz="1400" smtClean="0">
                <a:latin typeface="Times New Roman" pitchFamily="18" charset="0"/>
              </a:rPr>
              <a:pPr eaLnBrk="1" hangingPunct="1"/>
              <a:t>13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4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5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83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8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16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24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355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36763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368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16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24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2000" y="2413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431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416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24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35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320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431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416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224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335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320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31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416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03350" y="18161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386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98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546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530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78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386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980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53013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530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578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386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498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8250" y="5245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594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578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386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498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82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594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578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386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498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482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3594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578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19600" y="46482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542" name="TextBox 65"/>
          <p:cNvSpPr txBox="1">
            <a:spLocks noChangeArrowheads="1"/>
          </p:cNvSpPr>
          <p:nvPr/>
        </p:nvSpPr>
        <p:spPr bwMode="auto">
          <a:xfrm>
            <a:off x="2506663" y="3671888"/>
            <a:ext cx="2547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/>
              <a:t>Output Tile</a:t>
            </a:r>
          </a:p>
        </p:txBody>
      </p:sp>
      <p:sp>
        <p:nvSpPr>
          <p:cNvPr id="20543" name="TextBox 66"/>
          <p:cNvSpPr txBox="1">
            <a:spLocks noChangeArrowheads="1"/>
          </p:cNvSpPr>
          <p:nvPr/>
        </p:nvSpPr>
        <p:spPr bwMode="auto">
          <a:xfrm>
            <a:off x="6769100" y="2870200"/>
            <a:ext cx="2181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/>
              <a:t>Input Tile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178550" y="3211513"/>
            <a:ext cx="5905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24600" y="41910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</a:t>
            </a:r>
            <a:r>
              <a:rPr lang="en-US" sz="2000" dirty="0" smtClean="0"/>
              <a:t>show</a:t>
            </a:r>
            <a:r>
              <a:rPr lang="en-US" sz="2000" dirty="0" smtClean="0"/>
              <a:t> strategy 2 </a:t>
            </a:r>
            <a:r>
              <a:rPr lang="en-US" sz="2000" dirty="0"/>
              <a:t>where the input tile will be loaded into the shared memory.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Block Width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9906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dim3 </a:t>
            </a:r>
            <a:r>
              <a:rPr lang="en-US" b="1" dirty="0" err="1"/>
              <a:t>dimBlock</a:t>
            </a:r>
            <a:r>
              <a:rPr lang="en-US" b="1" dirty="0"/>
              <a:t>(TILE_WIDTH+4,TILE_WIDTH+4, 1);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general, block width should be </a:t>
            </a:r>
          </a:p>
          <a:p>
            <a:pPr marL="0" indent="0">
              <a:buFontTx/>
              <a:buNone/>
            </a:pPr>
            <a:r>
              <a:rPr lang="en-US" dirty="0"/>
              <a:t>	TILE_WIDTH + (</a:t>
            </a:r>
            <a:r>
              <a:rPr lang="en-US" dirty="0" err="1"/>
              <a:t>Mask_Width</a:t>
            </a:r>
            <a:r>
              <a:rPr lang="en-US" dirty="0"/>
              <a:t> -1)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Dim3 </a:t>
            </a:r>
            <a:r>
              <a:rPr lang="en-US" dirty="0" err="1" smtClean="0"/>
              <a:t>dimGrid</a:t>
            </a:r>
            <a:r>
              <a:rPr lang="en-US" dirty="0" smtClean="0"/>
              <a:t>(ceil(</a:t>
            </a:r>
            <a:r>
              <a:rPr lang="en-US" dirty="0" err="1"/>
              <a:t>P</a:t>
            </a:r>
            <a:r>
              <a:rPr lang="en-US" dirty="0" err="1" smtClean="0"/>
              <a:t>.width</a:t>
            </a:r>
            <a:r>
              <a:rPr lang="en-US" dirty="0"/>
              <a:t>/(1.0*TILE_WIDTH)), 				     </a:t>
            </a:r>
            <a:r>
              <a:rPr lang="en-US" dirty="0" smtClean="0"/>
              <a:t>ceil(</a:t>
            </a:r>
            <a:r>
              <a:rPr lang="en-US" dirty="0" err="1"/>
              <a:t>P</a:t>
            </a:r>
            <a:r>
              <a:rPr lang="en-US" dirty="0" err="1" smtClean="0"/>
              <a:t>.height</a:t>
            </a:r>
            <a:r>
              <a:rPr lang="en-US" dirty="0"/>
              <a:t>/(1.0*TILE_WIDTH)), 1)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7F1A5B4-4687-4CFE-A5D9-ABA4D395DC95}" type="slidenum">
              <a:rPr lang="en-US" sz="1400" smtClean="0">
                <a:latin typeface="Times New Roman" pitchFamily="18" charset="0"/>
              </a:rPr>
              <a:pPr eaLnBrk="1" hangingPunct="1"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5410200"/>
            <a:ext cx="560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need to be enough thread blocks to generate all P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Mismatch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thread block that matches input tile size</a:t>
            </a:r>
          </a:p>
          <a:p>
            <a:pPr lvl="1"/>
            <a:r>
              <a:rPr lang="en-US" dirty="0"/>
              <a:t>Each thread loads one element of the input tile</a:t>
            </a:r>
          </a:p>
          <a:p>
            <a:pPr lvl="1"/>
            <a:r>
              <a:rPr lang="en-US" dirty="0"/>
              <a:t>Some threads do not participate in calculating output</a:t>
            </a:r>
          </a:p>
          <a:p>
            <a:pPr lvl="2"/>
            <a:r>
              <a:rPr lang="en-US" dirty="0"/>
              <a:t>There will be if statements and control divergence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19CC6CFF-3B8F-4F5F-AB52-260F9DDAD127}" type="slidenum">
              <a:rPr lang="en-US" sz="1400" smtClean="0">
                <a:latin typeface="Times New Roman" pitchFamily="18" charset="0"/>
              </a:rPr>
              <a:pPr eaLnBrk="1" hangingPunct="1"/>
              <a:t>15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2971800"/>
            <a:ext cx="3733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from output coordinates to input coordinates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50DE3FA-50A6-41FF-BC7D-A5CB6D749743}" type="slidenum">
              <a:rPr lang="en-US" sz="1400" smtClean="0">
                <a:latin typeface="Times New Roman" pitchFamily="18" charset="0"/>
              </a:rPr>
              <a:pPr eaLnBrk="1" hangingPunct="1"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971800"/>
            <a:ext cx="30480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4900" y="2730500"/>
            <a:ext cx="3733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2997200"/>
            <a:ext cx="30480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19600" y="3810000"/>
            <a:ext cx="3810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from output coordinates to input coordinate 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tx</a:t>
            </a:r>
            <a:r>
              <a:rPr lang="en-US" b="1" dirty="0"/>
              <a:t> = </a:t>
            </a:r>
            <a:r>
              <a:rPr lang="en-US" b="1" dirty="0" err="1"/>
              <a:t>threadIdx.x</a:t>
            </a:r>
            <a:r>
              <a:rPr lang="en-US" b="1" dirty="0"/>
              <a:t>;</a:t>
            </a:r>
          </a:p>
          <a:p>
            <a:pPr marL="0" indent="0">
              <a:buFontTx/>
              <a:buNone/>
            </a:pPr>
            <a:r>
              <a:rPr lang="en-US" b="1" dirty="0" err="1"/>
              <a:t>int</a:t>
            </a:r>
            <a:r>
              <a:rPr lang="en-US" b="1" dirty="0"/>
              <a:t> ty = </a:t>
            </a:r>
            <a:r>
              <a:rPr lang="en-US" b="1" dirty="0" err="1"/>
              <a:t>threadIdx.y</a:t>
            </a:r>
            <a:r>
              <a:rPr lang="en-US" b="1" dirty="0"/>
              <a:t>;</a:t>
            </a:r>
          </a:p>
          <a:p>
            <a:pPr marL="0" indent="0">
              <a:buFontTx/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row_o</a:t>
            </a:r>
            <a:r>
              <a:rPr lang="en-US" b="1" dirty="0"/>
              <a:t> = </a:t>
            </a:r>
            <a:r>
              <a:rPr lang="en-US" b="1" dirty="0" err="1"/>
              <a:t>blockIdx.y</a:t>
            </a:r>
            <a:r>
              <a:rPr lang="en-US" b="1" dirty="0"/>
              <a:t> * TILE_WIDTH + ty;</a:t>
            </a:r>
          </a:p>
          <a:p>
            <a:pPr marL="0" indent="0">
              <a:buFontTx/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col_o</a:t>
            </a:r>
            <a:r>
              <a:rPr lang="en-US" b="1" dirty="0"/>
              <a:t> = </a:t>
            </a:r>
            <a:r>
              <a:rPr lang="en-US" b="1" dirty="0" err="1"/>
              <a:t>blockIdx.x</a:t>
            </a:r>
            <a:r>
              <a:rPr lang="en-US" b="1" dirty="0"/>
              <a:t> * TILE_WIDTH + </a:t>
            </a:r>
            <a:r>
              <a:rPr lang="en-US" b="1" dirty="0" err="1"/>
              <a:t>tx</a:t>
            </a:r>
            <a:r>
              <a:rPr lang="en-US" b="1" dirty="0"/>
              <a:t>;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row_i</a:t>
            </a:r>
            <a:r>
              <a:rPr lang="en-US" b="1" dirty="0"/>
              <a:t> = </a:t>
            </a:r>
            <a:r>
              <a:rPr lang="en-US" b="1" dirty="0" err="1"/>
              <a:t>row_o</a:t>
            </a:r>
            <a:r>
              <a:rPr lang="en-US" b="1" dirty="0"/>
              <a:t> - 2;</a:t>
            </a:r>
          </a:p>
          <a:p>
            <a:pPr marL="0" indent="0">
              <a:buFontTx/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col_i</a:t>
            </a:r>
            <a:r>
              <a:rPr lang="en-US" b="1" dirty="0"/>
              <a:t> = </a:t>
            </a:r>
            <a:r>
              <a:rPr lang="en-US" b="1" dirty="0" err="1"/>
              <a:t>col_o</a:t>
            </a:r>
            <a:r>
              <a:rPr lang="en-US" b="1" dirty="0"/>
              <a:t> - 2;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D55C051-0FF0-4AF4-9E1E-78B77DAA0958}" type="slidenum">
              <a:rPr lang="en-US" sz="1400" smtClean="0">
                <a:latin typeface="Times New Roman" pitchFamily="18" charset="0"/>
              </a:rPr>
              <a:pPr eaLnBrk="1" hangingPunct="1"/>
              <a:t>17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162300" y="3556000"/>
            <a:ext cx="11430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35200" y="1866900"/>
            <a:ext cx="11430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that loads halos outside N should return 0.0 </a:t>
            </a:r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0B083716-D88A-4DFD-A8FF-4578AFECAD83}" type="slidenum">
              <a:rPr lang="en-US" sz="1400" smtClean="0">
                <a:latin typeface="Times New Roman" pitchFamily="18" charset="0"/>
              </a:rPr>
              <a:pPr eaLnBrk="1" hangingPunct="1"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9500" y="1981200"/>
            <a:ext cx="45847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9500" y="1981200"/>
            <a:ext cx="914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39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83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27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71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495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39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783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27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071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622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6600" y="3670300"/>
            <a:ext cx="914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910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054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98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622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66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054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198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622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766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910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54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198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Care of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572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  float output = 0.0f;</a:t>
            </a:r>
          </a:p>
          <a:p>
            <a:pPr>
              <a:defRPr/>
            </a:pPr>
            <a:endParaRPr lang="en-US" b="1" dirty="0"/>
          </a:p>
          <a:p>
            <a:pPr marL="0" indent="0">
              <a:buFontTx/>
              <a:buNone/>
              <a:defRPr/>
            </a:pPr>
            <a:r>
              <a:rPr lang="en-US" b="1" dirty="0"/>
              <a:t>  if((</a:t>
            </a:r>
            <a:r>
              <a:rPr lang="en-US" b="1" dirty="0" err="1"/>
              <a:t>row_i</a:t>
            </a:r>
            <a:r>
              <a:rPr lang="en-US" b="1" dirty="0"/>
              <a:t> &gt;= 0) &amp;&amp; (</a:t>
            </a:r>
            <a:r>
              <a:rPr lang="en-US" b="1" dirty="0" err="1"/>
              <a:t>row_i</a:t>
            </a:r>
            <a:r>
              <a:rPr lang="en-US" b="1" dirty="0"/>
              <a:t> &lt; </a:t>
            </a:r>
            <a:r>
              <a:rPr lang="en-US" b="1" dirty="0" err="1"/>
              <a:t>N.height</a:t>
            </a:r>
            <a:r>
              <a:rPr lang="en-US" b="1" dirty="0"/>
              <a:t>) &amp;&amp; 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(</a:t>
            </a:r>
            <a:r>
              <a:rPr lang="en-US" b="1" dirty="0" err="1"/>
              <a:t>col_i</a:t>
            </a:r>
            <a:r>
              <a:rPr lang="en-US" b="1" dirty="0"/>
              <a:t> &gt;= 0)  &amp;&amp; (</a:t>
            </a:r>
            <a:r>
              <a:rPr lang="en-US" b="1" dirty="0" err="1"/>
              <a:t>col_i</a:t>
            </a:r>
            <a:r>
              <a:rPr lang="en-US" b="1" dirty="0"/>
              <a:t> &lt; </a:t>
            </a:r>
            <a:r>
              <a:rPr lang="en-US" b="1" dirty="0" err="1"/>
              <a:t>N.width</a:t>
            </a:r>
            <a:r>
              <a:rPr lang="en-US" b="1" dirty="0"/>
              <a:t>) ) {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Ns[</a:t>
            </a:r>
            <a:r>
              <a:rPr lang="en-US" b="1" dirty="0" err="1"/>
              <a:t>ty</a:t>
            </a:r>
            <a:r>
              <a:rPr lang="en-US" b="1" dirty="0"/>
              <a:t>][</a:t>
            </a:r>
            <a:r>
              <a:rPr lang="en-US" b="1" dirty="0" err="1"/>
              <a:t>tx</a:t>
            </a:r>
            <a:r>
              <a:rPr lang="en-US" b="1" dirty="0"/>
              <a:t>] = </a:t>
            </a:r>
            <a:r>
              <a:rPr lang="en-US" b="1" dirty="0" err="1"/>
              <a:t>N.elements</a:t>
            </a:r>
            <a:r>
              <a:rPr lang="en-US" b="1" dirty="0"/>
              <a:t>[</a:t>
            </a:r>
            <a:r>
              <a:rPr lang="en-US" b="1" dirty="0" err="1"/>
              <a:t>row_i</a:t>
            </a:r>
            <a:r>
              <a:rPr lang="en-US" b="1" dirty="0"/>
              <a:t>*</a:t>
            </a:r>
            <a:r>
              <a:rPr lang="en-US" b="1" dirty="0" err="1"/>
              <a:t>N.width</a:t>
            </a:r>
            <a:r>
              <a:rPr lang="en-US" b="1" dirty="0"/>
              <a:t> + </a:t>
            </a:r>
            <a:r>
              <a:rPr lang="en-US" b="1" dirty="0" err="1"/>
              <a:t>col_i</a:t>
            </a:r>
            <a:r>
              <a:rPr lang="en-US" b="1" dirty="0"/>
              <a:t>];</a:t>
            </a:r>
            <a:endParaRPr lang="pt-BR" b="1" dirty="0"/>
          </a:p>
          <a:p>
            <a:pPr marL="0" indent="0">
              <a:buFontTx/>
              <a:buNone/>
              <a:defRPr/>
            </a:pPr>
            <a:r>
              <a:rPr lang="en-US" b="1" dirty="0"/>
              <a:t>  }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else{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Ns[</a:t>
            </a:r>
            <a:r>
              <a:rPr lang="en-US" b="1" dirty="0" err="1"/>
              <a:t>ty</a:t>
            </a:r>
            <a:r>
              <a:rPr lang="en-US" b="1" dirty="0"/>
              <a:t>][</a:t>
            </a:r>
            <a:r>
              <a:rPr lang="en-US" b="1" dirty="0" err="1"/>
              <a:t>tx</a:t>
            </a:r>
            <a:r>
              <a:rPr lang="en-US" b="1" dirty="0"/>
              <a:t>] = 0.0f;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}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A1491FDB-CA70-49B4-AC43-02405744FD50}" type="slidenum">
              <a:rPr lang="en-US" sz="1400" smtClean="0">
                <a:latin typeface="Times New Roman" pitchFamily="18" charset="0"/>
              </a:rPr>
              <a:pPr eaLnBrk="1" hangingPunct="1"/>
              <a:t>19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tiled convolution algorithms</a:t>
            </a:r>
          </a:p>
          <a:p>
            <a:pPr lvl="1"/>
            <a:r>
              <a:rPr lang="en-US" dirty="0"/>
              <a:t>Some intricate aspects of tiling algorithms</a:t>
            </a:r>
          </a:p>
          <a:p>
            <a:pPr lvl="1"/>
            <a:r>
              <a:rPr lang="en-US" dirty="0"/>
              <a:t>Output tiles versus input tiles</a:t>
            </a:r>
          </a:p>
          <a:p>
            <a:pPr lvl="1"/>
            <a:r>
              <a:rPr lang="en-US" dirty="0"/>
              <a:t>Three different styles of input tile loading</a:t>
            </a:r>
          </a:p>
          <a:p>
            <a:pPr lvl="1"/>
            <a:r>
              <a:rPr lang="en-US" dirty="0"/>
              <a:t>To prepare for MP-4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threads do not participate in calculating output.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305800" cy="3276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  if(ty &lt; TILE_WIDTH &amp;&amp; </a:t>
            </a:r>
            <a:r>
              <a:rPr lang="en-US" b="1" dirty="0" err="1"/>
              <a:t>tx</a:t>
            </a:r>
            <a:r>
              <a:rPr lang="en-US" b="1" dirty="0"/>
              <a:t> &lt; TILE_WIDTH){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</a:t>
            </a:r>
            <a:r>
              <a:rPr lang="nn-NO" b="1" dirty="0"/>
              <a:t>for(i = 0; i &lt; 5; i++) {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  for(j = 0; j &lt; 5; j++) {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    output += Mc[i][j] * Ns[</a:t>
            </a:r>
            <a:r>
              <a:rPr lang="en-US" b="1" dirty="0" err="1"/>
              <a:t>i+ty</a:t>
            </a:r>
            <a:r>
              <a:rPr lang="en-US" b="1" dirty="0"/>
              <a:t>][</a:t>
            </a:r>
            <a:r>
              <a:rPr lang="en-US" b="1" dirty="0" err="1"/>
              <a:t>j+tx</a:t>
            </a:r>
            <a:r>
              <a:rPr lang="en-US" b="1" dirty="0"/>
              <a:t>];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   }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}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03CF672C-3C08-4A3A-A177-9D97CE09119C}" type="slidenum">
              <a:rPr lang="en-US" sz="1400" smtClean="0">
                <a:latin typeface="Times New Roman" pitchFamily="18" charset="0"/>
              </a:rPr>
              <a:pPr eaLnBrk="1" hangingPunct="1"/>
              <a:t>20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threads do not write output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72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  if(</a:t>
            </a:r>
            <a:r>
              <a:rPr lang="en-US" b="1" dirty="0" err="1"/>
              <a:t>row_o</a:t>
            </a:r>
            <a:r>
              <a:rPr lang="en-US" b="1" dirty="0"/>
              <a:t> &lt; </a:t>
            </a:r>
            <a:r>
              <a:rPr lang="en-US" b="1" dirty="0" err="1"/>
              <a:t>P.height</a:t>
            </a:r>
            <a:r>
              <a:rPr lang="en-US" b="1" dirty="0"/>
              <a:t> &amp;&amp; </a:t>
            </a:r>
            <a:r>
              <a:rPr lang="en-US" b="1" dirty="0" err="1"/>
              <a:t>col_o</a:t>
            </a:r>
            <a:r>
              <a:rPr lang="en-US" b="1" dirty="0"/>
              <a:t> &lt; </a:t>
            </a:r>
            <a:r>
              <a:rPr lang="en-US" b="1" dirty="0" err="1"/>
              <a:t>P.width</a:t>
            </a:r>
            <a:r>
              <a:rPr lang="en-US" b="1" dirty="0"/>
              <a:t>)</a:t>
            </a:r>
          </a:p>
          <a:p>
            <a:pPr marL="0" indent="0">
              <a:buFontTx/>
              <a:buNone/>
            </a:pPr>
            <a:r>
              <a:rPr lang="en-US" b="1" dirty="0"/>
              <a:t>    </a:t>
            </a:r>
            <a:r>
              <a:rPr lang="en-US" b="1" dirty="0" err="1"/>
              <a:t>P.elements</a:t>
            </a:r>
            <a:r>
              <a:rPr lang="en-US" b="1" dirty="0"/>
              <a:t>[</a:t>
            </a:r>
            <a:r>
              <a:rPr lang="en-US" b="1" dirty="0" err="1"/>
              <a:t>row_o</a:t>
            </a:r>
            <a:r>
              <a:rPr lang="en-US" b="1" dirty="0"/>
              <a:t> * </a:t>
            </a:r>
            <a:r>
              <a:rPr lang="en-US" b="1" dirty="0" err="1"/>
              <a:t>P.width</a:t>
            </a:r>
            <a:r>
              <a:rPr lang="en-US" b="1" dirty="0"/>
              <a:t> + </a:t>
            </a:r>
            <a:r>
              <a:rPr lang="en-US" b="1" dirty="0" err="1"/>
              <a:t>col_o</a:t>
            </a:r>
            <a:r>
              <a:rPr lang="en-US" b="1" dirty="0"/>
              <a:t>] = output;</a:t>
            </a:r>
          </a:p>
          <a:p>
            <a:pPr marL="0" indent="0">
              <a:buFontTx/>
              <a:buNone/>
            </a:pPr>
            <a:r>
              <a:rPr lang="en-US" b="1" dirty="0"/>
              <a:t>}</a:t>
            </a:r>
            <a:endParaRPr lang="en-US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C7A8BC89-E65D-4C53-8B09-5454A38B8507}" type="slidenum">
              <a:rPr lang="en-US" sz="1400" smtClean="0">
                <a:latin typeface="Times New Roman" pitchFamily="18" charset="0"/>
              </a:rPr>
              <a:pPr eaLnBrk="1" hangingPunct="1"/>
              <a:t>21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5439-A8A3-4C52-83E2-4354B826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3DD5-88D2-4EDF-AAB9-15847EC9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extend </a:t>
            </a:r>
            <a:r>
              <a:rPr lang="en-US" dirty="0" smtClean="0"/>
              <a:t>the1D strategy 3 tiled </a:t>
            </a:r>
            <a:r>
              <a:rPr lang="en-US" dirty="0"/>
              <a:t>convolution into </a:t>
            </a:r>
            <a:r>
              <a:rPr lang="en-US" dirty="0" smtClean="0"/>
              <a:t>a 2D strategy 3 </a:t>
            </a:r>
            <a:r>
              <a:rPr lang="en-US" dirty="0"/>
              <a:t>tiled convolution.</a:t>
            </a:r>
          </a:p>
          <a:p>
            <a:pPr lvl="1"/>
            <a:r>
              <a:rPr lang="en-US" dirty="0"/>
              <a:t>Each input tile matches its corresponding output tile</a:t>
            </a:r>
          </a:p>
          <a:p>
            <a:pPr lvl="1"/>
            <a:r>
              <a:rPr lang="en-US" dirty="0"/>
              <a:t>All halo elements will be loaded from global memory </a:t>
            </a:r>
            <a:endParaRPr lang="en-US" dirty="0" smtClean="0"/>
          </a:p>
          <a:p>
            <a:pPr lvl="1"/>
            <a:r>
              <a:rPr lang="en-US" dirty="0" smtClean="0"/>
              <a:t>If condition and divergence during inner product computation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808CB-3912-409D-9059-27680B3FD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28AF1-B620-445C-8894-3F5F9164B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MORE QUESTIONS?</a:t>
            </a:r>
            <a:br>
              <a:rPr lang="en-US" dirty="0"/>
            </a:br>
            <a:r>
              <a:rPr lang="en-US" dirty="0"/>
              <a:t>Read Chapter 7</a:t>
            </a:r>
          </a:p>
        </p:txBody>
      </p:sp>
      <p:sp>
        <p:nvSpPr>
          <p:cNvPr id="3379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smtClean="0"/>
              <a:t>© David Kirk/NVIDIA and Wen-mei W. Hwu       ECE408/CS483/ECE498al University of Illinois, 2007-2018</a:t>
            </a:r>
            <a:endParaRPr lang="en-US" sz="120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19B4C6E-F903-4A87-8992-07BA8276EEA2}" type="slidenum">
              <a:rPr lang="en-US" sz="1400" smtClean="0">
                <a:latin typeface="Times New Roman" pitchFamily="18" charset="0"/>
              </a:rPr>
              <a:pPr eaLnBrk="1" hangingPunct="1"/>
              <a:t>23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auto">
          <a:xfrm>
            <a:off x="4929981" y="5664200"/>
            <a:ext cx="693737" cy="4572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ghost</a:t>
            </a: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717808" y="2146240"/>
            <a:ext cx="7587992" cy="3975160"/>
            <a:chOff x="641608" y="914340"/>
            <a:chExt cx="7587992" cy="3975160"/>
          </a:xfrm>
        </p:grpSpPr>
        <p:sp>
          <p:nvSpPr>
            <p:cNvPr id="58" name="Rectangle 57"/>
            <p:cNvSpPr/>
            <p:nvPr/>
          </p:nvSpPr>
          <p:spPr>
            <a:xfrm>
              <a:off x="2104231" y="2355823"/>
              <a:ext cx="693737" cy="4572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ghost</a:t>
              </a:r>
            </a:p>
          </p:txBody>
        </p:sp>
        <p:sp>
          <p:nvSpPr>
            <p:cNvPr id="25604" name="TextBox 136"/>
            <p:cNvSpPr txBox="1">
              <a:spLocks noChangeArrowheads="1"/>
            </p:cNvSpPr>
            <p:nvPr/>
          </p:nvSpPr>
          <p:spPr bwMode="auto">
            <a:xfrm>
              <a:off x="641608" y="91434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096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68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14563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812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84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05213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183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9903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6713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343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7063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37363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24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72400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71850" y="2332038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9050" y="2332038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6725" y="2332038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3450" y="2332038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00650" y="2332038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14650" y="36766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71850" y="36766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19525" y="36766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6250" y="36766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43450" y="36766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0175" y="36766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14650" y="2332038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57450" y="367665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0250" y="36766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59038" y="2332038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37" name="TextBox 60"/>
            <p:cNvSpPr txBox="1">
              <a:spLocks noChangeArrowheads="1"/>
            </p:cNvSpPr>
            <p:nvPr/>
          </p:nvSpPr>
          <p:spPr bwMode="auto">
            <a:xfrm>
              <a:off x="739775" y="2390775"/>
              <a:ext cx="661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Tile 0</a:t>
              </a:r>
            </a:p>
          </p:txBody>
        </p:sp>
        <p:sp>
          <p:nvSpPr>
            <p:cNvPr id="25638" name="TextBox 61"/>
            <p:cNvSpPr txBox="1">
              <a:spLocks noChangeArrowheads="1"/>
            </p:cNvSpPr>
            <p:nvPr/>
          </p:nvSpPr>
          <p:spPr bwMode="auto">
            <a:xfrm>
              <a:off x="714375" y="3676650"/>
              <a:ext cx="6635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Tile 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19300" y="297497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66975" y="297497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24175" y="298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81375" y="298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48100" y="298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02125" y="298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59325" y="298767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07000" y="298767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25647" name="TextBox 75"/>
            <p:cNvSpPr txBox="1">
              <a:spLocks noChangeArrowheads="1"/>
            </p:cNvSpPr>
            <p:nvPr/>
          </p:nvSpPr>
          <p:spPr bwMode="auto">
            <a:xfrm>
              <a:off x="739775" y="3035300"/>
              <a:ext cx="661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Tile 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84375" y="443230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51100" y="443230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08300" y="44323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75025" y="44323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32225" y="44323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289425" y="44323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200650" y="443230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43450" y="443230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56" name="TextBox 88"/>
            <p:cNvSpPr txBox="1">
              <a:spLocks noChangeArrowheads="1"/>
            </p:cNvSpPr>
            <p:nvPr/>
          </p:nvSpPr>
          <p:spPr bwMode="auto">
            <a:xfrm>
              <a:off x="739775" y="4432300"/>
              <a:ext cx="6635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Tile 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1D Convolution Basic Idea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138588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84308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290763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75748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21468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3681413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160838" y="15240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461803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7523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522913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598963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44683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913563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391400" y="15240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928688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848600" y="1524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2445" y="112389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88" y="13291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755900" y="13291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606925" y="13291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61125" y="13291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04038" y="4206875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halo</a:t>
            </a:r>
          </a:p>
        </p:txBody>
      </p:sp>
      <p:cxnSp>
        <p:nvCxnSpPr>
          <p:cNvPr id="37" name="Straight Arrow Connector 36"/>
          <p:cNvCxnSpPr>
            <a:stCxn id="34" idx="1"/>
          </p:cNvCxnSpPr>
          <p:nvPr/>
        </p:nvCxnSpPr>
        <p:spPr>
          <a:xfrm flipH="1" flipV="1">
            <a:off x="5751513" y="3792538"/>
            <a:ext cx="1152525" cy="58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1"/>
            <a:endCxn id="73" idx="3"/>
          </p:cNvCxnSpPr>
          <p:nvPr/>
        </p:nvCxnSpPr>
        <p:spPr>
          <a:xfrm flipH="1">
            <a:off x="5740400" y="4376152"/>
            <a:ext cx="1163638" cy="7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  <a:endCxn id="33" idx="3"/>
          </p:cNvCxnSpPr>
          <p:nvPr/>
        </p:nvCxnSpPr>
        <p:spPr>
          <a:xfrm flipH="1">
            <a:off x="5743575" y="4376152"/>
            <a:ext cx="1160463" cy="76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</p:cNvCxnSpPr>
          <p:nvPr/>
        </p:nvCxnSpPr>
        <p:spPr>
          <a:xfrm flipH="1">
            <a:off x="2747963" y="4376152"/>
            <a:ext cx="4156075" cy="7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747963" y="4376152"/>
            <a:ext cx="4156075" cy="76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1"/>
          </p:cNvCxnSpPr>
          <p:nvPr/>
        </p:nvCxnSpPr>
        <p:spPr>
          <a:xfrm flipH="1">
            <a:off x="2771775" y="4376152"/>
            <a:ext cx="4132263" cy="1457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2103000" y="3563144"/>
            <a:ext cx="457200" cy="457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136"/>
          <p:cNvSpPr txBox="1">
            <a:spLocks noChangeArrowheads="1"/>
          </p:cNvSpPr>
          <p:nvPr/>
        </p:nvSpPr>
        <p:spPr bwMode="auto">
          <a:xfrm>
            <a:off x="926804" y="3316288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584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FFDA-5E33-4A48-9BC3-B9DE57F2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04" y="91603"/>
            <a:ext cx="8305800" cy="1143000"/>
          </a:xfrm>
        </p:spPr>
        <p:txBody>
          <a:bodyPr/>
          <a:lstStyle/>
          <a:p>
            <a:r>
              <a:rPr lang="en-US" dirty="0"/>
              <a:t>Three Tiling Strategies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08580-BADE-4AA5-B1A8-728364CE6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1C14C-845C-4035-97B4-DEF568D7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37FF3-F559-4AFE-9973-7BF72D06BEE3}"/>
              </a:ext>
            </a:extLst>
          </p:cNvPr>
          <p:cNvSpPr/>
          <p:nvPr/>
        </p:nvSpPr>
        <p:spPr>
          <a:xfrm>
            <a:off x="1447800" y="1600200"/>
            <a:ext cx="1752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1B5D8-C40D-42B6-ABE6-86D5E1DE6A54}"/>
              </a:ext>
            </a:extLst>
          </p:cNvPr>
          <p:cNvSpPr/>
          <p:nvPr/>
        </p:nvSpPr>
        <p:spPr>
          <a:xfrm>
            <a:off x="895350" y="2438400"/>
            <a:ext cx="28575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99D39-3EEE-403D-8238-C51E38C6CB44}"/>
              </a:ext>
            </a:extLst>
          </p:cNvPr>
          <p:cNvSpPr/>
          <p:nvPr/>
        </p:nvSpPr>
        <p:spPr>
          <a:xfrm>
            <a:off x="895350" y="2209800"/>
            <a:ext cx="55245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F9369-49BC-46A9-A18F-01021C2FBC48}"/>
              </a:ext>
            </a:extLst>
          </p:cNvPr>
          <p:cNvSpPr/>
          <p:nvPr/>
        </p:nvSpPr>
        <p:spPr>
          <a:xfrm>
            <a:off x="5792208" y="1598601"/>
            <a:ext cx="1752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E5102-A885-42A2-9C49-40103EC17775}"/>
              </a:ext>
            </a:extLst>
          </p:cNvPr>
          <p:cNvSpPr/>
          <p:nvPr/>
        </p:nvSpPr>
        <p:spPr>
          <a:xfrm>
            <a:off x="5239758" y="2436801"/>
            <a:ext cx="28575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AC4C7D-51D7-456C-96AA-D38A66D57FB6}"/>
              </a:ext>
            </a:extLst>
          </p:cNvPr>
          <p:cNvSpPr/>
          <p:nvPr/>
        </p:nvSpPr>
        <p:spPr>
          <a:xfrm>
            <a:off x="5239758" y="1355410"/>
            <a:ext cx="55245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43474-97AA-41EC-9860-82F46B32E6FD}"/>
              </a:ext>
            </a:extLst>
          </p:cNvPr>
          <p:cNvSpPr txBox="1"/>
          <p:nvPr/>
        </p:nvSpPr>
        <p:spPr>
          <a:xfrm>
            <a:off x="609600" y="3187416"/>
            <a:ext cx="3631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Strategy 1</a:t>
            </a:r>
          </a:p>
          <a:p>
            <a:r>
              <a:rPr lang="en-US" dirty="0"/>
              <a:t>1. Block size covers </a:t>
            </a:r>
            <a:r>
              <a:rPr lang="en-US" b="1" dirty="0"/>
              <a:t>output</a:t>
            </a:r>
            <a:r>
              <a:rPr lang="en-US" dirty="0"/>
              <a:t> tile</a:t>
            </a:r>
          </a:p>
          <a:p>
            <a:r>
              <a:rPr lang="en-US" dirty="0"/>
              <a:t>2. Use multiple steps to load input tile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099F1-BB2A-446E-A3E5-A4270DA6DD0F}"/>
              </a:ext>
            </a:extLst>
          </p:cNvPr>
          <p:cNvSpPr/>
          <p:nvPr/>
        </p:nvSpPr>
        <p:spPr>
          <a:xfrm>
            <a:off x="3198779" y="2209800"/>
            <a:ext cx="55245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D8604-6FB9-41B1-B99A-55037752EA15}"/>
              </a:ext>
            </a:extLst>
          </p:cNvPr>
          <p:cNvSpPr/>
          <p:nvPr/>
        </p:nvSpPr>
        <p:spPr>
          <a:xfrm>
            <a:off x="1446179" y="2208989"/>
            <a:ext cx="1750979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68D7C-CDEB-428E-974B-5C46527B6473}"/>
              </a:ext>
            </a:extLst>
          </p:cNvPr>
          <p:cNvSpPr txBox="1"/>
          <p:nvPr/>
        </p:nvSpPr>
        <p:spPr>
          <a:xfrm>
            <a:off x="856230" y="2839068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E21CB-A137-4C63-9953-45DB85A9E4AC}"/>
              </a:ext>
            </a:extLst>
          </p:cNvPr>
          <p:cNvSpPr/>
          <p:nvPr/>
        </p:nvSpPr>
        <p:spPr>
          <a:xfrm>
            <a:off x="1954419" y="2844969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Step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1D239-3195-401D-8FEA-0EFEAB08534A}"/>
              </a:ext>
            </a:extLst>
          </p:cNvPr>
          <p:cNvSpPr/>
          <p:nvPr/>
        </p:nvSpPr>
        <p:spPr>
          <a:xfrm>
            <a:off x="3117695" y="2826324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67DFF-76CE-46FF-9697-257350BA480C}"/>
              </a:ext>
            </a:extLst>
          </p:cNvPr>
          <p:cNvSpPr txBox="1"/>
          <p:nvPr/>
        </p:nvSpPr>
        <p:spPr>
          <a:xfrm>
            <a:off x="4495800" y="3112560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Strategy 2</a:t>
            </a:r>
          </a:p>
          <a:p>
            <a:r>
              <a:rPr lang="en-US" dirty="0"/>
              <a:t>1. Block size covers </a:t>
            </a:r>
            <a:r>
              <a:rPr lang="en-US" b="1" dirty="0"/>
              <a:t>input</a:t>
            </a:r>
            <a:r>
              <a:rPr lang="en-US" dirty="0"/>
              <a:t> tile</a:t>
            </a:r>
          </a:p>
          <a:p>
            <a:r>
              <a:rPr lang="en-US" dirty="0"/>
              <a:t>2. Load input tile in one step</a:t>
            </a:r>
          </a:p>
          <a:p>
            <a:pPr marL="227013" indent="-227013"/>
            <a:r>
              <a:rPr lang="en-US" dirty="0"/>
              <a:t>3. Turn off some threads when calculating 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6211E-5B5C-40D4-BF08-BDCD43D0A790}"/>
              </a:ext>
            </a:extLst>
          </p:cNvPr>
          <p:cNvSpPr/>
          <p:nvPr/>
        </p:nvSpPr>
        <p:spPr>
          <a:xfrm>
            <a:off x="7544808" y="1355410"/>
            <a:ext cx="55245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75A5D6-17E5-49A5-831F-617D83FD39DD}"/>
              </a:ext>
            </a:extLst>
          </p:cNvPr>
          <p:cNvSpPr/>
          <p:nvPr/>
        </p:nvSpPr>
        <p:spPr>
          <a:xfrm>
            <a:off x="3434066" y="4373315"/>
            <a:ext cx="1752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05B8C-EF43-4052-AEEF-E1CC70CFEC2C}"/>
              </a:ext>
            </a:extLst>
          </p:cNvPr>
          <p:cNvSpPr/>
          <p:nvPr/>
        </p:nvSpPr>
        <p:spPr>
          <a:xfrm>
            <a:off x="3430824" y="5211515"/>
            <a:ext cx="175584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1A116-0321-481E-82CB-5981FD76B765}"/>
              </a:ext>
            </a:extLst>
          </p:cNvPr>
          <p:cNvSpPr/>
          <p:nvPr/>
        </p:nvSpPr>
        <p:spPr>
          <a:xfrm>
            <a:off x="2881616" y="4982915"/>
            <a:ext cx="55245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BEAE85-CC4E-431F-8F4B-FF914744CACE}"/>
              </a:ext>
            </a:extLst>
          </p:cNvPr>
          <p:cNvSpPr/>
          <p:nvPr/>
        </p:nvSpPr>
        <p:spPr>
          <a:xfrm>
            <a:off x="5185045" y="4982915"/>
            <a:ext cx="55245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26957D-8ED3-438E-A0C0-955CFEC4C388}"/>
              </a:ext>
            </a:extLst>
          </p:cNvPr>
          <p:cNvSpPr/>
          <p:nvPr/>
        </p:nvSpPr>
        <p:spPr>
          <a:xfrm>
            <a:off x="3432445" y="4982104"/>
            <a:ext cx="1750979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59842-C592-424A-B196-E90D076B83B1}"/>
              </a:ext>
            </a:extLst>
          </p:cNvPr>
          <p:cNvSpPr txBox="1"/>
          <p:nvPr/>
        </p:nvSpPr>
        <p:spPr>
          <a:xfrm>
            <a:off x="2822635" y="5064137"/>
            <a:ext cx="66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Accessffrom</a:t>
            </a:r>
            <a:r>
              <a:rPr lang="en-US" sz="1200" dirty="0" smtClean="0"/>
              <a:t> </a:t>
            </a:r>
            <a:r>
              <a:rPr lang="en-US" sz="1200" dirty="0"/>
              <a:t>global mem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6CE686-10A4-4DF6-8918-2827387D0A99}"/>
              </a:ext>
            </a:extLst>
          </p:cNvPr>
          <p:cNvSpPr/>
          <p:nvPr/>
        </p:nvSpPr>
        <p:spPr>
          <a:xfrm>
            <a:off x="3489804" y="5618084"/>
            <a:ext cx="16125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shared memory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101E38-3AC2-46F3-A915-F2BAA4683ED9}"/>
              </a:ext>
            </a:extLst>
          </p:cNvPr>
          <p:cNvSpPr/>
          <p:nvPr/>
        </p:nvSpPr>
        <p:spPr>
          <a:xfrm>
            <a:off x="5158077" y="5064136"/>
            <a:ext cx="667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Accessffrom</a:t>
            </a:r>
            <a:r>
              <a:rPr lang="en-US" sz="1200" dirty="0" smtClean="0"/>
              <a:t> </a:t>
            </a:r>
            <a:r>
              <a:rPr lang="en-US" sz="1200" dirty="0"/>
              <a:t>global mem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4819C7-439E-4289-8347-623581BFAE88}"/>
              </a:ext>
            </a:extLst>
          </p:cNvPr>
          <p:cNvSpPr txBox="1"/>
          <p:nvPr/>
        </p:nvSpPr>
        <p:spPr>
          <a:xfrm>
            <a:off x="5284162" y="5704582"/>
            <a:ext cx="38144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Strategy 3</a:t>
            </a:r>
          </a:p>
          <a:p>
            <a:r>
              <a:rPr lang="en-US" dirty="0"/>
              <a:t>1. Block size covers </a:t>
            </a:r>
            <a:r>
              <a:rPr lang="en-US" b="1" dirty="0"/>
              <a:t>output</a:t>
            </a:r>
            <a:r>
              <a:rPr lang="en-US" dirty="0"/>
              <a:t> tile</a:t>
            </a:r>
          </a:p>
          <a:p>
            <a:r>
              <a:rPr lang="en-US" dirty="0"/>
              <a:t>2. Load only “core” of input tile</a:t>
            </a:r>
          </a:p>
          <a:p>
            <a:r>
              <a:rPr lang="en-US" dirty="0"/>
              <a:t>3. Access halo cells from global memory</a:t>
            </a:r>
          </a:p>
        </p:txBody>
      </p:sp>
    </p:spTree>
    <p:extLst>
      <p:ext uri="{BB962C8B-B14F-4D97-AF65-F5344CB8AC3E}">
        <p14:creationId xmlns:p14="http://schemas.microsoft.com/office/powerpoint/2010/main" val="26271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Loading the left halo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724400"/>
            <a:ext cx="8084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radius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/2;</a:t>
            </a:r>
          </a:p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radius) {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radius)] =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0) ? 0 :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858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430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907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574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14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814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60838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6180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752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5229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896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468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135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91400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28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848600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55900" y="22435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20992" y="350520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=6</a:t>
            </a:r>
          </a:p>
        </p:txBody>
      </p:sp>
      <p:cxnSp>
        <p:nvCxnSpPr>
          <p:cNvPr id="29" name="Straight Arrow Connector 28"/>
          <p:cNvCxnSpPr>
            <a:endCxn id="11" idx="2"/>
          </p:cNvCxnSpPr>
          <p:nvPr/>
        </p:nvCxnSpPr>
        <p:spPr>
          <a:xfrm flipV="1">
            <a:off x="3910013" y="28956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24680" y="3505200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halo_index_left</a:t>
            </a:r>
            <a:r>
              <a:rPr lang="en-US" dirty="0"/>
              <a:t> = 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71688" y="2895600"/>
            <a:ext cx="0" cy="458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8923" y="174886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843088" y="2087415"/>
            <a:ext cx="0" cy="1037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1866900" y="38862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314575" y="38862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71775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228975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695700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49725" y="38989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606925" y="38989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054600" y="38989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212050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85888" y="367447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8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internal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611" y="4684843"/>
            <a:ext cx="88248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blickDim.x+threadIdx.x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Width)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[radius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lse {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[radius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0.0f;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858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430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907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574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14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814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60838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6180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752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5229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896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468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135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91400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28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848600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55900" y="22435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20992" y="350520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=6</a:t>
            </a:r>
          </a:p>
        </p:txBody>
      </p:sp>
      <p:cxnSp>
        <p:nvCxnSpPr>
          <p:cNvPr id="29" name="Straight Arrow Connector 28"/>
          <p:cNvCxnSpPr>
            <a:endCxn id="11" idx="2"/>
          </p:cNvCxnSpPr>
          <p:nvPr/>
        </p:nvCxnSpPr>
        <p:spPr>
          <a:xfrm flipV="1">
            <a:off x="3910013" y="28956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3088" y="3505200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halo = 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71688" y="2895600"/>
            <a:ext cx="0" cy="458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8923" y="174886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843088" y="2087415"/>
            <a:ext cx="0" cy="1037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1866900" y="38862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314575" y="38862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71775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228975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695700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49725" y="38989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606925" y="38989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054600" y="38989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212050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85888" y="367447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right halo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724400"/>
            <a:ext cx="82076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+ 1)*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[radius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Width) ? 0 :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858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430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907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574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14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814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60838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6180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752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5229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896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4683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135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91400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28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848600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55900" y="22435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20992" y="350520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=6</a:t>
            </a:r>
          </a:p>
        </p:txBody>
      </p:sp>
      <p:cxnSp>
        <p:nvCxnSpPr>
          <p:cNvPr id="29" name="Straight Arrow Connector 28"/>
          <p:cNvCxnSpPr>
            <a:endCxn id="11" idx="2"/>
          </p:cNvCxnSpPr>
          <p:nvPr/>
        </p:nvCxnSpPr>
        <p:spPr>
          <a:xfrm flipV="1">
            <a:off x="3910013" y="28956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15638" y="3492933"/>
            <a:ext cx="20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halo_index_right</a:t>
            </a:r>
            <a:r>
              <a:rPr lang="en-US" dirty="0"/>
              <a:t> = 10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847155" y="2895600"/>
            <a:ext cx="0" cy="458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8923" y="1748861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 = 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843088" y="2087415"/>
            <a:ext cx="0" cy="1037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1866900" y="38862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314575" y="38862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71775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228975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695700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49725" y="38989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606925" y="38989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054600" y="38989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212050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85888" y="367447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4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19ACCD9-2618-4915-8053-FEFD4259DFE4}" type="slidenum">
              <a:rPr lang="en-US" sz="1400" smtClean="0">
                <a:latin typeface="Times New Roman" pitchFamily="18" charset="0"/>
              </a:rPr>
              <a:pPr eaLnBrk="1" hangingPunct="1"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273050" y="100013"/>
            <a:ext cx="8596313" cy="6771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__global__ void convolution_1D_tiled_kernel(float *N, float *P,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Width) {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__shared__ float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[TILE_SIZE + MAX_MASK_WIDTH - 1];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radius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- 1)*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radius)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radius)] =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0) ? 0 : N[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[radius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+ 1)*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[radius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Width) ? 0 : N[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j]*M[j];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Data Reuse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8305800" cy="3657600"/>
          </a:xfrm>
        </p:spPr>
        <p:txBody>
          <a:bodyPr/>
          <a:lstStyle/>
          <a:p>
            <a:r>
              <a:rPr lang="en-US" dirty="0"/>
              <a:t>Element 2 is used by thread 4 (1X)</a:t>
            </a:r>
          </a:p>
          <a:p>
            <a:r>
              <a:rPr lang="en-US" dirty="0"/>
              <a:t>Element 3 is used by threads 4, 5 (2X)</a:t>
            </a:r>
          </a:p>
          <a:p>
            <a:r>
              <a:rPr lang="en-US" dirty="0"/>
              <a:t>Element 4 is used by threads 4, 5, 6 (3X)</a:t>
            </a:r>
          </a:p>
          <a:p>
            <a:r>
              <a:rPr lang="en-US" dirty="0"/>
              <a:t>Element 5 is used by threads 4, 5, 6, 7 (4X)</a:t>
            </a:r>
          </a:p>
          <a:p>
            <a:r>
              <a:rPr lang="en-US" dirty="0"/>
              <a:t>Element 6 is used by threads 4, 5, 6, 7 (4X)</a:t>
            </a:r>
          </a:p>
          <a:p>
            <a:r>
              <a:rPr lang="en-US" dirty="0"/>
              <a:t>Element 7 is used by threads 5, 6, 7 (3X)</a:t>
            </a:r>
          </a:p>
          <a:p>
            <a:r>
              <a:rPr lang="en-US" dirty="0"/>
              <a:t>Element 8 is used by threads 6, 7 (2X)</a:t>
            </a:r>
          </a:p>
          <a:p>
            <a:r>
              <a:rPr lang="en-US" dirty="0"/>
              <a:t>Element 9 is used by thread 7 (1X)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     ECE408/CS483/ECE498al University of Illinois, 2007-2018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641996" y="16678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89671" y="16678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46871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04071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70796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24821" y="1680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82021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29696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0984" y="1456154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1625431"/>
            <a:ext cx="164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Mask_Width</a:t>
            </a:r>
            <a:r>
              <a:rPr lang="en-US" dirty="0"/>
              <a:t> is 5 </a:t>
            </a:r>
          </a:p>
        </p:txBody>
      </p:sp>
    </p:spTree>
    <p:extLst>
      <p:ext uri="{BB962C8B-B14F-4D97-AF65-F5344CB8AC3E}">
        <p14:creationId xmlns:p14="http://schemas.microsoft.com/office/powerpoint/2010/main" val="38860176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51835</TotalTime>
  <Words>1671</Words>
  <Application>Microsoft Office PowerPoint</Application>
  <PresentationFormat>On-screen Show (4:3)</PresentationFormat>
  <Paragraphs>452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Gulim</vt:lpstr>
      <vt:lpstr>Palatino</vt:lpstr>
      <vt:lpstr>Times New Roman</vt:lpstr>
      <vt:lpstr>Default Design</vt:lpstr>
      <vt:lpstr>ECE408/CS483/CSE408 Fall 2017   Applied Parallel Programming   Lecture 8: Tiled Convolution</vt:lpstr>
      <vt:lpstr>Objective</vt:lpstr>
      <vt:lpstr>Tiled 1D Convolution Basic Idea</vt:lpstr>
      <vt:lpstr>Three Tiling Strategies</vt:lpstr>
      <vt:lpstr>Strategy 1: Loading the left halo </vt:lpstr>
      <vt:lpstr>Loading the internal elements</vt:lpstr>
      <vt:lpstr>Loading the right halo </vt:lpstr>
      <vt:lpstr>PowerPoint Presentation</vt:lpstr>
      <vt:lpstr>Shared Memory Data Reuse</vt:lpstr>
      <vt:lpstr>PowerPoint Presentation</vt:lpstr>
      <vt:lpstr>Strategy 2 Output Tiling and Thread Index  (P)</vt:lpstr>
      <vt:lpstr>Strategy 2 Tile Loading in 2D</vt:lpstr>
      <vt:lpstr>Input tiles need to be larger than output tiles.</vt:lpstr>
      <vt:lpstr>Setting Block Width</vt:lpstr>
      <vt:lpstr>Dealing with Mismatch</vt:lpstr>
      <vt:lpstr>Shifting from output coordinates to input coordinates</vt:lpstr>
      <vt:lpstr>Shifting from output coordinates to input coordinate </vt:lpstr>
      <vt:lpstr>Threads that loads halos outside N should return 0.0 </vt:lpstr>
      <vt:lpstr>Taking Care of Boundaries</vt:lpstr>
      <vt:lpstr>Some threads do not participate in calculating output.</vt:lpstr>
      <vt:lpstr>Some threads do not write output</vt:lpstr>
      <vt:lpstr>Alternatively</vt:lpstr>
      <vt:lpstr>Any MORE QUESTIONS? Read Chapter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Wen-mei Hwu</cp:lastModifiedBy>
  <cp:revision>257</cp:revision>
  <dcterms:created xsi:type="dcterms:W3CDTF">1601-01-01T00:00:00Z</dcterms:created>
  <dcterms:modified xsi:type="dcterms:W3CDTF">2018-02-08T17:49:07Z</dcterms:modified>
</cp:coreProperties>
</file>