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33" r:id="rId3"/>
    <p:sldId id="439" r:id="rId4"/>
    <p:sldId id="438" r:id="rId5"/>
    <p:sldId id="440" r:id="rId6"/>
    <p:sldId id="441" r:id="rId7"/>
    <p:sldId id="443" r:id="rId8"/>
    <p:sldId id="442" r:id="rId9"/>
    <p:sldId id="444" r:id="rId10"/>
    <p:sldId id="449" r:id="rId11"/>
    <p:sldId id="448" r:id="rId12"/>
    <p:sldId id="413" r:id="rId13"/>
    <p:sldId id="445" r:id="rId14"/>
    <p:sldId id="447" r:id="rId15"/>
    <p:sldId id="451" r:id="rId16"/>
    <p:sldId id="450" r:id="rId17"/>
    <p:sldId id="411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8" autoAdjust="0"/>
    <p:restoredTop sz="92677" autoAdjust="0"/>
  </p:normalViewPr>
  <p:slideViewPr>
    <p:cSldViewPr>
      <p:cViewPr varScale="1">
        <p:scale>
          <a:sx n="64" d="100"/>
          <a:sy n="64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pPr>
              <a:defRPr/>
            </a:pPr>
            <a:fld id="{A568CFEF-5782-4DCA-A699-644797634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3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CCB83ED-4E01-460E-809E-666DD18D8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3ACE8-8BAC-46C1-B627-183E9680E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0349-23CC-4315-B52A-8B5EA6C32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7005-C903-4FF3-8E65-31A91E2C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B086D-983A-4685-A836-21D91F9D5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F8EA-DE25-438C-A4E0-08F1164E1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D055-4D22-469A-9F01-841D1A1CC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3F05F-EAFF-4EA8-B03B-1CC39608B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835D1-358E-4799-80E5-2CBF3CC63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9F8BC-9C45-403F-B560-DE548B337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BC04C-D4CF-46D7-9A78-CB0DF97121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95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FC335-8AC9-4C4F-8F08-44EA6E182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49198-2288-492C-99A4-2BDC35142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BE24A-33F4-4405-B11B-9A2D65EC8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5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3246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3D81-E6CA-4E60-8B4C-6FD5E1787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D15E988-30D5-4C4E-A5FD-154838FE5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65E5FD67-3734-45DF-B153-CC6311D1C3EB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0"/>
            <a:ext cx="8305800" cy="1143000"/>
          </a:xfrm>
        </p:spPr>
        <p:txBody>
          <a:bodyPr/>
          <a:lstStyle/>
          <a:p>
            <a:pPr eaLnBrk="1" hangingPunct="1"/>
            <a:r>
              <a:rPr lang="en-US" sz="2800" dirty="0"/>
              <a:t>ECE408/CS483 Fall 2017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ea typeface="Gulim" pitchFamily="34" charset="-127"/>
              </a:rPr>
              <a:t> </a:t>
            </a:r>
            <a:r>
              <a:rPr lang="en-US" sz="3200" dirty="0">
                <a:ea typeface="Gulim" pitchFamily="34" charset="-127"/>
              </a:rPr>
              <a:t>Applied Parallel Programming</a:t>
            </a:r>
            <a:r>
              <a:rPr lang="en-US" altLang="ko-KR" sz="3600" dirty="0">
                <a:ea typeface="Gulim" pitchFamily="34" charset="-127"/>
              </a:rPr>
              <a:t/>
            </a:r>
            <a:br>
              <a:rPr lang="en-US" altLang="ko-KR" sz="3600" dirty="0">
                <a:ea typeface="Gulim" pitchFamily="34" charset="-127"/>
              </a:rPr>
            </a:br>
            <a:r>
              <a:rPr lang="en-US" altLang="ko-KR" sz="3600" dirty="0">
                <a:ea typeface="Gulim" pitchFamily="34" charset="-127"/>
              </a:rPr>
              <a:t/>
            </a:r>
            <a:br>
              <a:rPr lang="en-US" altLang="ko-KR" sz="3600" dirty="0">
                <a:ea typeface="Gulim" pitchFamily="34" charset="-127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Lecture 9.1:</a:t>
            </a:r>
            <a:r>
              <a:rPr lang="en-US" dirty="0"/>
              <a:t> Tiled Convolution Analysis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441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2007-2017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 for 1D, internal 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572000"/>
          </a:xfrm>
        </p:spPr>
        <p:txBody>
          <a:bodyPr/>
          <a:lstStyle/>
          <a:p>
            <a:r>
              <a:rPr lang="en-US" dirty="0"/>
              <a:t>The total number of global memory accesses  to the (TILE_WIDTH+Mask_Width-1)  N elements replaced by shared memory accesses is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sz="1800" dirty="0"/>
              <a:t>1 + 2 + … + Mask_Width-1+ </a:t>
            </a:r>
            <a:r>
              <a:rPr lang="en-US" sz="1800" dirty="0" err="1"/>
              <a:t>Mask_Width</a:t>
            </a:r>
            <a:r>
              <a:rPr lang="en-US" sz="1800" dirty="0"/>
              <a:t> * (TILE_WIDTH -Mask_Width+1) + 	Mask_Width-1+… + 2 + 1</a:t>
            </a:r>
          </a:p>
          <a:p>
            <a:pPr marL="0" indent="0">
              <a:buNone/>
            </a:pPr>
            <a:r>
              <a:rPr lang="en-US" sz="1800" dirty="0"/>
              <a:t>= ((Mask_Width-1) *</a:t>
            </a:r>
            <a:r>
              <a:rPr lang="en-US" sz="1800" dirty="0" err="1"/>
              <a:t>Mask_Width</a:t>
            </a:r>
            <a:r>
              <a:rPr lang="en-US" sz="1800" dirty="0"/>
              <a:t>)/2+ </a:t>
            </a:r>
            <a:r>
              <a:rPr lang="en-US" sz="1800" dirty="0" err="1"/>
              <a:t>Mask_Width</a:t>
            </a:r>
            <a:r>
              <a:rPr lang="en-US" sz="1800" dirty="0"/>
              <a:t>*(TILE_WIDTH-Mask_Width+1) + ((Mask_Width-1) *</a:t>
            </a:r>
            <a:r>
              <a:rPr lang="en-US" sz="1800" dirty="0" err="1"/>
              <a:t>Mask_Width</a:t>
            </a:r>
            <a:r>
              <a:rPr lang="en-US" sz="1800" dirty="0"/>
              <a:t>)/2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= (Mask_Width-1) *</a:t>
            </a:r>
            <a:r>
              <a:rPr lang="en-US" sz="1800" dirty="0" err="1"/>
              <a:t>Mask_Width</a:t>
            </a:r>
            <a:r>
              <a:rPr lang="en-US" sz="1800" dirty="0"/>
              <a:t>+ </a:t>
            </a:r>
            <a:r>
              <a:rPr lang="en-US" sz="1800" dirty="0" err="1"/>
              <a:t>Mask_Width</a:t>
            </a:r>
            <a:r>
              <a:rPr lang="en-US" sz="1800" dirty="0"/>
              <a:t>*(TILE_WIDTH-Mask_Width+1)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= </a:t>
            </a:r>
            <a:r>
              <a:rPr lang="en-US" sz="1800" dirty="0" err="1"/>
              <a:t>Mask_Width</a:t>
            </a:r>
            <a:r>
              <a:rPr lang="en-US" sz="1800" dirty="0"/>
              <a:t>*(TILE_WIDTH)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</p:spTree>
    <p:extLst>
      <p:ext uri="{BB962C8B-B14F-4D97-AF65-F5344CB8AC3E}">
        <p14:creationId xmlns:p14="http://schemas.microsoft.com/office/powerpoint/2010/main" val="334720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Reduction for 1D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686800" cy="2209800"/>
          </a:xfrm>
        </p:spPr>
        <p:txBody>
          <a:bodyPr/>
          <a:lstStyle/>
          <a:p>
            <a:r>
              <a:rPr lang="en-US" dirty="0"/>
              <a:t>The reduction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Mask_Width</a:t>
            </a:r>
            <a:r>
              <a:rPr lang="en-US" sz="2400" dirty="0"/>
              <a:t> * (TILE_WIDTH)/(TILE_WIDTH+Mask_Width-1)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8267757"/>
              </p:ext>
            </p:extLst>
          </p:nvPr>
        </p:nvGraphicFramePr>
        <p:xfrm>
          <a:off x="685800" y="3886200"/>
          <a:ext cx="8305800" cy="174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339">
                <a:tc>
                  <a:txBody>
                    <a:bodyPr/>
                    <a:lstStyle/>
                    <a:p>
                      <a:r>
                        <a:rPr lang="en-US" dirty="0"/>
                        <a:t>TILE_WIDTH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baseline="0" dirty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403350" y="1803400"/>
            <a:ext cx="45593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70100" y="2413000"/>
            <a:ext cx="3276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Input tiles need to cover halo elements.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070100" y="5537200"/>
            <a:ext cx="3276600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403350" y="1803400"/>
            <a:ext cx="666750" cy="4356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46700" y="2413000"/>
            <a:ext cx="615950" cy="3759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204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2007-2017</a:t>
            </a:r>
          </a:p>
        </p:txBody>
      </p:sp>
      <p:sp>
        <p:nvSpPr>
          <p:cNvPr id="204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F39DF853-503A-4CDC-BA5C-084C347A5F5C}" type="slidenum">
              <a:rPr lang="en-US" sz="1400" smtClean="0">
                <a:latin typeface="Times New Roman" pitchFamily="18" charset="0"/>
              </a:rPr>
              <a:pPr eaLnBrk="1" hangingPunct="1"/>
              <a:t>12</a:t>
            </a:fld>
            <a:endParaRPr lang="en-US" sz="1400" dirty="0"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24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5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835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68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41600" y="180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24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355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36763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368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41600" y="2108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24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35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032000" y="24130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315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41600" y="24130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24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335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320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4315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41600" y="27178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224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35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320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315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41600" y="3022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03350" y="18161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386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98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5460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3530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7850" y="46355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386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74980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053013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530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57850" y="49403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386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498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8250" y="52451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5940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57850" y="52451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386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498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0482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5940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7850" y="55499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4386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498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482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35940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57850" y="58547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419600" y="4648200"/>
            <a:ext cx="1524000" cy="152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542" name="TextBox 65"/>
          <p:cNvSpPr txBox="1">
            <a:spLocks noChangeArrowheads="1"/>
          </p:cNvSpPr>
          <p:nvPr/>
        </p:nvSpPr>
        <p:spPr bwMode="auto">
          <a:xfrm>
            <a:off x="2506663" y="3671888"/>
            <a:ext cx="2547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Output Tile</a:t>
            </a:r>
          </a:p>
        </p:txBody>
      </p:sp>
      <p:sp>
        <p:nvSpPr>
          <p:cNvPr id="20543" name="TextBox 66"/>
          <p:cNvSpPr txBox="1">
            <a:spLocks noChangeArrowheads="1"/>
          </p:cNvSpPr>
          <p:nvPr/>
        </p:nvSpPr>
        <p:spPr bwMode="auto">
          <a:xfrm>
            <a:off x="6769100" y="2870200"/>
            <a:ext cx="2181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3600"/>
              <a:t>Input Tile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6178550" y="3211513"/>
            <a:ext cx="59055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473825" y="2108200"/>
            <a:ext cx="157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Mask_Width</a:t>
            </a:r>
            <a:r>
              <a:rPr lang="en-US" dirty="0"/>
              <a:t> = 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70100" y="358140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752975" y="3543030"/>
            <a:ext cx="60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55499" y="3412123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TILE_SIZE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Analysis for a small 8X8 output tile example </a:t>
            </a:r>
            <a:r>
              <a:rPr lang="en-US" sz="3200" dirty="0"/>
              <a:t>(</a:t>
            </a:r>
            <a:r>
              <a:rPr lang="en-US" sz="3200" dirty="0" err="1"/>
              <a:t>Mask_Width</a:t>
            </a:r>
            <a:r>
              <a:rPr lang="en-US" sz="3200" dirty="0"/>
              <a:t> =5)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12X12=144 N elements need to be loaded into shared memory</a:t>
            </a:r>
          </a:p>
          <a:p>
            <a:r>
              <a:rPr lang="en-US" dirty="0"/>
              <a:t>The calculation of each P element needs to access 25 N elements</a:t>
            </a:r>
          </a:p>
          <a:p>
            <a:r>
              <a:rPr lang="en-US" dirty="0"/>
              <a:t>8X8X25 = 1,600 global memory accesses are converted into shared memory accesses</a:t>
            </a:r>
          </a:p>
          <a:p>
            <a:r>
              <a:rPr lang="en-US" dirty="0"/>
              <a:t>A reduction of 1,600/144 = 11X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763000" cy="4572000"/>
          </a:xfrm>
        </p:spPr>
        <p:txBody>
          <a:bodyPr/>
          <a:lstStyle/>
          <a:p>
            <a:r>
              <a:rPr lang="en-US" sz="2400" dirty="0"/>
              <a:t>(TILE_WIDTH+Mask_Width-1)</a:t>
            </a:r>
            <a:r>
              <a:rPr lang="en-US" sz="2400" baseline="30000" dirty="0"/>
              <a:t>2</a:t>
            </a:r>
            <a:r>
              <a:rPr lang="en-US" sz="2400" dirty="0"/>
              <a:t> N elements need to be loaded into shared memory</a:t>
            </a:r>
          </a:p>
          <a:p>
            <a:r>
              <a:rPr lang="en-US" sz="2400" dirty="0"/>
              <a:t>The calculation of each P element needs to access Mask_Width</a:t>
            </a:r>
            <a:r>
              <a:rPr lang="en-US" sz="2400" baseline="30000" dirty="0"/>
              <a:t>2 </a:t>
            </a:r>
            <a:r>
              <a:rPr lang="en-US" sz="2400" dirty="0"/>
              <a:t>N elements</a:t>
            </a:r>
          </a:p>
          <a:p>
            <a:r>
              <a:rPr lang="en-US" sz="2400" dirty="0"/>
              <a:t>TILE_WIDTH</a:t>
            </a:r>
            <a:r>
              <a:rPr lang="en-US" sz="2400" baseline="30000" dirty="0"/>
              <a:t>2</a:t>
            </a:r>
            <a:r>
              <a:rPr lang="en-US" sz="2400" dirty="0"/>
              <a:t> * Mask_Width</a:t>
            </a:r>
            <a:r>
              <a:rPr lang="en-US" sz="2400" baseline="30000" dirty="0"/>
              <a:t>2</a:t>
            </a:r>
            <a:r>
              <a:rPr lang="en-US" sz="2400" dirty="0"/>
              <a:t> global memory accesses are converted into shared memory accesses</a:t>
            </a:r>
          </a:p>
          <a:p>
            <a:r>
              <a:rPr lang="en-US" sz="2400" dirty="0"/>
              <a:t>The reduction is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TILE_WIDTH</a:t>
            </a:r>
            <a:r>
              <a:rPr lang="en-US" sz="2000" baseline="30000" dirty="0"/>
              <a:t>2</a:t>
            </a:r>
            <a:r>
              <a:rPr lang="en-US" sz="2000" dirty="0"/>
              <a:t> * Mask_Width</a:t>
            </a:r>
            <a:r>
              <a:rPr lang="en-US" sz="2000" baseline="30000" dirty="0"/>
              <a:t>2 </a:t>
            </a:r>
            <a:r>
              <a:rPr lang="en-US" sz="2000" dirty="0"/>
              <a:t>/</a:t>
            </a:r>
            <a:r>
              <a:rPr lang="en-US" sz="2000" baseline="30000" dirty="0"/>
              <a:t> 	</a:t>
            </a:r>
            <a:r>
              <a:rPr lang="en-US" sz="2000" dirty="0"/>
              <a:t>(TILE_WIDTH+Mask_Width-1)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8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Reduction for 2D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8686800" cy="2209800"/>
          </a:xfrm>
        </p:spPr>
        <p:txBody>
          <a:bodyPr/>
          <a:lstStyle/>
          <a:p>
            <a:r>
              <a:rPr lang="en-US" dirty="0"/>
              <a:t>The reduction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/>
              <a:t>Mask_Width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* (TILE_SIZE) </a:t>
            </a:r>
            <a:r>
              <a:rPr lang="en-US" sz="2400" baseline="30000" dirty="0"/>
              <a:t>2 </a:t>
            </a:r>
            <a:r>
              <a:rPr lang="en-US" sz="2400" dirty="0"/>
              <a:t>/(TILE_SIZE+Mask_Width-1) 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657066"/>
              </p:ext>
            </p:extLst>
          </p:nvPr>
        </p:nvGraphicFramePr>
        <p:xfrm>
          <a:off x="685800" y="3886200"/>
          <a:ext cx="6921500" cy="174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339">
                <a:tc>
                  <a:txBody>
                    <a:bodyPr/>
                    <a:lstStyle/>
                    <a:p>
                      <a:r>
                        <a:rPr lang="en-US" dirty="0"/>
                        <a:t>TILE_WIDTH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baseline="0" dirty="0"/>
                        <a:t>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61">
                <a:tc>
                  <a:txBody>
                    <a:bodyPr/>
                    <a:lstStyle/>
                    <a:p>
                      <a:r>
                        <a:rPr lang="en-US" dirty="0"/>
                        <a:t>Reduction</a:t>
                      </a:r>
                    </a:p>
                    <a:p>
                      <a:r>
                        <a:rPr lang="en-US" dirty="0" err="1"/>
                        <a:t>Mask_Width</a:t>
                      </a:r>
                      <a:r>
                        <a:rPr lang="en-US" dirty="0"/>
                        <a:t> =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elements change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calculation left as </a:t>
            </a:r>
            <a:r>
              <a:rPr lang="en-US" dirty="0" err="1"/>
              <a:t>homewok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Chapter 7</a:t>
            </a:r>
          </a:p>
        </p:txBody>
      </p:sp>
      <p:sp>
        <p:nvSpPr>
          <p:cNvPr id="33795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/>
              <a:t>© David Kirk/NVIDIA and Wen-mei W. Hwu       ECE408/CS483/ECE498al University of Illinois, 2007-2017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fld id="{D19B4C6E-F903-4A87-8992-07BA8276EEA2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more about the analysis of </a:t>
            </a:r>
            <a:r>
              <a:rPr lang="en-US"/>
              <a:t>tiled algorithms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5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Small 1D Example</a:t>
            </a:r>
            <a:br>
              <a:rPr lang="en-US" dirty="0"/>
            </a:br>
            <a:r>
              <a:rPr lang="en-US" sz="2800" dirty="0"/>
              <a:t>TILE_WIDTH = 8, </a:t>
            </a:r>
            <a:r>
              <a:rPr lang="en-US" sz="2800" dirty="0" err="1"/>
              <a:t>Mask_Width</a:t>
            </a:r>
            <a:r>
              <a:rPr lang="en-US" sz="2800" dirty="0"/>
              <a:t>=5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544936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92611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14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886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5343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09368" y="1680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77699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25374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128687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6828" y="2252246"/>
            <a:ext cx="2001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Mask_Width</a:t>
            </a:r>
            <a:r>
              <a:rPr lang="en-US" sz="2000" dirty="0"/>
              <a:t> is 5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6204" y="3886200"/>
            <a:ext cx="8305800" cy="2209800"/>
          </a:xfrm>
        </p:spPr>
        <p:txBody>
          <a:bodyPr/>
          <a:lstStyle/>
          <a:p>
            <a:r>
              <a:rPr lang="en-US" dirty="0"/>
              <a:t>output and input tiles for block 1</a:t>
            </a:r>
          </a:p>
          <a:p>
            <a:r>
              <a:rPr lang="en-US" dirty="0"/>
              <a:t>For </a:t>
            </a:r>
            <a:r>
              <a:rPr lang="en-US" dirty="0" err="1"/>
              <a:t>Mask_Width</a:t>
            </a:r>
            <a:r>
              <a:rPr lang="en-US" dirty="0"/>
              <a:t> = 5, each block loads 8+5-1 = 12 elements (12 memory loads)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2425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997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66474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20499" y="16847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554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9126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379362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33387" y="289142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266568" y="28956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23768" y="28956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90493" y="28956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644518" y="28956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28786" y="2592990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561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output P element uses </a:t>
            </a:r>
            <a:br>
              <a:rPr lang="en-US" dirty="0"/>
            </a:br>
            <a:r>
              <a:rPr lang="en-US" dirty="0"/>
              <a:t>5 N elements (in </a:t>
            </a:r>
            <a:r>
              <a:rPr lang="en-US" dirty="0" err="1"/>
              <a:t>N_ds</a:t>
            </a:r>
            <a:r>
              <a:rPr lang="en-US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544936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92611" y="1680577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14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88618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5343" y="1680577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09368" y="1680577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77699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525374" y="1684754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128687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36828" y="2252246"/>
            <a:ext cx="164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Mask_Width</a:t>
            </a:r>
            <a:r>
              <a:rPr lang="en-US" dirty="0"/>
              <a:t> is 5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6204" y="3505200"/>
            <a:ext cx="8305800" cy="2590800"/>
          </a:xfrm>
        </p:spPr>
        <p:txBody>
          <a:bodyPr/>
          <a:lstStyle/>
          <a:p>
            <a:r>
              <a:rPr lang="en-US" sz="2000" dirty="0"/>
              <a:t>P[8] uses N[6], N[7], N[8], N[9], N[10]</a:t>
            </a:r>
          </a:p>
          <a:p>
            <a:r>
              <a:rPr lang="en-US" sz="2000" dirty="0"/>
              <a:t>P[9] uses N[7], N[8], N[9], N[10], N[11]</a:t>
            </a:r>
          </a:p>
          <a:p>
            <a:r>
              <a:rPr lang="en-US" sz="2000" dirty="0"/>
              <a:t>P[10] uses N[8], N[9], N[10], N[11], N[12]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P[14] uses N[12], N[13], N[14], N[15],N[16]</a:t>
            </a:r>
          </a:p>
          <a:p>
            <a:r>
              <a:rPr lang="en-US" sz="2000" dirty="0"/>
              <a:t>P[15] uses N[13], N[14], N[15], N[16], N[17]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2425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99749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66474" y="1684754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620499" y="168475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554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912637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379362" y="289142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833387" y="289142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266568" y="28956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723768" y="28956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90493" y="2895600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644518" y="289560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cxnSp>
        <p:nvCxnSpPr>
          <p:cNvPr id="16" name="Straight Arrow Connector 15"/>
          <p:cNvCxnSpPr>
            <a:stCxn id="7" idx="2"/>
            <a:endCxn id="23" idx="0"/>
          </p:cNvCxnSpPr>
          <p:nvPr/>
        </p:nvCxnSpPr>
        <p:spPr>
          <a:xfrm>
            <a:off x="1773536" y="2137777"/>
            <a:ext cx="91050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3" idx="0"/>
          </p:cNvCxnSpPr>
          <p:nvPr/>
        </p:nvCxnSpPr>
        <p:spPr>
          <a:xfrm>
            <a:off x="2221211" y="2137777"/>
            <a:ext cx="46282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3" idx="0"/>
          </p:cNvCxnSpPr>
          <p:nvPr/>
        </p:nvCxnSpPr>
        <p:spPr>
          <a:xfrm>
            <a:off x="2660018" y="2137777"/>
            <a:ext cx="24019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3" idx="0"/>
          </p:cNvCxnSpPr>
          <p:nvPr/>
        </p:nvCxnSpPr>
        <p:spPr>
          <a:xfrm flipH="1">
            <a:off x="2684037" y="2137777"/>
            <a:ext cx="43318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23" idx="0"/>
          </p:cNvCxnSpPr>
          <p:nvPr/>
        </p:nvCxnSpPr>
        <p:spPr>
          <a:xfrm flipH="1">
            <a:off x="2684037" y="2137777"/>
            <a:ext cx="89990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24" idx="0"/>
          </p:cNvCxnSpPr>
          <p:nvPr/>
        </p:nvCxnSpPr>
        <p:spPr>
          <a:xfrm>
            <a:off x="2221211" y="2137777"/>
            <a:ext cx="92002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24" idx="0"/>
          </p:cNvCxnSpPr>
          <p:nvPr/>
        </p:nvCxnSpPr>
        <p:spPr>
          <a:xfrm>
            <a:off x="2660018" y="2137777"/>
            <a:ext cx="481219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24" idx="0"/>
          </p:cNvCxnSpPr>
          <p:nvPr/>
        </p:nvCxnSpPr>
        <p:spPr>
          <a:xfrm>
            <a:off x="3117218" y="2137777"/>
            <a:ext cx="24019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24" idx="0"/>
          </p:cNvCxnSpPr>
          <p:nvPr/>
        </p:nvCxnSpPr>
        <p:spPr>
          <a:xfrm flipH="1">
            <a:off x="3141237" y="2137777"/>
            <a:ext cx="44270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24" idx="0"/>
          </p:cNvCxnSpPr>
          <p:nvPr/>
        </p:nvCxnSpPr>
        <p:spPr>
          <a:xfrm flipH="1">
            <a:off x="3141237" y="2137777"/>
            <a:ext cx="89673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28786" y="2592990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8022" y="5786735"/>
            <a:ext cx="755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 Total of 8 * 5 N elements are used for the output tile.</a:t>
            </a:r>
          </a:p>
        </p:txBody>
      </p:sp>
    </p:spTree>
    <p:extLst>
      <p:ext uri="{BB962C8B-B14F-4D97-AF65-F5344CB8AC3E}">
        <p14:creationId xmlns:p14="http://schemas.microsoft.com/office/powerpoint/2010/main" val="91181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way to calculate tiling benefit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(8+5-1)=12 elements loaded</a:t>
            </a:r>
          </a:p>
          <a:p>
            <a:r>
              <a:rPr lang="en-US" dirty="0"/>
              <a:t>8*5 global memory accesses replaced by shared memory accesses</a:t>
            </a:r>
          </a:p>
          <a:p>
            <a:r>
              <a:rPr lang="en-US" dirty="0"/>
              <a:t>This gives a bandwidth reduction of 40/12=3.3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95D055-4D22-469A-9F01-841D1A1CC07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 for 1D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028" y="1524000"/>
            <a:ext cx="8610600" cy="4572000"/>
          </a:xfrm>
        </p:spPr>
        <p:txBody>
          <a:bodyPr/>
          <a:lstStyle/>
          <a:p>
            <a:r>
              <a:rPr lang="en-US" dirty="0"/>
              <a:t>TILE_WIDTH + </a:t>
            </a:r>
            <a:r>
              <a:rPr lang="en-US" dirty="0" err="1"/>
              <a:t>Mask_Width</a:t>
            </a:r>
            <a:r>
              <a:rPr lang="en-US" dirty="0"/>
              <a:t> -1 elements loaded</a:t>
            </a:r>
          </a:p>
          <a:p>
            <a:r>
              <a:rPr lang="en-US" dirty="0"/>
              <a:t>TILE_WIDTH * </a:t>
            </a:r>
            <a:r>
              <a:rPr lang="en-US" dirty="0" err="1"/>
              <a:t>Mask_Width</a:t>
            </a:r>
            <a:r>
              <a:rPr lang="en-US" dirty="0"/>
              <a:t> global memory accesses replaced by shared memory access</a:t>
            </a:r>
          </a:p>
          <a:p>
            <a:r>
              <a:rPr lang="en-US" dirty="0"/>
              <a:t>This gives a reduction of bandwidth by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(TILE_SIZE *</a:t>
            </a:r>
            <a:r>
              <a:rPr lang="en-US" sz="2400" dirty="0" err="1"/>
              <a:t>Mask_Width</a:t>
            </a:r>
            <a:r>
              <a:rPr lang="en-US" sz="2400" dirty="0"/>
              <a:t>)/(TILE_SIZE+Mask_Width-1)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3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Reuse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F49198-2288-492C-99A4-2BDC351429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493387" y="1293156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41062" y="1293156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79869" y="12931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37069" y="12931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03794" y="1293156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757819" y="129315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26150" y="1297333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473825" y="1297333"/>
            <a:ext cx="4572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6891" y="141597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85279" y="1864825"/>
            <a:ext cx="164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Mask_Width</a:t>
            </a:r>
            <a:r>
              <a:rPr lang="en-US" dirty="0"/>
              <a:t> is 5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93386" y="3124200"/>
            <a:ext cx="7498213" cy="3657600"/>
          </a:xfrm>
          <a:solidFill>
            <a:schemeClr val="bg1"/>
          </a:solidFill>
        </p:spPr>
        <p:txBody>
          <a:bodyPr/>
          <a:lstStyle/>
          <a:p>
            <a:r>
              <a:rPr lang="en-US" sz="1800" dirty="0" err="1"/>
              <a:t>N_ds</a:t>
            </a:r>
            <a:r>
              <a:rPr lang="en-US" sz="1800" dirty="0"/>
              <a:t>[6] is used by P[8] (1X)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[7] is used by P[8], P[9] (2X)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[8] is used by P[8], P[9], P[10] (3X)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[9] is used by P[8], P[9], P[10], P[11] (4X)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[10] is used by P[8], P[9], P[10], P[11], P[12] (5X)</a:t>
            </a:r>
          </a:p>
          <a:p>
            <a:r>
              <a:rPr lang="en-US" sz="1800" dirty="0"/>
              <a:t>… (5X)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[14] is uses by P[12], P[13], P[14], P[15] (4X)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[15] is used by P[13], P[14], P[15] (3X)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[16] is used by P[14], P[15] (2X)</a:t>
            </a:r>
          </a:p>
          <a:p>
            <a:r>
              <a:rPr lang="en-US" sz="1800" dirty="0" err="1"/>
              <a:t>N_ds</a:t>
            </a:r>
            <a:r>
              <a:rPr lang="en-US" sz="1800" dirty="0"/>
              <a:t>[17] is used by P</a:t>
            </a:r>
            <a:r>
              <a:rPr lang="en-US" sz="1800"/>
              <a:t>[15] </a:t>
            </a:r>
            <a:r>
              <a:rPr lang="en-US" sz="1800" dirty="0"/>
              <a:t>(1X)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191000" y="129733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648200" y="129733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14925" y="1297333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568950" y="129733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03888" y="250400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861088" y="250400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327813" y="2504002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3781838" y="250400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4215019" y="250817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72219" y="250817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138944" y="2508179"/>
            <a:ext cx="4572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92969" y="250817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cxnSp>
        <p:nvCxnSpPr>
          <p:cNvPr id="16" name="Straight Arrow Connector 15"/>
          <p:cNvCxnSpPr>
            <a:stCxn id="7" idx="2"/>
            <a:endCxn id="23" idx="0"/>
          </p:cNvCxnSpPr>
          <p:nvPr/>
        </p:nvCxnSpPr>
        <p:spPr>
          <a:xfrm>
            <a:off x="1721987" y="1750356"/>
            <a:ext cx="91050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3" idx="0"/>
          </p:cNvCxnSpPr>
          <p:nvPr/>
        </p:nvCxnSpPr>
        <p:spPr>
          <a:xfrm>
            <a:off x="2169662" y="1750356"/>
            <a:ext cx="46282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3" idx="0"/>
          </p:cNvCxnSpPr>
          <p:nvPr/>
        </p:nvCxnSpPr>
        <p:spPr>
          <a:xfrm>
            <a:off x="2608469" y="1750356"/>
            <a:ext cx="24019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3" idx="0"/>
          </p:cNvCxnSpPr>
          <p:nvPr/>
        </p:nvCxnSpPr>
        <p:spPr>
          <a:xfrm flipH="1">
            <a:off x="2632488" y="1750356"/>
            <a:ext cx="43318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23" idx="0"/>
          </p:cNvCxnSpPr>
          <p:nvPr/>
        </p:nvCxnSpPr>
        <p:spPr>
          <a:xfrm flipH="1">
            <a:off x="2632488" y="1750356"/>
            <a:ext cx="89990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24" idx="0"/>
          </p:cNvCxnSpPr>
          <p:nvPr/>
        </p:nvCxnSpPr>
        <p:spPr>
          <a:xfrm>
            <a:off x="2169662" y="1750356"/>
            <a:ext cx="92002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2"/>
            <a:endCxn id="24" idx="0"/>
          </p:cNvCxnSpPr>
          <p:nvPr/>
        </p:nvCxnSpPr>
        <p:spPr>
          <a:xfrm>
            <a:off x="2608469" y="1750356"/>
            <a:ext cx="481219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2"/>
            <a:endCxn id="24" idx="0"/>
          </p:cNvCxnSpPr>
          <p:nvPr/>
        </p:nvCxnSpPr>
        <p:spPr>
          <a:xfrm>
            <a:off x="3065669" y="1750356"/>
            <a:ext cx="24019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" idx="2"/>
            <a:endCxn id="24" idx="0"/>
          </p:cNvCxnSpPr>
          <p:nvPr/>
        </p:nvCxnSpPr>
        <p:spPr>
          <a:xfrm flipH="1">
            <a:off x="3089688" y="1750356"/>
            <a:ext cx="442706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24" idx="0"/>
          </p:cNvCxnSpPr>
          <p:nvPr/>
        </p:nvCxnSpPr>
        <p:spPr>
          <a:xfrm flipH="1">
            <a:off x="3089688" y="1750356"/>
            <a:ext cx="896731" cy="753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77237" y="2205569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EF51B1-F086-43C3-B514-5F9C44446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David Kirk/NVIDIA and Wen-mei W. Hwu       ECE408/CS483/ECE498al University of Illinois, 2007-2017</a:t>
            </a:r>
          </a:p>
        </p:txBody>
      </p:sp>
    </p:spTree>
    <p:extLst>
      <p:ext uri="{BB962C8B-B14F-4D97-AF65-F5344CB8AC3E}">
        <p14:creationId xmlns:p14="http://schemas.microsoft.com/office/powerpoint/2010/main" val="165581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an </a:t>
            </a:r>
            <a:r>
              <a:rPr lang="en-US" dirty="0" err="1"/>
              <a:t>N_ds</a:t>
            </a:r>
            <a:r>
              <a:rPr lang="en-US" dirty="0"/>
              <a:t> element is used, it replaces an access to the global memory N element</a:t>
            </a:r>
          </a:p>
          <a:p>
            <a:r>
              <a:rPr lang="en-US" dirty="0"/>
              <a:t>The total number of global memory accesses  (to the (8+5-1)=12  N elements) replaced by shared memory accesses is</a:t>
            </a:r>
          </a:p>
          <a:p>
            <a:pPr marL="0" indent="0">
              <a:buNone/>
            </a:pPr>
            <a:r>
              <a:rPr lang="en-US" sz="2400" dirty="0"/>
              <a:t>      1 + 2 + 3 + 4 + 5 * (8-5+1) + 4 + 3 + 2 + 1</a:t>
            </a:r>
          </a:p>
          <a:p>
            <a:pPr marL="0" indent="0">
              <a:buNone/>
            </a:pPr>
            <a:r>
              <a:rPr lang="en-US" sz="2400" dirty="0"/>
              <a:t>   = 10 + 20 + 10</a:t>
            </a:r>
          </a:p>
          <a:p>
            <a:pPr marL="0" indent="0">
              <a:buNone/>
            </a:pPr>
            <a:r>
              <a:rPr lang="en-US" sz="2400" dirty="0"/>
              <a:t>   = 40</a:t>
            </a:r>
          </a:p>
          <a:p>
            <a:pPr marL="0" indent="0">
              <a:buNone/>
            </a:pPr>
            <a:r>
              <a:rPr lang="en-US" sz="2400" dirty="0"/>
              <a:t>There are 12 N elements, so the average reduction is</a:t>
            </a:r>
          </a:p>
          <a:p>
            <a:pPr marL="0" indent="0">
              <a:buNone/>
            </a:pPr>
            <a:r>
              <a:rPr lang="en-US" sz="2400" dirty="0"/>
              <a:t>      40/12 = 3.3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5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elements change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boundary tile, we load </a:t>
            </a:r>
          </a:p>
          <a:p>
            <a:pPr marL="0" indent="0">
              <a:buNone/>
            </a:pPr>
            <a:r>
              <a:rPr lang="en-US" dirty="0"/>
              <a:t>	TILE_WIDTH + (Mask_Width-1)/2 elements</a:t>
            </a:r>
          </a:p>
          <a:p>
            <a:pPr lvl="1"/>
            <a:r>
              <a:rPr lang="en-US" dirty="0"/>
              <a:t>10 in our example of </a:t>
            </a:r>
            <a:r>
              <a:rPr lang="en-US" dirty="0" err="1"/>
              <a:t>Tile_Width</a:t>
            </a:r>
            <a:r>
              <a:rPr lang="en-US" dirty="0"/>
              <a:t> =8 and </a:t>
            </a:r>
            <a:r>
              <a:rPr lang="en-US" dirty="0" err="1"/>
              <a:t>Mask_Width</a:t>
            </a:r>
            <a:r>
              <a:rPr lang="en-US" dirty="0"/>
              <a:t>=5</a:t>
            </a:r>
          </a:p>
          <a:p>
            <a:endParaRPr lang="en-US" dirty="0"/>
          </a:p>
          <a:p>
            <a:r>
              <a:rPr lang="en-US" dirty="0"/>
              <a:t>Computing boundary elements do not access global memory for ghost cells</a:t>
            </a:r>
          </a:p>
          <a:p>
            <a:pPr lvl="1"/>
            <a:r>
              <a:rPr lang="en-US" dirty="0"/>
              <a:t>Total accesses is 3 + 4+ 6*5 = 37 accesses (when computing the P elements)</a:t>
            </a:r>
          </a:p>
          <a:p>
            <a:pPr marL="0" indent="0">
              <a:buNone/>
            </a:pPr>
            <a:r>
              <a:rPr lang="en-US" dirty="0"/>
              <a:t>The reduction is 37/10 = 3.7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     ECE408/CS483/ECE498al University of Illinois, 2007-2017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33F05F-EAFF-4EA8-B03B-1CC39608B5F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45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51639</TotalTime>
  <Words>1059</Words>
  <Application>Microsoft Office PowerPoint</Application>
  <PresentationFormat>On-screen Show (4:3)</PresentationFormat>
  <Paragraphs>279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Gulim</vt:lpstr>
      <vt:lpstr>Palatino</vt:lpstr>
      <vt:lpstr>Times New Roman</vt:lpstr>
      <vt:lpstr>Default Design</vt:lpstr>
      <vt:lpstr>ECE408/CS483 Fall 2017   Applied Parallel Programming   Lecture 9.1: Tiled Convolution Analysis</vt:lpstr>
      <vt:lpstr>Objective</vt:lpstr>
      <vt:lpstr>A Small 1D Example TILE_WIDTH = 8, Mask_Width=5 </vt:lpstr>
      <vt:lpstr>Each output P element uses  5 N elements (in N_ds)</vt:lpstr>
      <vt:lpstr>A simple way to calculate tiling benefit </vt:lpstr>
      <vt:lpstr>In General, for 1D</vt:lpstr>
      <vt:lpstr>Another Way to Look at Reuse</vt:lpstr>
      <vt:lpstr>Another Way to Look at Reuse</vt:lpstr>
      <vt:lpstr>Ghost elements change ratios</vt:lpstr>
      <vt:lpstr>In General for 1D, internal tiles</vt:lpstr>
      <vt:lpstr>Bandwidth Reduction for 1D</vt:lpstr>
      <vt:lpstr>Strategy 2: Input tiles need to cover halo elements.</vt:lpstr>
      <vt:lpstr>A Simple Analysis for a small 8X8 output tile example (Mask_Width =5)</vt:lpstr>
      <vt:lpstr>In General</vt:lpstr>
      <vt:lpstr>Bandwidth Reduction for 2D</vt:lpstr>
      <vt:lpstr>Ghost elements change ratios</vt:lpstr>
      <vt:lpstr>Any MORE QUESTIONS? Read Chapter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Wen-mei Hwu</cp:lastModifiedBy>
  <cp:revision>251</cp:revision>
  <dcterms:created xsi:type="dcterms:W3CDTF">1601-01-01T00:00:00Z</dcterms:created>
  <dcterms:modified xsi:type="dcterms:W3CDTF">2018-02-08T04:39:12Z</dcterms:modified>
</cp:coreProperties>
</file>