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55" d="100"/>
          <a:sy n="155" d="100"/>
        </p:scale>
        <p:origin x="178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Walker" userId="a2c7f256-3da6-4516-9b08-5a55af6f59f8" providerId="ADAL" clId="{74855732-AC94-4E8B-9D7B-0CB07A441C0C}"/>
    <pc:docChg chg="modSld">
      <pc:chgData name="Kyle Walker" userId="a2c7f256-3da6-4516-9b08-5a55af6f59f8" providerId="ADAL" clId="{74855732-AC94-4E8B-9D7B-0CB07A441C0C}" dt="2024-01-26T16:26:52.426" v="17" actId="1076"/>
      <pc:docMkLst>
        <pc:docMk/>
      </pc:docMkLst>
      <pc:sldChg chg="addSp modSp mod">
        <pc:chgData name="Kyle Walker" userId="a2c7f256-3da6-4516-9b08-5a55af6f59f8" providerId="ADAL" clId="{74855732-AC94-4E8B-9D7B-0CB07A441C0C}" dt="2024-01-26T16:26:52.426" v="17" actId="1076"/>
        <pc:sldMkLst>
          <pc:docMk/>
          <pc:sldMk cId="2044021290" sldId="258"/>
        </pc:sldMkLst>
        <pc:picChg chg="mod">
          <ac:chgData name="Kyle Walker" userId="a2c7f256-3da6-4516-9b08-5a55af6f59f8" providerId="ADAL" clId="{74855732-AC94-4E8B-9D7B-0CB07A441C0C}" dt="2024-01-26T16:26:24.072" v="5" actId="1076"/>
          <ac:picMkLst>
            <pc:docMk/>
            <pc:sldMk cId="2044021290" sldId="258"/>
            <ac:picMk id="7" creationId="{F899F627-4E1F-9E99-CC5C-56996C4E2BFB}"/>
          </ac:picMkLst>
        </pc:picChg>
        <pc:picChg chg="mod">
          <ac:chgData name="Kyle Walker" userId="a2c7f256-3da6-4516-9b08-5a55af6f59f8" providerId="ADAL" clId="{74855732-AC94-4E8B-9D7B-0CB07A441C0C}" dt="2024-01-26T16:26:51.114" v="16" actId="1076"/>
          <ac:picMkLst>
            <pc:docMk/>
            <pc:sldMk cId="2044021290" sldId="258"/>
            <ac:picMk id="9" creationId="{E9444DF2-1284-EDDC-2AA9-FBD1C987D040}"/>
          </ac:picMkLst>
        </pc:picChg>
        <pc:picChg chg="mod">
          <ac:chgData name="Kyle Walker" userId="a2c7f256-3da6-4516-9b08-5a55af6f59f8" providerId="ADAL" clId="{74855732-AC94-4E8B-9D7B-0CB07A441C0C}" dt="2024-01-26T16:26:52.426" v="17" actId="1076"/>
          <ac:picMkLst>
            <pc:docMk/>
            <pc:sldMk cId="2044021290" sldId="258"/>
            <ac:picMk id="11" creationId="{550C938C-2BF6-0BE1-6CA2-842293F0CE52}"/>
          </ac:picMkLst>
        </pc:picChg>
        <pc:picChg chg="add mod">
          <ac:chgData name="Kyle Walker" userId="a2c7f256-3da6-4516-9b08-5a55af6f59f8" providerId="ADAL" clId="{74855732-AC94-4E8B-9D7B-0CB07A441C0C}" dt="2024-01-26T16:26:42.907" v="15" actId="1076"/>
          <ac:picMkLst>
            <pc:docMk/>
            <pc:sldMk cId="2044021290" sldId="258"/>
            <ac:picMk id="13" creationId="{363B4C5D-EE55-BD7F-8702-B2A777842E6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B24D-0148-C173-94C6-BC9D2AD946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89EC31-3106-A280-819B-FFF4D92C6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88948-DCCF-1C3F-C447-76A3AE675D76}"/>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5" name="Footer Placeholder 4">
            <a:extLst>
              <a:ext uri="{FF2B5EF4-FFF2-40B4-BE49-F238E27FC236}">
                <a16:creationId xmlns:a16="http://schemas.microsoft.com/office/drawing/2014/main" id="{53623D10-9629-9B11-CCBB-93FFECD48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D3437-3DE4-0ABC-AA92-2FED876C4B54}"/>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316309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6A4A-49FF-8564-3346-088CD5B29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E6CC0-0FDF-6236-9D69-CC9CEB76C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42572-A902-6784-33E9-6FFDD59CA658}"/>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5" name="Footer Placeholder 4">
            <a:extLst>
              <a:ext uri="{FF2B5EF4-FFF2-40B4-BE49-F238E27FC236}">
                <a16:creationId xmlns:a16="http://schemas.microsoft.com/office/drawing/2014/main" id="{1310E812-A1DC-18E3-3ABF-EE575BE18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C58DE-A8AE-38CD-1501-8097A6B17D17}"/>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130031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D713A-E8A7-E821-AB61-F3855175E7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BA99A7-3CC5-D8CC-F902-FAD9E70D7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304CC-8A3E-9A99-DA3B-C196E5CD7DD1}"/>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5" name="Footer Placeholder 4">
            <a:extLst>
              <a:ext uri="{FF2B5EF4-FFF2-40B4-BE49-F238E27FC236}">
                <a16:creationId xmlns:a16="http://schemas.microsoft.com/office/drawing/2014/main" id="{0990D73E-2753-7284-5A70-BCD6C1B6F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5B8CE-0096-EC0E-C13E-C55CA746475E}"/>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4023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0F08-0391-0668-82F2-BC6715E00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DAF96-1B71-38CA-3232-8C0DFEE65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8744A-436E-62DA-A843-218289361D33}"/>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5" name="Footer Placeholder 4">
            <a:extLst>
              <a:ext uri="{FF2B5EF4-FFF2-40B4-BE49-F238E27FC236}">
                <a16:creationId xmlns:a16="http://schemas.microsoft.com/office/drawing/2014/main" id="{390E7003-1568-ED0C-780D-B442A7218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DAA0C-0AC8-0E32-F5AC-9C694D186CC2}"/>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301942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E6B7-F605-CD19-56BA-F37345BF7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B7077-4ECC-955A-CAE2-EC590F331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48CA7-2130-0979-9331-7D0F471BD0CA}"/>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5" name="Footer Placeholder 4">
            <a:extLst>
              <a:ext uri="{FF2B5EF4-FFF2-40B4-BE49-F238E27FC236}">
                <a16:creationId xmlns:a16="http://schemas.microsoft.com/office/drawing/2014/main" id="{9876D0A6-3941-8EFA-11A6-5111CE3EF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7C6D4-31FF-C4E2-6F6D-9C8DBB6D0A87}"/>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74980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BCF8-5B65-4899-F1F2-32100E081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60463-DBEF-85F8-1685-718615339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4273D-3848-F710-366D-19B2D957D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55CADF-700A-C23A-4C8E-73E26F3D90F9}"/>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6" name="Footer Placeholder 5">
            <a:extLst>
              <a:ext uri="{FF2B5EF4-FFF2-40B4-BE49-F238E27FC236}">
                <a16:creationId xmlns:a16="http://schemas.microsoft.com/office/drawing/2014/main" id="{3922259F-6E52-6BFA-EC76-A58594CFC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EEDA3-FC04-AA41-B305-0652A4C6D333}"/>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301330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E9BD-1119-9F9E-4733-070E75091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04172-77BA-5791-E78F-3AECE1796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17B5D-2112-B00D-C867-D32C98E566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AF57B-C6CE-BC1A-115E-177565BBE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0DA7D-F1C6-C4F2-41B2-1CC9CC5E0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7D791-9D86-AB2B-F78D-C37601CAE073}"/>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8" name="Footer Placeholder 7">
            <a:extLst>
              <a:ext uri="{FF2B5EF4-FFF2-40B4-BE49-F238E27FC236}">
                <a16:creationId xmlns:a16="http://schemas.microsoft.com/office/drawing/2014/main" id="{13448B14-4139-5E38-D6DA-7AB3AF72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E4876F-EC92-D487-B377-408E998AB475}"/>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186700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3F16-B093-1287-2EA9-E53EC003BE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8E4FD9-AC65-F229-7C86-2755DC1A5837}"/>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4" name="Footer Placeholder 3">
            <a:extLst>
              <a:ext uri="{FF2B5EF4-FFF2-40B4-BE49-F238E27FC236}">
                <a16:creationId xmlns:a16="http://schemas.microsoft.com/office/drawing/2014/main" id="{0D9220D7-8CD3-70D6-4B1C-2B0E6B7BC2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D2ABF1-1030-E1D4-491C-52785CFF353A}"/>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1518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2A2A3-F00D-7367-11E0-DD25D4307DFD}"/>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3" name="Footer Placeholder 2">
            <a:extLst>
              <a:ext uri="{FF2B5EF4-FFF2-40B4-BE49-F238E27FC236}">
                <a16:creationId xmlns:a16="http://schemas.microsoft.com/office/drawing/2014/main" id="{306DAC88-3595-A422-E66F-111A3DA053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1C074-8F2C-6A07-3C05-CC4A0535506E}"/>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118367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6A47-A3B9-B5AA-C554-B12373A62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AECB41-A678-3C3A-2175-5E991B527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E79CEA-8C01-F9CB-E05A-3DB09BEAF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DDB11-11FE-CEF3-EC24-8F2466702CD4}"/>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6" name="Footer Placeholder 5">
            <a:extLst>
              <a:ext uri="{FF2B5EF4-FFF2-40B4-BE49-F238E27FC236}">
                <a16:creationId xmlns:a16="http://schemas.microsoft.com/office/drawing/2014/main" id="{E10BBB6D-826A-E8B6-FC6B-0C4D6F8FC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F8B96-040A-84B0-9573-75EC33616EEC}"/>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424275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100F-CE05-94C5-D182-3030B8DAE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0A37B-DE6C-3FF2-5175-CB8946DE7D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1E1170-8976-3A24-1FFA-007C06AE1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CDDBC-E20B-6AA5-950B-0D248E5BFE99}"/>
              </a:ext>
            </a:extLst>
          </p:cNvPr>
          <p:cNvSpPr>
            <a:spLocks noGrp="1"/>
          </p:cNvSpPr>
          <p:nvPr>
            <p:ph type="dt" sz="half" idx="10"/>
          </p:nvPr>
        </p:nvSpPr>
        <p:spPr/>
        <p:txBody>
          <a:bodyPr/>
          <a:lstStyle/>
          <a:p>
            <a:fld id="{541AF5DB-C4D2-4D06-994E-66A64C50E053}" type="datetimeFigureOut">
              <a:rPr lang="en-US" smtClean="0"/>
              <a:t>1/26/2024</a:t>
            </a:fld>
            <a:endParaRPr lang="en-US"/>
          </a:p>
        </p:txBody>
      </p:sp>
      <p:sp>
        <p:nvSpPr>
          <p:cNvPr id="6" name="Footer Placeholder 5">
            <a:extLst>
              <a:ext uri="{FF2B5EF4-FFF2-40B4-BE49-F238E27FC236}">
                <a16:creationId xmlns:a16="http://schemas.microsoft.com/office/drawing/2014/main" id="{53F109E2-3294-51A9-D1ED-623DA9D36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2D074-BFB9-42BB-00BC-3C040EBB3D11}"/>
              </a:ext>
            </a:extLst>
          </p:cNvPr>
          <p:cNvSpPr>
            <a:spLocks noGrp="1"/>
          </p:cNvSpPr>
          <p:nvPr>
            <p:ph type="sldNum" sz="quarter" idx="12"/>
          </p:nvPr>
        </p:nvSpPr>
        <p:spPr/>
        <p:txBody>
          <a:bodyPr/>
          <a:lstStyle/>
          <a:p>
            <a:fld id="{3F025A6B-547D-4889-862A-E60057CC118E}" type="slidenum">
              <a:rPr lang="en-US" smtClean="0"/>
              <a:t>‹#›</a:t>
            </a:fld>
            <a:endParaRPr lang="en-US"/>
          </a:p>
        </p:txBody>
      </p:sp>
    </p:spTree>
    <p:extLst>
      <p:ext uri="{BB962C8B-B14F-4D97-AF65-F5344CB8AC3E}">
        <p14:creationId xmlns:p14="http://schemas.microsoft.com/office/powerpoint/2010/main" val="1079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0FC5A-6DAA-F186-B51C-C8C8108BD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6C14A4-FCA6-33EA-C690-7578A6F88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08E4B-6FDD-721B-3CA7-62AC96934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AF5DB-C4D2-4D06-994E-66A64C50E053}" type="datetimeFigureOut">
              <a:rPr lang="en-US" smtClean="0"/>
              <a:t>1/26/2024</a:t>
            </a:fld>
            <a:endParaRPr lang="en-US"/>
          </a:p>
        </p:txBody>
      </p:sp>
      <p:sp>
        <p:nvSpPr>
          <p:cNvPr id="5" name="Footer Placeholder 4">
            <a:extLst>
              <a:ext uri="{FF2B5EF4-FFF2-40B4-BE49-F238E27FC236}">
                <a16:creationId xmlns:a16="http://schemas.microsoft.com/office/drawing/2014/main" id="{FA749680-E7D8-8ED3-0E59-98D52695E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A6C21F-8B7F-29E9-F425-EE285FBBF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25A6B-547D-4889-862A-E60057CC118E}" type="slidenum">
              <a:rPr lang="en-US" smtClean="0"/>
              <a:t>‹#›</a:t>
            </a:fld>
            <a:endParaRPr lang="en-US"/>
          </a:p>
        </p:txBody>
      </p:sp>
    </p:spTree>
    <p:extLst>
      <p:ext uri="{BB962C8B-B14F-4D97-AF65-F5344CB8AC3E}">
        <p14:creationId xmlns:p14="http://schemas.microsoft.com/office/powerpoint/2010/main" val="709205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github.com/seanboe/SimpleFusion/blob/master/src/simpleFusion.cpp" TargetMode="External"/><Relationship Id="rId7" Type="http://schemas.openxmlformats.org/officeDocument/2006/relationships/image" Target="../media/image10.png"/><Relationship Id="rId2" Type="http://schemas.openxmlformats.org/officeDocument/2006/relationships/hyperlink" Target="https://github.com/vishwas1101/Filters/blob/master/Complementary_Filter.ino" TargetMode="External"/><Relationship Id="rId1" Type="http://schemas.openxmlformats.org/officeDocument/2006/relationships/slideLayout" Target="../slideLayouts/slideLayout2.xml"/><Relationship Id="rId6" Type="http://schemas.openxmlformats.org/officeDocument/2006/relationships/hyperlink" Target="https://github.com/tcleg/Six_Axis_Complementary_Filter/blob/master/C/six_axis_comp_filter.c" TargetMode="External"/><Relationship Id="rId5" Type="http://schemas.openxmlformats.org/officeDocument/2006/relationships/hyperlink" Target="https://github.com/robosam2003/complementary-filter/blob/main/src/complementary.txt" TargetMode="External"/><Relationship Id="rId10" Type="http://schemas.openxmlformats.org/officeDocument/2006/relationships/image" Target="../media/image13.png"/><Relationship Id="rId4" Type="http://schemas.openxmlformats.org/officeDocument/2006/relationships/hyperlink" Target="https://github.com/UlrikHjort/complementary-filter-python/blob/master/ComplementaryFilter.py"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58FC262-0F87-6AF8-C175-E192D718E1F3}"/>
              </a:ext>
            </a:extLst>
          </p:cNvPr>
          <p:cNvSpPr txBox="1"/>
          <p:nvPr/>
        </p:nvSpPr>
        <p:spPr>
          <a:xfrm>
            <a:off x="288322" y="2105744"/>
            <a:ext cx="7877434" cy="3600986"/>
          </a:xfrm>
          <a:prstGeom prst="rect">
            <a:avLst/>
          </a:prstGeom>
          <a:noFill/>
        </p:spPr>
        <p:txBody>
          <a:bodyPr wrap="square" rtlCol="0">
            <a:spAutoFit/>
          </a:bodyPr>
          <a:lstStyle/>
          <a:p>
            <a:r>
              <a:rPr lang="en-US" sz="1200" i="1" dirty="0">
                <a:solidFill>
                  <a:schemeClr val="accent1"/>
                </a:solidFill>
              </a:rPr>
              <a:t>“Low pass the acceleration angles”</a:t>
            </a: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r>
              <a:rPr lang="en-US" sz="1200" i="1" dirty="0">
                <a:solidFill>
                  <a:schemeClr val="accent1"/>
                </a:solidFill>
              </a:rPr>
              <a:t>Calculate roll with pure integration</a:t>
            </a: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r>
              <a:rPr lang="en-US" sz="1200" i="1" dirty="0">
                <a:solidFill>
                  <a:schemeClr val="accent1"/>
                </a:solidFill>
              </a:rPr>
              <a:t>“Apply acceleration complementary filter”</a:t>
            </a: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pPr marL="285750" indent="-285750">
              <a:buFont typeface="Arial" panose="020B0604020202020204" pitchFamily="34" charset="0"/>
              <a:buChar char="•"/>
            </a:pPr>
            <a:endParaRPr lang="en-US" sz="1200" i="1" dirty="0">
              <a:solidFill>
                <a:schemeClr val="accent1"/>
              </a:solidFill>
            </a:endParaRPr>
          </a:p>
          <a:p>
            <a:endParaRPr lang="en-US" sz="1200" i="1" dirty="0">
              <a:solidFill>
                <a:schemeClr val="accent1"/>
              </a:solidFill>
            </a:endParaRPr>
          </a:p>
          <a:p>
            <a:r>
              <a:rPr lang="en-US" sz="1200" i="1" dirty="0">
                <a:solidFill>
                  <a:schemeClr val="accent1"/>
                </a:solidFill>
              </a:rPr>
              <a:t>“Low pass the gyro data”</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F501413-8339-F15F-AF01-DDBF7F8AAC7D}"/>
                  </a:ext>
                </a:extLst>
              </p:cNvPr>
              <p:cNvSpPr txBox="1"/>
              <p:nvPr/>
            </p:nvSpPr>
            <p:spPr>
              <a:xfrm>
                <a:off x="667400" y="342433"/>
                <a:ext cx="3122971" cy="331245"/>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𝜔</m:t>
                            </m:r>
                          </m:e>
                          <m:sub>
                            <m:r>
                              <a:rPr lang="en-US" sz="1200" b="0" i="1" smtClean="0">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𝑑𝑡</m:t>
                        </m:r>
                      </m:e>
                    </m:d>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e>
                    </m:d>
                    <m:d>
                      <m:dPr>
                        <m:ctrlPr>
                          <a:rPr lang="en-US" sz="1200" b="0" i="1" smtClean="0">
                            <a:latin typeface="Cambria Math" panose="02040503050406030204" pitchFamily="18" charset="0"/>
                            <a:ea typeface="Cambria Math" panose="02040503050406030204" pitchFamily="18" charset="0"/>
                          </a:rPr>
                        </m:ctrlPr>
                      </m:dPr>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a</m:t>
                            </m:r>
                            <m:r>
                              <m:rPr>
                                <m:sty m:val="p"/>
                              </m:rPr>
                              <a:rPr lang="en-US" sz="1200" b="0" i="0" smtClean="0">
                                <a:latin typeface="Cambria Math" panose="02040503050406030204" pitchFamily="18" charset="0"/>
                                <a:ea typeface="Cambria Math" panose="02040503050406030204" pitchFamily="18" charset="0"/>
                              </a:rPr>
                              <m:t>tan</m:t>
                            </m:r>
                          </m:fName>
                          <m:e>
                            <m:f>
                              <m:fPr>
                                <m:ctrlPr>
                                  <a:rPr lang="en-US" sz="1200" b="0" i="1" smtClean="0">
                                    <a:latin typeface="Cambria Math" panose="02040503050406030204" pitchFamily="18" charset="0"/>
                                    <a:ea typeface="Cambria Math" panose="02040503050406030204" pitchFamily="18" charset="0"/>
                                  </a:rPr>
                                </m:ctrlPr>
                              </m:fPr>
                              <m:nu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𝑙𝑎𝑡</m:t>
                                    </m:r>
                                  </m:sub>
                                </m:sSub>
                              </m:num>
                              <m:den>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𝑣𝑒𝑟𝑡</m:t>
                                    </m:r>
                                  </m:sub>
                                </m:sSub>
                              </m:den>
                            </m:f>
                          </m:e>
                        </m:func>
                      </m:e>
                    </m:d>
                  </m:oMath>
                </a14:m>
                <a:r>
                  <a:rPr lang="en-US" sz="1200" dirty="0"/>
                  <a:t>  </a:t>
                </a:r>
              </a:p>
            </p:txBody>
          </p:sp>
        </mc:Choice>
        <mc:Fallback>
          <p:sp>
            <p:nvSpPr>
              <p:cNvPr id="4" name="TextBox 3">
                <a:extLst>
                  <a:ext uri="{FF2B5EF4-FFF2-40B4-BE49-F238E27FC236}">
                    <a16:creationId xmlns:a16="http://schemas.microsoft.com/office/drawing/2014/main" id="{3F501413-8339-F15F-AF01-DDBF7F8AAC7D}"/>
                  </a:ext>
                </a:extLst>
              </p:cNvPr>
              <p:cNvSpPr txBox="1">
                <a:spLocks noRot="1" noChangeAspect="1" noMove="1" noResize="1" noEditPoints="1" noAdjustHandles="1" noChangeArrowheads="1" noChangeShapeType="1" noTextEdit="1"/>
              </p:cNvSpPr>
              <p:nvPr/>
            </p:nvSpPr>
            <p:spPr>
              <a:xfrm>
                <a:off x="667400" y="342433"/>
                <a:ext cx="3122971" cy="331245"/>
              </a:xfrm>
              <a:prstGeom prst="rect">
                <a:avLst/>
              </a:prstGeom>
              <a:blipFill>
                <a:blip r:embed="rId2"/>
                <a:stretch>
                  <a:fillRect l="-1754" b="-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43A4B12-658F-29C3-7D65-DDEB29461B38}"/>
                  </a:ext>
                </a:extLst>
              </p:cNvPr>
              <p:cNvSpPr txBox="1"/>
              <p:nvPr/>
            </p:nvSpPr>
            <p:spPr>
              <a:xfrm>
                <a:off x="667400" y="4875895"/>
                <a:ext cx="2569934" cy="212174"/>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𝑐𝑜𝑚𝑝</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𝑃𝐼</m:t>
                        </m:r>
                      </m:sub>
                    </m:sSub>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𝛼</m:t>
                        </m:r>
                      </m:e>
                    </m:d>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𝑋𝐿</m:t>
                            </m:r>
                          </m:sub>
                        </m:sSub>
                      </m:e>
                    </m:d>
                  </m:oMath>
                </a14:m>
                <a:r>
                  <a:rPr lang="en-US" sz="1200" dirty="0"/>
                  <a:t>  </a:t>
                </a:r>
              </a:p>
            </p:txBody>
          </p:sp>
        </mc:Choice>
        <mc:Fallback>
          <p:sp>
            <p:nvSpPr>
              <p:cNvPr id="5" name="TextBox 4">
                <a:extLst>
                  <a:ext uri="{FF2B5EF4-FFF2-40B4-BE49-F238E27FC236}">
                    <a16:creationId xmlns:a16="http://schemas.microsoft.com/office/drawing/2014/main" id="{143A4B12-658F-29C3-7D65-DDEB29461B38}"/>
                  </a:ext>
                </a:extLst>
              </p:cNvPr>
              <p:cNvSpPr txBox="1">
                <a:spLocks noRot="1" noChangeAspect="1" noMove="1" noResize="1" noEditPoints="1" noAdjustHandles="1" noChangeArrowheads="1" noChangeShapeType="1" noTextEdit="1"/>
              </p:cNvSpPr>
              <p:nvPr/>
            </p:nvSpPr>
            <p:spPr>
              <a:xfrm>
                <a:off x="667400" y="4875895"/>
                <a:ext cx="2569934" cy="212174"/>
              </a:xfrm>
              <a:prstGeom prst="rect">
                <a:avLst/>
              </a:prstGeom>
              <a:blipFill>
                <a:blip r:embed="rId3"/>
                <a:stretch>
                  <a:fillRect l="-2133"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6339B60-FA34-C04D-4B68-918D98901E8C}"/>
                  </a:ext>
                </a:extLst>
              </p:cNvPr>
              <p:cNvSpPr txBox="1"/>
              <p:nvPr/>
            </p:nvSpPr>
            <p:spPr>
              <a:xfrm>
                <a:off x="656261" y="3790998"/>
                <a:ext cx="1456744" cy="1928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𝑃𝐼</m:t>
                          </m:r>
                        </m:sub>
                      </m:sSub>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𝑃𝐼</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𝜔</m:t>
                          </m:r>
                        </m:e>
                        <m:sub>
                          <m:r>
                            <a:rPr lang="en-US" sz="1200" b="0" i="1" smtClean="0">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𝑑𝑡</m:t>
                      </m:r>
                    </m:oMath>
                  </m:oMathPara>
                </a14:m>
                <a:endParaRPr lang="en-US" sz="1200" dirty="0"/>
              </a:p>
            </p:txBody>
          </p:sp>
        </mc:Choice>
        <mc:Fallback>
          <p:sp>
            <p:nvSpPr>
              <p:cNvPr id="6" name="TextBox 5">
                <a:extLst>
                  <a:ext uri="{FF2B5EF4-FFF2-40B4-BE49-F238E27FC236}">
                    <a16:creationId xmlns:a16="http://schemas.microsoft.com/office/drawing/2014/main" id="{C6339B60-FA34-C04D-4B68-918D98901E8C}"/>
                  </a:ext>
                </a:extLst>
              </p:cNvPr>
              <p:cNvSpPr txBox="1">
                <a:spLocks noRot="1" noChangeAspect="1" noMove="1" noResize="1" noEditPoints="1" noAdjustHandles="1" noChangeArrowheads="1" noChangeShapeType="1" noTextEdit="1"/>
              </p:cNvSpPr>
              <p:nvPr/>
            </p:nvSpPr>
            <p:spPr>
              <a:xfrm>
                <a:off x="656261" y="3790998"/>
                <a:ext cx="1456744" cy="192873"/>
              </a:xfrm>
              <a:prstGeom prst="rect">
                <a:avLst/>
              </a:prstGeom>
              <a:blipFill>
                <a:blip r:embed="rId4"/>
                <a:stretch>
                  <a:fillRect l="-2092" r="-1674" b="-937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7D7EE09-E1CA-A544-9F51-51EC027ED6E4}"/>
              </a:ext>
            </a:extLst>
          </p:cNvPr>
          <p:cNvSpPr txBox="1"/>
          <p:nvPr/>
        </p:nvSpPr>
        <p:spPr>
          <a:xfrm>
            <a:off x="111210" y="58171"/>
            <a:ext cx="10985158" cy="276999"/>
          </a:xfrm>
          <a:prstGeom prst="rect">
            <a:avLst/>
          </a:prstGeom>
          <a:noFill/>
        </p:spPr>
        <p:txBody>
          <a:bodyPr wrap="square" rtlCol="0">
            <a:spAutoFit/>
          </a:bodyPr>
          <a:lstStyle/>
          <a:p>
            <a:r>
              <a:rPr lang="en-US" sz="1200" dirty="0"/>
              <a:t>This is the complete equation for a complementary filter.  No other math is required.  This IS the high and low pass filter, there is no need to apply additional filters: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E58E2FB-C5BC-02B3-DF27-92E9FA5050A0}"/>
                  </a:ext>
                </a:extLst>
              </p:cNvPr>
              <p:cNvSpPr txBox="1"/>
              <p:nvPr/>
            </p:nvSpPr>
            <p:spPr>
              <a:xfrm>
                <a:off x="618854" y="2603841"/>
                <a:ext cx="3701013" cy="286104"/>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𝑋𝐿</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𝛼</m:t>
                        </m:r>
                      </m:e>
                      <m:sub>
                        <m:r>
                          <a:rPr lang="en-US" sz="1200" b="0" i="1" smtClean="0">
                            <a:latin typeface="Cambria Math" panose="02040503050406030204" pitchFamily="18" charset="0"/>
                            <a:ea typeface="Cambria Math" panose="02040503050406030204" pitchFamily="18" charset="0"/>
                          </a:rPr>
                          <m:t>𝐿𝑃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𝑋𝐿</m:t>
                        </m:r>
                      </m:sub>
                    </m:sSub>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atan</m:t>
                        </m:r>
                      </m:fName>
                      <m:e>
                        <m:f>
                          <m:fPr>
                            <m:ctrlPr>
                              <a:rPr lang="en-US" sz="1200" b="0" i="1" smtClean="0">
                                <a:latin typeface="Cambria Math" panose="02040503050406030204" pitchFamily="18" charset="0"/>
                                <a:ea typeface="Cambria Math" panose="02040503050406030204" pitchFamily="18" charset="0"/>
                              </a:rPr>
                            </m:ctrlPr>
                          </m:fPr>
                          <m:nu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𝑙𝑎𝑡</m:t>
                                </m:r>
                              </m:sub>
                            </m:sSub>
                          </m:num>
                          <m:den>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𝑣𝑒𝑟𝑡</m:t>
                                </m:r>
                              </m:sub>
                            </m:sSub>
                          </m:den>
                        </m:f>
                      </m:e>
                    </m:func>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𝛼</m:t>
                            </m:r>
                          </m:e>
                          <m:sub>
                            <m:r>
                              <a:rPr lang="en-US" sz="1200" b="0" i="1" smtClean="0">
                                <a:latin typeface="Cambria Math" panose="02040503050406030204" pitchFamily="18" charset="0"/>
                                <a:ea typeface="Cambria Math" panose="02040503050406030204" pitchFamily="18" charset="0"/>
                              </a:rPr>
                              <m:t>𝐿𝑃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𝑋𝐿</m:t>
                            </m:r>
                          </m:sub>
                        </m:sSub>
                      </m:e>
                    </m:d>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𝑋𝐿</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sub>
                        </m:sSub>
                      </m:e>
                    </m:d>
                  </m:oMath>
                </a14:m>
                <a:r>
                  <a:rPr lang="en-US" sz="1200" dirty="0"/>
                  <a:t>  </a:t>
                </a:r>
              </a:p>
            </p:txBody>
          </p:sp>
        </mc:Choice>
        <mc:Fallback>
          <p:sp>
            <p:nvSpPr>
              <p:cNvPr id="11" name="TextBox 10">
                <a:extLst>
                  <a:ext uri="{FF2B5EF4-FFF2-40B4-BE49-F238E27FC236}">
                    <a16:creationId xmlns:a16="http://schemas.microsoft.com/office/drawing/2014/main" id="{6E58E2FB-C5BC-02B3-DF27-92E9FA5050A0}"/>
                  </a:ext>
                </a:extLst>
              </p:cNvPr>
              <p:cNvSpPr txBox="1">
                <a:spLocks noRot="1" noChangeAspect="1" noMove="1" noResize="1" noEditPoints="1" noAdjustHandles="1" noChangeArrowheads="1" noChangeShapeType="1" noTextEdit="1"/>
              </p:cNvSpPr>
              <p:nvPr/>
            </p:nvSpPr>
            <p:spPr>
              <a:xfrm>
                <a:off x="618854" y="2603841"/>
                <a:ext cx="3701013" cy="286104"/>
              </a:xfrm>
              <a:prstGeom prst="rect">
                <a:avLst/>
              </a:prstGeom>
              <a:blipFill>
                <a:blip r:embed="rId5"/>
                <a:stretch>
                  <a:fillRect l="-1483"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B55BAA7-060B-BAFE-1BB5-8AC5C738E1A6}"/>
                  </a:ext>
                </a:extLst>
              </p:cNvPr>
              <p:cNvSpPr txBox="1"/>
              <p:nvPr/>
            </p:nvSpPr>
            <p:spPr>
              <a:xfrm>
                <a:off x="667400" y="5932795"/>
                <a:ext cx="2893677" cy="212174"/>
              </a:xfrm>
              <a:prstGeom prst="rect">
                <a:avLst/>
              </a:prstGeom>
              <a:noFill/>
            </p:spPr>
            <p:txBody>
              <a:bodyPr wrap="none" lIns="0" tIns="0" rIns="0" bIns="0" rtlCol="0">
                <a:spAutoFit/>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𝐿𝑃</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𝛼</m:t>
                        </m:r>
                      </m:e>
                      <m:sub>
                        <m:r>
                          <a:rPr lang="en-US" sz="1200" b="0" i="1" smtClean="0">
                            <a:latin typeface="Cambria Math" panose="02040503050406030204" pitchFamily="18" charset="0"/>
                            <a:ea typeface="Cambria Math" panose="02040503050406030204" pitchFamily="18" charset="0"/>
                          </a:rPr>
                          <m:t>𝐻𝑃</m:t>
                        </m:r>
                      </m:sub>
                    </m:sSub>
                    <m:r>
                      <a:rPr lang="en-US" sz="1200" b="0" i="1" smtClean="0">
                        <a:latin typeface="Cambria Math" panose="02040503050406030204" pitchFamily="18" charset="0"/>
                        <a:ea typeface="Cambria Math" panose="02040503050406030204" pitchFamily="18" charset="0"/>
                      </a:rPr>
                      <m:t>×</m:t>
                    </m:r>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𝑐𝑜𝑚𝑝</m:t>
                        </m:r>
                      </m:sub>
                    </m:sSub>
                    <m:r>
                      <a:rPr lang="en-US" sz="1200" b="0" i="1" smtClean="0">
                        <a:latin typeface="Cambria Math" panose="02040503050406030204" pitchFamily="18" charset="0"/>
                        <a:ea typeface="Cambria Math" panose="02040503050406030204" pitchFamily="18" charset="0"/>
                      </a:rPr>
                      <m:t>+</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𝛼</m:t>
                            </m:r>
                          </m:e>
                          <m:sub>
                            <m:r>
                              <a:rPr lang="en-US" sz="1200" b="0" i="1" smtClean="0">
                                <a:latin typeface="Cambria Math" panose="02040503050406030204" pitchFamily="18" charset="0"/>
                                <a:ea typeface="Cambria Math" panose="02040503050406030204" pitchFamily="18" charset="0"/>
                              </a:rPr>
                              <m:t>𝐻𝑃</m:t>
                            </m:r>
                          </m:sub>
                        </m:sSub>
                      </m:e>
                    </m:d>
                    <m:d>
                      <m:dPr>
                        <m:ctrlPr>
                          <a:rPr lang="en-US" sz="1200" b="0" i="1" smtClean="0">
                            <a:latin typeface="Cambria Math" panose="02040503050406030204" pitchFamily="18" charset="0"/>
                            <a:ea typeface="Cambria Math" panose="02040503050406030204" pitchFamily="18" charset="0"/>
                          </a:rPr>
                        </m:ctrlPr>
                      </m:dPr>
                      <m:e>
                        <m:sSub>
                          <m:sSubPr>
                            <m:ctrlPr>
                              <a:rPr lang="en-US" sz="1200" i="1" smtClean="0">
                                <a:latin typeface="Cambria Math" panose="02040503050406030204" pitchFamily="18" charset="0"/>
                                <a:ea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𝑡</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𝐿𝑃</m:t>
                            </m:r>
                          </m:sub>
                        </m:sSub>
                      </m:e>
                    </m:d>
                  </m:oMath>
                </a14:m>
                <a:r>
                  <a:rPr lang="en-US" sz="1200" dirty="0"/>
                  <a:t>  </a:t>
                </a:r>
              </a:p>
            </p:txBody>
          </p:sp>
        </mc:Choice>
        <mc:Fallback>
          <p:sp>
            <p:nvSpPr>
              <p:cNvPr id="13" name="TextBox 12">
                <a:extLst>
                  <a:ext uri="{FF2B5EF4-FFF2-40B4-BE49-F238E27FC236}">
                    <a16:creationId xmlns:a16="http://schemas.microsoft.com/office/drawing/2014/main" id="{EB55BAA7-060B-BAFE-1BB5-8AC5C738E1A6}"/>
                  </a:ext>
                </a:extLst>
              </p:cNvPr>
              <p:cNvSpPr txBox="1">
                <a:spLocks noRot="1" noChangeAspect="1" noMove="1" noResize="1" noEditPoints="1" noAdjustHandles="1" noChangeArrowheads="1" noChangeShapeType="1" noTextEdit="1"/>
              </p:cNvSpPr>
              <p:nvPr/>
            </p:nvSpPr>
            <p:spPr>
              <a:xfrm>
                <a:off x="667400" y="5932795"/>
                <a:ext cx="2893677" cy="212174"/>
              </a:xfrm>
              <a:prstGeom prst="rect">
                <a:avLst/>
              </a:prstGeom>
              <a:blipFill>
                <a:blip r:embed="rId6"/>
                <a:stretch>
                  <a:fillRect l="-1895" b="-17143"/>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2ACBEBE-1C4A-76BF-32FA-C81D7974CDEC}"/>
              </a:ext>
            </a:extLst>
          </p:cNvPr>
          <p:cNvSpPr txBox="1"/>
          <p:nvPr/>
        </p:nvSpPr>
        <p:spPr>
          <a:xfrm>
            <a:off x="61781" y="1633223"/>
            <a:ext cx="10311715" cy="461665"/>
          </a:xfrm>
          <a:prstGeom prst="rect">
            <a:avLst/>
          </a:prstGeom>
          <a:noFill/>
        </p:spPr>
        <p:txBody>
          <a:bodyPr wrap="square" rtlCol="0">
            <a:spAutoFit/>
          </a:bodyPr>
          <a:lstStyle/>
          <a:p>
            <a:r>
              <a:rPr lang="en-US" sz="1200" dirty="0"/>
              <a:t>This is what your code does.  You are repeatedly weighting the gyro data and acceleration data in different ways, rather than just once.  It sort of works, but not in a predictable way:</a:t>
            </a:r>
          </a:p>
        </p:txBody>
      </p:sp>
      <p:sp>
        <p:nvSpPr>
          <p:cNvPr id="15" name="TextBox 14">
            <a:extLst>
              <a:ext uri="{FF2B5EF4-FFF2-40B4-BE49-F238E27FC236}">
                <a16:creationId xmlns:a16="http://schemas.microsoft.com/office/drawing/2014/main" id="{759FAE19-A7AF-21D3-870F-85AFE9BA69DD}"/>
              </a:ext>
            </a:extLst>
          </p:cNvPr>
          <p:cNvSpPr txBox="1"/>
          <p:nvPr/>
        </p:nvSpPr>
        <p:spPr>
          <a:xfrm>
            <a:off x="4729920" y="4989633"/>
            <a:ext cx="6084958" cy="646331"/>
          </a:xfrm>
          <a:prstGeom prst="rect">
            <a:avLst/>
          </a:prstGeom>
          <a:noFill/>
        </p:spPr>
        <p:txBody>
          <a:bodyPr wrap="square" rtlCol="0">
            <a:spAutoFit/>
          </a:bodyPr>
          <a:lstStyle/>
          <a:p>
            <a:r>
              <a:rPr lang="en-US" sz="1200" dirty="0">
                <a:solidFill>
                  <a:srgbClr val="C00000"/>
                </a:solidFill>
              </a:rPr>
              <a:t>By using the roll angle as calculated from cumulative pure integration, you are carrying forward all error due to integration of the gyro rate bias.  This is why you get bad results with larger time constants.  A small time constant lowers the weight of this term.</a:t>
            </a:r>
          </a:p>
        </p:txBody>
      </p:sp>
      <p:cxnSp>
        <p:nvCxnSpPr>
          <p:cNvPr id="17" name="Connector: Elbow 16">
            <a:extLst>
              <a:ext uri="{FF2B5EF4-FFF2-40B4-BE49-F238E27FC236}">
                <a16:creationId xmlns:a16="http://schemas.microsoft.com/office/drawing/2014/main" id="{3540A356-793C-C773-1B4A-766328E8FD67}"/>
              </a:ext>
            </a:extLst>
          </p:cNvPr>
          <p:cNvCxnSpPr>
            <a:cxnSpLocks/>
            <a:stCxn id="15" idx="1"/>
            <a:endCxn id="18" idx="2"/>
          </p:cNvCxnSpPr>
          <p:nvPr/>
        </p:nvCxnSpPr>
        <p:spPr>
          <a:xfrm rot="10800000">
            <a:off x="1736126" y="5100599"/>
            <a:ext cx="2993795" cy="212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F1758EE-0ADD-15EA-1B33-2238E5038469}"/>
              </a:ext>
            </a:extLst>
          </p:cNvPr>
          <p:cNvSpPr/>
          <p:nvPr/>
        </p:nvSpPr>
        <p:spPr>
          <a:xfrm>
            <a:off x="1575487" y="4878667"/>
            <a:ext cx="321275" cy="221932"/>
          </a:xfrm>
          <a:prstGeom prst="rect">
            <a:avLst/>
          </a:prstGeom>
          <a:noFill/>
          <a:ln>
            <a:solidFill>
              <a:schemeClr val="accent1"/>
            </a:solidFill>
            <a:prstDash val="sys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2" name="Picture 21">
            <a:extLst>
              <a:ext uri="{FF2B5EF4-FFF2-40B4-BE49-F238E27FC236}">
                <a16:creationId xmlns:a16="http://schemas.microsoft.com/office/drawing/2014/main" id="{3DC3BE37-454A-E22E-378E-CA053E85CE17}"/>
              </a:ext>
            </a:extLst>
          </p:cNvPr>
          <p:cNvPicPr>
            <a:picLocks noChangeAspect="1"/>
          </p:cNvPicPr>
          <p:nvPr/>
        </p:nvPicPr>
        <p:blipFill rotWithShape="1">
          <a:blip r:embed="rId7"/>
          <a:srcRect t="84382" r="25179"/>
          <a:stretch/>
        </p:blipFill>
        <p:spPr>
          <a:xfrm>
            <a:off x="594142" y="2372615"/>
            <a:ext cx="5888529" cy="185351"/>
          </a:xfrm>
          <a:prstGeom prst="rect">
            <a:avLst/>
          </a:prstGeom>
        </p:spPr>
      </p:pic>
      <p:pic>
        <p:nvPicPr>
          <p:cNvPr id="26" name="Picture 25">
            <a:extLst>
              <a:ext uri="{FF2B5EF4-FFF2-40B4-BE49-F238E27FC236}">
                <a16:creationId xmlns:a16="http://schemas.microsoft.com/office/drawing/2014/main" id="{F11884C0-CB6C-7D6A-EE16-8E053E418FB1}"/>
              </a:ext>
            </a:extLst>
          </p:cNvPr>
          <p:cNvPicPr>
            <a:picLocks noChangeAspect="1"/>
          </p:cNvPicPr>
          <p:nvPr/>
        </p:nvPicPr>
        <p:blipFill>
          <a:blip r:embed="rId8"/>
          <a:stretch>
            <a:fillRect/>
          </a:stretch>
        </p:blipFill>
        <p:spPr>
          <a:xfrm>
            <a:off x="618854" y="3553747"/>
            <a:ext cx="5555327" cy="140318"/>
          </a:xfrm>
          <a:prstGeom prst="rect">
            <a:avLst/>
          </a:prstGeom>
        </p:spPr>
      </p:pic>
      <p:pic>
        <p:nvPicPr>
          <p:cNvPr id="36" name="Picture 35">
            <a:extLst>
              <a:ext uri="{FF2B5EF4-FFF2-40B4-BE49-F238E27FC236}">
                <a16:creationId xmlns:a16="http://schemas.microsoft.com/office/drawing/2014/main" id="{92887CFC-4ECE-CCAE-24E8-3A5361488174}"/>
              </a:ext>
            </a:extLst>
          </p:cNvPr>
          <p:cNvPicPr>
            <a:picLocks noChangeAspect="1"/>
          </p:cNvPicPr>
          <p:nvPr/>
        </p:nvPicPr>
        <p:blipFill>
          <a:blip r:embed="rId9"/>
          <a:stretch>
            <a:fillRect/>
          </a:stretch>
        </p:blipFill>
        <p:spPr>
          <a:xfrm>
            <a:off x="656261" y="4638631"/>
            <a:ext cx="6140292" cy="129816"/>
          </a:xfrm>
          <a:prstGeom prst="rect">
            <a:avLst/>
          </a:prstGeom>
        </p:spPr>
      </p:pic>
      <p:pic>
        <p:nvPicPr>
          <p:cNvPr id="41" name="Picture 40">
            <a:extLst>
              <a:ext uri="{FF2B5EF4-FFF2-40B4-BE49-F238E27FC236}">
                <a16:creationId xmlns:a16="http://schemas.microsoft.com/office/drawing/2014/main" id="{7F8B1397-DF05-0118-7DEE-5D6B527B56D4}"/>
              </a:ext>
            </a:extLst>
          </p:cNvPr>
          <p:cNvPicPr>
            <a:picLocks noChangeAspect="1"/>
          </p:cNvPicPr>
          <p:nvPr/>
        </p:nvPicPr>
        <p:blipFill>
          <a:blip r:embed="rId10"/>
          <a:stretch>
            <a:fillRect/>
          </a:stretch>
        </p:blipFill>
        <p:spPr>
          <a:xfrm>
            <a:off x="656261" y="5728441"/>
            <a:ext cx="5361480" cy="134598"/>
          </a:xfrm>
          <a:prstGeom prst="rect">
            <a:avLst/>
          </a:prstGeom>
        </p:spPr>
      </p:pic>
    </p:spTree>
    <p:extLst>
      <p:ext uri="{BB962C8B-B14F-4D97-AF65-F5344CB8AC3E}">
        <p14:creationId xmlns:p14="http://schemas.microsoft.com/office/powerpoint/2010/main" val="62619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87EC63-494D-6700-44F2-154A666B514D}"/>
              </a:ext>
            </a:extLst>
          </p:cNvPr>
          <p:cNvSpPr txBox="1"/>
          <p:nvPr/>
        </p:nvSpPr>
        <p:spPr>
          <a:xfrm>
            <a:off x="50972" y="90786"/>
            <a:ext cx="10365774" cy="1384995"/>
          </a:xfrm>
          <a:prstGeom prst="rect">
            <a:avLst/>
          </a:prstGeom>
          <a:noFill/>
        </p:spPr>
        <p:txBody>
          <a:bodyPr wrap="square">
            <a:spAutoFit/>
          </a:bodyPr>
          <a:lstStyle/>
          <a:p>
            <a:pPr marL="285750" indent="-285750">
              <a:buFont typeface="Arial" panose="020B0604020202020204" pitchFamily="34" charset="0"/>
              <a:buChar char="•"/>
            </a:pPr>
            <a:r>
              <a:rPr lang="en-US" sz="1200" dirty="0">
                <a:hlinkClick r:id="rId2"/>
              </a:rPr>
              <a:t>https://github.com/vishwas1101/Filters/blob/master/Complementary_Filter.ino</a:t>
            </a:r>
            <a:endParaRPr lang="en-US" sz="1200" dirty="0"/>
          </a:p>
          <a:p>
            <a:pPr marL="285750" indent="-285750">
              <a:buFont typeface="Arial" panose="020B0604020202020204" pitchFamily="34" charset="0"/>
              <a:buChar char="•"/>
            </a:pPr>
            <a:r>
              <a:rPr lang="en-US" sz="1200" dirty="0">
                <a:hlinkClick r:id="rId3"/>
              </a:rPr>
              <a:t>https://github.com/seanboe/SimpleFusion/blob/master/src/simpleFusion.cpp</a:t>
            </a:r>
            <a:endParaRPr lang="en-US" sz="1200" dirty="0"/>
          </a:p>
          <a:p>
            <a:pPr marL="285750" indent="-285750">
              <a:buFont typeface="Arial" panose="020B0604020202020204" pitchFamily="34" charset="0"/>
              <a:buChar char="•"/>
            </a:pPr>
            <a:r>
              <a:rPr lang="en-US" sz="1200" dirty="0">
                <a:hlinkClick r:id="rId4"/>
              </a:rPr>
              <a:t>https://github.com/UlrikHjort/complementary-filter-python/blob/master/ComplementaryFilter.py</a:t>
            </a:r>
            <a:endParaRPr lang="en-US" sz="1200" dirty="0"/>
          </a:p>
          <a:p>
            <a:pPr marL="285750" indent="-285750">
              <a:buFont typeface="Arial" panose="020B0604020202020204" pitchFamily="34" charset="0"/>
              <a:buChar char="•"/>
            </a:pPr>
            <a:r>
              <a:rPr lang="en-US" sz="1200" dirty="0">
                <a:hlinkClick r:id="rId5"/>
              </a:rPr>
              <a:t>https://github.com/robosam2003/complementary-filter/blob/main/src/complementary.txt</a:t>
            </a:r>
            <a:endParaRPr lang="en-US" sz="1200" dirty="0"/>
          </a:p>
          <a:p>
            <a:pPr marL="285750" indent="-285750">
              <a:buFont typeface="Arial" panose="020B0604020202020204" pitchFamily="34" charset="0"/>
              <a:buChar char="•"/>
            </a:pPr>
            <a:r>
              <a:rPr lang="en-US" sz="1200" dirty="0">
                <a:hlinkClick r:id="rId6"/>
              </a:rPr>
              <a:t>https://github.com/tcleg/Six_Axis_Complementary_Filter/blob/master/C/six_axis_comp_filter.c</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pic>
        <p:nvPicPr>
          <p:cNvPr id="7" name="Picture 6">
            <a:extLst>
              <a:ext uri="{FF2B5EF4-FFF2-40B4-BE49-F238E27FC236}">
                <a16:creationId xmlns:a16="http://schemas.microsoft.com/office/drawing/2014/main" id="{F899F627-4E1F-9E99-CC5C-56996C4E2BFB}"/>
              </a:ext>
            </a:extLst>
          </p:cNvPr>
          <p:cNvPicPr>
            <a:picLocks noChangeAspect="1"/>
          </p:cNvPicPr>
          <p:nvPr/>
        </p:nvPicPr>
        <p:blipFill>
          <a:blip r:embed="rId7"/>
          <a:stretch>
            <a:fillRect/>
          </a:stretch>
        </p:blipFill>
        <p:spPr>
          <a:xfrm>
            <a:off x="278011" y="1132453"/>
            <a:ext cx="3884711" cy="3089224"/>
          </a:xfrm>
          <a:prstGeom prst="rect">
            <a:avLst/>
          </a:prstGeom>
        </p:spPr>
      </p:pic>
      <p:pic>
        <p:nvPicPr>
          <p:cNvPr id="9" name="Picture 8">
            <a:extLst>
              <a:ext uri="{FF2B5EF4-FFF2-40B4-BE49-F238E27FC236}">
                <a16:creationId xmlns:a16="http://schemas.microsoft.com/office/drawing/2014/main" id="{E9444DF2-1284-EDDC-2AA9-FBD1C987D040}"/>
              </a:ext>
            </a:extLst>
          </p:cNvPr>
          <p:cNvPicPr>
            <a:picLocks noChangeAspect="1"/>
          </p:cNvPicPr>
          <p:nvPr/>
        </p:nvPicPr>
        <p:blipFill>
          <a:blip r:embed="rId8"/>
          <a:stretch>
            <a:fillRect/>
          </a:stretch>
        </p:blipFill>
        <p:spPr>
          <a:xfrm>
            <a:off x="278011" y="4297520"/>
            <a:ext cx="2959577" cy="496713"/>
          </a:xfrm>
          <a:prstGeom prst="rect">
            <a:avLst/>
          </a:prstGeom>
        </p:spPr>
      </p:pic>
      <p:pic>
        <p:nvPicPr>
          <p:cNvPr id="11" name="Picture 10">
            <a:extLst>
              <a:ext uri="{FF2B5EF4-FFF2-40B4-BE49-F238E27FC236}">
                <a16:creationId xmlns:a16="http://schemas.microsoft.com/office/drawing/2014/main" id="{550C938C-2BF6-0BE1-6CA2-842293F0CE52}"/>
              </a:ext>
            </a:extLst>
          </p:cNvPr>
          <p:cNvPicPr>
            <a:picLocks noChangeAspect="1"/>
          </p:cNvPicPr>
          <p:nvPr/>
        </p:nvPicPr>
        <p:blipFill>
          <a:blip r:embed="rId9"/>
          <a:stretch>
            <a:fillRect/>
          </a:stretch>
        </p:blipFill>
        <p:spPr>
          <a:xfrm>
            <a:off x="278011" y="4870076"/>
            <a:ext cx="7831544" cy="1987924"/>
          </a:xfrm>
          <a:prstGeom prst="rect">
            <a:avLst/>
          </a:prstGeom>
        </p:spPr>
      </p:pic>
      <p:pic>
        <p:nvPicPr>
          <p:cNvPr id="13" name="Picture 12">
            <a:extLst>
              <a:ext uri="{FF2B5EF4-FFF2-40B4-BE49-F238E27FC236}">
                <a16:creationId xmlns:a16="http://schemas.microsoft.com/office/drawing/2014/main" id="{363B4C5D-EE55-BD7F-8702-B2A777842E6F}"/>
              </a:ext>
            </a:extLst>
          </p:cNvPr>
          <p:cNvPicPr>
            <a:picLocks noChangeAspect="1"/>
          </p:cNvPicPr>
          <p:nvPr/>
        </p:nvPicPr>
        <p:blipFill>
          <a:blip r:embed="rId10"/>
          <a:stretch>
            <a:fillRect/>
          </a:stretch>
        </p:blipFill>
        <p:spPr>
          <a:xfrm>
            <a:off x="4811166" y="1180365"/>
            <a:ext cx="4821211" cy="3498181"/>
          </a:xfrm>
          <a:prstGeom prst="rect">
            <a:avLst/>
          </a:prstGeom>
        </p:spPr>
      </p:pic>
    </p:spTree>
    <p:extLst>
      <p:ext uri="{BB962C8B-B14F-4D97-AF65-F5344CB8AC3E}">
        <p14:creationId xmlns:p14="http://schemas.microsoft.com/office/powerpoint/2010/main" val="2044021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290</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Walker</dc:creator>
  <cp:lastModifiedBy>Kyle Walker</cp:lastModifiedBy>
  <cp:revision>1</cp:revision>
  <dcterms:created xsi:type="dcterms:W3CDTF">2024-01-26T14:47:47Z</dcterms:created>
  <dcterms:modified xsi:type="dcterms:W3CDTF">2024-01-26T16:26:53Z</dcterms:modified>
</cp:coreProperties>
</file>