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6.xml" ContentType="application/vnd.openxmlformats-officedocument.presentationml.tags+xml"/>
  <Override PartName="/ppt/tags/tag5.xml" ContentType="application/vnd.openxmlformats-officedocument.presentationml.tags+xml"/>
  <Override PartName="/ppt/tags/tag8.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10"/>
  </p:notesMasterIdLst>
  <p:sldIdLst>
    <p:sldId id="277" r:id="rId2"/>
    <p:sldId id="279" r:id="rId3"/>
    <p:sldId id="278" r:id="rId4"/>
    <p:sldId id="280" r:id="rId5"/>
    <p:sldId id="301" r:id="rId6"/>
    <p:sldId id="281" r:id="rId7"/>
    <p:sldId id="282" r:id="rId8"/>
    <p:sldId id="30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80824"/>
  </p:normalViewPr>
  <p:slideViewPr>
    <p:cSldViewPr snapToGrid="0" snapToObjects="1">
      <p:cViewPr varScale="1">
        <p:scale>
          <a:sx n="66" d="100"/>
          <a:sy n="66" d="100"/>
        </p:scale>
        <p:origin x="8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96006-E0E5-C849-B8BA-D3416E9C3AAD}"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19533-2BA0-D047-AA4B-BE1C5E327F67}" type="slidenum">
              <a:rPr lang="en-US" smtClean="0"/>
              <a:t>‹#›</a:t>
            </a:fld>
            <a:endParaRPr lang="en-US"/>
          </a:p>
        </p:txBody>
      </p:sp>
    </p:spTree>
    <p:extLst>
      <p:ext uri="{BB962C8B-B14F-4D97-AF65-F5344CB8AC3E}">
        <p14:creationId xmlns:p14="http://schemas.microsoft.com/office/powerpoint/2010/main" val="304767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 us have an exercise, your objectives is to create an employee suggestion box using the guided app creator, upon completing the exercise in these section you will be able to create the designated application.</a:t>
            </a:r>
          </a:p>
          <a:p>
            <a:r>
              <a:rPr lang="en-GB" dirty="0"/>
              <a:t>You can pause this video in creating to thoroughly execute the exercise. </a:t>
            </a:r>
            <a:endParaRPr lang="en-PH" dirty="0"/>
          </a:p>
        </p:txBody>
      </p:sp>
      <p:sp>
        <p:nvSpPr>
          <p:cNvPr id="4" name="Slide Number Placeholder 3"/>
          <p:cNvSpPr>
            <a:spLocks noGrp="1"/>
          </p:cNvSpPr>
          <p:nvPr>
            <p:ph type="sldNum" sz="quarter" idx="5"/>
          </p:nvPr>
        </p:nvSpPr>
        <p:spPr/>
        <p:txBody>
          <a:bodyPr/>
          <a:lstStyle/>
          <a:p>
            <a:fld id="{FE419533-2BA0-D047-AA4B-BE1C5E327F67}" type="slidenum">
              <a:rPr lang="en-US" smtClean="0"/>
              <a:t>1</a:t>
            </a:fld>
            <a:endParaRPr lang="en-US"/>
          </a:p>
        </p:txBody>
      </p:sp>
    </p:spTree>
    <p:extLst>
      <p:ext uri="{BB962C8B-B14F-4D97-AF65-F5344CB8AC3E}">
        <p14:creationId xmlns:p14="http://schemas.microsoft.com/office/powerpoint/2010/main" val="298272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In this part of the exercise you will have to create a role for the employee in order for them to have the availability.</a:t>
            </a:r>
          </a:p>
        </p:txBody>
      </p:sp>
      <p:sp>
        <p:nvSpPr>
          <p:cNvPr id="4" name="Slide Number Placeholder 3"/>
          <p:cNvSpPr>
            <a:spLocks noGrp="1"/>
          </p:cNvSpPr>
          <p:nvPr>
            <p:ph type="sldNum" sz="quarter" idx="5"/>
          </p:nvPr>
        </p:nvSpPr>
        <p:spPr/>
        <p:txBody>
          <a:bodyPr/>
          <a:lstStyle/>
          <a:p>
            <a:fld id="{FE419533-2BA0-D047-AA4B-BE1C5E327F67}" type="slidenum">
              <a:rPr lang="en-US" smtClean="0"/>
              <a:t>2</a:t>
            </a:fld>
            <a:endParaRPr lang="en-US"/>
          </a:p>
        </p:txBody>
      </p:sp>
    </p:spTree>
    <p:extLst>
      <p:ext uri="{BB962C8B-B14F-4D97-AF65-F5344CB8AC3E}">
        <p14:creationId xmlns:p14="http://schemas.microsoft.com/office/powerpoint/2010/main" val="267186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For this exercise you will be creating a table for your application.</a:t>
            </a:r>
          </a:p>
        </p:txBody>
      </p:sp>
      <p:sp>
        <p:nvSpPr>
          <p:cNvPr id="4" name="Slide Number Placeholder 3"/>
          <p:cNvSpPr>
            <a:spLocks noGrp="1"/>
          </p:cNvSpPr>
          <p:nvPr>
            <p:ph type="sldNum" sz="quarter" idx="5"/>
          </p:nvPr>
        </p:nvSpPr>
        <p:spPr/>
        <p:txBody>
          <a:bodyPr/>
          <a:lstStyle/>
          <a:p>
            <a:fld id="{FE419533-2BA0-D047-AA4B-BE1C5E327F67}" type="slidenum">
              <a:rPr lang="en-US" smtClean="0"/>
              <a:t>3</a:t>
            </a:fld>
            <a:endParaRPr lang="en-US"/>
          </a:p>
        </p:txBody>
      </p:sp>
    </p:spTree>
    <p:extLst>
      <p:ext uri="{BB962C8B-B14F-4D97-AF65-F5344CB8AC3E}">
        <p14:creationId xmlns:p14="http://schemas.microsoft.com/office/powerpoint/2010/main" val="199524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Then you will add attributes or fields to those table that you have created.</a:t>
            </a:r>
          </a:p>
        </p:txBody>
      </p:sp>
      <p:sp>
        <p:nvSpPr>
          <p:cNvPr id="4" name="Slide Number Placeholder 3"/>
          <p:cNvSpPr>
            <a:spLocks noGrp="1"/>
          </p:cNvSpPr>
          <p:nvPr>
            <p:ph type="sldNum" sz="quarter" idx="5"/>
          </p:nvPr>
        </p:nvSpPr>
        <p:spPr/>
        <p:txBody>
          <a:bodyPr/>
          <a:lstStyle/>
          <a:p>
            <a:fld id="{FE419533-2BA0-D047-AA4B-BE1C5E327F67}" type="slidenum">
              <a:rPr lang="en-US" smtClean="0"/>
              <a:t>4</a:t>
            </a:fld>
            <a:endParaRPr lang="en-US"/>
          </a:p>
        </p:txBody>
      </p:sp>
    </p:spTree>
    <p:extLst>
      <p:ext uri="{BB962C8B-B14F-4D97-AF65-F5344CB8AC3E}">
        <p14:creationId xmlns:p14="http://schemas.microsoft.com/office/powerpoint/2010/main" val="86639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Then you will add attributes or fields to those table that you have created.</a:t>
            </a:r>
          </a:p>
        </p:txBody>
      </p:sp>
      <p:sp>
        <p:nvSpPr>
          <p:cNvPr id="4" name="Slide Number Placeholder 3"/>
          <p:cNvSpPr>
            <a:spLocks noGrp="1"/>
          </p:cNvSpPr>
          <p:nvPr>
            <p:ph type="sldNum" sz="quarter" idx="5"/>
          </p:nvPr>
        </p:nvSpPr>
        <p:spPr/>
        <p:txBody>
          <a:bodyPr/>
          <a:lstStyle/>
          <a:p>
            <a:fld id="{FE419533-2BA0-D047-AA4B-BE1C5E327F67}" type="slidenum">
              <a:rPr lang="en-US" smtClean="0"/>
              <a:t>5</a:t>
            </a:fld>
            <a:endParaRPr lang="en-US"/>
          </a:p>
        </p:txBody>
      </p:sp>
    </p:spTree>
    <p:extLst>
      <p:ext uri="{BB962C8B-B14F-4D97-AF65-F5344CB8AC3E}">
        <p14:creationId xmlns:p14="http://schemas.microsoft.com/office/powerpoint/2010/main" val="144599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419533-2BA0-D047-AA4B-BE1C5E327F67}" type="slidenum">
              <a:rPr lang="en-US" smtClean="0"/>
              <a:t>6</a:t>
            </a:fld>
            <a:endParaRPr lang="en-US"/>
          </a:p>
        </p:txBody>
      </p:sp>
    </p:spTree>
    <p:extLst>
      <p:ext uri="{BB962C8B-B14F-4D97-AF65-F5344CB8AC3E}">
        <p14:creationId xmlns:p14="http://schemas.microsoft.com/office/powerpoint/2010/main" val="409008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section follow the configuration of the innovate table as shown below. You can pause this video if needed be.</a:t>
            </a:r>
            <a:endParaRPr lang="en-PH" dirty="0"/>
          </a:p>
        </p:txBody>
      </p:sp>
      <p:sp>
        <p:nvSpPr>
          <p:cNvPr id="4" name="Slide Number Placeholder 3"/>
          <p:cNvSpPr>
            <a:spLocks noGrp="1"/>
          </p:cNvSpPr>
          <p:nvPr>
            <p:ph type="sldNum" sz="quarter" idx="5"/>
          </p:nvPr>
        </p:nvSpPr>
        <p:spPr/>
        <p:txBody>
          <a:bodyPr/>
          <a:lstStyle/>
          <a:p>
            <a:fld id="{FE419533-2BA0-D047-AA4B-BE1C5E327F67}" type="slidenum">
              <a:rPr lang="en-US" smtClean="0"/>
              <a:t>7</a:t>
            </a:fld>
            <a:endParaRPr lang="en-US"/>
          </a:p>
        </p:txBody>
      </p:sp>
    </p:spTree>
    <p:extLst>
      <p:ext uri="{BB962C8B-B14F-4D97-AF65-F5344CB8AC3E}">
        <p14:creationId xmlns:p14="http://schemas.microsoft.com/office/powerpoint/2010/main" val="337582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here you we will test innovate app that you have created and configured.</a:t>
            </a:r>
            <a:endParaRPr lang="en-PH" dirty="0"/>
          </a:p>
        </p:txBody>
      </p:sp>
      <p:sp>
        <p:nvSpPr>
          <p:cNvPr id="4" name="Slide Number Placeholder 3"/>
          <p:cNvSpPr>
            <a:spLocks noGrp="1"/>
          </p:cNvSpPr>
          <p:nvPr>
            <p:ph type="sldNum" sz="quarter" idx="5"/>
          </p:nvPr>
        </p:nvSpPr>
        <p:spPr/>
        <p:txBody>
          <a:bodyPr/>
          <a:lstStyle/>
          <a:p>
            <a:fld id="{FE419533-2BA0-D047-AA4B-BE1C5E327F67}" type="slidenum">
              <a:rPr lang="en-US" smtClean="0"/>
              <a:t>8</a:t>
            </a:fld>
            <a:endParaRPr lang="en-US"/>
          </a:p>
        </p:txBody>
      </p:sp>
    </p:spTree>
    <p:extLst>
      <p:ext uri="{BB962C8B-B14F-4D97-AF65-F5344CB8AC3E}">
        <p14:creationId xmlns:p14="http://schemas.microsoft.com/office/powerpoint/2010/main" val="390618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395575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2707794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9971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139110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7685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824056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216305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3478400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112317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6129A-8C31-3A48-B2C4-6205CBB583F9}"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2402600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6129A-8C31-3A48-B2C4-6205CBB583F9}"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2296308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6129A-8C31-3A48-B2C4-6205CBB583F9}"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3794090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6129A-8C31-3A48-B2C4-6205CBB583F9}"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209154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6129A-8C31-3A48-B2C4-6205CBB583F9}"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388799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66129A-8C31-3A48-B2C4-6205CBB583F9}"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3669665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6129A-8C31-3A48-B2C4-6205CBB583F9}"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D2769-3307-CE43-97AB-CD13DA4E550E}" type="slidenum">
              <a:rPr lang="en-US" smtClean="0"/>
              <a:t>‹#›</a:t>
            </a:fld>
            <a:endParaRPr lang="en-US"/>
          </a:p>
        </p:txBody>
      </p:sp>
    </p:spTree>
    <p:extLst>
      <p:ext uri="{BB962C8B-B14F-4D97-AF65-F5344CB8AC3E}">
        <p14:creationId xmlns:p14="http://schemas.microsoft.com/office/powerpoint/2010/main" val="3259316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66129A-8C31-3A48-B2C4-6205CBB583F9}" type="datetimeFigureOut">
              <a:rPr lang="en-US" smtClean="0"/>
              <a:t>9/6/2023</a:t>
            </a:fld>
            <a:endParaRPr lang="en-US"/>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837D2769-3307-CE43-97AB-CD13DA4E550E}" type="slidenum">
              <a:rPr lang="en-US" smtClean="0"/>
              <a:t>‹#›</a:t>
            </a:fld>
            <a:endParaRPr lang="en-US"/>
          </a:p>
        </p:txBody>
      </p:sp>
    </p:spTree>
    <p:extLst>
      <p:ext uri="{BB962C8B-B14F-4D97-AF65-F5344CB8AC3E}">
        <p14:creationId xmlns:p14="http://schemas.microsoft.com/office/powerpoint/2010/main" val="257776827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85E5-8A7A-7505-E324-A4753F9F4AB2}"/>
              </a:ext>
            </a:extLst>
          </p:cNvPr>
          <p:cNvSpPr>
            <a:spLocks noGrp="1"/>
          </p:cNvSpPr>
          <p:nvPr>
            <p:ph type="title"/>
          </p:nvPr>
        </p:nvSpPr>
        <p:spPr/>
        <p:txBody>
          <a:bodyPr/>
          <a:lstStyle/>
          <a:p>
            <a:r>
              <a:rPr lang="en-PH" dirty="0"/>
              <a:t>Exercise: Create the Innovate Application</a:t>
            </a:r>
          </a:p>
        </p:txBody>
      </p:sp>
      <p:sp>
        <p:nvSpPr>
          <p:cNvPr id="3" name="Content Placeholder 2">
            <a:extLst>
              <a:ext uri="{FF2B5EF4-FFF2-40B4-BE49-F238E27FC236}">
                <a16:creationId xmlns:a16="http://schemas.microsoft.com/office/drawing/2014/main" id="{BAA6B634-0B82-62FB-AD07-B47AD8C461E8}"/>
              </a:ext>
            </a:extLst>
          </p:cNvPr>
          <p:cNvSpPr>
            <a:spLocks noGrp="1"/>
          </p:cNvSpPr>
          <p:nvPr>
            <p:ph idx="1"/>
          </p:nvPr>
        </p:nvSpPr>
        <p:spPr>
          <a:xfrm>
            <a:off x="812799" y="2160590"/>
            <a:ext cx="8463619" cy="4328700"/>
          </a:xfrm>
        </p:spPr>
        <p:txBody>
          <a:bodyPr>
            <a:normAutofit fontScale="92500" lnSpcReduction="20000"/>
          </a:bodyPr>
          <a:lstStyle/>
          <a:p>
            <a:pPr marL="0" indent="0">
              <a:buNone/>
            </a:pPr>
            <a:r>
              <a:rPr lang="en-PH" dirty="0"/>
              <a:t>In this exercise, you will create an employee suggestion box using Guided App Creator.</a:t>
            </a:r>
          </a:p>
          <a:p>
            <a:pPr>
              <a:buFont typeface="+mj-lt"/>
              <a:buAutoNum type="arabicPeriod"/>
            </a:pPr>
            <a:r>
              <a:rPr lang="en-PH" dirty="0"/>
              <a:t>To launch Guided App Creator, use the </a:t>
            </a:r>
            <a:r>
              <a:rPr lang="en-PH" i="1" dirty="0"/>
              <a:t>All</a:t>
            </a:r>
            <a:r>
              <a:rPr lang="en-PH" dirty="0"/>
              <a:t> menu to open </a:t>
            </a:r>
            <a:r>
              <a:rPr lang="en-PH" b="1" dirty="0"/>
              <a:t>System Applications &gt; My Company Applications</a:t>
            </a:r>
            <a:r>
              <a:rPr lang="en-PH" dirty="0"/>
              <a:t>.</a:t>
            </a:r>
          </a:p>
          <a:p>
            <a:pPr>
              <a:buFont typeface="+mj-lt"/>
              <a:buAutoNum type="arabicPeriod"/>
            </a:pPr>
            <a:r>
              <a:rPr lang="en-PH" dirty="0"/>
              <a:t>In the Application Manager form header, click the </a:t>
            </a:r>
            <a:r>
              <a:rPr lang="en-PH" b="1" dirty="0"/>
              <a:t>Create new</a:t>
            </a:r>
            <a:r>
              <a:rPr lang="en-PH" dirty="0"/>
              <a:t> button.</a:t>
            </a:r>
          </a:p>
          <a:p>
            <a:pPr>
              <a:buFont typeface="+mj-lt"/>
              <a:buAutoNum type="arabicPeriod"/>
            </a:pPr>
            <a:r>
              <a:rPr lang="en-PH" dirty="0"/>
              <a:t>If you have never opened Guided App Creator before, you will see the </a:t>
            </a:r>
            <a:r>
              <a:rPr lang="en-PH" i="1" dirty="0"/>
              <a:t>Welcome</a:t>
            </a:r>
            <a:r>
              <a:rPr lang="en-PH" dirty="0"/>
              <a:t> screen. Click the </a:t>
            </a:r>
            <a:r>
              <a:rPr lang="en-PH" b="1" dirty="0"/>
              <a:t>Let's get started</a:t>
            </a:r>
            <a:r>
              <a:rPr lang="en-PH" dirty="0"/>
              <a:t> button.</a:t>
            </a:r>
          </a:p>
          <a:p>
            <a:pPr>
              <a:buFont typeface="+mj-lt"/>
              <a:buAutoNum type="arabicPeriod"/>
            </a:pPr>
            <a:r>
              <a:rPr lang="en-PH" dirty="0"/>
              <a:t>Configure the new application.</a:t>
            </a:r>
          </a:p>
          <a:p>
            <a:pPr marL="457200" lvl="1" indent="0">
              <a:buNone/>
            </a:pPr>
            <a:r>
              <a:rPr lang="en-PH" i="1" dirty="0"/>
              <a:t>Name</a:t>
            </a:r>
            <a:r>
              <a:rPr lang="en-PH" dirty="0"/>
              <a:t>: </a:t>
            </a:r>
            <a:r>
              <a:rPr lang="en-PH" b="1" dirty="0"/>
              <a:t>Innovate</a:t>
            </a:r>
            <a:endParaRPr lang="en-PH" dirty="0"/>
          </a:p>
          <a:p>
            <a:pPr marL="457200" lvl="1" indent="0">
              <a:buNone/>
            </a:pPr>
            <a:r>
              <a:rPr lang="en-PH" i="1" dirty="0"/>
              <a:t>Description</a:t>
            </a:r>
            <a:r>
              <a:rPr lang="en-PH" dirty="0"/>
              <a:t>: </a:t>
            </a:r>
            <a:r>
              <a:rPr lang="en-PH" b="1" dirty="0"/>
              <a:t>Employee suggestion box</a:t>
            </a:r>
            <a:endParaRPr lang="en-PH" dirty="0"/>
          </a:p>
          <a:p>
            <a:pPr marL="457200" lvl="1" indent="0">
              <a:buNone/>
            </a:pPr>
            <a:r>
              <a:rPr lang="en-PH" i="1" dirty="0"/>
              <a:t>Scoped/Global</a:t>
            </a:r>
            <a:r>
              <a:rPr lang="en-PH" dirty="0"/>
              <a:t>: </a:t>
            </a:r>
            <a:r>
              <a:rPr lang="en-PH" b="1" dirty="0"/>
              <a:t>Scoped</a:t>
            </a:r>
            <a:endParaRPr lang="en-PH" dirty="0"/>
          </a:p>
          <a:p>
            <a:pPr marL="457200" lvl="1" indent="0">
              <a:buNone/>
            </a:pPr>
            <a:r>
              <a:rPr lang="en-PH" i="1" dirty="0"/>
              <a:t>Scope</a:t>
            </a:r>
            <a:r>
              <a:rPr lang="en-PH" dirty="0"/>
              <a:t>: </a:t>
            </a:r>
            <a:r>
              <a:rPr lang="en-PH" b="1" dirty="0"/>
              <a:t>(This value is automatically populated. Use the default value.)</a:t>
            </a:r>
            <a:endParaRPr lang="en-PH" dirty="0"/>
          </a:p>
          <a:p>
            <a:pPr marL="457200" lvl="1" indent="0">
              <a:buNone/>
            </a:pPr>
            <a:r>
              <a:rPr lang="en-PH" i="1" dirty="0"/>
              <a:t>Logo</a:t>
            </a:r>
            <a:r>
              <a:rPr lang="en-PH" dirty="0"/>
              <a:t>: </a:t>
            </a:r>
            <a:r>
              <a:rPr lang="en-PH" b="1" dirty="0"/>
              <a:t>(Choose any image you want)</a:t>
            </a:r>
          </a:p>
          <a:p>
            <a:pPr>
              <a:buFont typeface="+mj-lt"/>
              <a:buAutoNum type="arabicPeriod"/>
            </a:pPr>
            <a:r>
              <a:rPr lang="en-PH" dirty="0"/>
              <a:t>Click the </a:t>
            </a:r>
            <a:r>
              <a:rPr lang="en-PH" b="1" dirty="0"/>
              <a:t>Create</a:t>
            </a:r>
            <a:r>
              <a:rPr lang="en-PH" dirty="0"/>
              <a:t> button.</a:t>
            </a:r>
          </a:p>
          <a:p>
            <a:pPr marL="457200" lvl="1" indent="0">
              <a:buNone/>
            </a:pPr>
            <a:endParaRPr lang="en-PH" dirty="0"/>
          </a:p>
          <a:p>
            <a:endParaRPr lang="en-US" dirty="0"/>
          </a:p>
        </p:txBody>
      </p:sp>
    </p:spTree>
    <p:custDataLst>
      <p:tags r:id="rId1"/>
    </p:custDataLst>
    <p:extLst>
      <p:ext uri="{BB962C8B-B14F-4D97-AF65-F5344CB8AC3E}">
        <p14:creationId xmlns:p14="http://schemas.microsoft.com/office/powerpoint/2010/main" val="181361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85E5-8A7A-7505-E324-A4753F9F4AB2}"/>
              </a:ext>
            </a:extLst>
          </p:cNvPr>
          <p:cNvSpPr>
            <a:spLocks noGrp="1"/>
          </p:cNvSpPr>
          <p:nvPr>
            <p:ph type="title"/>
          </p:nvPr>
        </p:nvSpPr>
        <p:spPr/>
        <p:txBody>
          <a:bodyPr/>
          <a:lstStyle/>
          <a:p>
            <a:r>
              <a:rPr lang="en-PH" dirty="0"/>
              <a:t>Exercise: Create the Innovate Application</a:t>
            </a:r>
          </a:p>
        </p:txBody>
      </p:sp>
      <p:sp>
        <p:nvSpPr>
          <p:cNvPr id="3" name="Content Placeholder 2">
            <a:extLst>
              <a:ext uri="{FF2B5EF4-FFF2-40B4-BE49-F238E27FC236}">
                <a16:creationId xmlns:a16="http://schemas.microsoft.com/office/drawing/2014/main" id="{BAA6B634-0B82-62FB-AD07-B47AD8C461E8}"/>
              </a:ext>
            </a:extLst>
          </p:cNvPr>
          <p:cNvSpPr>
            <a:spLocks noGrp="1"/>
          </p:cNvSpPr>
          <p:nvPr>
            <p:ph idx="1"/>
          </p:nvPr>
        </p:nvSpPr>
        <p:spPr>
          <a:xfrm>
            <a:off x="812799" y="2160590"/>
            <a:ext cx="8463619" cy="4328700"/>
          </a:xfrm>
        </p:spPr>
        <p:txBody>
          <a:bodyPr>
            <a:normAutofit/>
          </a:bodyPr>
          <a:lstStyle/>
          <a:p>
            <a:pPr>
              <a:buFont typeface="+mj-lt"/>
              <a:buAutoNum type="arabicPeriod" startAt="6"/>
            </a:pPr>
            <a:r>
              <a:rPr lang="en-PH" dirty="0"/>
              <a:t>The </a:t>
            </a:r>
            <a:r>
              <a:rPr lang="en-PH" i="1" dirty="0"/>
              <a:t>Innovate</a:t>
            </a:r>
            <a:r>
              <a:rPr lang="en-PH" dirty="0"/>
              <a:t> application will be available to all employees. Create an </a:t>
            </a:r>
            <a:r>
              <a:rPr lang="en-PH" i="1" dirty="0"/>
              <a:t>employee</a:t>
            </a:r>
            <a:r>
              <a:rPr lang="en-PH" dirty="0"/>
              <a:t> role.</a:t>
            </a:r>
          </a:p>
          <a:p>
            <a:pPr marL="800100" lvl="1" indent="-342900">
              <a:buFont typeface="+mj-lt"/>
              <a:buAutoNum type="alphaLcParenR"/>
            </a:pPr>
            <a:r>
              <a:rPr lang="en-PH" dirty="0"/>
              <a:t>Click the </a:t>
            </a:r>
            <a:r>
              <a:rPr lang="en-PH" b="1" dirty="0"/>
              <a:t>+ Create new role</a:t>
            </a:r>
            <a:r>
              <a:rPr lang="en-PH" dirty="0"/>
              <a:t> link.</a:t>
            </a:r>
          </a:p>
          <a:p>
            <a:pPr marL="800100" lvl="1" indent="-342900">
              <a:buFont typeface="+mj-lt"/>
              <a:buAutoNum type="alphaLcParenR"/>
            </a:pPr>
            <a:r>
              <a:rPr lang="en-PH" dirty="0"/>
              <a:t>In the flyout, configure the new role.</a:t>
            </a:r>
          </a:p>
          <a:p>
            <a:pPr marL="457200" lvl="1" indent="0">
              <a:buNone/>
            </a:pPr>
            <a:r>
              <a:rPr lang="en-PH" i="1" dirty="0"/>
              <a:t>	New role name</a:t>
            </a:r>
            <a:r>
              <a:rPr lang="en-PH" dirty="0"/>
              <a:t>: </a:t>
            </a:r>
            <a:r>
              <a:rPr lang="en-PH" b="1" dirty="0"/>
              <a:t>employee</a:t>
            </a:r>
            <a:endParaRPr lang="en-PH" dirty="0"/>
          </a:p>
          <a:p>
            <a:pPr marL="800100" lvl="1" indent="-342900">
              <a:buFont typeface="+mj-lt"/>
              <a:buAutoNum type="alphaLcParenR"/>
            </a:pPr>
            <a:r>
              <a:rPr lang="en-PH" dirty="0"/>
              <a:t>In the flyout, click the </a:t>
            </a:r>
            <a:r>
              <a:rPr lang="en-PH" b="1" dirty="0"/>
              <a:t>Create</a:t>
            </a:r>
            <a:r>
              <a:rPr lang="en-PH" dirty="0"/>
              <a:t> button.</a:t>
            </a:r>
          </a:p>
          <a:p>
            <a:pPr marL="800100" lvl="1" indent="-342900">
              <a:buFont typeface="+mj-lt"/>
              <a:buAutoNum type="alphaLcParenR"/>
            </a:pPr>
            <a:r>
              <a:rPr lang="en-PH" dirty="0"/>
              <a:t>In the </a:t>
            </a:r>
            <a:r>
              <a:rPr lang="en-PH" i="1" dirty="0"/>
              <a:t>General Info</a:t>
            </a:r>
            <a:r>
              <a:rPr lang="en-PH" dirty="0"/>
              <a:t> pane, examine the new role. Notice the application scope was prepended to the role name.</a:t>
            </a:r>
          </a:p>
          <a:p>
            <a:pPr>
              <a:buFont typeface="+mj-lt"/>
              <a:buAutoNum type="arabicPeriod" startAt="6"/>
            </a:pPr>
            <a:r>
              <a:rPr lang="en-PH" dirty="0"/>
              <a:t>Click the Continue button.</a:t>
            </a:r>
          </a:p>
          <a:p>
            <a:pPr>
              <a:buFont typeface="+mj-lt"/>
              <a:buAutoNum type="arabicPeriod" startAt="6"/>
            </a:pPr>
            <a:r>
              <a:rPr lang="en-PH" dirty="0"/>
              <a:t>In the Which formats do you want to use for this app? screen, select the Classic option.</a:t>
            </a:r>
          </a:p>
          <a:p>
            <a:pPr marL="400050">
              <a:buFont typeface="+mj-lt"/>
              <a:buAutoNum type="arabicPeriod" startAt="6"/>
            </a:pPr>
            <a:r>
              <a:rPr lang="en-PH" dirty="0"/>
              <a:t>Click the </a:t>
            </a:r>
            <a:r>
              <a:rPr lang="en-PH" b="1" dirty="0"/>
              <a:t>Continue</a:t>
            </a:r>
            <a:r>
              <a:rPr lang="en-PH" dirty="0"/>
              <a:t> button.</a:t>
            </a:r>
          </a:p>
          <a:p>
            <a:pPr marL="457200" lvl="1" indent="0">
              <a:buNone/>
            </a:pPr>
            <a:endParaRPr lang="en-PH" dirty="0"/>
          </a:p>
          <a:p>
            <a:endParaRPr lang="en-US" dirty="0"/>
          </a:p>
        </p:txBody>
      </p:sp>
    </p:spTree>
    <p:custDataLst>
      <p:tags r:id="rId1"/>
    </p:custDataLst>
    <p:extLst>
      <p:ext uri="{BB962C8B-B14F-4D97-AF65-F5344CB8AC3E}">
        <p14:creationId xmlns:p14="http://schemas.microsoft.com/office/powerpoint/2010/main" val="2348265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133C3-0F12-5D17-A803-A2ADC11C755B}"/>
              </a:ext>
            </a:extLst>
          </p:cNvPr>
          <p:cNvSpPr>
            <a:spLocks noGrp="1"/>
          </p:cNvSpPr>
          <p:nvPr>
            <p:ph idx="1"/>
          </p:nvPr>
        </p:nvSpPr>
        <p:spPr/>
        <p:txBody>
          <a:bodyPr/>
          <a:lstStyle/>
          <a:p>
            <a:r>
              <a:rPr lang="en-PH" dirty="0"/>
              <a:t>In this exercise, you will add a table and fields to the </a:t>
            </a:r>
            <a:r>
              <a:rPr lang="en-PH" i="1" dirty="0"/>
              <a:t>Innovate</a:t>
            </a:r>
            <a:r>
              <a:rPr lang="en-PH" dirty="0"/>
              <a:t> application.</a:t>
            </a:r>
          </a:p>
          <a:p>
            <a:pPr marL="0" indent="0">
              <a:buNone/>
            </a:pPr>
            <a:endParaRPr lang="en-PH" dirty="0"/>
          </a:p>
          <a:p>
            <a:pPr marL="0" indent="0">
              <a:buNone/>
            </a:pPr>
            <a:r>
              <a:rPr lang="en-PH" dirty="0"/>
              <a:t>Create the Innovate Table</a:t>
            </a:r>
          </a:p>
          <a:p>
            <a:pPr>
              <a:buFont typeface="+mj-lt"/>
              <a:buAutoNum type="arabicPeriod"/>
            </a:pPr>
            <a:r>
              <a:rPr lang="en-PH" dirty="0"/>
              <a:t>In the </a:t>
            </a:r>
            <a:r>
              <a:rPr lang="en-PH" i="1" dirty="0"/>
              <a:t>Which data tables do you want to use for this app?</a:t>
            </a:r>
            <a:r>
              <a:rPr lang="en-PH" dirty="0"/>
              <a:t> screen of the </a:t>
            </a:r>
            <a:r>
              <a:rPr lang="en-PH" i="1" dirty="0"/>
              <a:t>Data</a:t>
            </a:r>
            <a:r>
              <a:rPr lang="en-PH" dirty="0"/>
              <a:t> pane, click the </a:t>
            </a:r>
            <a:r>
              <a:rPr lang="en-PH" b="1" dirty="0"/>
              <a:t>Create new table</a:t>
            </a:r>
            <a:r>
              <a:rPr lang="en-PH" dirty="0"/>
              <a:t> button.</a:t>
            </a:r>
          </a:p>
          <a:p>
            <a:pPr>
              <a:buFont typeface="+mj-lt"/>
              <a:buAutoNum type="arabicPeriod"/>
            </a:pPr>
            <a:r>
              <a:rPr lang="en-PH" dirty="0"/>
              <a:t>In the </a:t>
            </a:r>
            <a:r>
              <a:rPr lang="en-PH" i="1" dirty="0"/>
              <a:t>OK. Let's create a table for this app</a:t>
            </a:r>
            <a:r>
              <a:rPr lang="en-PH" dirty="0"/>
              <a:t> screen, select the </a:t>
            </a:r>
            <a:r>
              <a:rPr lang="en-PH" b="1" dirty="0"/>
              <a:t>Create table from scratch</a:t>
            </a:r>
            <a:r>
              <a:rPr lang="en-PH" dirty="0"/>
              <a:t> option.</a:t>
            </a:r>
          </a:p>
          <a:p>
            <a:pPr>
              <a:buFont typeface="+mj-lt"/>
              <a:buAutoNum type="arabicPeriod"/>
            </a:pPr>
            <a:r>
              <a:rPr lang="en-PH" dirty="0"/>
              <a:t>Click the </a:t>
            </a:r>
            <a:r>
              <a:rPr lang="en-PH" b="1" dirty="0"/>
              <a:t>Continue</a:t>
            </a:r>
            <a:r>
              <a:rPr lang="en-PH" dirty="0"/>
              <a:t> button.</a:t>
            </a:r>
          </a:p>
        </p:txBody>
      </p:sp>
      <p:sp>
        <p:nvSpPr>
          <p:cNvPr id="12" name="Title 1">
            <a:extLst>
              <a:ext uri="{FF2B5EF4-FFF2-40B4-BE49-F238E27FC236}">
                <a16:creationId xmlns:a16="http://schemas.microsoft.com/office/drawing/2014/main" id="{40DC800F-D50E-BFB8-C7F0-2599C398D7BA}"/>
              </a:ext>
            </a:extLst>
          </p:cNvPr>
          <p:cNvSpPr>
            <a:spLocks noGrp="1"/>
          </p:cNvSpPr>
          <p:nvPr>
            <p:ph type="title"/>
          </p:nvPr>
        </p:nvSpPr>
        <p:spPr>
          <a:xfrm>
            <a:off x="812800" y="609600"/>
            <a:ext cx="8463617" cy="1320800"/>
          </a:xfrm>
        </p:spPr>
        <p:txBody>
          <a:bodyPr/>
          <a:lstStyle/>
          <a:p>
            <a:r>
              <a:rPr lang="en-PH" dirty="0"/>
              <a:t>Exercise: Add a table to the Innovate Application</a:t>
            </a:r>
          </a:p>
        </p:txBody>
      </p:sp>
    </p:spTree>
    <p:custDataLst>
      <p:tags r:id="rId1"/>
    </p:custDataLst>
    <p:extLst>
      <p:ext uri="{BB962C8B-B14F-4D97-AF65-F5344CB8AC3E}">
        <p14:creationId xmlns:p14="http://schemas.microsoft.com/office/powerpoint/2010/main" val="3307991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133C3-0F12-5D17-A803-A2ADC11C755B}"/>
              </a:ext>
            </a:extLst>
          </p:cNvPr>
          <p:cNvSpPr>
            <a:spLocks noGrp="1"/>
          </p:cNvSpPr>
          <p:nvPr>
            <p:ph idx="1"/>
          </p:nvPr>
        </p:nvSpPr>
        <p:spPr/>
        <p:txBody>
          <a:bodyPr>
            <a:normAutofit fontScale="92500" lnSpcReduction="10000"/>
          </a:bodyPr>
          <a:lstStyle/>
          <a:p>
            <a:pPr marL="0" indent="0">
              <a:buNone/>
            </a:pPr>
            <a:r>
              <a:rPr lang="en-PH" dirty="0"/>
              <a:t>Add Fields to the Innovate Table</a:t>
            </a:r>
          </a:p>
          <a:p>
            <a:pPr>
              <a:buFont typeface="+mj-lt"/>
              <a:buAutoNum type="arabicPeriod"/>
            </a:pPr>
            <a:r>
              <a:rPr lang="en-PH" dirty="0"/>
              <a:t>Add a Short description field to the table.</a:t>
            </a:r>
          </a:p>
          <a:p>
            <a:pPr lvl="1">
              <a:buFont typeface="+mj-lt"/>
              <a:buAutoNum type="alphaLcParenR"/>
            </a:pPr>
            <a:r>
              <a:rPr lang="en-PH" dirty="0"/>
              <a:t>Click the + Add a new field button.</a:t>
            </a:r>
          </a:p>
          <a:p>
            <a:pPr lvl="1">
              <a:buFont typeface="+mj-lt"/>
              <a:buAutoNum type="alphaLcParenR"/>
            </a:pPr>
            <a:r>
              <a:rPr lang="en-PH" dirty="0"/>
              <a:t>Configure the new field:</a:t>
            </a:r>
          </a:p>
          <a:p>
            <a:pPr marL="800100" lvl="2" indent="0">
              <a:buNone/>
            </a:pPr>
            <a:r>
              <a:rPr lang="en-PH" dirty="0"/>
              <a:t>Field Label: Short description</a:t>
            </a:r>
          </a:p>
          <a:p>
            <a:pPr marL="800100" lvl="2" indent="0">
              <a:buNone/>
            </a:pPr>
            <a:r>
              <a:rPr lang="en-PH" dirty="0"/>
              <a:t>Field name: (this field value is automatically populated)</a:t>
            </a:r>
          </a:p>
          <a:p>
            <a:pPr marL="800100" lvl="2" indent="0">
              <a:buNone/>
            </a:pPr>
            <a:r>
              <a:rPr lang="en-PH" dirty="0"/>
              <a:t>Field type: String</a:t>
            </a:r>
          </a:p>
          <a:p>
            <a:pPr marL="800100" lvl="2" indent="0">
              <a:buNone/>
            </a:pPr>
            <a:r>
              <a:rPr lang="en-PH" dirty="0"/>
              <a:t>Character limit : 125</a:t>
            </a:r>
          </a:p>
          <a:p>
            <a:pPr lvl="1">
              <a:buFont typeface="+mj-lt"/>
              <a:buAutoNum type="alphaLcParenR"/>
            </a:pPr>
            <a:r>
              <a:rPr lang="en-PH" dirty="0"/>
              <a:t>Make the Short description field mandatory.</a:t>
            </a:r>
          </a:p>
          <a:p>
            <a:pPr marL="1314450" lvl="2" indent="-400050">
              <a:buFont typeface="+mj-lt"/>
              <a:buAutoNum type="romanLcPeriod"/>
            </a:pPr>
            <a:r>
              <a:rPr lang="en-PH" dirty="0"/>
              <a:t>Click the Expand button (The Expand/Collapse icon is on the far right of the field row) for the Short description field.</a:t>
            </a:r>
          </a:p>
          <a:p>
            <a:pPr marL="1314450" lvl="2" indent="-400050">
              <a:buFont typeface="+mj-lt"/>
              <a:buAutoNum type="romanLcPeriod"/>
            </a:pPr>
            <a:r>
              <a:rPr lang="en-PH" dirty="0"/>
              <a:t>Select the Mandatory option.</a:t>
            </a:r>
          </a:p>
        </p:txBody>
      </p:sp>
      <p:sp>
        <p:nvSpPr>
          <p:cNvPr id="7" name="Title 1">
            <a:extLst>
              <a:ext uri="{FF2B5EF4-FFF2-40B4-BE49-F238E27FC236}">
                <a16:creationId xmlns:a16="http://schemas.microsoft.com/office/drawing/2014/main" id="{959A7BBE-46FB-D20A-6C0F-C40C1E97864E}"/>
              </a:ext>
            </a:extLst>
          </p:cNvPr>
          <p:cNvSpPr>
            <a:spLocks noGrp="1"/>
          </p:cNvSpPr>
          <p:nvPr>
            <p:ph type="title"/>
          </p:nvPr>
        </p:nvSpPr>
        <p:spPr>
          <a:xfrm>
            <a:off x="812800" y="609600"/>
            <a:ext cx="8463617" cy="1320800"/>
          </a:xfrm>
        </p:spPr>
        <p:txBody>
          <a:bodyPr/>
          <a:lstStyle/>
          <a:p>
            <a:r>
              <a:rPr lang="en-PH" dirty="0"/>
              <a:t>Exercise: Add a table to the Innovate Application</a:t>
            </a:r>
          </a:p>
        </p:txBody>
      </p:sp>
    </p:spTree>
    <p:custDataLst>
      <p:tags r:id="rId1"/>
    </p:custDataLst>
    <p:extLst>
      <p:ext uri="{BB962C8B-B14F-4D97-AF65-F5344CB8AC3E}">
        <p14:creationId xmlns:p14="http://schemas.microsoft.com/office/powerpoint/2010/main" val="1269140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133C3-0F12-5D17-A803-A2ADC11C755B}"/>
              </a:ext>
            </a:extLst>
          </p:cNvPr>
          <p:cNvSpPr>
            <a:spLocks noGrp="1"/>
          </p:cNvSpPr>
          <p:nvPr>
            <p:ph idx="1"/>
          </p:nvPr>
        </p:nvSpPr>
        <p:spPr>
          <a:xfrm>
            <a:off x="812800" y="2160590"/>
            <a:ext cx="8463619" cy="3880773"/>
          </a:xfrm>
        </p:spPr>
        <p:txBody>
          <a:bodyPr>
            <a:normAutofit/>
          </a:bodyPr>
          <a:lstStyle/>
          <a:p>
            <a:pPr marL="0" indent="0">
              <a:buNone/>
            </a:pPr>
            <a:r>
              <a:rPr lang="en-PH" sz="1400" dirty="0">
                <a:solidFill>
                  <a:schemeClr val="accent1"/>
                </a:solidFill>
              </a:rPr>
              <a:t>2. </a:t>
            </a:r>
            <a:r>
              <a:rPr lang="en-PH" dirty="0"/>
              <a:t>Add an idea type field to the table.</a:t>
            </a:r>
          </a:p>
          <a:p>
            <a:pPr lvl="1">
              <a:buFont typeface="+mj-lt"/>
              <a:buAutoNum type="alphaLcParenR"/>
            </a:pPr>
            <a:r>
              <a:rPr lang="en-PH" dirty="0"/>
              <a:t>Click the + Add a new field button.</a:t>
            </a:r>
          </a:p>
          <a:p>
            <a:pPr lvl="1">
              <a:buFont typeface="+mj-lt"/>
              <a:buAutoNum type="alphaLcParenR"/>
            </a:pPr>
            <a:r>
              <a:rPr lang="en-PH" dirty="0"/>
              <a:t>Configure the new field:</a:t>
            </a:r>
          </a:p>
          <a:p>
            <a:pPr marL="800100" lvl="2" indent="0">
              <a:buNone/>
            </a:pPr>
            <a:r>
              <a:rPr lang="en-PH" dirty="0"/>
              <a:t>Field Label: Idea type</a:t>
            </a:r>
          </a:p>
          <a:p>
            <a:pPr marL="800100" lvl="2" indent="0">
              <a:buNone/>
            </a:pPr>
            <a:r>
              <a:rPr lang="en-PH" dirty="0"/>
              <a:t>Field name: (this field value is automatically populated)</a:t>
            </a:r>
          </a:p>
          <a:p>
            <a:pPr marL="800100" lvl="2" indent="0">
              <a:buNone/>
            </a:pPr>
            <a:r>
              <a:rPr lang="en-PH" dirty="0"/>
              <a:t>Field type: Choice</a:t>
            </a:r>
          </a:p>
          <a:p>
            <a:pPr marL="800100" lvl="2" indent="0">
              <a:buNone/>
            </a:pPr>
            <a:r>
              <a:rPr lang="en-PH" dirty="0"/>
              <a:t>Choice type: Dropdown without one</a:t>
            </a:r>
          </a:p>
          <a:p>
            <a:pPr lvl="1">
              <a:buFont typeface="+mj-lt"/>
              <a:buAutoNum type="alphaLcParenR"/>
            </a:pPr>
            <a:r>
              <a:rPr lang="en-PH" dirty="0"/>
              <a:t>Make the idea type field mandatory.</a:t>
            </a:r>
          </a:p>
          <a:p>
            <a:pPr marL="1314450" lvl="2" indent="-400050">
              <a:buFont typeface="+mj-lt"/>
              <a:buAutoNum type="romanLcPeriod"/>
            </a:pPr>
            <a:r>
              <a:rPr lang="en-PH" dirty="0"/>
              <a:t>Click the Expand button (The Expand/Collapse icon is on the far right of the field row) for the idea type field.</a:t>
            </a:r>
          </a:p>
          <a:p>
            <a:pPr marL="1314450" lvl="2" indent="-400050">
              <a:buFont typeface="+mj-lt"/>
              <a:buAutoNum type="romanLcPeriod"/>
            </a:pPr>
            <a:r>
              <a:rPr lang="en-PH" dirty="0"/>
              <a:t>Select the Mandatory option.</a:t>
            </a:r>
          </a:p>
        </p:txBody>
      </p:sp>
      <p:sp>
        <p:nvSpPr>
          <p:cNvPr id="7" name="Title 1">
            <a:extLst>
              <a:ext uri="{FF2B5EF4-FFF2-40B4-BE49-F238E27FC236}">
                <a16:creationId xmlns:a16="http://schemas.microsoft.com/office/drawing/2014/main" id="{959A7BBE-46FB-D20A-6C0F-C40C1E97864E}"/>
              </a:ext>
            </a:extLst>
          </p:cNvPr>
          <p:cNvSpPr>
            <a:spLocks noGrp="1"/>
          </p:cNvSpPr>
          <p:nvPr>
            <p:ph type="title"/>
          </p:nvPr>
        </p:nvSpPr>
        <p:spPr>
          <a:xfrm>
            <a:off x="812800" y="609600"/>
            <a:ext cx="8463617" cy="1320800"/>
          </a:xfrm>
        </p:spPr>
        <p:txBody>
          <a:bodyPr/>
          <a:lstStyle/>
          <a:p>
            <a:r>
              <a:rPr lang="en-PH" dirty="0"/>
              <a:t>Exercise: Add a table to the Innovate Application</a:t>
            </a:r>
          </a:p>
        </p:txBody>
      </p:sp>
    </p:spTree>
    <p:custDataLst>
      <p:tags r:id="rId1"/>
    </p:custDataLst>
    <p:extLst>
      <p:ext uri="{BB962C8B-B14F-4D97-AF65-F5344CB8AC3E}">
        <p14:creationId xmlns:p14="http://schemas.microsoft.com/office/powerpoint/2010/main" val="193443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133C3-0F12-5D17-A803-A2ADC11C755B}"/>
              </a:ext>
            </a:extLst>
          </p:cNvPr>
          <p:cNvSpPr>
            <a:spLocks noGrp="1"/>
          </p:cNvSpPr>
          <p:nvPr>
            <p:ph idx="1"/>
          </p:nvPr>
        </p:nvSpPr>
        <p:spPr>
          <a:xfrm>
            <a:off x="812799" y="2228850"/>
            <a:ext cx="8463619" cy="4019550"/>
          </a:xfrm>
        </p:spPr>
        <p:txBody>
          <a:bodyPr>
            <a:normAutofit fontScale="92500" lnSpcReduction="10000"/>
          </a:bodyPr>
          <a:lstStyle/>
          <a:p>
            <a:pPr marL="800100" lvl="1" indent="-342900">
              <a:buFont typeface="+mj-lt"/>
              <a:buAutoNum type="alphaLcParenR" startAt="4"/>
            </a:pPr>
            <a:r>
              <a:rPr lang="en-PH" dirty="0"/>
              <a:t>Add a choice to the Idea type field.</a:t>
            </a:r>
          </a:p>
          <a:p>
            <a:pPr marL="1314450" lvl="2" indent="-400050">
              <a:buFont typeface="+mj-lt"/>
              <a:buAutoNum type="romanLcPeriod"/>
            </a:pPr>
            <a:r>
              <a:rPr lang="en-PH" dirty="0"/>
              <a:t>Click the + Add a new choice link.</a:t>
            </a:r>
          </a:p>
          <a:p>
            <a:pPr marL="1314450" lvl="2" indent="-400050">
              <a:buFont typeface="+mj-lt"/>
              <a:buAutoNum type="romanLcPeriod"/>
            </a:pPr>
            <a:r>
              <a:rPr lang="en-PH" dirty="0"/>
              <a:t>Configure the choice:</a:t>
            </a:r>
          </a:p>
          <a:p>
            <a:pPr marL="1371600" lvl="3" indent="0">
              <a:buNone/>
            </a:pPr>
            <a:r>
              <a:rPr lang="en-PH" dirty="0"/>
              <a:t>Display value: Cost Savings</a:t>
            </a:r>
          </a:p>
          <a:p>
            <a:pPr marL="1371600" lvl="3" indent="0">
              <a:buNone/>
            </a:pPr>
            <a:r>
              <a:rPr lang="en-PH" dirty="0"/>
              <a:t>System value: (this field value is automatically populated)</a:t>
            </a:r>
          </a:p>
          <a:p>
            <a:pPr marL="800100" lvl="1" indent="-400050">
              <a:buFont typeface="+mj-lt"/>
              <a:buAutoNum type="alphaLcParenR" startAt="5"/>
            </a:pPr>
            <a:r>
              <a:rPr lang="en-PH" dirty="0"/>
              <a:t>Add two more choices to the Idea type field:</a:t>
            </a:r>
          </a:p>
          <a:p>
            <a:pPr marL="1200150" lvl="2" indent="-400050">
              <a:buFont typeface="+mj-lt"/>
              <a:buAutoNum type="romanLcPeriod"/>
            </a:pPr>
            <a:r>
              <a:rPr lang="en-PH" dirty="0"/>
              <a:t>Process Improvement</a:t>
            </a:r>
          </a:p>
          <a:p>
            <a:pPr marL="1714500" lvl="4" indent="0">
              <a:buNone/>
            </a:pPr>
            <a:r>
              <a:rPr lang="en-PH" dirty="0"/>
              <a:t>Display value: Process Improvement</a:t>
            </a:r>
          </a:p>
          <a:p>
            <a:pPr marL="1714500" lvl="4" indent="0">
              <a:buNone/>
            </a:pPr>
            <a:r>
              <a:rPr lang="en-PH" dirty="0"/>
              <a:t>System value: (this field value is automatically populated)</a:t>
            </a:r>
          </a:p>
          <a:p>
            <a:pPr marL="1200150" lvl="2" indent="-400050">
              <a:buFont typeface="+mj-lt"/>
              <a:buAutoNum type="romanLcPeriod"/>
            </a:pPr>
            <a:r>
              <a:rPr lang="en-PH" dirty="0"/>
              <a:t>Team Building</a:t>
            </a:r>
          </a:p>
          <a:p>
            <a:pPr marL="1714500" lvl="4" indent="0">
              <a:buNone/>
            </a:pPr>
            <a:r>
              <a:rPr lang="en-PH" dirty="0"/>
              <a:t>Display value: Team Building</a:t>
            </a:r>
          </a:p>
          <a:p>
            <a:pPr marL="1714500" lvl="4" indent="0">
              <a:buNone/>
            </a:pPr>
            <a:r>
              <a:rPr lang="en-PH" dirty="0"/>
              <a:t>System value: (this field value is automatically populated)</a:t>
            </a:r>
          </a:p>
          <a:p>
            <a:pPr marL="0" indent="0">
              <a:buNone/>
            </a:pPr>
            <a:r>
              <a:rPr lang="en-PH" sz="1500" dirty="0">
                <a:solidFill>
                  <a:schemeClr val="accent1"/>
                </a:solidFill>
              </a:rPr>
              <a:t>3. </a:t>
            </a:r>
            <a:r>
              <a:rPr lang="en-PH" dirty="0"/>
              <a:t>Click the </a:t>
            </a:r>
            <a:r>
              <a:rPr lang="en-PH" b="1" dirty="0"/>
              <a:t>Continue</a:t>
            </a:r>
            <a:r>
              <a:rPr lang="en-PH" dirty="0"/>
              <a:t> button.</a:t>
            </a:r>
          </a:p>
        </p:txBody>
      </p:sp>
      <p:sp>
        <p:nvSpPr>
          <p:cNvPr id="7" name="Title 1">
            <a:extLst>
              <a:ext uri="{FF2B5EF4-FFF2-40B4-BE49-F238E27FC236}">
                <a16:creationId xmlns:a16="http://schemas.microsoft.com/office/drawing/2014/main" id="{DEB5B249-7337-89B6-05BA-745B857DCEED}"/>
              </a:ext>
            </a:extLst>
          </p:cNvPr>
          <p:cNvSpPr>
            <a:spLocks noGrp="1"/>
          </p:cNvSpPr>
          <p:nvPr>
            <p:ph type="title"/>
          </p:nvPr>
        </p:nvSpPr>
        <p:spPr>
          <a:xfrm>
            <a:off x="812800" y="609600"/>
            <a:ext cx="8463617" cy="1320800"/>
          </a:xfrm>
        </p:spPr>
        <p:txBody>
          <a:bodyPr/>
          <a:lstStyle/>
          <a:p>
            <a:r>
              <a:rPr lang="en-PH" dirty="0"/>
              <a:t>Exercise: Add a table to the Innovate Application</a:t>
            </a:r>
          </a:p>
        </p:txBody>
      </p:sp>
    </p:spTree>
    <p:custDataLst>
      <p:tags r:id="rId1"/>
    </p:custDataLst>
    <p:extLst>
      <p:ext uri="{BB962C8B-B14F-4D97-AF65-F5344CB8AC3E}">
        <p14:creationId xmlns:p14="http://schemas.microsoft.com/office/powerpoint/2010/main" val="4115702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E6984-2C80-5145-4175-09004E1C8201}"/>
              </a:ext>
            </a:extLst>
          </p:cNvPr>
          <p:cNvSpPr>
            <a:spLocks noGrp="1"/>
          </p:cNvSpPr>
          <p:nvPr>
            <p:ph idx="1"/>
          </p:nvPr>
        </p:nvSpPr>
        <p:spPr>
          <a:xfrm>
            <a:off x="812800" y="1930399"/>
            <a:ext cx="10566400" cy="4844473"/>
          </a:xfrm>
        </p:spPr>
        <p:txBody>
          <a:bodyPr>
            <a:normAutofit fontScale="77500" lnSpcReduction="20000"/>
          </a:bodyPr>
          <a:lstStyle/>
          <a:p>
            <a:pPr marL="0" indent="0">
              <a:buNone/>
            </a:pPr>
            <a:r>
              <a:rPr lang="en-PH" dirty="0"/>
              <a:t>Configure the Innovate Table</a:t>
            </a:r>
          </a:p>
          <a:p>
            <a:pPr>
              <a:buFont typeface="+mj-lt"/>
              <a:buAutoNum type="arabicPeriod"/>
            </a:pPr>
            <a:r>
              <a:rPr lang="en-PH" dirty="0"/>
              <a:t>Configure the table:</a:t>
            </a:r>
          </a:p>
          <a:p>
            <a:pPr lvl="1"/>
            <a:r>
              <a:rPr lang="en-PH" i="1" dirty="0"/>
              <a:t>Table label</a:t>
            </a:r>
            <a:r>
              <a:rPr lang="en-PH" dirty="0"/>
              <a:t>:  </a:t>
            </a:r>
            <a:r>
              <a:rPr lang="en-PH" b="1" dirty="0"/>
              <a:t>Innovate</a:t>
            </a:r>
            <a:endParaRPr lang="en-PH" dirty="0"/>
          </a:p>
          <a:p>
            <a:pPr lvl="1"/>
            <a:r>
              <a:rPr lang="en-PH" i="1" dirty="0"/>
              <a:t>Table name</a:t>
            </a:r>
            <a:r>
              <a:rPr lang="en-PH" dirty="0"/>
              <a:t>:</a:t>
            </a:r>
            <a:r>
              <a:rPr lang="en-PH" b="1" dirty="0"/>
              <a:t>(this field value is automatically populated)</a:t>
            </a:r>
            <a:endParaRPr lang="en-PH" dirty="0"/>
          </a:p>
          <a:p>
            <a:pPr>
              <a:buFont typeface="+mj-lt"/>
              <a:buAutoNum type="arabicPeriod"/>
            </a:pPr>
            <a:r>
              <a:rPr lang="en-PH" dirty="0"/>
              <a:t>Select the </a:t>
            </a:r>
            <a:r>
              <a:rPr lang="en-PH" b="1" dirty="0"/>
              <a:t>Auto-number</a:t>
            </a:r>
            <a:r>
              <a:rPr lang="en-PH" dirty="0"/>
              <a:t> option.</a:t>
            </a:r>
          </a:p>
          <a:p>
            <a:pPr>
              <a:buFont typeface="+mj-lt"/>
              <a:buAutoNum type="arabicPeriod"/>
            </a:pPr>
            <a:r>
              <a:rPr lang="en-PH" dirty="0"/>
              <a:t>Configure auto-numbering:</a:t>
            </a:r>
          </a:p>
          <a:p>
            <a:pPr marL="400050" lvl="1" indent="0">
              <a:buNone/>
            </a:pPr>
            <a:r>
              <a:rPr lang="en-PH" i="1" dirty="0" err="1"/>
              <a:t>Prefix</a:t>
            </a:r>
            <a:r>
              <a:rPr lang="en-PH" dirty="0" err="1"/>
              <a:t>:</a:t>
            </a:r>
            <a:r>
              <a:rPr lang="en-PH" b="1" dirty="0" err="1"/>
              <a:t>INV</a:t>
            </a:r>
            <a:endParaRPr lang="en-PH" dirty="0"/>
          </a:p>
          <a:p>
            <a:pPr marL="400050" lvl="1" indent="0">
              <a:buNone/>
            </a:pPr>
            <a:r>
              <a:rPr lang="en-PH" i="1" dirty="0"/>
              <a:t>Starting Number</a:t>
            </a:r>
            <a:r>
              <a:rPr lang="en-PH" dirty="0"/>
              <a:t>:</a:t>
            </a:r>
            <a:r>
              <a:rPr lang="en-PH" b="1" dirty="0"/>
              <a:t>3000</a:t>
            </a:r>
            <a:endParaRPr lang="en-PH" dirty="0"/>
          </a:p>
          <a:p>
            <a:pPr marL="400050" lvl="1" indent="0">
              <a:buNone/>
            </a:pPr>
            <a:r>
              <a:rPr lang="en-PH" i="1" dirty="0"/>
              <a:t>Number of digits</a:t>
            </a:r>
            <a:r>
              <a:rPr lang="en-PH" dirty="0"/>
              <a:t>:</a:t>
            </a:r>
            <a:r>
              <a:rPr lang="en-PH" b="1" dirty="0"/>
              <a:t>6</a:t>
            </a:r>
          </a:p>
          <a:p>
            <a:pPr>
              <a:buFont typeface="+mj-lt"/>
              <a:buAutoNum type="arabicPeriod"/>
            </a:pPr>
            <a:r>
              <a:rPr lang="en-PH" dirty="0"/>
              <a:t>Click the </a:t>
            </a:r>
            <a:r>
              <a:rPr lang="en-PH" b="1" dirty="0"/>
              <a:t>Continue</a:t>
            </a:r>
            <a:r>
              <a:rPr lang="en-PH" dirty="0"/>
              <a:t> button.</a:t>
            </a:r>
          </a:p>
          <a:p>
            <a:pPr>
              <a:buFont typeface="+mj-lt"/>
              <a:buAutoNum type="arabicPeriod"/>
            </a:pPr>
            <a:r>
              <a:rPr lang="en-PH" dirty="0"/>
              <a:t>On the </a:t>
            </a:r>
            <a:r>
              <a:rPr lang="en-PH" i="1" dirty="0"/>
              <a:t>Success! Your table is ready</a:t>
            </a:r>
            <a:r>
              <a:rPr lang="en-PH" dirty="0"/>
              <a:t> screen, notice the number of fields created.</a:t>
            </a:r>
          </a:p>
          <a:p>
            <a:pPr>
              <a:buFont typeface="+mj-lt"/>
              <a:buAutoNum type="arabicPeriod"/>
            </a:pPr>
            <a:r>
              <a:rPr lang="en-PH" dirty="0"/>
              <a:t>Click the </a:t>
            </a:r>
            <a:r>
              <a:rPr lang="en-PH" b="1" dirty="0"/>
              <a:t>Continue</a:t>
            </a:r>
            <a:r>
              <a:rPr lang="en-PH" dirty="0"/>
              <a:t> button.</a:t>
            </a:r>
          </a:p>
          <a:p>
            <a:pPr>
              <a:buFont typeface="+mj-lt"/>
              <a:buAutoNum type="arabicPeriod"/>
            </a:pPr>
            <a:r>
              <a:rPr lang="en-PH" dirty="0"/>
              <a:t>On the </a:t>
            </a:r>
            <a:r>
              <a:rPr lang="en-PH" i="1" dirty="0"/>
              <a:t>Which data tables do you want to use for this app?</a:t>
            </a:r>
            <a:r>
              <a:rPr lang="en-PH" dirty="0"/>
              <a:t> screen, notice the value in the </a:t>
            </a:r>
            <a:r>
              <a:rPr lang="en-PH" b="1" dirty="0"/>
              <a:t>Tables</a:t>
            </a:r>
            <a:r>
              <a:rPr lang="en-PH" dirty="0"/>
              <a:t> field. The table you created, </a:t>
            </a:r>
            <a:r>
              <a:rPr lang="en-PH" i="1" dirty="0"/>
              <a:t>Innovate</a:t>
            </a:r>
            <a:r>
              <a:rPr lang="en-PH" dirty="0"/>
              <a:t>, was automatically added to the application.</a:t>
            </a:r>
          </a:p>
          <a:p>
            <a:pPr>
              <a:buFont typeface="+mj-lt"/>
              <a:buAutoNum type="arabicPeriod"/>
            </a:pPr>
            <a:r>
              <a:rPr lang="en-PH" dirty="0"/>
              <a:t>Click the </a:t>
            </a:r>
            <a:r>
              <a:rPr lang="en-PH" b="1" dirty="0"/>
              <a:t>Done with tables</a:t>
            </a:r>
            <a:r>
              <a:rPr lang="en-PH" dirty="0"/>
              <a:t> button.</a:t>
            </a:r>
          </a:p>
          <a:p>
            <a:pPr marL="0" indent="0">
              <a:buNone/>
            </a:pPr>
            <a:br>
              <a:rPr lang="en-PH" dirty="0"/>
            </a:br>
            <a:endParaRPr lang="en-PH" dirty="0"/>
          </a:p>
          <a:p>
            <a:endParaRPr lang="en-US" dirty="0"/>
          </a:p>
        </p:txBody>
      </p:sp>
      <p:sp>
        <p:nvSpPr>
          <p:cNvPr id="6" name="Title 1">
            <a:extLst>
              <a:ext uri="{FF2B5EF4-FFF2-40B4-BE49-F238E27FC236}">
                <a16:creationId xmlns:a16="http://schemas.microsoft.com/office/drawing/2014/main" id="{5A1F3819-767B-91A5-026F-058517839D3E}"/>
              </a:ext>
            </a:extLst>
          </p:cNvPr>
          <p:cNvSpPr>
            <a:spLocks noGrp="1"/>
          </p:cNvSpPr>
          <p:nvPr>
            <p:ph type="title"/>
          </p:nvPr>
        </p:nvSpPr>
        <p:spPr>
          <a:xfrm>
            <a:off x="812800" y="609600"/>
            <a:ext cx="8463617" cy="1320800"/>
          </a:xfrm>
        </p:spPr>
        <p:txBody>
          <a:bodyPr/>
          <a:lstStyle/>
          <a:p>
            <a:r>
              <a:rPr lang="en-PH" dirty="0"/>
              <a:t>Exercise: Add a table to the Innovate Application</a:t>
            </a:r>
          </a:p>
        </p:txBody>
      </p:sp>
    </p:spTree>
    <p:custDataLst>
      <p:tags r:id="rId1"/>
    </p:custDataLst>
    <p:extLst>
      <p:ext uri="{BB962C8B-B14F-4D97-AF65-F5344CB8AC3E}">
        <p14:creationId xmlns:p14="http://schemas.microsoft.com/office/powerpoint/2010/main" val="2182870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3C876-5779-8811-2977-2DD25243BB55}"/>
              </a:ext>
            </a:extLst>
          </p:cNvPr>
          <p:cNvSpPr>
            <a:spLocks noGrp="1"/>
          </p:cNvSpPr>
          <p:nvPr>
            <p:ph idx="1"/>
          </p:nvPr>
        </p:nvSpPr>
        <p:spPr/>
        <p:txBody>
          <a:bodyPr>
            <a:normAutofit lnSpcReduction="10000"/>
          </a:bodyPr>
          <a:lstStyle/>
          <a:p>
            <a:pPr marL="0" indent="0">
              <a:buNone/>
            </a:pPr>
            <a:r>
              <a:rPr lang="en-US" dirty="0"/>
              <a:t>In this part of the exercise, you will test the Innovate application.</a:t>
            </a:r>
          </a:p>
          <a:p>
            <a:pPr>
              <a:buFont typeface="+mj-lt"/>
              <a:buAutoNum type="arabicPeriod"/>
            </a:pPr>
            <a:r>
              <a:rPr lang="en-US" dirty="0"/>
              <a:t>Reload the browser page.</a:t>
            </a:r>
          </a:p>
          <a:p>
            <a:pPr>
              <a:buFont typeface="+mj-lt"/>
              <a:buAutoNum type="arabicPeriod"/>
            </a:pPr>
            <a:r>
              <a:rPr lang="en-US" dirty="0"/>
              <a:t>Use the All menu to open Innovate &gt; All.</a:t>
            </a:r>
          </a:p>
          <a:p>
            <a:pPr>
              <a:buFont typeface="+mj-lt"/>
              <a:buAutoNum type="arabicPeriod"/>
            </a:pPr>
            <a:r>
              <a:rPr lang="en-US" dirty="0"/>
              <a:t>Examine the List columns. Notice the column headers are the fields you created.</a:t>
            </a:r>
          </a:p>
          <a:p>
            <a:pPr>
              <a:buFont typeface="+mj-lt"/>
              <a:buAutoNum type="arabicPeriod"/>
            </a:pPr>
            <a:r>
              <a:rPr lang="en-US" dirty="0"/>
              <a:t>Use the All menu to open Innovate &gt; Create New.</a:t>
            </a:r>
          </a:p>
          <a:p>
            <a:pPr>
              <a:buFont typeface="+mj-lt"/>
              <a:buAutoNum type="arabicPeriod"/>
            </a:pPr>
            <a:r>
              <a:rPr lang="en-US" dirty="0"/>
              <a:t>Configure the Innovate record:</a:t>
            </a:r>
          </a:p>
          <a:p>
            <a:pPr marL="400050" lvl="1" indent="0">
              <a:buNone/>
            </a:pPr>
            <a:r>
              <a:rPr lang="en-US" dirty="0"/>
              <a:t>Description: Cupcakes for all employees for the upcoming holiday.</a:t>
            </a:r>
          </a:p>
          <a:p>
            <a:pPr marL="400050" lvl="1" indent="0">
              <a:buNone/>
            </a:pPr>
            <a:r>
              <a:rPr lang="en-US" dirty="0"/>
              <a:t>Short description: Holiday treat</a:t>
            </a:r>
          </a:p>
          <a:p>
            <a:pPr marL="400050" lvl="1" indent="0">
              <a:buNone/>
            </a:pPr>
            <a:r>
              <a:rPr lang="en-US" dirty="0"/>
              <a:t>Idea type: Team Building</a:t>
            </a:r>
          </a:p>
          <a:p>
            <a:pPr>
              <a:buFont typeface="+mj-lt"/>
              <a:buAutoNum type="arabicPeriod"/>
            </a:pPr>
            <a:r>
              <a:rPr lang="en-PH" dirty="0"/>
              <a:t>Click the </a:t>
            </a:r>
            <a:r>
              <a:rPr lang="en-PH" b="1" dirty="0"/>
              <a:t>Submit</a:t>
            </a:r>
            <a:r>
              <a:rPr lang="en-PH" dirty="0"/>
              <a:t> button.</a:t>
            </a:r>
          </a:p>
        </p:txBody>
      </p:sp>
      <p:sp>
        <p:nvSpPr>
          <p:cNvPr id="6" name="Title 1">
            <a:extLst>
              <a:ext uri="{FF2B5EF4-FFF2-40B4-BE49-F238E27FC236}">
                <a16:creationId xmlns:a16="http://schemas.microsoft.com/office/drawing/2014/main" id="{3A05FFD5-5FC4-A7EA-F386-A55EAC0410F8}"/>
              </a:ext>
            </a:extLst>
          </p:cNvPr>
          <p:cNvSpPr>
            <a:spLocks noGrp="1"/>
          </p:cNvSpPr>
          <p:nvPr>
            <p:ph type="title"/>
          </p:nvPr>
        </p:nvSpPr>
        <p:spPr>
          <a:xfrm>
            <a:off x="812800" y="609600"/>
            <a:ext cx="8463617" cy="1320800"/>
          </a:xfrm>
        </p:spPr>
        <p:txBody>
          <a:bodyPr>
            <a:normAutofit/>
          </a:bodyPr>
          <a:lstStyle/>
          <a:p>
            <a:r>
              <a:rPr lang="en-PH" dirty="0"/>
              <a:t>Test the Innovate App</a:t>
            </a:r>
          </a:p>
        </p:txBody>
      </p:sp>
    </p:spTree>
    <p:custDataLst>
      <p:tags r:id="rId1"/>
    </p:custDataLst>
    <p:extLst>
      <p:ext uri="{BB962C8B-B14F-4D97-AF65-F5344CB8AC3E}">
        <p14:creationId xmlns:p14="http://schemas.microsoft.com/office/powerpoint/2010/main" val="174442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5.3|9.3|5.3|8.3|7.6"/>
</p:tagLst>
</file>

<file path=ppt/tags/tag2.xml><?xml version="1.0" encoding="utf-8"?>
<p:tagLst xmlns:a="http://schemas.openxmlformats.org/drawingml/2006/main" xmlns:r="http://schemas.openxmlformats.org/officeDocument/2006/relationships" xmlns:p="http://schemas.openxmlformats.org/presentationml/2006/main">
  <p:tag name="TIMING" val="|0.2|28.3|2.5|5.8"/>
</p:tagLst>
</file>

<file path=ppt/tags/tag3.xml><?xml version="1.0" encoding="utf-8"?>
<p:tagLst xmlns:a="http://schemas.openxmlformats.org/drawingml/2006/main" xmlns:r="http://schemas.openxmlformats.org/officeDocument/2006/relationships" xmlns:p="http://schemas.openxmlformats.org/presentationml/2006/main">
  <p:tag name="TIMING" val="|0.5|5.1|0.9|7.1|6.7"/>
</p:tagLst>
</file>

<file path=ppt/tags/tag4.xml><?xml version="1.0" encoding="utf-8"?>
<p:tagLst xmlns:a="http://schemas.openxmlformats.org/drawingml/2006/main" xmlns:r="http://schemas.openxmlformats.org/officeDocument/2006/relationships" xmlns:p="http://schemas.openxmlformats.org/presentationml/2006/main">
  <p:tag name="TIMING" val="|3.6"/>
</p:tagLst>
</file>

<file path=ppt/tags/tag5.xml><?xml version="1.0" encoding="utf-8"?>
<p:tagLst xmlns:a="http://schemas.openxmlformats.org/drawingml/2006/main" xmlns:r="http://schemas.openxmlformats.org/officeDocument/2006/relationships" xmlns:p="http://schemas.openxmlformats.org/presentationml/2006/main">
  <p:tag name="TIMING" val="|3.6"/>
</p:tagLst>
</file>

<file path=ppt/tags/tag6.xml><?xml version="1.0" encoding="utf-8"?>
<p:tagLst xmlns:a="http://schemas.openxmlformats.org/drawingml/2006/main" xmlns:r="http://schemas.openxmlformats.org/officeDocument/2006/relationships" xmlns:p="http://schemas.openxmlformats.org/presentationml/2006/main">
  <p:tag name="TIMING" val="|0.2|20.6"/>
</p:tagLst>
</file>

<file path=ppt/tags/tag7.xml><?xml version="1.0" encoding="utf-8"?>
<p:tagLst xmlns:a="http://schemas.openxmlformats.org/drawingml/2006/main" xmlns:r="http://schemas.openxmlformats.org/officeDocument/2006/relationships" xmlns:p="http://schemas.openxmlformats.org/presentationml/2006/main">
  <p:tag name="TIMING" val="|1.4|3.6|6|2.7|5.8|2.5|5.9|3.1|11.3|3.7"/>
</p:tagLst>
</file>

<file path=ppt/tags/tag8.xml><?xml version="1.0" encoding="utf-8"?>
<p:tagLst xmlns:a="http://schemas.openxmlformats.org/drawingml/2006/main" xmlns:r="http://schemas.openxmlformats.org/officeDocument/2006/relationships" xmlns:p="http://schemas.openxmlformats.org/presentationml/2006/main">
  <p:tag name="TIMING" val="|2|3.6|2.8|4.5|6|5.4|5.4"/>
</p:tagLst>
</file>

<file path=ppt/theme/theme1.xml><?xml version="1.0" encoding="utf-8"?>
<a:theme xmlns:a="http://schemas.openxmlformats.org/drawingml/2006/main" name="RGTC">
  <a:themeElements>
    <a:clrScheme name="RGTC">
      <a:dk1>
        <a:srgbClr val="000000"/>
      </a:dk1>
      <a:lt1>
        <a:srgbClr val="FFFFFF"/>
      </a:lt1>
      <a:dk2>
        <a:srgbClr val="2C3C43"/>
      </a:dk2>
      <a:lt2>
        <a:srgbClr val="EBEBEB"/>
      </a:lt2>
      <a:accent1>
        <a:srgbClr val="57C534"/>
      </a:accent1>
      <a:accent2>
        <a:srgbClr val="00AA26"/>
      </a:accent2>
      <a:accent3>
        <a:srgbClr val="E6B91E"/>
      </a:accent3>
      <a:accent4>
        <a:srgbClr val="E76618"/>
      </a:accent4>
      <a:accent5>
        <a:srgbClr val="C42F1A"/>
      </a:accent5>
      <a:accent6>
        <a:srgbClr val="918655"/>
      </a:accent6>
      <a:hlink>
        <a:srgbClr val="7FC76F"/>
      </a:hlink>
      <a:folHlink>
        <a:srgbClr val="8CD1A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RGTC" id="{6C0B7697-34E4-5D42-91DE-7FD7CC246F7D}" vid="{6E431794-A8E5-BF42-8318-FE5D583AF8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507FA5F293734D8B8C26D5BF07AB03" ma:contentTypeVersion="3" ma:contentTypeDescription="Create a new document." ma:contentTypeScope="" ma:versionID="384038f7850ba5185be12c377454f7e5">
  <xsd:schema xmlns:xsd="http://www.w3.org/2001/XMLSchema" xmlns:xs="http://www.w3.org/2001/XMLSchema" xmlns:p="http://schemas.microsoft.com/office/2006/metadata/properties" xmlns:ns2="fa29dd3f-3e25-4dbf-a918-b7eca1eb0610" targetNamespace="http://schemas.microsoft.com/office/2006/metadata/properties" ma:root="true" ma:fieldsID="01d4880affdeebc6b924e1204af0b45d" ns2:_="">
    <xsd:import namespace="fa29dd3f-3e25-4dbf-a918-b7eca1eb0610"/>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29dd3f-3e25-4dbf-a918-b7eca1eb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185FDE-AF33-42D3-9119-9602EAEB6ECB}"/>
</file>

<file path=customXml/itemProps2.xml><?xml version="1.0" encoding="utf-8"?>
<ds:datastoreItem xmlns:ds="http://schemas.openxmlformats.org/officeDocument/2006/customXml" ds:itemID="{4E899471-22D4-4221-A7C5-553F606E6750}"/>
</file>

<file path=docProps/app.xml><?xml version="1.0" encoding="utf-8"?>
<Properties xmlns="http://schemas.openxmlformats.org/officeDocument/2006/extended-properties" xmlns:vt="http://schemas.openxmlformats.org/officeDocument/2006/docPropsVTypes">
  <Template>rgtc</Template>
  <TotalTime>6015</TotalTime>
  <Words>989</Words>
  <Application>Microsoft Office PowerPoint</Application>
  <PresentationFormat>Widescreen</PresentationFormat>
  <Paragraphs>109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RGTC</vt:lpstr>
      <vt:lpstr>Exercise: Create the Innovate Application</vt:lpstr>
      <vt:lpstr>Exercise: Create the Innovate Application</vt:lpstr>
      <vt:lpstr>Exercise: Add a table to the Innovate Application</vt:lpstr>
      <vt:lpstr>Exercise: Add a table to the Innovate Application</vt:lpstr>
      <vt:lpstr>Exercise: Add a table to the Innovate Application</vt:lpstr>
      <vt:lpstr>Exercise: Add a table to the Innovate Application</vt:lpstr>
      <vt:lpstr>Exercise: Add a table to the Innovate Application</vt:lpstr>
      <vt:lpstr>Test the Innovate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Studio</dc:title>
  <dc:creator>Timothy John Gandionco</dc:creator>
  <cp:lastModifiedBy>ERIKA BABUYO</cp:lastModifiedBy>
  <cp:revision>29</cp:revision>
  <dcterms:created xsi:type="dcterms:W3CDTF">2022-04-25T02:09:37Z</dcterms:created>
  <dcterms:modified xsi:type="dcterms:W3CDTF">2023-09-06T06:40:28Z</dcterms:modified>
</cp:coreProperties>
</file>