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app.xml" ContentType="application/vnd.openxmlformats-officedocument.extended-propertie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notesMasterIdLst>
    <p:notesMasterId r:id="rId23"/>
  </p:notesMasterIdLst>
  <p:sldIdLst>
    <p:sldId id="256" r:id="rId2"/>
    <p:sldId id="257" r:id="rId3"/>
    <p:sldId id="258" r:id="rId4"/>
    <p:sldId id="266" r:id="rId5"/>
    <p:sldId id="259" r:id="rId6"/>
    <p:sldId id="260" r:id="rId7"/>
    <p:sldId id="286" r:id="rId8"/>
    <p:sldId id="262" r:id="rId9"/>
    <p:sldId id="263" r:id="rId10"/>
    <p:sldId id="264" r:id="rId11"/>
    <p:sldId id="285" r:id="rId12"/>
    <p:sldId id="265" r:id="rId13"/>
    <p:sldId id="287" r:id="rId14"/>
    <p:sldId id="288" r:id="rId15"/>
    <p:sldId id="289" r:id="rId16"/>
    <p:sldId id="290" r:id="rId17"/>
    <p:sldId id="267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80824"/>
  </p:normalViewPr>
  <p:slideViewPr>
    <p:cSldViewPr snapToGrid="0" snapToObjects="1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96006-E0E5-C849-B8BA-D3416E9C3AA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19533-2BA0-D047-AA4B-BE1C5E327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ServiceNow Studio provides an Integrated Development Environment (IDE)-like interface for developers to enhance and build on the applications in one centralized location.</a:t>
            </a:r>
          </a:p>
          <a:p>
            <a:endParaRPr lang="en-PH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/>
              <a:t>To open Studio, use the Application Navigator to open </a:t>
            </a:r>
            <a:r>
              <a:rPr lang="en-PH" b="1" dirty="0"/>
              <a:t>System Applications &gt; Studio.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19533-2BA0-D047-AA4B-BE1C5E327F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62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Control Integration enables application developers to integrate with a Git Source Control repository. Save and manage multiple versions of an application from a non-production instance.</a:t>
            </a:r>
          </a:p>
          <a:p>
            <a:br>
              <a:rPr lang="en-PH" dirty="0"/>
            </a:br>
            <a:endParaRPr lang="en-PH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19533-2BA0-D047-AA4B-BE1C5E327F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84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/>
              <a:t>In the </a:t>
            </a:r>
            <a:r>
              <a:rPr lang="en-PH" i="1" dirty="0"/>
              <a:t>Applications</a:t>
            </a:r>
            <a:r>
              <a:rPr lang="en-PH" dirty="0"/>
              <a:t> list, click an application to open it for editing in Studio. The number of applications in your list may be different from the list shown.</a:t>
            </a:r>
            <a:endParaRPr lang="en-US" dirty="0"/>
          </a:p>
          <a:p>
            <a:endParaRPr lang="en-PH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19533-2BA0-D047-AA4B-BE1C5E327F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3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The Capabilities of service now studio – ( continue reading slide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19533-2BA0-D047-AA4B-BE1C5E327F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3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The Components of ServiceNow Studio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19533-2BA0-D047-AA4B-BE1C5E327F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13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Header Contains the name of the logged-in user, menus and controls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19533-2BA0-D047-AA4B-BE1C5E327F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60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In the content Frame (Continue Reading)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19533-2BA0-D047-AA4B-BE1C5E327F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42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In here we have 3 application file tabs,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19533-2BA0-D047-AA4B-BE1C5E327F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3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In the 3</a:t>
            </a:r>
            <a:r>
              <a:rPr lang="en-PH" baseline="30000" dirty="0"/>
              <a:t>rd</a:t>
            </a:r>
            <a:r>
              <a:rPr lang="en-PH" dirty="0"/>
              <a:t> tab displays a blue dot indicating unsaved changes of an application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19533-2BA0-D047-AA4B-BE1C5E327F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90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Here are the keyboard shortcuts that you can use under ServiceNow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19533-2BA0-D047-AA4B-BE1C5E327F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6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8468"/>
            <a:ext cx="12226405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5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129A-8C31-3A48-B2C4-6205CBB583F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769-3307-CE43-97AB-CD13DA4E5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5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470400"/>
            <a:ext cx="84636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129A-8C31-3A48-B2C4-6205CBB583F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769-3307-CE43-97AB-CD13DA4E5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94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470400"/>
            <a:ext cx="846362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129A-8C31-3A48-B2C4-6205CBB583F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769-3307-CE43-97AB-CD13DA4E550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971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129A-8C31-3A48-B2C4-6205CBB583F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769-3307-CE43-97AB-CD13DA4E5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4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129A-8C31-3A48-B2C4-6205CBB583F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769-3307-CE43-97AB-CD13DA4E550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7685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609600"/>
            <a:ext cx="845528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129A-8C31-3A48-B2C4-6205CBB583F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769-3307-CE43-97AB-CD13DA4E5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56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129A-8C31-3A48-B2C4-6205CBB583F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769-3307-CE43-97AB-CD13DA4E5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9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1"/>
            <a:ext cx="130508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609601"/>
            <a:ext cx="6926701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129A-8C31-3A48-B2C4-6205CBB583F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769-3307-CE43-97AB-CD13DA4E5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0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129A-8C31-3A48-B2C4-6205CBB583F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769-3307-CE43-97AB-CD13DA4E5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77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129A-8C31-3A48-B2C4-6205CBB583F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769-3307-CE43-97AB-CD13DA4E5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00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160589"/>
            <a:ext cx="411747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2160590"/>
            <a:ext cx="411748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129A-8C31-3A48-B2C4-6205CBB583F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769-3307-CE43-97AB-CD13DA4E5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8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129A-8C31-3A48-B2C4-6205CBB583F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769-3307-CE43-97AB-CD13DA4E5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9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609600"/>
            <a:ext cx="846361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129A-8C31-3A48-B2C4-6205CBB583F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769-3307-CE43-97AB-CD13DA4E5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4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129A-8C31-3A48-B2C4-6205CBB583F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769-3307-CE43-97AB-CD13DA4E5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9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498604"/>
            <a:ext cx="3720243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6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2777069"/>
            <a:ext cx="3720243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129A-8C31-3A48-B2C4-6205CBB583F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769-3307-CE43-97AB-CD13DA4E5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65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4800600"/>
            <a:ext cx="84636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609600"/>
            <a:ext cx="846361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5367338"/>
            <a:ext cx="8463619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129A-8C31-3A48-B2C4-6205CBB583F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2769-3307-CE43-97AB-CD13DA4E5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16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8468"/>
            <a:ext cx="12226407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590"/>
            <a:ext cx="84636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6129A-8C31-3A48-B2C4-6205CBB583F9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7D2769-3307-CE43-97AB-CD13DA4E5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E4FA-41FC-284B-BDA5-D36408F53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852" y="2398377"/>
            <a:ext cx="7768959" cy="1646302"/>
          </a:xfrm>
        </p:spPr>
        <p:txBody>
          <a:bodyPr/>
          <a:lstStyle/>
          <a:p>
            <a:pPr algn="ctr"/>
            <a:r>
              <a:rPr lang="en-US" dirty="0"/>
              <a:t>ServiceNow Studio</a:t>
            </a:r>
          </a:p>
        </p:txBody>
      </p:sp>
    </p:spTree>
    <p:extLst>
      <p:ext uri="{BB962C8B-B14F-4D97-AF65-F5344CB8AC3E}">
        <p14:creationId xmlns:p14="http://schemas.microsoft.com/office/powerpoint/2010/main" val="1721690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C55D-D36C-EA49-8D67-8BFD4786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65" y="297872"/>
            <a:ext cx="8463617" cy="1320800"/>
          </a:xfrm>
        </p:spPr>
        <p:txBody>
          <a:bodyPr/>
          <a:lstStyle/>
          <a:p>
            <a:r>
              <a:rPr lang="en-US" dirty="0"/>
              <a:t>Content Frame</a:t>
            </a:r>
          </a:p>
        </p:txBody>
      </p:sp>
      <p:pic>
        <p:nvPicPr>
          <p:cNvPr id="5122" name="Picture 2" descr="The Studio content frame contains application file forms.  The form contents are dependent on file type.">
            <a:extLst>
              <a:ext uri="{FF2B5EF4-FFF2-40B4-BE49-F238E27FC236}">
                <a16:creationId xmlns:a16="http://schemas.microsoft.com/office/drawing/2014/main" id="{268E7578-64AE-DC40-8007-AF45FA5AE2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1209" y="1018309"/>
            <a:ext cx="7673055" cy="52002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he Studio content frame contains application file forms.  The form contents are dependent on file type.">
            <a:extLst>
              <a:ext uri="{FF2B5EF4-FFF2-40B4-BE49-F238E27FC236}">
                <a16:creationId xmlns:a16="http://schemas.microsoft.com/office/drawing/2014/main" id="{8BFB51F6-2A70-4184-C4B9-A431D911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1209" y="1018308"/>
            <a:ext cx="7673055" cy="52002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230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C55D-D36C-EA49-8D67-8BFD4786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65" y="297872"/>
            <a:ext cx="8463617" cy="1320800"/>
          </a:xfrm>
        </p:spPr>
        <p:txBody>
          <a:bodyPr/>
          <a:lstStyle/>
          <a:p>
            <a:r>
              <a:rPr lang="en-US" dirty="0"/>
              <a:t>Content Frame</a:t>
            </a:r>
          </a:p>
        </p:txBody>
      </p:sp>
      <p:pic>
        <p:nvPicPr>
          <p:cNvPr id="5122" name="Picture 2" descr="The Studio content frame contains application file forms.  The form contents are dependent on file type.">
            <a:extLst>
              <a:ext uri="{FF2B5EF4-FFF2-40B4-BE49-F238E27FC236}">
                <a16:creationId xmlns:a16="http://schemas.microsoft.com/office/drawing/2014/main" id="{268E7578-64AE-DC40-8007-AF45FA5AE2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1209" y="1018309"/>
            <a:ext cx="7673055" cy="520029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he Studio content frame contains application file forms.  The form contents are dependent on file type.">
            <a:extLst>
              <a:ext uri="{FF2B5EF4-FFF2-40B4-BE49-F238E27FC236}">
                <a16:creationId xmlns:a16="http://schemas.microsoft.com/office/drawing/2014/main" id="{8BFB51F6-2A70-4184-C4B9-A431D911A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2988" b="72026"/>
          <a:stretch/>
        </p:blipFill>
        <p:spPr bwMode="auto">
          <a:xfrm>
            <a:off x="1361209" y="1018308"/>
            <a:ext cx="4374573" cy="15690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21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D219-01B9-4D43-B717-7F9F83A3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0B8CC-AC19-F44A-B39C-2613E0AD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23989"/>
            <a:ext cx="8463619" cy="3880773"/>
          </a:xfrm>
        </p:spPr>
        <p:txBody>
          <a:bodyPr>
            <a:normAutofit/>
          </a:bodyPr>
          <a:lstStyle/>
          <a:p>
            <a:r>
              <a:rPr lang="en-PH" sz="2400" dirty="0"/>
              <a:t>contains information about the application name, application version, the number of files comprising the application, and the source control branch.</a:t>
            </a:r>
            <a:endParaRPr lang="en-US" sz="2400" dirty="0"/>
          </a:p>
        </p:txBody>
      </p:sp>
      <p:pic>
        <p:nvPicPr>
          <p:cNvPr id="5" name="Picture 2" descr="The Studio status bar shows information about the application version, application file count, and visual indication of source control integration status.">
            <a:extLst>
              <a:ext uri="{FF2B5EF4-FFF2-40B4-BE49-F238E27FC236}">
                <a16:creationId xmlns:a16="http://schemas.microsoft.com/office/drawing/2014/main" id="{0FAEEEAB-148C-0B3A-3AFB-FF17B7FFA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3" r="4945" b="48870"/>
          <a:stretch/>
        </p:blipFill>
        <p:spPr bwMode="auto">
          <a:xfrm>
            <a:off x="862586" y="4131289"/>
            <a:ext cx="8228612" cy="35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AF638EA5-31B1-06EC-EB0F-B5D5CC0678C6}"/>
              </a:ext>
            </a:extLst>
          </p:cNvPr>
          <p:cNvSpPr/>
          <p:nvPr/>
        </p:nvSpPr>
        <p:spPr>
          <a:xfrm>
            <a:off x="1628485" y="4508738"/>
            <a:ext cx="155863" cy="394855"/>
          </a:xfrm>
          <a:prstGeom prst="up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507C3-6D71-1D26-C6C4-5AA8B5150CF6}"/>
              </a:ext>
            </a:extLst>
          </p:cNvPr>
          <p:cNvSpPr txBox="1"/>
          <p:nvPr/>
        </p:nvSpPr>
        <p:spPr>
          <a:xfrm>
            <a:off x="812798" y="4927654"/>
            <a:ext cx="1859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Abadi" panose="020B0604020202020204" pitchFamily="34" charset="0"/>
                <a:cs typeface="Times New Roman" panose="02020603050405020304" pitchFamily="18" charset="0"/>
              </a:rPr>
              <a:t>Application Name</a:t>
            </a:r>
          </a:p>
        </p:txBody>
      </p:sp>
    </p:spTree>
    <p:extLst>
      <p:ext uri="{BB962C8B-B14F-4D97-AF65-F5344CB8AC3E}">
        <p14:creationId xmlns:p14="http://schemas.microsoft.com/office/powerpoint/2010/main" val="376472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D219-01B9-4D43-B717-7F9F83A3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0B8CC-AC19-F44A-B39C-2613E0AD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23989"/>
            <a:ext cx="8463619" cy="3880773"/>
          </a:xfrm>
        </p:spPr>
        <p:txBody>
          <a:bodyPr>
            <a:normAutofit/>
          </a:bodyPr>
          <a:lstStyle/>
          <a:p>
            <a:r>
              <a:rPr lang="en-PH" sz="2400" dirty="0"/>
              <a:t>contains information about the application name, application version, the number of files comprising the application, and the source control branch.</a:t>
            </a:r>
            <a:endParaRPr lang="en-US" sz="2400" dirty="0"/>
          </a:p>
        </p:txBody>
      </p:sp>
      <p:pic>
        <p:nvPicPr>
          <p:cNvPr id="5" name="Picture 2" descr="The Studio status bar shows information about the application version, application file count, and visual indication of source control integration status.">
            <a:extLst>
              <a:ext uri="{FF2B5EF4-FFF2-40B4-BE49-F238E27FC236}">
                <a16:creationId xmlns:a16="http://schemas.microsoft.com/office/drawing/2014/main" id="{0FAEEEAB-148C-0B3A-3AFB-FF17B7FFA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3" r="4945" b="48870"/>
          <a:stretch/>
        </p:blipFill>
        <p:spPr bwMode="auto">
          <a:xfrm>
            <a:off x="862586" y="4131289"/>
            <a:ext cx="8228612" cy="35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AF638EA5-31B1-06EC-EB0F-B5D5CC0678C6}"/>
              </a:ext>
            </a:extLst>
          </p:cNvPr>
          <p:cNvSpPr/>
          <p:nvPr/>
        </p:nvSpPr>
        <p:spPr>
          <a:xfrm rot="10800000">
            <a:off x="2594841" y="3673189"/>
            <a:ext cx="155863" cy="394855"/>
          </a:xfrm>
          <a:prstGeom prst="up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507C3-6D71-1D26-C6C4-5AA8B5150CF6}"/>
              </a:ext>
            </a:extLst>
          </p:cNvPr>
          <p:cNvSpPr txBox="1"/>
          <p:nvPr/>
        </p:nvSpPr>
        <p:spPr>
          <a:xfrm>
            <a:off x="1820716" y="3325821"/>
            <a:ext cx="1982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Abadi" panose="020B0604020202020204" pitchFamily="34" charset="0"/>
                <a:cs typeface="Times New Roman" panose="02020603050405020304" pitchFamily="18" charset="0"/>
              </a:rPr>
              <a:t>Application Version</a:t>
            </a:r>
          </a:p>
        </p:txBody>
      </p:sp>
    </p:spTree>
    <p:extLst>
      <p:ext uri="{BB962C8B-B14F-4D97-AF65-F5344CB8AC3E}">
        <p14:creationId xmlns:p14="http://schemas.microsoft.com/office/powerpoint/2010/main" val="3864253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D219-01B9-4D43-B717-7F9F83A3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0B8CC-AC19-F44A-B39C-2613E0AD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23989"/>
            <a:ext cx="8463619" cy="3880773"/>
          </a:xfrm>
        </p:spPr>
        <p:txBody>
          <a:bodyPr>
            <a:normAutofit/>
          </a:bodyPr>
          <a:lstStyle/>
          <a:p>
            <a:r>
              <a:rPr lang="en-PH" sz="2400" dirty="0"/>
              <a:t>contains information about the application name, application version, the number of files comprising the application, and the source control branch.</a:t>
            </a:r>
            <a:endParaRPr lang="en-US" sz="2400" dirty="0"/>
          </a:p>
        </p:txBody>
      </p:sp>
      <p:pic>
        <p:nvPicPr>
          <p:cNvPr id="5" name="Picture 2" descr="The Studio status bar shows information about the application version, application file count, and visual indication of source control integration status.">
            <a:extLst>
              <a:ext uri="{FF2B5EF4-FFF2-40B4-BE49-F238E27FC236}">
                <a16:creationId xmlns:a16="http://schemas.microsoft.com/office/drawing/2014/main" id="{0FAEEEAB-148C-0B3A-3AFB-FF17B7FFA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3" r="4945" b="48870"/>
          <a:stretch/>
        </p:blipFill>
        <p:spPr bwMode="auto">
          <a:xfrm>
            <a:off x="862586" y="4131289"/>
            <a:ext cx="8228612" cy="35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AF638EA5-31B1-06EC-EB0F-B5D5CC0678C6}"/>
              </a:ext>
            </a:extLst>
          </p:cNvPr>
          <p:cNvSpPr/>
          <p:nvPr/>
        </p:nvSpPr>
        <p:spPr>
          <a:xfrm>
            <a:off x="4036291" y="4555522"/>
            <a:ext cx="155863" cy="394855"/>
          </a:xfrm>
          <a:prstGeom prst="up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507C3-6D71-1D26-C6C4-5AA8B5150CF6}"/>
              </a:ext>
            </a:extLst>
          </p:cNvPr>
          <p:cNvSpPr txBox="1"/>
          <p:nvPr/>
        </p:nvSpPr>
        <p:spPr>
          <a:xfrm>
            <a:off x="2915582" y="4992671"/>
            <a:ext cx="24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Abadi" panose="020B0604020202020204" pitchFamily="34" charset="0"/>
                <a:cs typeface="Times New Roman" panose="02020603050405020304" pitchFamily="18" charset="0"/>
              </a:rPr>
              <a:t>Total number of files</a:t>
            </a:r>
          </a:p>
          <a:p>
            <a:pPr algn="ctr"/>
            <a:r>
              <a:rPr lang="en-PH" sz="1600" dirty="0">
                <a:latin typeface="Abadi" panose="020B0604020202020204" pitchFamily="34" charset="0"/>
                <a:cs typeface="Times New Roman" panose="02020603050405020304" pitchFamily="18" charset="0"/>
              </a:rPr>
              <a:t>(number of unsaved files)</a:t>
            </a:r>
          </a:p>
        </p:txBody>
      </p:sp>
    </p:spTree>
    <p:extLst>
      <p:ext uri="{BB962C8B-B14F-4D97-AF65-F5344CB8AC3E}">
        <p14:creationId xmlns:p14="http://schemas.microsoft.com/office/powerpoint/2010/main" val="1565416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D219-01B9-4D43-B717-7F9F83A3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0B8CC-AC19-F44A-B39C-2613E0AD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23989"/>
            <a:ext cx="8463619" cy="3880773"/>
          </a:xfrm>
        </p:spPr>
        <p:txBody>
          <a:bodyPr>
            <a:normAutofit/>
          </a:bodyPr>
          <a:lstStyle/>
          <a:p>
            <a:r>
              <a:rPr lang="en-PH" sz="2400" dirty="0"/>
              <a:t>contains information about the application name, application version, the number of files comprising the application, and the source control branch.</a:t>
            </a:r>
            <a:endParaRPr lang="en-US" sz="2400" dirty="0"/>
          </a:p>
        </p:txBody>
      </p:sp>
      <p:pic>
        <p:nvPicPr>
          <p:cNvPr id="5" name="Picture 2" descr="The Studio status bar shows information about the application version, application file count, and visual indication of source control integration status.">
            <a:extLst>
              <a:ext uri="{FF2B5EF4-FFF2-40B4-BE49-F238E27FC236}">
                <a16:creationId xmlns:a16="http://schemas.microsoft.com/office/drawing/2014/main" id="{0FAEEEAB-148C-0B3A-3AFB-FF17B7FFA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3" r="4945" b="48870"/>
          <a:stretch/>
        </p:blipFill>
        <p:spPr bwMode="auto">
          <a:xfrm>
            <a:off x="862586" y="4131289"/>
            <a:ext cx="8228612" cy="35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AF638EA5-31B1-06EC-EB0F-B5D5CC0678C6}"/>
              </a:ext>
            </a:extLst>
          </p:cNvPr>
          <p:cNvSpPr/>
          <p:nvPr/>
        </p:nvSpPr>
        <p:spPr>
          <a:xfrm rot="10800000">
            <a:off x="8140700" y="3664375"/>
            <a:ext cx="155863" cy="394855"/>
          </a:xfrm>
          <a:prstGeom prst="up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507C3-6D71-1D26-C6C4-5AA8B5150CF6}"/>
              </a:ext>
            </a:extLst>
          </p:cNvPr>
          <p:cNvSpPr txBox="1"/>
          <p:nvPr/>
        </p:nvSpPr>
        <p:spPr>
          <a:xfrm>
            <a:off x="7066393" y="3325821"/>
            <a:ext cx="2460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Abadi" panose="020B0604020202020204" pitchFamily="34" charset="0"/>
                <a:cs typeface="Times New Roman" panose="02020603050405020304" pitchFamily="18" charset="0"/>
              </a:rPr>
              <a:t>GitHub branch</a:t>
            </a:r>
          </a:p>
        </p:txBody>
      </p:sp>
    </p:spTree>
    <p:extLst>
      <p:ext uri="{BB962C8B-B14F-4D97-AF65-F5344CB8AC3E}">
        <p14:creationId xmlns:p14="http://schemas.microsoft.com/office/powerpoint/2010/main" val="1242541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D219-01B9-4D43-B717-7F9F83A3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0B8CC-AC19-F44A-B39C-2613E0AD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23989"/>
            <a:ext cx="8463619" cy="3880773"/>
          </a:xfrm>
        </p:spPr>
        <p:txBody>
          <a:bodyPr>
            <a:normAutofit/>
          </a:bodyPr>
          <a:lstStyle/>
          <a:p>
            <a:r>
              <a:rPr lang="en-PH" sz="2400" dirty="0"/>
              <a:t>contains information about the application name, application version, the number of files comprising the application, and the source control branch.</a:t>
            </a:r>
            <a:endParaRPr lang="en-US" sz="2400" dirty="0"/>
          </a:p>
        </p:txBody>
      </p:sp>
      <p:pic>
        <p:nvPicPr>
          <p:cNvPr id="5" name="Picture 2" descr="The Studio status bar shows information about the application version, application file count, and visual indication of source control integration status.">
            <a:extLst>
              <a:ext uri="{FF2B5EF4-FFF2-40B4-BE49-F238E27FC236}">
                <a16:creationId xmlns:a16="http://schemas.microsoft.com/office/drawing/2014/main" id="{0FAEEEAB-148C-0B3A-3AFB-FF17B7FFA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3" r="4945" b="48870"/>
          <a:stretch/>
        </p:blipFill>
        <p:spPr bwMode="auto">
          <a:xfrm>
            <a:off x="862586" y="4131289"/>
            <a:ext cx="8228612" cy="35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AF638EA5-31B1-06EC-EB0F-B5D5CC0678C6}"/>
              </a:ext>
            </a:extLst>
          </p:cNvPr>
          <p:cNvSpPr/>
          <p:nvPr/>
        </p:nvSpPr>
        <p:spPr>
          <a:xfrm>
            <a:off x="8676333" y="4534087"/>
            <a:ext cx="155863" cy="394855"/>
          </a:xfrm>
          <a:prstGeom prst="up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507C3-6D71-1D26-C6C4-5AA8B5150CF6}"/>
              </a:ext>
            </a:extLst>
          </p:cNvPr>
          <p:cNvSpPr txBox="1"/>
          <p:nvPr/>
        </p:nvSpPr>
        <p:spPr>
          <a:xfrm>
            <a:off x="7602026" y="5019987"/>
            <a:ext cx="246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Abadi" panose="020B0604020202020204" pitchFamily="34" charset="0"/>
                <a:cs typeface="Times New Roman" panose="02020603050405020304" pitchFamily="18" charset="0"/>
              </a:rPr>
              <a:t>Linked to a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161586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BA2D-A308-F943-B259-3816E363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Shortcuts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448AF0-9E47-8F49-A2E3-175AFC98D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1900" y="1691917"/>
            <a:ext cx="6761059" cy="44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35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379B8-F413-8348-B544-7F91E1A64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2025508"/>
            <a:ext cx="8463619" cy="3880773"/>
          </a:xfrm>
        </p:spPr>
        <p:txBody>
          <a:bodyPr>
            <a:normAutofit/>
          </a:bodyPr>
          <a:lstStyle/>
          <a:p>
            <a:r>
              <a:rPr lang="en-PH" dirty="0"/>
              <a:t>When you select </a:t>
            </a:r>
            <a:r>
              <a:rPr lang="en-PH" b="1" dirty="0"/>
              <a:t>Publish</a:t>
            </a:r>
            <a:r>
              <a:rPr lang="en-PH" dirty="0"/>
              <a:t>, the </a:t>
            </a:r>
            <a:r>
              <a:rPr lang="en-PH" dirty="0" err="1"/>
              <a:t>sys_app</a:t>
            </a:r>
            <a:r>
              <a:rPr lang="en-PH" dirty="0"/>
              <a:t> or </a:t>
            </a:r>
            <a:r>
              <a:rPr lang="en-PH" dirty="0" err="1"/>
              <a:t>sys_app_customization</a:t>
            </a:r>
            <a:r>
              <a:rPr lang="en-PH" dirty="0"/>
              <a:t> record for the application is updated with the new version.</a:t>
            </a:r>
          </a:p>
          <a:p>
            <a:r>
              <a:rPr lang="en-PH" dirty="0"/>
              <a:t>The current state of the application is committed to Source Control, including any untracked or uncommitted changes. The value of the </a:t>
            </a:r>
            <a:r>
              <a:rPr lang="en-PH" b="1" dirty="0" err="1"/>
              <a:t>glide.sourcecontrol.default_commit_mode</a:t>
            </a:r>
            <a:r>
              <a:rPr lang="en-PH" dirty="0"/>
              <a:t> property is ignored. </a:t>
            </a:r>
          </a:p>
          <a:p>
            <a:r>
              <a:rPr lang="en-PH" dirty="0"/>
              <a:t>A Source Control tag is created for the new version and the application is published. If needed, the </a:t>
            </a:r>
            <a:r>
              <a:rPr lang="en-PH" dirty="0" err="1"/>
              <a:t>sys_app</a:t>
            </a:r>
            <a:r>
              <a:rPr lang="en-PH" dirty="0"/>
              <a:t> record is updated with the new store correlation ID.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D8CD67-4225-3B1A-FE7B-E78A40190BDE}"/>
              </a:ext>
            </a:extLst>
          </p:cNvPr>
          <p:cNvSpPr txBox="1">
            <a:spLocks/>
          </p:cNvSpPr>
          <p:nvPr/>
        </p:nvSpPr>
        <p:spPr>
          <a:xfrm>
            <a:off x="656936" y="816635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Publish Application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2807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0E02-E3D9-9046-B9B6-2775B8AFF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Enable application developers to integrate with a Git Source Control repository.</a:t>
            </a:r>
          </a:p>
          <a:p>
            <a:r>
              <a:rPr lang="en-PH" dirty="0"/>
              <a:t>Save and manage multiple versions of an application from a non-production instance.</a:t>
            </a:r>
          </a:p>
          <a:p>
            <a:pPr marL="0" indent="0">
              <a:buNone/>
            </a:pPr>
            <a:br>
              <a:rPr lang="en-PH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CB0961-686A-24EA-AF6C-1DDE0255C4DA}"/>
              </a:ext>
            </a:extLst>
          </p:cNvPr>
          <p:cNvSpPr txBox="1">
            <a:spLocks/>
          </p:cNvSpPr>
          <p:nvPr/>
        </p:nvSpPr>
        <p:spPr>
          <a:xfrm>
            <a:off x="656936" y="816635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Source Control Integration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50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8308-C700-F646-A578-8F0EAC85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99" y="722026"/>
            <a:ext cx="8463617" cy="1320800"/>
          </a:xfrm>
        </p:spPr>
        <p:txBody>
          <a:bodyPr/>
          <a:lstStyle/>
          <a:p>
            <a:r>
              <a:rPr lang="en-US" dirty="0"/>
              <a:t>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C20EE-5439-AA46-8272-C3001F13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2056681"/>
            <a:ext cx="8463619" cy="3880773"/>
          </a:xfrm>
        </p:spPr>
        <p:txBody>
          <a:bodyPr/>
          <a:lstStyle/>
          <a:p>
            <a:r>
              <a:rPr lang="en-PH" dirty="0"/>
              <a:t>ServiceNow's Integrated Development Environment (IDE)</a:t>
            </a:r>
          </a:p>
          <a:p>
            <a:r>
              <a:rPr lang="en-PH" dirty="0"/>
              <a:t>Used to enhance and build on the applications</a:t>
            </a:r>
          </a:p>
          <a:p>
            <a:r>
              <a:rPr lang="en-PH" dirty="0"/>
              <a:t>To open Studio, use the Application Navigator to open </a:t>
            </a:r>
            <a:r>
              <a:rPr lang="en-PH" b="1" dirty="0"/>
              <a:t>System Applications &gt; Studio.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014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4D4DA-7AEE-6347-98A1-32585E9F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PH" sz="1800" dirty="0"/>
              <a:t>Import applications from a Git repository.</a:t>
            </a:r>
          </a:p>
          <a:p>
            <a:pPr lvl="1"/>
            <a:r>
              <a:rPr lang="en-PH" sz="1800" dirty="0"/>
              <a:t>Pull and apply remote changes from a Git repository.</a:t>
            </a:r>
          </a:p>
          <a:p>
            <a:pPr lvl="1"/>
            <a:r>
              <a:rPr lang="en-PH" sz="1800" dirty="0"/>
              <a:t>Commit all local changes on the instance to a Git repository.</a:t>
            </a:r>
          </a:p>
          <a:p>
            <a:pPr lvl="1"/>
            <a:r>
              <a:rPr lang="en-PH" sz="1800" dirty="0"/>
              <a:t>Create tags to permanently link to a given version of an application.</a:t>
            </a:r>
          </a:p>
          <a:p>
            <a:pPr lvl="1"/>
            <a:r>
              <a:rPr lang="en-PH" sz="1800" dirty="0"/>
              <a:t>Create branches to maintain multiple versions of an application simultaneously.</a:t>
            </a:r>
          </a:p>
          <a:p>
            <a:pPr lvl="1"/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C91F3A-62F1-9EE1-4053-CFD4A2333661}"/>
              </a:ext>
            </a:extLst>
          </p:cNvPr>
          <p:cNvSpPr txBox="1">
            <a:spLocks/>
          </p:cNvSpPr>
          <p:nvPr/>
        </p:nvSpPr>
        <p:spPr>
          <a:xfrm>
            <a:off x="656936" y="816635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Source Control Integration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0467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C7936-5423-1B4A-9EE5-9640E8C95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  <a:p>
            <a:pPr lvl="1"/>
            <a:r>
              <a:rPr lang="en-PH" dirty="0"/>
              <a:t>Edit the application repository credentials.</a:t>
            </a:r>
          </a:p>
          <a:p>
            <a:pPr lvl="1"/>
            <a:r>
              <a:rPr lang="en-PH" dirty="0"/>
              <a:t>Commit all local changes on the instance.</a:t>
            </a:r>
          </a:p>
          <a:p>
            <a:pPr lvl="1"/>
            <a:r>
              <a:rPr lang="en-PH" dirty="0"/>
              <a:t>Apply remote changes from the repository.</a:t>
            </a:r>
          </a:p>
          <a:p>
            <a:pPr lvl="1"/>
            <a:r>
              <a:rPr lang="en-PH" dirty="0"/>
              <a:t>Create a branch.</a:t>
            </a:r>
          </a:p>
          <a:p>
            <a:pPr lvl="1"/>
            <a:r>
              <a:rPr lang="en-PH" dirty="0"/>
              <a:t>Switch branches.</a:t>
            </a:r>
          </a:p>
          <a:p>
            <a:pPr lvl="1"/>
            <a:r>
              <a:rPr lang="en-PH" dirty="0"/>
              <a:t>Import an application from a remote repository.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E8D139-E1CB-162A-3174-23019A0F6351}"/>
              </a:ext>
            </a:extLst>
          </p:cNvPr>
          <p:cNvSpPr txBox="1">
            <a:spLocks/>
          </p:cNvSpPr>
          <p:nvPr/>
        </p:nvSpPr>
        <p:spPr>
          <a:xfrm>
            <a:off x="656936" y="816635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Source Control Integration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697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337C-A082-9C47-9494-652BE670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</a:t>
            </a:r>
          </a:p>
        </p:txBody>
      </p:sp>
      <p:pic>
        <p:nvPicPr>
          <p:cNvPr id="1026" name="Picture 2" descr="In the example, click My Custom app in the Application list to open it for editing in Studio.">
            <a:extLst>
              <a:ext uri="{FF2B5EF4-FFF2-40B4-BE49-F238E27FC236}">
                <a16:creationId xmlns:a16="http://schemas.microsoft.com/office/drawing/2014/main" id="{39EBA6E8-E4C0-8246-A1B7-2FE75FEF2A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6024" y="1748119"/>
            <a:ext cx="8072678" cy="376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124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5361-A8DB-2948-BD7E-EEBA33DE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3810F-B913-CD4C-A960-7251C3102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Create an application and application artifacts.</a:t>
            </a:r>
          </a:p>
          <a:p>
            <a:r>
              <a:rPr lang="en-PH" dirty="0"/>
              <a:t>Perform code search.</a:t>
            </a:r>
          </a:p>
          <a:p>
            <a:r>
              <a:rPr lang="en-PH" dirty="0"/>
              <a:t>Integrate with source control.</a:t>
            </a:r>
          </a:p>
          <a:p>
            <a:r>
              <a:rPr lang="en-PH" dirty="0"/>
              <a:t>Create your company's customizations to store applications that belong to other organizations.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2814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07A6-0471-7841-9822-2861A170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C454-3E60-514E-B02B-CE33822C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Components</a:t>
            </a:r>
          </a:p>
          <a:p>
            <a:pPr lvl="1"/>
            <a:r>
              <a:rPr lang="en-US" sz="1800" dirty="0"/>
              <a:t>Header</a:t>
            </a:r>
          </a:p>
          <a:p>
            <a:pPr lvl="1"/>
            <a:r>
              <a:rPr lang="en-US" sz="1800" dirty="0"/>
              <a:t>Application Explorer</a:t>
            </a:r>
          </a:p>
          <a:p>
            <a:pPr lvl="1"/>
            <a:r>
              <a:rPr lang="en-US" sz="1800" dirty="0"/>
              <a:t>Content Frame</a:t>
            </a:r>
          </a:p>
          <a:p>
            <a:pPr lvl="1"/>
            <a:r>
              <a:rPr lang="en-US" sz="1800" dirty="0"/>
              <a:t>Status Bar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882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6597-09DF-1743-982E-B7398591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55" y="206555"/>
            <a:ext cx="8463617" cy="1320800"/>
          </a:xfrm>
        </p:spPr>
        <p:txBody>
          <a:bodyPr/>
          <a:lstStyle/>
          <a:p>
            <a:r>
              <a:rPr lang="en-US" dirty="0"/>
              <a:t>Anatomy</a:t>
            </a:r>
          </a:p>
        </p:txBody>
      </p:sp>
      <p:pic>
        <p:nvPicPr>
          <p:cNvPr id="2050" name="Picture 2" descr="Graphic showing the location of the Application Explorer, Header, Status Bar, and Content Frame">
            <a:extLst>
              <a:ext uri="{FF2B5EF4-FFF2-40B4-BE49-F238E27FC236}">
                <a16:creationId xmlns:a16="http://schemas.microsoft.com/office/drawing/2014/main" id="{D768E336-BEC0-B14E-9871-0A2283A8B9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928" y="866955"/>
            <a:ext cx="8030942" cy="586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 showing the location of the Application Explorer, Header, Status Bar, and Content Frame">
            <a:extLst>
              <a:ext uri="{FF2B5EF4-FFF2-40B4-BE49-F238E27FC236}">
                <a16:creationId xmlns:a16="http://schemas.microsoft.com/office/drawing/2014/main" id="{9D2DA264-D256-B22E-D313-BB44B15CF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928" y="866955"/>
            <a:ext cx="8030942" cy="586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995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6597-09DF-1743-982E-B7398591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55" y="206555"/>
            <a:ext cx="8463617" cy="1320800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pic>
        <p:nvPicPr>
          <p:cNvPr id="2050" name="Picture 2" descr="Graphic showing the location of the Application Explorer, Header, Status Bar, and Content Frame">
            <a:extLst>
              <a:ext uri="{FF2B5EF4-FFF2-40B4-BE49-F238E27FC236}">
                <a16:creationId xmlns:a16="http://schemas.microsoft.com/office/drawing/2014/main" id="{D768E336-BEC0-B14E-9871-0A2283A8B9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928" y="866955"/>
            <a:ext cx="8030942" cy="586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 showing the location of the Application Explorer, Header, Status Bar, and Content Frame">
            <a:extLst>
              <a:ext uri="{FF2B5EF4-FFF2-40B4-BE49-F238E27FC236}">
                <a16:creationId xmlns:a16="http://schemas.microsoft.com/office/drawing/2014/main" id="{9D2DA264-D256-B22E-D313-BB44B15CF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" b="85730"/>
          <a:stretch/>
        </p:blipFill>
        <p:spPr bwMode="auto">
          <a:xfrm>
            <a:off x="768928" y="866955"/>
            <a:ext cx="8030942" cy="81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39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3671-AF3F-FB4F-BB8F-1D4C61BF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B3ABF-9DD7-5D4C-A5EA-73E0CFCB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8" y="1672217"/>
            <a:ext cx="8463619" cy="3880773"/>
          </a:xfrm>
        </p:spPr>
        <p:txBody>
          <a:bodyPr/>
          <a:lstStyle/>
          <a:p>
            <a:r>
              <a:rPr lang="en-PH" dirty="0"/>
              <a:t>Contains a list of application files organized by category</a:t>
            </a:r>
            <a:endParaRPr lang="en-US" dirty="0"/>
          </a:p>
        </p:txBody>
      </p:sp>
      <p:pic>
        <p:nvPicPr>
          <p:cNvPr id="4098" name="Picture 2" descr="The Application Explorer contains a hierarchical tree:  Category &gt; File Type &gt; File Name">
            <a:extLst>
              <a:ext uri="{FF2B5EF4-FFF2-40B4-BE49-F238E27FC236}">
                <a16:creationId xmlns:a16="http://schemas.microsoft.com/office/drawing/2014/main" id="{08CEF823-70F6-564A-A767-060DABC9D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62" y="2161309"/>
            <a:ext cx="5009440" cy="43711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93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BC62-3019-754A-9629-825A6046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91" y="764681"/>
            <a:ext cx="8463617" cy="1320800"/>
          </a:xfrm>
        </p:spPr>
        <p:txBody>
          <a:bodyPr/>
          <a:lstStyle/>
          <a:p>
            <a:r>
              <a:rPr lang="en-US" dirty="0"/>
              <a:t>Content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3D7DB-EAA4-C84F-8B1F-0E1BAE1B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789" y="2427664"/>
            <a:ext cx="8463619" cy="3880773"/>
          </a:xfrm>
        </p:spPr>
        <p:txBody>
          <a:bodyPr/>
          <a:lstStyle/>
          <a:p>
            <a:r>
              <a:rPr lang="en-PH" dirty="0"/>
              <a:t>Displays the form for each application file's record.</a:t>
            </a:r>
          </a:p>
          <a:p>
            <a:r>
              <a:rPr lang="en-PH" dirty="0"/>
              <a:t>The appearance and content of the form varies with file type.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749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6.4|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4.7|2.2|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|2.3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7.2|1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2.7|2.3|2.7|4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.8|2.5|2.8|1.3|1.3"/>
</p:tagLst>
</file>

<file path=ppt/theme/theme1.xml><?xml version="1.0" encoding="utf-8"?>
<a:theme xmlns:a="http://schemas.openxmlformats.org/drawingml/2006/main" name="RGTC">
  <a:themeElements>
    <a:clrScheme name="RGTC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7C534"/>
      </a:accent1>
      <a:accent2>
        <a:srgbClr val="00AA26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7FC76F"/>
      </a:hlink>
      <a:folHlink>
        <a:srgbClr val="8CD1A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GTC" id="{6C0B7697-34E4-5D42-91DE-7FD7CC246F7D}" vid="{6E431794-A8E5-BF42-8318-FE5D583AF8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507FA5F293734D8B8C26D5BF07AB03" ma:contentTypeVersion="7" ma:contentTypeDescription="Create a new document." ma:contentTypeScope="" ma:versionID="6781f8f9b6397d5e2b3037608a24a31e">
  <xsd:schema xmlns:xsd="http://www.w3.org/2001/XMLSchema" xmlns:xs="http://www.w3.org/2001/XMLSchema" xmlns:p="http://schemas.microsoft.com/office/2006/metadata/properties" xmlns:ns2="fa29dd3f-3e25-4dbf-a918-b7eca1eb0610" targetNamespace="http://schemas.microsoft.com/office/2006/metadata/properties" ma:root="true" ma:fieldsID="738be6fd335e1a16b0b9b74ece590764" ns2:_="">
    <xsd:import namespace="fa29dd3f-3e25-4dbf-a918-b7eca1eb0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29dd3f-3e25-4dbf-a918-b7eca1eb0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557633-3C7B-4755-9DE0-9FE9BC20FE8F}"/>
</file>

<file path=customXml/itemProps2.xml><?xml version="1.0" encoding="utf-8"?>
<ds:datastoreItem xmlns:ds="http://schemas.openxmlformats.org/officeDocument/2006/customXml" ds:itemID="{EC6D1C72-56D5-4F1D-B47E-594A681BD9C4}"/>
</file>

<file path=customXml/itemProps3.xml><?xml version="1.0" encoding="utf-8"?>
<ds:datastoreItem xmlns:ds="http://schemas.openxmlformats.org/officeDocument/2006/customXml" ds:itemID="{DF461512-6C13-47FF-B4B0-6B5B7EA52B63}"/>
</file>

<file path=docProps/app.xml><?xml version="1.0" encoding="utf-8"?>
<Properties xmlns="http://schemas.openxmlformats.org/officeDocument/2006/extended-properties" xmlns:vt="http://schemas.openxmlformats.org/officeDocument/2006/docPropsVTypes">
  <Template>rgtc</Template>
  <TotalTime>5905</TotalTime>
  <Words>675</Words>
  <Application>Microsoft Office PowerPoint</Application>
  <PresentationFormat>Widescreen</PresentationFormat>
  <Paragraphs>89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Abadi</vt:lpstr>
      <vt:lpstr>Arial</vt:lpstr>
      <vt:lpstr>Calibri</vt:lpstr>
      <vt:lpstr>Trebuchet MS</vt:lpstr>
      <vt:lpstr>Wingdings 3</vt:lpstr>
      <vt:lpstr>RGTC</vt:lpstr>
      <vt:lpstr>ServiceNow Studio</vt:lpstr>
      <vt:lpstr>Studio</vt:lpstr>
      <vt:lpstr>Studio</vt:lpstr>
      <vt:lpstr>Capabilities</vt:lpstr>
      <vt:lpstr>Anatomy</vt:lpstr>
      <vt:lpstr>Anatomy</vt:lpstr>
      <vt:lpstr>Header</vt:lpstr>
      <vt:lpstr>Application Explorer</vt:lpstr>
      <vt:lpstr>Content Frame</vt:lpstr>
      <vt:lpstr>Content Frame</vt:lpstr>
      <vt:lpstr>Content Frame</vt:lpstr>
      <vt:lpstr>Status Bar</vt:lpstr>
      <vt:lpstr>Status Bar</vt:lpstr>
      <vt:lpstr>Status Bar</vt:lpstr>
      <vt:lpstr>Status Bar</vt:lpstr>
      <vt:lpstr>Status Bar</vt:lpstr>
      <vt:lpstr>Keyboard Shortcuts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ServiceNow Studio</dc:title>
  <dc:creator>Timothy John Gandionco</dc:creator>
  <cp:lastModifiedBy>ERIKA BABUYO</cp:lastModifiedBy>
  <cp:revision>30</cp:revision>
  <dcterms:created xsi:type="dcterms:W3CDTF">2022-04-25T02:09:37Z</dcterms:created>
  <dcterms:modified xsi:type="dcterms:W3CDTF">2023-09-06T08:34:20Z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0x010100D3507FA5F293734D8B8C26D5BF07AB03</vt:lpwstr>
  </property>
</Properties>
</file>