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2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7" r:id="rId7"/>
    <p:sldId id="268" r:id="rId8"/>
    <p:sldId id="269" r:id="rId9"/>
    <p:sldId id="270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charset="0"/>
      <p:regular r:id="rId22"/>
      <p:bold r:id="rId23"/>
    </p:embeddedFont>
    <p:embeddedFont>
      <p:font typeface="Open Sans Italics" panose="020B0604020202020204" charset="0"/>
      <p:regular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969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customXml" Target="../customXml/item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Application files are configuration records that allow developers to extend application functionality.</a:t>
            </a:r>
          </a:p>
          <a:p>
            <a:pPr lvl="0"/>
            <a:endParaRPr lang="en-US"/>
          </a:p>
          <a:p>
            <a:pPr lvl="0"/>
            <a:r>
              <a:rPr lang="en-US"/>
              <a:t>Application developers create application files when they add configuration records for application logic such as business rules, workflows, and script includes. </a:t>
            </a:r>
          </a:p>
          <a:p>
            <a:pPr lvl="0"/>
            <a:endParaRPr lang="en-US"/>
          </a:p>
          <a:p>
            <a:pPr lvl="0"/>
            <a:r>
              <a:rPr lang="en-US"/>
              <a:t>The Application File or the sys_metadata table is the parent table for all tables that contain configuration records. </a:t>
            </a:r>
          </a:p>
          <a:p>
            <a:pPr lvl="0"/>
            <a:endParaRPr lang="en-US"/>
          </a:p>
          <a:p>
            <a:pPr lvl="0"/>
            <a:r>
              <a:rPr lang="en-US"/>
              <a:t>It provides a series of standard fields that define the attributes for a configuration record. </a:t>
            </a:r>
          </a:p>
          <a:p>
            <a:pPr lvl="0"/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The procedure for adding files to an application is the same regardless of file type:</a:t>
            </a:r>
          </a:p>
          <a:p>
            <a:pPr lvl="0"/>
            <a:endParaRPr lang="en-US"/>
          </a:p>
          <a:p>
            <a:pPr lvl="0"/>
            <a:r>
              <a:rPr lang="en-US"/>
              <a:t>Click the Create Application File link.</a:t>
            </a:r>
          </a:p>
          <a:p>
            <a:pPr lvl="0"/>
            <a:r>
              <a:rPr lang="en-US"/>
              <a:t>Choose the new file type</a:t>
            </a:r>
          </a:p>
          <a:p>
            <a:pPr lvl="0"/>
            <a:r>
              <a:rPr lang="en-US"/>
              <a:t>and configure the new file.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To add an application artifact to an application, select the Create Application File button in Studio. The Create Application File dialog opens.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in creating application files, there are fields that need to be filled out and these are visible in the application file form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 display name is for the configuration record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Update Name is for the  Unique identifier for the configuration record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Class, of which the Table that contains the configuration record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Application, Application that contains the configuration record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Protection Policy,  that determines if the configuration record is protected from changes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and the rest are auto-filled.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A read-only protection policy prevents anyone from modifying an application file or its related record.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prevent customizations from being overwritten by system upgrades, the upgrade process automatically skips changes to customer-updated records.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modify an application file or related record that is later designated as Read-only in an upgrade, the application file maintains the default protection policy of Write.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Developer tip: Reverting a customized file to its baseline state causes the record to inherit the new protection policy as well. For example, a record going from a Write protection policy to a Read-only protection policy.</a:t>
            </a:r>
          </a:p>
          <a:p>
            <a:pPr lvl="0"/>
            <a:r>
              <a:rPr lang="en-US" dirty="0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A read-only protection policy prevents anyone from modifying an application file or its related record.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prevent customizations from being overwritten by system upgrades, the upgrade process automatically skips changes to customer-updated records.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modify an application file or related record that is later designated as Read-only in an upgrade, the application file maintains the default protection policy of Write.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Developer tip: Reverting a customized file to its baseline state causes the record to inherit the new protection policy as well. For example, a record going from a Write protection policy to a Read-only protection policy.</a:t>
            </a:r>
          </a:p>
          <a:p>
            <a:pPr lvl="0"/>
            <a:r>
              <a:rPr lang="en-US" dirty="0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808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A read-only protection policy prevents anyone from modifying an application file or its related record.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prevent customizations from being overwritten by system upgrades, the upgrade process automatically skips changes to customer-updated records.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modify an application file or related record that is later designated as Read-only in an upgrade, the application file maintains the default protection policy of Write.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Developer tip: Reverting a customized file to its baseline state causes the record to inherit the new protection policy as well. For example, a record going from a Write protection policy to a Read-only protection policy.</a:t>
            </a:r>
          </a:p>
          <a:p>
            <a:pPr lvl="0"/>
            <a:r>
              <a:rPr lang="en-US" dirty="0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4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A read-only protection policy prevents anyone from modifying an application file or its related record.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prevent customizations from being overwritten by system upgrades, the upgrade process automatically skips changes to customer-updated records.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modify an application file or related record that is later designated as Read-only in an upgrade, the application file maintains the default protection policy of Write.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Developer tip: Reverting a customized file to its baseline state causes the record to inherit the new protection policy as well. For example, a record going from a Write protection policy to a Read-only protection policy.</a:t>
            </a:r>
          </a:p>
          <a:p>
            <a:pPr lvl="0"/>
            <a:r>
              <a:rPr lang="en-US" dirty="0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266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A read-only protection policy prevents anyone from modifying an application file or its related record.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prevent customizations from being overwritten by system upgrades, the upgrade process automatically skips changes to customer-updated records.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modify an application file or related record that is later designated as Read-only in an upgrade, the application file maintains the default protection policy of Write.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Developer tip: Reverting a customized file to its baseline state causes the record to inherit the new protection policy as well. For example, a record going from a Write protection policy to a Read-only protection policy.</a:t>
            </a:r>
          </a:p>
          <a:p>
            <a:pPr lvl="0"/>
            <a:r>
              <a:rPr lang="en-US" dirty="0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349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in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22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81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5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1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erviceNow/devtraining-needit-uta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AutoShape 20"/>
          <p:cNvSpPr/>
          <p:nvPr/>
        </p:nvSpPr>
        <p:spPr>
          <a:xfrm rot="-1595908">
            <a:off x="9774906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rot="4594946">
            <a:off x="10009437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3783792" y="1"/>
            <a:ext cx="4538884" cy="10299699"/>
            <a:chOff x="0" y="0"/>
            <a:chExt cx="6051845" cy="1373293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4410316" y="-12700"/>
            <a:ext cx="3896294" cy="10299701"/>
            <a:chOff x="0" y="0"/>
            <a:chExt cx="5195059" cy="1373293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3275792" y="5880099"/>
            <a:ext cx="5027130" cy="4406899"/>
            <a:chOff x="0" y="0"/>
            <a:chExt cx="6702840" cy="587586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4020858" y="-12700"/>
            <a:ext cx="4285752" cy="10299701"/>
            <a:chOff x="0" y="0"/>
            <a:chExt cx="5714336" cy="1373293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16591552" y="-12700"/>
            <a:ext cx="1715060" cy="10299701"/>
            <a:chOff x="0" y="0"/>
            <a:chExt cx="2286747" cy="1373293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6154462" y="-12702"/>
            <a:ext cx="2133540" cy="10299701"/>
            <a:chOff x="0" y="0"/>
            <a:chExt cx="2844720" cy="1373293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16120594" y="7340600"/>
            <a:ext cx="2188172" cy="2946400"/>
            <a:chOff x="0" y="0"/>
            <a:chExt cx="2917563" cy="3928534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-16932" y="-12702"/>
            <a:ext cx="1727200" cy="8547100"/>
            <a:chOff x="0" y="0"/>
            <a:chExt cx="2302933" cy="1139613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302891" cy="11396091"/>
            </a:xfrm>
            <a:custGeom>
              <a:avLst/>
              <a:gdLst/>
              <a:ahLst/>
              <a:cxnLst/>
              <a:rect l="l" t="t" r="r" b="b"/>
              <a:pathLst>
                <a:path w="2302891" h="11396091">
                  <a:moveTo>
                    <a:pt x="0" y="16891"/>
                  </a:moveTo>
                  <a:lnTo>
                    <a:pt x="2302891" y="0"/>
                  </a:lnTo>
                  <a:lnTo>
                    <a:pt x="2302891" y="33909"/>
                  </a:lnTo>
                  <a:lnTo>
                    <a:pt x="0" y="11396091"/>
                  </a:lnTo>
                  <a:lnTo>
                    <a:pt x="0" y="168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2">
            <a:alphaModFix amt="65000"/>
          </a:blip>
          <a:srcRect/>
          <a:stretch>
            <a:fillRect/>
          </a:stretch>
        </p:blipFill>
        <p:spPr>
          <a:xfrm>
            <a:off x="9247665" y="161268"/>
            <a:ext cx="7973566" cy="10306944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440267" y="3061764"/>
            <a:ext cx="8268666" cy="2812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69"/>
              </a:lnSpc>
            </a:pPr>
            <a:r>
              <a:rPr lang="en-US" sz="6224" spc="-6">
                <a:solidFill>
                  <a:srgbClr val="57C534"/>
                </a:solidFill>
                <a:latin typeface="Open Sans"/>
              </a:rPr>
              <a:t>ServiceNow Application</a:t>
            </a:r>
          </a:p>
          <a:p>
            <a:pPr algn="r">
              <a:lnSpc>
                <a:spcPts val="7469"/>
              </a:lnSpc>
            </a:pPr>
            <a:r>
              <a:rPr lang="en-US" sz="6224" spc="-6">
                <a:solidFill>
                  <a:srgbClr val="57C534"/>
                </a:solidFill>
                <a:latin typeface="Open Sans"/>
              </a:rPr>
              <a:t>Files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139443" y="6121968"/>
            <a:ext cx="5569489" cy="1553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 spc="-1">
                <a:solidFill>
                  <a:srgbClr val="808080"/>
                </a:solidFill>
                <a:latin typeface="Open Sans"/>
              </a:rPr>
              <a:t>Creation and Maintenance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40" y="960120"/>
            <a:ext cx="12512546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3">
                <a:solidFill>
                  <a:srgbClr val="57C534"/>
                </a:solidFill>
                <a:latin typeface="Open Sans"/>
              </a:rPr>
              <a:t>Exercise: Create the NeedIt Table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0638" y="2112645"/>
            <a:ext cx="12710220" cy="702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331" spc="-2" dirty="0">
                <a:solidFill>
                  <a:srgbClr val="404040"/>
                </a:solidFill>
                <a:latin typeface="Open Sans"/>
              </a:rPr>
              <a:t>In this exercise, you will use Studio to add a table to the </a:t>
            </a:r>
            <a:r>
              <a:rPr lang="en-US" sz="2331" spc="-2" dirty="0" err="1">
                <a:solidFill>
                  <a:srgbClr val="404040"/>
                </a:solidFill>
                <a:latin typeface="Open Sans Italics"/>
              </a:rPr>
              <a:t>NeedIt</a:t>
            </a:r>
            <a:r>
              <a:rPr lang="en-US" sz="2331" spc="-2" dirty="0">
                <a:solidFill>
                  <a:srgbClr val="404040"/>
                </a:solidFill>
                <a:latin typeface="Open Sans"/>
              </a:rPr>
              <a:t> application. The </a:t>
            </a:r>
            <a:r>
              <a:rPr lang="en-US" sz="2331" spc="-2" dirty="0" err="1">
                <a:solidFill>
                  <a:srgbClr val="404040"/>
                </a:solidFill>
                <a:latin typeface="Open Sans Italics"/>
              </a:rPr>
              <a:t>NeedIt</a:t>
            </a:r>
            <a:r>
              <a:rPr lang="en-US" sz="2331" spc="-2" dirty="0">
                <a:solidFill>
                  <a:srgbClr val="404040"/>
                </a:solidFill>
                <a:latin typeface="Open Sans"/>
              </a:rPr>
              <a:t> table extends the </a:t>
            </a:r>
            <a:r>
              <a:rPr lang="en-US" sz="2331" spc="-2" dirty="0">
                <a:solidFill>
                  <a:srgbClr val="404040"/>
                </a:solidFill>
                <a:latin typeface="Open Sans Italics"/>
              </a:rPr>
              <a:t>Task</a:t>
            </a:r>
            <a:r>
              <a:rPr lang="en-US" sz="2331" spc="-2" dirty="0">
                <a:solidFill>
                  <a:srgbClr val="404040"/>
                </a:solidFill>
                <a:latin typeface="Open Sans"/>
              </a:rPr>
              <a:t> table.</a:t>
            </a:r>
          </a:p>
          <a:p>
            <a:pPr algn="l">
              <a:lnSpc>
                <a:spcPts val="2685"/>
              </a:lnSpc>
            </a:pPr>
            <a:endParaRPr lang="en-US" sz="2331" spc="-2" dirty="0">
              <a:solidFill>
                <a:srgbClr val="404040"/>
              </a:solidFill>
              <a:latin typeface="Open Sans"/>
            </a:endParaRPr>
          </a:p>
          <a:p>
            <a:pPr algn="l">
              <a:lnSpc>
                <a:spcPts val="2685"/>
              </a:lnSpc>
            </a:pPr>
            <a:r>
              <a:rPr lang="en-US" sz="2331" spc="-2" dirty="0">
                <a:solidFill>
                  <a:srgbClr val="404040"/>
                </a:solidFill>
                <a:latin typeface="Open Sans Bold"/>
              </a:rPr>
              <a:t>Create the </a:t>
            </a:r>
            <a:r>
              <a:rPr lang="en-US" sz="2331" spc="-2" dirty="0" err="1">
                <a:solidFill>
                  <a:srgbClr val="404040"/>
                </a:solidFill>
                <a:latin typeface="Open Sans Bold"/>
              </a:rPr>
              <a:t>NeedIt</a:t>
            </a:r>
            <a:r>
              <a:rPr lang="en-US" sz="2331" spc="-2" dirty="0">
                <a:solidFill>
                  <a:srgbClr val="404040"/>
                </a:solidFill>
                <a:latin typeface="Open Sans Bold"/>
              </a:rPr>
              <a:t> Table</a:t>
            </a:r>
          </a:p>
          <a:p>
            <a:pPr algn="l">
              <a:lnSpc>
                <a:spcPts val="2685"/>
              </a:lnSpc>
            </a:pPr>
            <a:r>
              <a:rPr lang="en-US" sz="2331" spc="-2" dirty="0">
                <a:solidFill>
                  <a:srgbClr val="00B050"/>
                </a:solidFill>
                <a:latin typeface="Open Sans"/>
              </a:rPr>
              <a:t>1. </a:t>
            </a:r>
            <a:r>
              <a:rPr lang="en-US" sz="2331" spc="-2" dirty="0">
                <a:solidFill>
                  <a:srgbClr val="404040"/>
                </a:solidFill>
                <a:latin typeface="Open Sans"/>
              </a:rPr>
              <a:t>If the </a:t>
            </a:r>
            <a:r>
              <a:rPr lang="en-US" sz="2331" spc="-2" dirty="0" err="1">
                <a:solidFill>
                  <a:srgbClr val="404040"/>
                </a:solidFill>
                <a:latin typeface="Open Sans Italics"/>
              </a:rPr>
              <a:t>NeedIt</a:t>
            </a:r>
            <a:r>
              <a:rPr lang="en-US" sz="2331" spc="-2" dirty="0">
                <a:solidFill>
                  <a:srgbClr val="404040"/>
                </a:solidFill>
                <a:latin typeface="Open Sans"/>
              </a:rPr>
              <a:t> application is not open in Studio from the last exercise, open it now.</a:t>
            </a:r>
          </a:p>
          <a:p>
            <a:pPr marL="1063766" lvl="2" indent="-354589" algn="l">
              <a:lnSpc>
                <a:spcPts val="2504"/>
              </a:lnSpc>
              <a:buFont typeface="Arial"/>
              <a:buChar char="•"/>
            </a:pP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In the main ServiceNow browser window, use the </a:t>
            </a:r>
            <a:r>
              <a:rPr lang="en-US" sz="2173" spc="-2" dirty="0">
                <a:solidFill>
                  <a:srgbClr val="404040"/>
                </a:solidFill>
                <a:latin typeface="Open Sans Italics"/>
              </a:rPr>
              <a:t>All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 menu to open </a:t>
            </a:r>
            <a:r>
              <a:rPr lang="en-US" sz="2173" spc="-2" dirty="0">
                <a:solidFill>
                  <a:srgbClr val="404040"/>
                </a:solidFill>
                <a:latin typeface="Open Sans Bold"/>
              </a:rPr>
              <a:t>System Applications &gt; Studio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.</a:t>
            </a:r>
          </a:p>
          <a:p>
            <a:pPr marL="1063704" lvl="2" indent="-354568" algn="l">
              <a:lnSpc>
                <a:spcPts val="2504"/>
              </a:lnSpc>
              <a:buFont typeface="Arial"/>
              <a:buChar char="•"/>
            </a:pP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In the </a:t>
            </a:r>
            <a:r>
              <a:rPr lang="en-US" sz="2173" spc="-2" dirty="0">
                <a:solidFill>
                  <a:srgbClr val="404040"/>
                </a:solidFill>
                <a:latin typeface="Open Sans Italics"/>
              </a:rPr>
              <a:t>Select Application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 dialog, click the </a:t>
            </a:r>
            <a:r>
              <a:rPr lang="en-US" sz="2173" spc="-2" dirty="0" err="1">
                <a:solidFill>
                  <a:srgbClr val="404040"/>
                </a:solidFill>
                <a:latin typeface="Open Sans Bold"/>
              </a:rPr>
              <a:t>NeedIt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 application.</a:t>
            </a:r>
          </a:p>
          <a:p>
            <a:pPr algn="l">
              <a:lnSpc>
                <a:spcPts val="2504"/>
              </a:lnSpc>
            </a:pPr>
            <a:endParaRPr lang="en-US" sz="2173" spc="-2" dirty="0">
              <a:solidFill>
                <a:srgbClr val="404040"/>
              </a:solidFill>
              <a:latin typeface="Open Sans"/>
            </a:endParaRPr>
          </a:p>
          <a:p>
            <a:pPr algn="l">
              <a:lnSpc>
                <a:spcPts val="2685"/>
              </a:lnSpc>
            </a:pPr>
            <a:r>
              <a:rPr lang="en-US" sz="2331" spc="-2" dirty="0">
                <a:solidFill>
                  <a:srgbClr val="00AA26"/>
                </a:solidFill>
                <a:latin typeface="Open Sans"/>
              </a:rPr>
              <a:t>2.</a:t>
            </a:r>
            <a:r>
              <a:rPr lang="en-US" sz="2331" spc="-2" dirty="0">
                <a:solidFill>
                  <a:srgbClr val="404040"/>
                </a:solidFill>
                <a:latin typeface="Open Sans"/>
              </a:rPr>
              <a:t> Add a table to the </a:t>
            </a:r>
            <a:r>
              <a:rPr lang="en-US" sz="2331" spc="-2" dirty="0" err="1">
                <a:solidFill>
                  <a:srgbClr val="404040"/>
                </a:solidFill>
                <a:latin typeface="Open Sans Italics"/>
              </a:rPr>
              <a:t>NeedIt</a:t>
            </a:r>
            <a:r>
              <a:rPr lang="en-US" sz="2331" spc="-2" dirty="0">
                <a:solidFill>
                  <a:srgbClr val="404040"/>
                </a:solidFill>
                <a:latin typeface="Open Sans"/>
              </a:rPr>
              <a:t> application.</a:t>
            </a:r>
          </a:p>
          <a:p>
            <a:pPr marL="1063766" lvl="2" indent="-354589" algn="l">
              <a:lnSpc>
                <a:spcPts val="2504"/>
              </a:lnSpc>
              <a:buFont typeface="Arial"/>
              <a:buChar char="•"/>
            </a:pP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In Studio, click the </a:t>
            </a:r>
            <a:r>
              <a:rPr lang="en-US" sz="2173" spc="-2" dirty="0">
                <a:solidFill>
                  <a:srgbClr val="404040"/>
                </a:solidFill>
                <a:latin typeface="Open Sans Bold"/>
              </a:rPr>
              <a:t>Create Application File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 link.</a:t>
            </a:r>
          </a:p>
          <a:p>
            <a:pPr marL="1063766" lvl="2" indent="-354589" algn="l">
              <a:lnSpc>
                <a:spcPts val="2504"/>
              </a:lnSpc>
              <a:buFont typeface="Arial"/>
              <a:buChar char="•"/>
            </a:pP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In the </a:t>
            </a:r>
            <a:r>
              <a:rPr lang="en-US" sz="2173" spc="-2" dirty="0">
                <a:solidFill>
                  <a:srgbClr val="404040"/>
                </a:solidFill>
                <a:latin typeface="Open Sans Italics"/>
              </a:rPr>
              <a:t>Filter...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 field, enter the text </a:t>
            </a:r>
            <a:r>
              <a:rPr lang="en-US" sz="2173" spc="-2" dirty="0">
                <a:solidFill>
                  <a:srgbClr val="404040"/>
                </a:solidFill>
                <a:latin typeface="Open Sans Bold"/>
              </a:rPr>
              <a:t>Table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 OR select </a:t>
            </a:r>
            <a:r>
              <a:rPr lang="en-US" sz="2173" spc="-2" dirty="0">
                <a:solidFill>
                  <a:srgbClr val="404040"/>
                </a:solidFill>
                <a:latin typeface="Open Sans Bold"/>
              </a:rPr>
              <a:t>Data Model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 from the categories in the left hand pane.</a:t>
            </a:r>
          </a:p>
          <a:p>
            <a:pPr marL="1063766" lvl="2" indent="-354589" algn="l">
              <a:lnSpc>
                <a:spcPts val="2504"/>
              </a:lnSpc>
              <a:buFont typeface="Arial"/>
              <a:buChar char="•"/>
            </a:pP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Select </a:t>
            </a:r>
            <a:r>
              <a:rPr lang="en-US" sz="2173" spc="-2" dirty="0">
                <a:solidFill>
                  <a:srgbClr val="404040"/>
                </a:solidFill>
                <a:latin typeface="Open Sans Bold"/>
              </a:rPr>
              <a:t>Table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 in the middle pane as the file type, then click the </a:t>
            </a:r>
            <a:r>
              <a:rPr lang="en-US" sz="2173" spc="-2" dirty="0">
                <a:solidFill>
                  <a:srgbClr val="404040"/>
                </a:solidFill>
                <a:latin typeface="Open Sans Bold"/>
              </a:rPr>
              <a:t>Create</a:t>
            </a: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 button.</a:t>
            </a:r>
          </a:p>
          <a:p>
            <a:pPr marL="1063766" lvl="2" indent="-354589" algn="l">
              <a:lnSpc>
                <a:spcPts val="2504"/>
              </a:lnSpc>
              <a:buFont typeface="Arial"/>
              <a:buChar char="•"/>
            </a:pPr>
            <a:r>
              <a:rPr lang="en-US" sz="2173" spc="-2" dirty="0">
                <a:solidFill>
                  <a:srgbClr val="404040"/>
                </a:solidFill>
                <a:latin typeface="Open Sans"/>
              </a:rPr>
              <a:t>Configure the table:</a:t>
            </a:r>
          </a:p>
          <a:p>
            <a:pPr marL="986714" lvl="2" indent="-328905" algn="l">
              <a:lnSpc>
                <a:spcPts val="2322"/>
              </a:lnSpc>
            </a:pPr>
            <a:r>
              <a:rPr lang="en-US" sz="2016" spc="-2" dirty="0" err="1">
                <a:solidFill>
                  <a:srgbClr val="404040"/>
                </a:solidFill>
                <a:latin typeface="Open Sans Italics"/>
              </a:rPr>
              <a:t>Label</a:t>
            </a:r>
            <a:r>
              <a:rPr lang="en-US" sz="2016" spc="-2" dirty="0" err="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2016" spc="-2" dirty="0" err="1">
                <a:solidFill>
                  <a:srgbClr val="404040"/>
                </a:solidFill>
                <a:latin typeface="Open Sans Bold"/>
              </a:rPr>
              <a:t>NeedIt</a:t>
            </a:r>
            <a:endParaRPr lang="en-US" sz="2016" spc="-2" dirty="0">
              <a:solidFill>
                <a:srgbClr val="404040"/>
              </a:solidFill>
              <a:latin typeface="Open Sans Bold"/>
            </a:endParaRPr>
          </a:p>
          <a:p>
            <a:pPr marL="986714" lvl="2" indent="-328905" algn="l">
              <a:lnSpc>
                <a:spcPts val="2322"/>
              </a:lnSpc>
            </a:pPr>
            <a:r>
              <a:rPr lang="en-US" sz="2016" spc="-2" dirty="0">
                <a:solidFill>
                  <a:srgbClr val="404040"/>
                </a:solidFill>
                <a:latin typeface="Open Sans Italics"/>
              </a:rPr>
              <a:t>Name</a:t>
            </a:r>
            <a:r>
              <a:rPr lang="en-US" sz="2016" spc="-2" dirty="0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2016" spc="-2" dirty="0">
                <a:solidFill>
                  <a:srgbClr val="404040"/>
                </a:solidFill>
                <a:latin typeface="Open Sans Bold"/>
              </a:rPr>
              <a:t>(This field value is automatically created.)</a:t>
            </a:r>
          </a:p>
          <a:p>
            <a:pPr marL="986714" lvl="2" indent="-328905" algn="l">
              <a:lnSpc>
                <a:spcPts val="2322"/>
              </a:lnSpc>
            </a:pPr>
            <a:r>
              <a:rPr lang="en-US" sz="2016" spc="-2" dirty="0">
                <a:solidFill>
                  <a:srgbClr val="404040"/>
                </a:solidFill>
                <a:latin typeface="Open Sans Italics"/>
              </a:rPr>
              <a:t>Extends </a:t>
            </a:r>
            <a:r>
              <a:rPr lang="en-US" sz="2016" spc="-2" dirty="0" err="1">
                <a:solidFill>
                  <a:srgbClr val="404040"/>
                </a:solidFill>
                <a:latin typeface="Open Sans Italics"/>
              </a:rPr>
              <a:t>table</a:t>
            </a:r>
            <a:r>
              <a:rPr lang="en-US" sz="2016" spc="-2" dirty="0" err="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2016" spc="-2" dirty="0" err="1">
                <a:solidFill>
                  <a:srgbClr val="404040"/>
                </a:solidFill>
                <a:latin typeface="Open Sans Bold"/>
              </a:rPr>
              <a:t>Task</a:t>
            </a:r>
            <a:endParaRPr lang="en-US" sz="2016" spc="-2" dirty="0">
              <a:solidFill>
                <a:srgbClr val="404040"/>
              </a:solidFill>
              <a:latin typeface="Open Sans Bold"/>
            </a:endParaRPr>
          </a:p>
          <a:p>
            <a:pPr marL="986714" lvl="2" indent="-328905" algn="l">
              <a:lnSpc>
                <a:spcPts val="2322"/>
              </a:lnSpc>
            </a:pPr>
            <a:r>
              <a:rPr lang="en-US" sz="2016" spc="-2" dirty="0">
                <a:solidFill>
                  <a:srgbClr val="404040"/>
                </a:solidFill>
                <a:latin typeface="Open Sans Italics"/>
              </a:rPr>
              <a:t>Create </a:t>
            </a:r>
            <a:r>
              <a:rPr lang="en-US" sz="2016" spc="-2" dirty="0" err="1">
                <a:solidFill>
                  <a:srgbClr val="404040"/>
                </a:solidFill>
                <a:latin typeface="Open Sans Italics"/>
              </a:rPr>
              <a:t>module</a:t>
            </a:r>
            <a:r>
              <a:rPr lang="en-US" sz="2016" spc="-2" dirty="0" err="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2016" spc="-2" dirty="0" err="1">
                <a:solidFill>
                  <a:srgbClr val="404040"/>
                </a:solidFill>
                <a:latin typeface="Open Sans Bold"/>
              </a:rPr>
              <a:t>Selected</a:t>
            </a:r>
            <a:r>
              <a:rPr lang="en-US" sz="2016" spc="-2" dirty="0">
                <a:solidFill>
                  <a:srgbClr val="404040"/>
                </a:solidFill>
                <a:latin typeface="Open Sans Bold"/>
              </a:rPr>
              <a:t> (checked)</a:t>
            </a:r>
          </a:p>
          <a:p>
            <a:pPr marL="986714" lvl="2" indent="-328905" algn="l">
              <a:lnSpc>
                <a:spcPts val="2322"/>
              </a:lnSpc>
            </a:pPr>
            <a:r>
              <a:rPr lang="en-US" sz="2016" spc="-2" dirty="0">
                <a:solidFill>
                  <a:srgbClr val="404040"/>
                </a:solidFill>
                <a:latin typeface="Open Sans Italics"/>
              </a:rPr>
              <a:t>Create mobile </a:t>
            </a:r>
            <a:r>
              <a:rPr lang="en-US" sz="2016" spc="-2" dirty="0" err="1">
                <a:solidFill>
                  <a:srgbClr val="404040"/>
                </a:solidFill>
                <a:latin typeface="Open Sans Italics"/>
              </a:rPr>
              <a:t>module</a:t>
            </a:r>
            <a:r>
              <a:rPr lang="en-US" sz="2016" spc="-2" dirty="0" err="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2016" spc="-2" dirty="0" err="1">
                <a:solidFill>
                  <a:srgbClr val="404040"/>
                </a:solidFill>
                <a:latin typeface="Open Sans Bold"/>
              </a:rPr>
              <a:t>Selected</a:t>
            </a:r>
            <a:r>
              <a:rPr lang="en-US" sz="2016" spc="-2" dirty="0">
                <a:solidFill>
                  <a:srgbClr val="404040"/>
                </a:solidFill>
                <a:latin typeface="Open Sans Bold"/>
              </a:rPr>
              <a:t> (checked)</a:t>
            </a:r>
          </a:p>
          <a:p>
            <a:pPr marL="986714" lvl="2" indent="-328905" algn="l">
              <a:lnSpc>
                <a:spcPts val="2322"/>
              </a:lnSpc>
            </a:pPr>
            <a:r>
              <a:rPr lang="en-US" sz="2016" spc="-2" dirty="0">
                <a:solidFill>
                  <a:srgbClr val="404040"/>
                </a:solidFill>
                <a:latin typeface="Open Sans Italics"/>
              </a:rPr>
              <a:t>Add module to menu</a:t>
            </a:r>
            <a:r>
              <a:rPr lang="en-US" sz="2016" spc="-2" dirty="0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2016" spc="-2" dirty="0">
                <a:solidFill>
                  <a:srgbClr val="404040"/>
                </a:solidFill>
                <a:latin typeface="Open Sans Bold"/>
              </a:rPr>
              <a:t>-- Create new --</a:t>
            </a:r>
          </a:p>
          <a:p>
            <a:pPr marL="986714" lvl="2" indent="-328905" algn="l">
              <a:lnSpc>
                <a:spcPts val="2322"/>
              </a:lnSpc>
            </a:pPr>
            <a:r>
              <a:rPr lang="en-US" sz="2016" spc="-2" dirty="0">
                <a:solidFill>
                  <a:srgbClr val="404040"/>
                </a:solidFill>
                <a:latin typeface="Open Sans Italics"/>
              </a:rPr>
              <a:t>New menu </a:t>
            </a:r>
            <a:r>
              <a:rPr lang="en-US" sz="2016" spc="-2" dirty="0" err="1">
                <a:solidFill>
                  <a:srgbClr val="404040"/>
                </a:solidFill>
                <a:latin typeface="Open Sans Italics"/>
              </a:rPr>
              <a:t>name</a:t>
            </a:r>
            <a:r>
              <a:rPr lang="en-US" sz="2016" spc="-2" dirty="0" err="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2016" spc="-2" dirty="0" err="1">
                <a:solidFill>
                  <a:srgbClr val="404040"/>
                </a:solidFill>
                <a:latin typeface="Open Sans Bold"/>
              </a:rPr>
              <a:t>NeedIt</a:t>
            </a:r>
            <a:endParaRPr lang="en-US" sz="2016" spc="-2" dirty="0">
              <a:solidFill>
                <a:srgbClr val="404040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40" y="960120"/>
            <a:ext cx="12512546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3">
                <a:solidFill>
                  <a:srgbClr val="57C534"/>
                </a:solidFill>
                <a:latin typeface="Open Sans"/>
              </a:rPr>
              <a:t>Exercise: Create the NeedIt Table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0638" y="2103120"/>
            <a:ext cx="12512549" cy="6006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939" spc="-2">
                <a:solidFill>
                  <a:srgbClr val="404040"/>
                </a:solidFill>
                <a:latin typeface="Open Sans"/>
              </a:rPr>
              <a:t>           </a:t>
            </a:r>
            <a:r>
              <a:rPr lang="en-US" sz="1939" spc="-2">
                <a:solidFill>
                  <a:srgbClr val="01AD02"/>
                </a:solidFill>
                <a:latin typeface="Open Sans"/>
              </a:rPr>
              <a:t>e.</a:t>
            </a:r>
            <a:r>
              <a:rPr lang="en-US" sz="1939" spc="-2">
                <a:solidFill>
                  <a:srgbClr val="404040"/>
                </a:solidFill>
                <a:latin typeface="Open Sans"/>
              </a:rPr>
              <a:t> Switch to the </a:t>
            </a:r>
            <a:r>
              <a:rPr lang="en-US" sz="1939" spc="-2">
                <a:solidFill>
                  <a:srgbClr val="404040"/>
                </a:solidFill>
                <a:latin typeface="Open Sans Bold"/>
              </a:rPr>
              <a:t>Controls</a:t>
            </a:r>
            <a:r>
              <a:rPr lang="en-US" sz="1939" spc="-2">
                <a:solidFill>
                  <a:srgbClr val="404040"/>
                </a:solidFill>
                <a:latin typeface="Open Sans"/>
              </a:rPr>
              <a:t> section (tab) and configure the controls:</a:t>
            </a:r>
          </a:p>
          <a:p>
            <a:pPr marL="873500" lvl="2" indent="-291167" algn="l">
              <a:lnSpc>
                <a:spcPts val="2056"/>
              </a:lnSpc>
            </a:pPr>
            <a:r>
              <a:rPr lang="en-US" sz="1784" spc="-1">
                <a:solidFill>
                  <a:srgbClr val="404040"/>
                </a:solidFill>
                <a:latin typeface="Open Sans Italics"/>
              </a:rPr>
              <a:t>Auto-number</a:t>
            </a:r>
            <a:r>
              <a:rPr lang="en-US" sz="1784" spc="-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1784" spc="-1">
                <a:solidFill>
                  <a:srgbClr val="404040"/>
                </a:solidFill>
                <a:latin typeface="Open Sans Bold"/>
              </a:rPr>
              <a:t>Selected (checked)</a:t>
            </a:r>
          </a:p>
          <a:p>
            <a:pPr marL="873500" lvl="2" indent="-291167" algn="l">
              <a:lnSpc>
                <a:spcPts val="2056"/>
              </a:lnSpc>
            </a:pPr>
            <a:r>
              <a:rPr lang="en-US" sz="1784" spc="-1">
                <a:solidFill>
                  <a:srgbClr val="404040"/>
                </a:solidFill>
                <a:latin typeface="Open Sans Italics"/>
              </a:rPr>
              <a:t>Prefix</a:t>
            </a:r>
            <a:r>
              <a:rPr lang="en-US" sz="1784" spc="-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1784" spc="-1">
                <a:solidFill>
                  <a:srgbClr val="404040"/>
                </a:solidFill>
                <a:latin typeface="Open Sans Bold"/>
              </a:rPr>
              <a:t>NI</a:t>
            </a:r>
          </a:p>
          <a:p>
            <a:pPr marL="873500" lvl="2" indent="-291167" algn="l">
              <a:lnSpc>
                <a:spcPts val="2056"/>
              </a:lnSpc>
            </a:pPr>
            <a:r>
              <a:rPr lang="en-US" sz="1784" spc="-1">
                <a:solidFill>
                  <a:srgbClr val="404040"/>
                </a:solidFill>
                <a:latin typeface="Open Sans Italics"/>
              </a:rPr>
              <a:t>Number</a:t>
            </a:r>
            <a:r>
              <a:rPr lang="en-US" sz="1784" spc="-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1784" spc="-1">
                <a:solidFill>
                  <a:srgbClr val="404040"/>
                </a:solidFill>
                <a:latin typeface="Open Sans Bold"/>
              </a:rPr>
              <a:t>2000</a:t>
            </a:r>
          </a:p>
          <a:p>
            <a:pPr marL="873500" lvl="2" indent="-291167" algn="l">
              <a:lnSpc>
                <a:spcPts val="2056"/>
              </a:lnSpc>
            </a:pPr>
            <a:r>
              <a:rPr lang="en-US" sz="1784" spc="-1">
                <a:solidFill>
                  <a:srgbClr val="404040"/>
                </a:solidFill>
                <a:latin typeface="Open Sans Italics"/>
              </a:rPr>
              <a:t>Number of digits</a:t>
            </a:r>
            <a:r>
              <a:rPr lang="en-US" sz="1784" spc="-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1784" spc="-1">
                <a:solidFill>
                  <a:srgbClr val="404040"/>
                </a:solidFill>
                <a:latin typeface="Open Sans Bold"/>
              </a:rPr>
              <a:t>6</a:t>
            </a:r>
          </a:p>
          <a:p>
            <a:pPr marL="873500" lvl="2" indent="-291167" algn="l">
              <a:lnSpc>
                <a:spcPts val="2056"/>
              </a:lnSpc>
            </a:pPr>
            <a:r>
              <a:rPr lang="en-US" sz="1784" spc="-1">
                <a:solidFill>
                  <a:srgbClr val="404040"/>
                </a:solidFill>
                <a:latin typeface="Open Sans Italics"/>
              </a:rPr>
              <a:t>Create access controls</a:t>
            </a:r>
            <a:r>
              <a:rPr lang="en-US" sz="1784" spc="-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1784" spc="-1">
                <a:solidFill>
                  <a:srgbClr val="404040"/>
                </a:solidFill>
                <a:latin typeface="Open Sans Bold"/>
              </a:rPr>
              <a:t>(This field must be selected for scoped applications.)</a:t>
            </a:r>
          </a:p>
          <a:p>
            <a:pPr algn="l">
              <a:lnSpc>
                <a:spcPts val="2056"/>
              </a:lnSpc>
            </a:pPr>
            <a:r>
              <a:rPr lang="en-US" sz="1784" spc="-1">
                <a:solidFill>
                  <a:srgbClr val="404040"/>
                </a:solidFill>
                <a:latin typeface="Open Sans Italics"/>
              </a:rPr>
              <a:t>User role</a:t>
            </a:r>
            <a:r>
              <a:rPr lang="en-US" sz="1784" spc="-1">
                <a:solidFill>
                  <a:srgbClr val="404040"/>
                </a:solidFill>
                <a:latin typeface="Open Sans"/>
              </a:rPr>
              <a:t>:</a:t>
            </a:r>
            <a:r>
              <a:rPr lang="en-US" sz="1784" spc="-1">
                <a:solidFill>
                  <a:srgbClr val="404040"/>
                </a:solidFill>
                <a:latin typeface="Open Sans Bold"/>
              </a:rPr>
              <a:t>(This field value is automatically created. Notice the syntax of the user role name.)</a:t>
            </a:r>
          </a:p>
          <a:p>
            <a:pPr marL="873500" lvl="2" indent="-291167" algn="l">
              <a:lnSpc>
                <a:spcPts val="2056"/>
              </a:lnSpc>
            </a:pPr>
            <a:endParaRPr lang="en-US" sz="1784" spc="-1">
              <a:solidFill>
                <a:srgbClr val="404040"/>
              </a:solidFill>
              <a:latin typeface="Open Sans Bold"/>
            </a:endParaRPr>
          </a:p>
          <a:p>
            <a:pPr algn="l">
              <a:lnSpc>
                <a:spcPts val="2413"/>
              </a:lnSpc>
            </a:pPr>
            <a:r>
              <a:rPr lang="en-US" sz="2094" spc="-2">
                <a:solidFill>
                  <a:srgbClr val="00AA26"/>
                </a:solidFill>
                <a:latin typeface="Open Sans"/>
              </a:rPr>
              <a:t>3.</a:t>
            </a:r>
            <a:r>
              <a:rPr lang="en-US" sz="2094" spc="-2">
                <a:solidFill>
                  <a:srgbClr val="404040"/>
                </a:solidFill>
                <a:latin typeface="Open Sans"/>
              </a:rPr>
              <a:t> Click the </a:t>
            </a:r>
            <a:r>
              <a:rPr lang="en-US" sz="2094" spc="-2">
                <a:solidFill>
                  <a:srgbClr val="404040"/>
                </a:solidFill>
                <a:latin typeface="Open Sans Bold"/>
              </a:rPr>
              <a:t>Submit</a:t>
            </a:r>
            <a:r>
              <a:rPr lang="en-US" sz="2094" spc="-2">
                <a:solidFill>
                  <a:srgbClr val="404040"/>
                </a:solidFill>
                <a:latin typeface="Open Sans"/>
              </a:rPr>
              <a:t> button to save the table.</a:t>
            </a:r>
          </a:p>
          <a:p>
            <a:pPr algn="l">
              <a:lnSpc>
                <a:spcPts val="2413"/>
              </a:lnSpc>
            </a:pPr>
            <a:endParaRPr lang="en-US" sz="2094" spc="-2">
              <a:solidFill>
                <a:srgbClr val="404040"/>
              </a:solidFill>
              <a:latin typeface="Open Sans"/>
            </a:endParaRPr>
          </a:p>
          <a:p>
            <a:pPr algn="l">
              <a:lnSpc>
                <a:spcPts val="2413"/>
              </a:lnSpc>
            </a:pPr>
            <a:r>
              <a:rPr lang="en-US" sz="2094" spc="-2">
                <a:solidFill>
                  <a:srgbClr val="00AA26"/>
                </a:solidFill>
                <a:latin typeface="Open Sans"/>
              </a:rPr>
              <a:t>4.</a:t>
            </a:r>
            <a:r>
              <a:rPr lang="en-US" sz="2094" spc="-2">
                <a:solidFill>
                  <a:srgbClr val="404040"/>
                </a:solidFill>
                <a:latin typeface="Open Sans"/>
              </a:rPr>
              <a:t> Examine the Application Explorer. Notice that creating a table created other application files: Roles, </a:t>
            </a:r>
          </a:p>
          <a:p>
            <a:pPr algn="l">
              <a:lnSpc>
                <a:spcPts val="2413"/>
              </a:lnSpc>
            </a:pPr>
            <a:r>
              <a:rPr lang="en-US" sz="2094" spc="-2">
                <a:solidFill>
                  <a:srgbClr val="404040"/>
                </a:solidFill>
                <a:latin typeface="Open Sans"/>
              </a:rPr>
              <a:t>     Access Controls, Application Menus, Modules, Application Menus (Mobile), and Modules (Mobile).</a:t>
            </a:r>
          </a:p>
          <a:p>
            <a:pPr algn="l">
              <a:lnSpc>
                <a:spcPts val="2413"/>
              </a:lnSpc>
            </a:pPr>
            <a:endParaRPr lang="en-US" sz="2094" spc="-2">
              <a:solidFill>
                <a:srgbClr val="404040"/>
              </a:solidFill>
              <a:latin typeface="Open Sans"/>
            </a:endParaRPr>
          </a:p>
          <a:p>
            <a:pPr algn="l">
              <a:lnSpc>
                <a:spcPts val="2413"/>
              </a:lnSpc>
            </a:pPr>
            <a:r>
              <a:rPr lang="en-US" sz="2094" spc="-2">
                <a:solidFill>
                  <a:srgbClr val="00AA26"/>
                </a:solidFill>
                <a:latin typeface="Open Sans"/>
              </a:rPr>
              <a:t>5.</a:t>
            </a:r>
            <a:r>
              <a:rPr lang="en-US" sz="2094" spc="-2">
                <a:solidFill>
                  <a:srgbClr val="404040"/>
                </a:solidFill>
                <a:latin typeface="Open Sans"/>
              </a:rPr>
              <a:t> On the </a:t>
            </a:r>
            <a:r>
              <a:rPr lang="en-US" sz="2094" spc="-2">
                <a:solidFill>
                  <a:srgbClr val="404040"/>
                </a:solidFill>
                <a:latin typeface="Open Sans Italics"/>
              </a:rPr>
              <a:t>NeedIt</a:t>
            </a:r>
            <a:r>
              <a:rPr lang="en-US" sz="2094" spc="-2">
                <a:solidFill>
                  <a:srgbClr val="404040"/>
                </a:solidFill>
                <a:latin typeface="Open Sans"/>
              </a:rPr>
              <a:t> table record, switch to the </a:t>
            </a:r>
            <a:r>
              <a:rPr lang="en-US" sz="2094" spc="-2">
                <a:solidFill>
                  <a:srgbClr val="404040"/>
                </a:solidFill>
                <a:latin typeface="Open Sans Bold"/>
              </a:rPr>
              <a:t>Columns</a:t>
            </a:r>
            <a:r>
              <a:rPr lang="en-US" sz="2094" spc="-2">
                <a:solidFill>
                  <a:srgbClr val="404040"/>
                </a:solidFill>
                <a:latin typeface="Open Sans"/>
              </a:rPr>
              <a:t> section (tab). Notice that although you did not </a:t>
            </a:r>
          </a:p>
          <a:p>
            <a:pPr algn="l">
              <a:lnSpc>
                <a:spcPts val="2413"/>
              </a:lnSpc>
            </a:pPr>
            <a:r>
              <a:rPr lang="en-US" sz="2094" spc="-2">
                <a:solidFill>
                  <a:srgbClr val="404040"/>
                </a:solidFill>
                <a:latin typeface="Open Sans"/>
              </a:rPr>
              <a:t>     add columns to the table, the table has columns. The columns are inherited from the </a:t>
            </a:r>
            <a:r>
              <a:rPr lang="en-US" sz="2094" spc="-2">
                <a:solidFill>
                  <a:srgbClr val="404040"/>
                </a:solidFill>
                <a:latin typeface="Open Sans Italics"/>
              </a:rPr>
              <a:t>Task</a:t>
            </a:r>
            <a:r>
              <a:rPr lang="en-US" sz="2094" spc="-2">
                <a:solidFill>
                  <a:srgbClr val="404040"/>
                </a:solidFill>
                <a:latin typeface="Open Sans"/>
              </a:rPr>
              <a:t> table.</a:t>
            </a:r>
          </a:p>
          <a:p>
            <a:pPr algn="l">
              <a:lnSpc>
                <a:spcPts val="2413"/>
              </a:lnSpc>
            </a:pPr>
            <a:endParaRPr lang="en-US" sz="2094" spc="-2">
              <a:solidFill>
                <a:srgbClr val="404040"/>
              </a:solidFill>
              <a:latin typeface="Open Sans"/>
            </a:endParaRPr>
          </a:p>
          <a:p>
            <a:pPr algn="l">
              <a:lnSpc>
                <a:spcPts val="2413"/>
              </a:lnSpc>
            </a:pPr>
            <a:r>
              <a:rPr lang="en-US" sz="2094" spc="-2">
                <a:solidFill>
                  <a:srgbClr val="00AA26"/>
                </a:solidFill>
                <a:latin typeface="Open Sans"/>
              </a:rPr>
              <a:t>6.</a:t>
            </a:r>
            <a:r>
              <a:rPr lang="en-US" sz="2094" spc="-2">
                <a:solidFill>
                  <a:srgbClr val="404040"/>
                </a:solidFill>
                <a:latin typeface="Open Sans"/>
              </a:rPr>
              <a:t> Verify creation of the </a:t>
            </a:r>
            <a:r>
              <a:rPr lang="en-US" sz="2094" spc="-2">
                <a:solidFill>
                  <a:srgbClr val="404040"/>
                </a:solidFill>
                <a:latin typeface="Open Sans Italics"/>
              </a:rPr>
              <a:t>NeedIt</a:t>
            </a:r>
            <a:r>
              <a:rPr lang="en-US" sz="2094" spc="-2">
                <a:solidFill>
                  <a:srgbClr val="404040"/>
                </a:solidFill>
                <a:latin typeface="Open Sans"/>
              </a:rPr>
              <a:t> application menu and module.</a:t>
            </a:r>
          </a:p>
          <a:p>
            <a:pPr marL="949352" lvl="2" indent="-316451" algn="l">
              <a:lnSpc>
                <a:spcPts val="2327"/>
              </a:lnSpc>
              <a:buFont typeface="Arial"/>
              <a:buChar char="•"/>
            </a:pPr>
            <a:r>
              <a:rPr lang="en-US" sz="1939" spc="-2">
                <a:solidFill>
                  <a:srgbClr val="404040"/>
                </a:solidFill>
                <a:latin typeface="Open Sans"/>
              </a:rPr>
              <a:t>Return to the main ServiceNow browser window (Not Studio).</a:t>
            </a:r>
          </a:p>
          <a:p>
            <a:pPr marL="949352" lvl="2" indent="-316451" algn="l">
              <a:lnSpc>
                <a:spcPts val="2327"/>
              </a:lnSpc>
              <a:buFont typeface="Arial"/>
              <a:buChar char="•"/>
            </a:pPr>
            <a:r>
              <a:rPr lang="en-US" sz="1939" spc="-2">
                <a:solidFill>
                  <a:srgbClr val="404040"/>
                </a:solidFill>
                <a:latin typeface="Open Sans"/>
              </a:rPr>
              <a:t>Use the browser's </a:t>
            </a:r>
            <a:r>
              <a:rPr lang="en-US" sz="1939" spc="-2">
                <a:solidFill>
                  <a:srgbClr val="404040"/>
                </a:solidFill>
                <a:latin typeface="Open Sans Bold"/>
              </a:rPr>
              <a:t>Reload</a:t>
            </a:r>
            <a:r>
              <a:rPr lang="en-US" sz="1939" spc="-2">
                <a:solidFill>
                  <a:srgbClr val="404040"/>
                </a:solidFill>
                <a:latin typeface="Open Sans"/>
              </a:rPr>
              <a:t> button (browser dependent) to reload ServiceNow.</a:t>
            </a:r>
          </a:p>
          <a:p>
            <a:pPr marL="949352" lvl="2" indent="-316451" algn="l">
              <a:lnSpc>
                <a:spcPts val="2327"/>
              </a:lnSpc>
              <a:buFont typeface="Arial"/>
              <a:buChar char="•"/>
            </a:pPr>
            <a:r>
              <a:rPr lang="en-US" sz="1939" spc="-2">
                <a:solidFill>
                  <a:srgbClr val="404040"/>
                </a:solidFill>
                <a:latin typeface="Open Sans"/>
              </a:rPr>
              <a:t>Open the </a:t>
            </a:r>
            <a:r>
              <a:rPr lang="en-US" sz="1939" spc="-2">
                <a:solidFill>
                  <a:srgbClr val="404040"/>
                </a:solidFill>
                <a:latin typeface="Open Sans Italics"/>
              </a:rPr>
              <a:t>All</a:t>
            </a:r>
            <a:r>
              <a:rPr lang="en-US" sz="1939" spc="-2">
                <a:solidFill>
                  <a:srgbClr val="404040"/>
                </a:solidFill>
                <a:latin typeface="Open Sans"/>
              </a:rPr>
              <a:t> menu and type </a:t>
            </a:r>
            <a:r>
              <a:rPr lang="en-US" sz="1939" spc="-2">
                <a:solidFill>
                  <a:srgbClr val="404040"/>
                </a:solidFill>
                <a:latin typeface="Open Sans Bold"/>
              </a:rPr>
              <a:t>NeedIt</a:t>
            </a:r>
            <a:r>
              <a:rPr lang="en-US" sz="1939" spc="-2">
                <a:solidFill>
                  <a:srgbClr val="404040"/>
                </a:solidFill>
                <a:latin typeface="Open Sans"/>
              </a:rPr>
              <a:t> in the </a:t>
            </a:r>
            <a:r>
              <a:rPr lang="en-US" sz="1939" spc="-2">
                <a:solidFill>
                  <a:srgbClr val="404040"/>
                </a:solidFill>
                <a:latin typeface="Open Sans Italics"/>
              </a:rPr>
              <a:t>Filter</a:t>
            </a:r>
            <a:r>
              <a:rPr lang="en-US" sz="1939" spc="-2">
                <a:solidFill>
                  <a:srgbClr val="404040"/>
                </a:solidFill>
                <a:latin typeface="Open Sans"/>
              </a:rPr>
              <a:t> field. You should see the </a:t>
            </a:r>
            <a:r>
              <a:rPr lang="en-US" sz="1939" spc="-2">
                <a:solidFill>
                  <a:srgbClr val="404040"/>
                </a:solidFill>
                <a:latin typeface="Open Sans Italics"/>
              </a:rPr>
              <a:t>NeedIt</a:t>
            </a:r>
            <a:r>
              <a:rPr lang="en-US" sz="1939" spc="-2">
                <a:solidFill>
                  <a:srgbClr val="404040"/>
                </a:solidFill>
                <a:latin typeface="Open Sans"/>
              </a:rPr>
              <a:t> menu and a </a:t>
            </a:r>
            <a:r>
              <a:rPr lang="en-US" sz="1939" spc="-2">
                <a:solidFill>
                  <a:srgbClr val="404040"/>
                </a:solidFill>
                <a:latin typeface="Open Sans Italics"/>
              </a:rPr>
              <a:t>NeedIts</a:t>
            </a:r>
            <a:r>
              <a:rPr lang="en-US" sz="1939" spc="-2">
                <a:solidFill>
                  <a:srgbClr val="404040"/>
                </a:solidFill>
                <a:latin typeface="Open Sans"/>
              </a:rPr>
              <a:t> module.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1777937" y="3187284"/>
            <a:ext cx="227388" cy="179137"/>
            <a:chOff x="0" y="0"/>
            <a:chExt cx="253548" cy="19974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3548" cy="199746"/>
            </a:xfrm>
            <a:custGeom>
              <a:avLst/>
              <a:gdLst/>
              <a:ahLst/>
              <a:cxnLst/>
              <a:rect l="l" t="t" r="r" b="b"/>
              <a:pathLst>
                <a:path w="253548" h="199746">
                  <a:moveTo>
                    <a:pt x="126774" y="0"/>
                  </a:moveTo>
                  <a:lnTo>
                    <a:pt x="253548" y="199746"/>
                  </a:lnTo>
                  <a:lnTo>
                    <a:pt x="0" y="199746"/>
                  </a:lnTo>
                  <a:lnTo>
                    <a:pt x="126774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99847" y="3080659"/>
            <a:ext cx="1089241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2" dirty="0">
                <a:solidFill>
                  <a:srgbClr val="404040"/>
                </a:solidFill>
                <a:latin typeface="Open Sans"/>
              </a:rPr>
              <a:t>Configuration records that allow developers to extend application functionality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99847" y="4228888"/>
            <a:ext cx="1251254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2">
                <a:solidFill>
                  <a:srgbClr val="404040"/>
                </a:solidFill>
                <a:latin typeface="Open Sans"/>
              </a:rPr>
              <a:t>Application developers create application files when they add configuration records for application logic such as business rules, workflows, and script includes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99847" y="5817349"/>
            <a:ext cx="12512549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2">
                <a:solidFill>
                  <a:srgbClr val="404040"/>
                </a:solidFill>
                <a:latin typeface="Open Sans"/>
              </a:rPr>
              <a:t>The Application File [sys_metadata] table is the parent table for all tables that contain configuration records.</a:t>
            </a:r>
          </a:p>
        </p:txBody>
      </p:sp>
      <p:grpSp>
        <p:nvGrpSpPr>
          <p:cNvPr id="26" name="Group 26"/>
          <p:cNvGrpSpPr/>
          <p:nvPr/>
        </p:nvGrpSpPr>
        <p:grpSpPr>
          <a:xfrm rot="5400000">
            <a:off x="1777937" y="4315727"/>
            <a:ext cx="227388" cy="179137"/>
            <a:chOff x="0" y="0"/>
            <a:chExt cx="253548" cy="19974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53548" cy="199746"/>
            </a:xfrm>
            <a:custGeom>
              <a:avLst/>
              <a:gdLst/>
              <a:ahLst/>
              <a:cxnLst/>
              <a:rect l="l" t="t" r="r" b="b"/>
              <a:pathLst>
                <a:path w="253548" h="199746">
                  <a:moveTo>
                    <a:pt x="126774" y="0"/>
                  </a:moveTo>
                  <a:lnTo>
                    <a:pt x="253548" y="199746"/>
                  </a:lnTo>
                  <a:lnTo>
                    <a:pt x="0" y="199746"/>
                  </a:lnTo>
                  <a:lnTo>
                    <a:pt x="126774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400000">
            <a:off x="1777937" y="5930837"/>
            <a:ext cx="227388" cy="179137"/>
            <a:chOff x="0" y="0"/>
            <a:chExt cx="253548" cy="19974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53548" cy="199746"/>
            </a:xfrm>
            <a:custGeom>
              <a:avLst/>
              <a:gdLst/>
              <a:ahLst/>
              <a:cxnLst/>
              <a:rect l="l" t="t" r="r" b="b"/>
              <a:pathLst>
                <a:path w="253548" h="199746">
                  <a:moveTo>
                    <a:pt x="126774" y="0"/>
                  </a:moveTo>
                  <a:lnTo>
                    <a:pt x="253548" y="199746"/>
                  </a:lnTo>
                  <a:lnTo>
                    <a:pt x="0" y="199746"/>
                  </a:lnTo>
                  <a:lnTo>
                    <a:pt x="126774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310640" y="969645"/>
            <a:ext cx="1251254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5">
                <a:solidFill>
                  <a:srgbClr val="57C534"/>
                </a:solidFill>
                <a:latin typeface="Open Sans Bold"/>
              </a:rPr>
              <a:t>Application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r="133" b="133"/>
          <a:stretch>
            <a:fillRect/>
          </a:stretch>
        </p:blipFill>
        <p:spPr>
          <a:xfrm>
            <a:off x="2976040" y="1661014"/>
            <a:ext cx="9902568" cy="825214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3124200" y="2653664"/>
            <a:ext cx="1702100" cy="479683"/>
            <a:chOff x="0" y="0"/>
            <a:chExt cx="1975180" cy="60939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75180" cy="609397"/>
            </a:xfrm>
            <a:custGeom>
              <a:avLst/>
              <a:gdLst/>
              <a:ahLst/>
              <a:cxnLst/>
              <a:rect l="l" t="t" r="r" b="b"/>
              <a:pathLst>
                <a:path w="1975180" h="609397">
                  <a:moveTo>
                    <a:pt x="0" y="0"/>
                  </a:moveTo>
                  <a:lnTo>
                    <a:pt x="0" y="609397"/>
                  </a:lnTo>
                  <a:lnTo>
                    <a:pt x="1975180" y="609397"/>
                  </a:lnTo>
                  <a:lnTo>
                    <a:pt x="1975180" y="0"/>
                  </a:lnTo>
                  <a:lnTo>
                    <a:pt x="0" y="0"/>
                  </a:lnTo>
                  <a:close/>
                  <a:moveTo>
                    <a:pt x="1914220" y="548437"/>
                  </a:moveTo>
                  <a:lnTo>
                    <a:pt x="59690" y="548437"/>
                  </a:lnTo>
                  <a:lnTo>
                    <a:pt x="59690" y="59690"/>
                  </a:lnTo>
                  <a:lnTo>
                    <a:pt x="1914220" y="59690"/>
                  </a:lnTo>
                  <a:lnTo>
                    <a:pt x="1914220" y="548437"/>
                  </a:lnTo>
                  <a:close/>
                </a:path>
              </a:pathLst>
            </a:custGeom>
            <a:solidFill>
              <a:srgbClr val="F5B80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310640" y="969645"/>
            <a:ext cx="1251254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5">
                <a:solidFill>
                  <a:srgbClr val="57C534"/>
                </a:solidFill>
                <a:latin typeface="Open Sans Bold"/>
              </a:rPr>
              <a:t>Application Files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6553200" y="5219700"/>
            <a:ext cx="3635191" cy="457200"/>
            <a:chOff x="0" y="0"/>
            <a:chExt cx="4218412" cy="38875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218412" cy="388751"/>
            </a:xfrm>
            <a:custGeom>
              <a:avLst/>
              <a:gdLst/>
              <a:ahLst/>
              <a:cxnLst/>
              <a:rect l="l" t="t" r="r" b="b"/>
              <a:pathLst>
                <a:path w="4218412" h="388751">
                  <a:moveTo>
                    <a:pt x="0" y="0"/>
                  </a:moveTo>
                  <a:lnTo>
                    <a:pt x="0" y="388751"/>
                  </a:lnTo>
                  <a:lnTo>
                    <a:pt x="4218412" y="388751"/>
                  </a:lnTo>
                  <a:lnTo>
                    <a:pt x="4218412" y="0"/>
                  </a:lnTo>
                  <a:lnTo>
                    <a:pt x="0" y="0"/>
                  </a:lnTo>
                  <a:close/>
                  <a:moveTo>
                    <a:pt x="4157452" y="327791"/>
                  </a:moveTo>
                  <a:lnTo>
                    <a:pt x="59690" y="327791"/>
                  </a:lnTo>
                  <a:lnTo>
                    <a:pt x="59690" y="59690"/>
                  </a:lnTo>
                  <a:lnTo>
                    <a:pt x="4157452" y="59690"/>
                  </a:lnTo>
                  <a:lnTo>
                    <a:pt x="4157452" y="327791"/>
                  </a:lnTo>
                  <a:close/>
                </a:path>
              </a:pathLst>
            </a:custGeom>
            <a:solidFill>
              <a:srgbClr val="F5B80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928395" y="8613073"/>
            <a:ext cx="720805" cy="340427"/>
            <a:chOff x="0" y="0"/>
            <a:chExt cx="836450" cy="43248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36450" cy="432483"/>
            </a:xfrm>
            <a:custGeom>
              <a:avLst/>
              <a:gdLst/>
              <a:ahLst/>
              <a:cxnLst/>
              <a:rect l="l" t="t" r="r" b="b"/>
              <a:pathLst>
                <a:path w="836450" h="432483">
                  <a:moveTo>
                    <a:pt x="0" y="0"/>
                  </a:moveTo>
                  <a:lnTo>
                    <a:pt x="0" y="432483"/>
                  </a:lnTo>
                  <a:lnTo>
                    <a:pt x="836450" y="432483"/>
                  </a:lnTo>
                  <a:lnTo>
                    <a:pt x="836450" y="0"/>
                  </a:lnTo>
                  <a:lnTo>
                    <a:pt x="0" y="0"/>
                  </a:lnTo>
                  <a:close/>
                  <a:moveTo>
                    <a:pt x="775490" y="371523"/>
                  </a:moveTo>
                  <a:lnTo>
                    <a:pt x="59690" y="371523"/>
                  </a:lnTo>
                  <a:lnTo>
                    <a:pt x="59690" y="59690"/>
                  </a:lnTo>
                  <a:lnTo>
                    <a:pt x="775490" y="59690"/>
                  </a:lnTo>
                  <a:lnTo>
                    <a:pt x="775490" y="371523"/>
                  </a:lnTo>
                  <a:close/>
                </a:path>
              </a:pathLst>
            </a:custGeom>
            <a:solidFill>
              <a:srgbClr val="F5B80A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40" y="969645"/>
            <a:ext cx="1251254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5">
                <a:solidFill>
                  <a:srgbClr val="57C534"/>
                </a:solidFill>
                <a:latin typeface="Open Sans Bold"/>
              </a:rPr>
              <a:t>Application File Form</a:t>
            </a:r>
          </a:p>
        </p:txBody>
      </p:sp>
      <p:graphicFrame>
        <p:nvGraphicFramePr>
          <p:cNvPr id="21" name="Table 21"/>
          <p:cNvGraphicFramePr>
            <a:graphicFrameLocks noGrp="1"/>
          </p:cNvGraphicFramePr>
          <p:nvPr/>
        </p:nvGraphicFramePr>
        <p:xfrm>
          <a:off x="3543301" y="2333205"/>
          <a:ext cx="9522619" cy="6446226"/>
        </p:xfrm>
        <a:graphic>
          <a:graphicData uri="http://schemas.openxmlformats.org/drawingml/2006/table">
            <a:tbl>
              <a:tblPr/>
              <a:tblGrid>
                <a:gridCol w="3040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9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Field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D0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Display Name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Display name for the configuration record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Update Name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Unique identifier for the configuration record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9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Class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Table that contains the configuration record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9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Application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Application that contains the configuration record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9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Protection Policy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Policy that determines if the configuration record is protected from changes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9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Created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Creation date of the configuration record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9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Created By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User who created the configuration record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89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Updated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Last update date for the configuration record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9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Updated By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spc="-1">
                          <a:solidFill>
                            <a:srgbClr val="000000"/>
                          </a:solidFill>
                          <a:latin typeface="Open Sans"/>
                        </a:rPr>
                        <a:t>User who last updated the configuration record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40" y="960120"/>
            <a:ext cx="1251254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5">
                <a:solidFill>
                  <a:srgbClr val="57C534"/>
                </a:solidFill>
                <a:latin typeface="Open Sans Bold"/>
              </a:rPr>
              <a:t>Protection Policy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43012" y="3301972"/>
            <a:ext cx="12512549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spc="-2">
                <a:solidFill>
                  <a:srgbClr val="404040"/>
                </a:solidFill>
                <a:latin typeface="Open Sans"/>
              </a:rPr>
              <a:t>A read-only protection policy prevents anyone from modifying an application file or its related record.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43012" y="4556124"/>
            <a:ext cx="12512549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2">
                <a:solidFill>
                  <a:srgbClr val="404040"/>
                </a:solidFill>
                <a:latin typeface="Open Sans"/>
              </a:rPr>
              <a:t>To prevent customizations from being overwritten by system upgrades, the upgrade process automatically skips changes to customer-updated records.</a:t>
            </a:r>
          </a:p>
        </p:txBody>
      </p:sp>
      <p:grpSp>
        <p:nvGrpSpPr>
          <p:cNvPr id="23" name="Group 23"/>
          <p:cNvGrpSpPr/>
          <p:nvPr/>
        </p:nvGrpSpPr>
        <p:grpSpPr>
          <a:xfrm rot="5400000">
            <a:off x="1286514" y="3458574"/>
            <a:ext cx="227388" cy="179137"/>
            <a:chOff x="0" y="0"/>
            <a:chExt cx="253548" cy="19974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53548" cy="199746"/>
            </a:xfrm>
            <a:custGeom>
              <a:avLst/>
              <a:gdLst/>
              <a:ahLst/>
              <a:cxnLst/>
              <a:rect l="l" t="t" r="r" b="b"/>
              <a:pathLst>
                <a:path w="253548" h="199746">
                  <a:moveTo>
                    <a:pt x="126774" y="0"/>
                  </a:moveTo>
                  <a:lnTo>
                    <a:pt x="253548" y="199746"/>
                  </a:lnTo>
                  <a:lnTo>
                    <a:pt x="0" y="199746"/>
                  </a:lnTo>
                  <a:lnTo>
                    <a:pt x="126774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743012" y="6251574"/>
            <a:ext cx="1251254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2" dirty="0">
                <a:solidFill>
                  <a:srgbClr val="404040"/>
                </a:solidFill>
                <a:latin typeface="Open Sans"/>
              </a:rPr>
              <a:t>If you modify an application file or related record that is later designated as </a:t>
            </a:r>
            <a:r>
              <a:rPr lang="en-US" sz="2700" spc="-2" dirty="0">
                <a:solidFill>
                  <a:srgbClr val="404040"/>
                </a:solidFill>
                <a:latin typeface="Open Sans Bold"/>
              </a:rPr>
              <a:t>Read-only</a:t>
            </a:r>
            <a:r>
              <a:rPr lang="en-US" sz="2700" spc="-2" dirty="0">
                <a:solidFill>
                  <a:srgbClr val="404040"/>
                </a:solidFill>
                <a:latin typeface="Open Sans"/>
              </a:rPr>
              <a:t> in an upgrade, the application file maintains the default protection policy of </a:t>
            </a:r>
            <a:r>
              <a:rPr lang="en-US" sz="2700" spc="-2" dirty="0">
                <a:solidFill>
                  <a:srgbClr val="404040"/>
                </a:solidFill>
                <a:latin typeface="Open Sans Bold"/>
              </a:rPr>
              <a:t>Write</a:t>
            </a:r>
            <a:r>
              <a:rPr lang="en-US" sz="2700" spc="-2" dirty="0">
                <a:solidFill>
                  <a:srgbClr val="404040"/>
                </a:solidFill>
                <a:latin typeface="Open Sans"/>
              </a:rPr>
              <a:t>.</a:t>
            </a:r>
          </a:p>
        </p:txBody>
      </p:sp>
      <p:grpSp>
        <p:nvGrpSpPr>
          <p:cNvPr id="27" name="Group 27"/>
          <p:cNvGrpSpPr/>
          <p:nvPr/>
        </p:nvGrpSpPr>
        <p:grpSpPr>
          <a:xfrm rot="5400000">
            <a:off x="1286514" y="4680580"/>
            <a:ext cx="227388" cy="179137"/>
            <a:chOff x="0" y="0"/>
            <a:chExt cx="253548" cy="1997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53548" cy="199746"/>
            </a:xfrm>
            <a:custGeom>
              <a:avLst/>
              <a:gdLst/>
              <a:ahLst/>
              <a:cxnLst/>
              <a:rect l="l" t="t" r="r" b="b"/>
              <a:pathLst>
                <a:path w="253548" h="199746">
                  <a:moveTo>
                    <a:pt x="126774" y="0"/>
                  </a:moveTo>
                  <a:lnTo>
                    <a:pt x="253548" y="199746"/>
                  </a:lnTo>
                  <a:lnTo>
                    <a:pt x="0" y="199746"/>
                  </a:lnTo>
                  <a:lnTo>
                    <a:pt x="126774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286514" y="6363815"/>
            <a:ext cx="227388" cy="179137"/>
            <a:chOff x="0" y="0"/>
            <a:chExt cx="253548" cy="19974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53548" cy="199746"/>
            </a:xfrm>
            <a:custGeom>
              <a:avLst/>
              <a:gdLst/>
              <a:ahLst/>
              <a:cxnLst/>
              <a:rect l="l" t="t" r="r" b="b"/>
              <a:pathLst>
                <a:path w="253548" h="199746">
                  <a:moveTo>
                    <a:pt x="126774" y="0"/>
                  </a:moveTo>
                  <a:lnTo>
                    <a:pt x="253548" y="199746"/>
                  </a:lnTo>
                  <a:lnTo>
                    <a:pt x="0" y="199746"/>
                  </a:lnTo>
                  <a:lnTo>
                    <a:pt x="126774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40" y="960120"/>
            <a:ext cx="12512546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4800" b="0" i="0" dirty="0">
                <a:solidFill>
                  <a:srgbClr val="474D52"/>
                </a:solidFill>
                <a:effectLst/>
                <a:latin typeface="Gilroy-Bold"/>
              </a:rPr>
              <a:t>Exercise: Create the </a:t>
            </a:r>
            <a:r>
              <a:rPr lang="en-US" sz="4800" b="0" i="0" dirty="0" err="1">
                <a:solidFill>
                  <a:srgbClr val="474D52"/>
                </a:solidFill>
                <a:effectLst/>
                <a:latin typeface="Gilroy-Bold"/>
              </a:rPr>
              <a:t>NeedIt</a:t>
            </a:r>
            <a:r>
              <a:rPr lang="en-US" sz="4800" b="0" i="0" dirty="0">
                <a:solidFill>
                  <a:srgbClr val="474D52"/>
                </a:solidFill>
                <a:effectLst/>
                <a:latin typeface="Gilroy-Bold"/>
              </a:rPr>
              <a:t> Application from Source Control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89777" y="2745642"/>
            <a:ext cx="12512549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800" b="0" i="0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In this section of the exercise, you will create a personal fork of the application repository to use with Developer Site learning content.</a:t>
            </a:r>
            <a:endParaRPr lang="en-US" sz="2700" spc="-2" dirty="0">
              <a:solidFill>
                <a:srgbClr val="404040"/>
              </a:solidFill>
              <a:latin typeface="Open San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A96646-4F43-9D33-8FBD-3C396DB17A93}"/>
              </a:ext>
            </a:extLst>
          </p:cNvPr>
          <p:cNvSpPr txBox="1"/>
          <p:nvPr/>
        </p:nvSpPr>
        <p:spPr>
          <a:xfrm>
            <a:off x="1310640" y="3751792"/>
            <a:ext cx="104449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In a web browser, open </a:t>
            </a:r>
            <a:r>
              <a:rPr lang="en-US" sz="2400" b="0" i="0" u="none" strike="noStrike" dirty="0">
                <a:solidFill>
                  <a:srgbClr val="293E40"/>
                </a:solidFill>
                <a:effectLst/>
                <a:latin typeface="+mj-lt"/>
                <a:hlinkClick r:id="rId3"/>
              </a:rPr>
              <a:t>github.com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If you have a GitHub account, sign in. If not, sign up for a new account.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Once signed in, open the </a:t>
            </a:r>
            <a:r>
              <a:rPr lang="en-US" sz="2400" b="0" i="0" u="none" strike="noStrike" dirty="0" err="1">
                <a:solidFill>
                  <a:srgbClr val="293E40"/>
                </a:solidFill>
                <a:effectLst/>
                <a:latin typeface="+mj-lt"/>
                <a:hlinkClick r:id="rId4"/>
              </a:rPr>
              <a:t>NeedIt</a:t>
            </a:r>
            <a:r>
              <a:rPr lang="en-US" sz="2400" b="0" i="0" u="none" strike="noStrike" dirty="0">
                <a:solidFill>
                  <a:srgbClr val="293E40"/>
                </a:solidFill>
                <a:effectLst/>
                <a:latin typeface="+mj-lt"/>
                <a:hlinkClick r:id="rId4"/>
              </a:rPr>
              <a:t> repository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Click the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Fork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On the 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Create a new fork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page, deselect the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Copy the main branch only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option.</a:t>
            </a:r>
          </a:p>
          <a:p>
            <a:pPr algn="l">
              <a:buFont typeface="+mj-lt"/>
              <a:buAutoNum type="arabicPeriod" startAt="6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Select your personal GitHub account as the fork 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Owner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, then click the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Create fork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button.</a:t>
            </a:r>
          </a:p>
          <a:p>
            <a:pPr algn="l">
              <a:buFont typeface="+mj-lt"/>
              <a:buAutoNum type="arabicPeriod" startAt="6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Verify the URL for your fork of the repository is similar to: 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&lt;</a:t>
            </a:r>
            <a:r>
              <a:rPr lang="en-US" sz="2400" b="0" i="1" dirty="0" err="1">
                <a:solidFill>
                  <a:srgbClr val="293E40"/>
                </a:solidFill>
                <a:effectLst/>
                <a:latin typeface="+mj-lt"/>
              </a:rPr>
              <a:t>YourGitHubUsername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&gt;/</a:t>
            </a:r>
            <a:r>
              <a:rPr lang="en-US" sz="2400" b="0" i="1" dirty="0" err="1">
                <a:solidFill>
                  <a:srgbClr val="293E40"/>
                </a:solidFill>
                <a:effectLst/>
                <a:latin typeface="+mj-lt"/>
              </a:rPr>
              <a:t>devtraining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-application-release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.</a:t>
            </a:r>
          </a:p>
          <a:p>
            <a:br>
              <a:rPr lang="en-US" sz="2400" dirty="0">
                <a:latin typeface="+mj-lt"/>
              </a:rPr>
            </a:br>
            <a:endParaRPr lang="en-US" sz="2400" b="0" i="0" dirty="0">
              <a:solidFill>
                <a:srgbClr val="293E4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071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40" y="960120"/>
            <a:ext cx="12512546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4800" b="0" i="0" dirty="0">
                <a:solidFill>
                  <a:srgbClr val="474D52"/>
                </a:solidFill>
                <a:effectLst/>
                <a:latin typeface="Gilroy-Bold"/>
              </a:rPr>
              <a:t>Exercise: Create the </a:t>
            </a:r>
            <a:r>
              <a:rPr lang="en-US" sz="4800" b="0" i="0" dirty="0" err="1">
                <a:solidFill>
                  <a:srgbClr val="474D52"/>
                </a:solidFill>
                <a:effectLst/>
                <a:latin typeface="Gilroy-Bold"/>
              </a:rPr>
              <a:t>NeedIt</a:t>
            </a:r>
            <a:r>
              <a:rPr lang="en-US" sz="4800" b="0" i="0" dirty="0">
                <a:solidFill>
                  <a:srgbClr val="474D52"/>
                </a:solidFill>
                <a:effectLst/>
                <a:latin typeface="Gilroy-Bold"/>
              </a:rPr>
              <a:t> Application from Source 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A96646-4F43-9D33-8FBD-3C396DB17A93}"/>
              </a:ext>
            </a:extLst>
          </p:cNvPr>
          <p:cNvSpPr txBox="1"/>
          <p:nvPr/>
        </p:nvSpPr>
        <p:spPr>
          <a:xfrm>
            <a:off x="1189562" y="2445597"/>
            <a:ext cx="104449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Copy the forked repository's URL.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Click the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Code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button.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Make sure the URL contains your GitHub username, not ServiceNow.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Make sure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HTTPS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is selected. If not, select the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HTTPS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tab in the 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Clone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flyout.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Click the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Copy to clipboard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button</a:t>
            </a: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rgbClr val="293E40"/>
              </a:solidFill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93E40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rgbClr val="293E40"/>
              </a:solidFill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rgbClr val="293E40"/>
              </a:solidFill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rgbClr val="293E40"/>
              </a:solidFill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93E40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rgbClr val="293E40"/>
              </a:solidFill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rgbClr val="293E40"/>
              </a:solidFill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rgbClr val="293E40"/>
              </a:solidFill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Use the 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All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menu to open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System Applications &gt; Studio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Studio opens in a new browser tab.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In the 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Select Application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dialog, click the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Import From Source Control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button.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93E40"/>
              </a:solidFill>
              <a:effectLst/>
              <a:latin typeface="+mj-lt"/>
            </a:endParaRPr>
          </a:p>
        </p:txBody>
      </p:sp>
      <p:pic>
        <p:nvPicPr>
          <p:cNvPr id="2052" name="Picture 4" descr="Copy the forked repository URL">
            <a:extLst>
              <a:ext uri="{FF2B5EF4-FFF2-40B4-BE49-F238E27FC236}">
                <a16:creationId xmlns:a16="http://schemas.microsoft.com/office/drawing/2014/main" id="{1E656B4D-1705-AD0F-4B37-B5B84224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25" y="4060083"/>
            <a:ext cx="3908197" cy="32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ick the Import From Source Control button.">
            <a:extLst>
              <a:ext uri="{FF2B5EF4-FFF2-40B4-BE49-F238E27FC236}">
                <a16:creationId xmlns:a16="http://schemas.microsoft.com/office/drawing/2014/main" id="{FF340FEF-ADCE-FAE7-8D17-D7F02AC5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15" y="8860780"/>
            <a:ext cx="56673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9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40" y="960120"/>
            <a:ext cx="12512546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4800" b="0" i="0" dirty="0">
                <a:solidFill>
                  <a:srgbClr val="474D52"/>
                </a:solidFill>
                <a:effectLst/>
                <a:latin typeface="Gilroy-Bold"/>
              </a:rPr>
              <a:t>Exercise: Create the </a:t>
            </a:r>
            <a:r>
              <a:rPr lang="en-US" sz="4800" b="0" i="0" dirty="0" err="1">
                <a:solidFill>
                  <a:srgbClr val="474D52"/>
                </a:solidFill>
                <a:effectLst/>
                <a:latin typeface="Gilroy-Bold"/>
              </a:rPr>
              <a:t>NeedIt</a:t>
            </a:r>
            <a:r>
              <a:rPr lang="en-US" sz="4800" b="0" i="0" dirty="0">
                <a:solidFill>
                  <a:srgbClr val="474D52"/>
                </a:solidFill>
                <a:effectLst/>
                <a:latin typeface="Gilroy-Bold"/>
              </a:rPr>
              <a:t> Application from Source 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A96646-4F43-9D33-8FBD-3C396DB17A93}"/>
              </a:ext>
            </a:extLst>
          </p:cNvPr>
          <p:cNvSpPr txBox="1"/>
          <p:nvPr/>
        </p:nvSpPr>
        <p:spPr>
          <a:xfrm>
            <a:off x="1189562" y="2445597"/>
            <a:ext cx="104449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8. In the 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Import Application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dialog, configure the connection to the forked repository.</a:t>
            </a:r>
          </a:p>
          <a:p>
            <a:pPr algn="l"/>
            <a:endParaRPr lang="en-US" sz="2400" b="0" i="0" dirty="0">
              <a:solidFill>
                <a:srgbClr val="293E40"/>
              </a:solidFill>
              <a:effectLst/>
              <a:latin typeface="+mj-lt"/>
            </a:endParaRPr>
          </a:p>
          <a:p>
            <a:pPr algn="l"/>
            <a:r>
              <a:rPr lang="en-US" sz="2400" b="0" i="1" dirty="0">
                <a:solidFill>
                  <a:srgbClr val="293E40"/>
                </a:solidFill>
                <a:effectLst/>
                <a:latin typeface="+mj-lt"/>
              </a:rPr>
              <a:t>URL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: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&lt;URL you copied for your forked version of the repository&gt;</a:t>
            </a:r>
            <a:endParaRPr lang="en-US" sz="2400" b="0" i="0" dirty="0">
              <a:solidFill>
                <a:srgbClr val="293E40"/>
              </a:solidFill>
              <a:effectLst/>
              <a:latin typeface="+mj-lt"/>
            </a:endParaRPr>
          </a:p>
          <a:p>
            <a:pPr algn="l"/>
            <a:r>
              <a:rPr lang="en-US" sz="2400" b="0" i="1" dirty="0" err="1">
                <a:solidFill>
                  <a:srgbClr val="293E40"/>
                </a:solidFill>
                <a:effectLst/>
                <a:latin typeface="+mj-lt"/>
              </a:rPr>
              <a:t>Credential</a:t>
            </a:r>
            <a:r>
              <a:rPr lang="en-US" sz="2400" b="0" i="0" dirty="0" err="1">
                <a:solidFill>
                  <a:srgbClr val="293E40"/>
                </a:solidFill>
                <a:effectLst/>
                <a:latin typeface="+mj-lt"/>
              </a:rPr>
              <a:t>:</a:t>
            </a:r>
            <a:r>
              <a:rPr lang="en-US" sz="2400" b="1" i="0" dirty="0" err="1">
                <a:solidFill>
                  <a:srgbClr val="293E40"/>
                </a:solidFill>
                <a:effectLst/>
                <a:latin typeface="+mj-lt"/>
              </a:rPr>
              <a:t>GitHub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 Credentials - &lt;Your github.com Username&gt;</a:t>
            </a:r>
            <a:endParaRPr lang="en-US" sz="2400" b="0" i="0" dirty="0">
              <a:solidFill>
                <a:srgbClr val="293E40"/>
              </a:solidFill>
              <a:effectLst/>
              <a:latin typeface="+mj-lt"/>
            </a:endParaRPr>
          </a:p>
          <a:p>
            <a:pPr algn="l"/>
            <a:r>
              <a:rPr lang="en-US" sz="2400" b="0" i="1" dirty="0" err="1">
                <a:solidFill>
                  <a:srgbClr val="293E40"/>
                </a:solidFill>
                <a:effectLst/>
                <a:latin typeface="+mj-lt"/>
              </a:rPr>
              <a:t>Branch</a:t>
            </a:r>
            <a:r>
              <a:rPr lang="en-US" sz="2400" b="0" i="0" dirty="0" err="1">
                <a:solidFill>
                  <a:srgbClr val="293E40"/>
                </a:solidFill>
                <a:effectLst/>
                <a:latin typeface="+mj-lt"/>
              </a:rPr>
              <a:t>:</a:t>
            </a:r>
            <a:r>
              <a:rPr lang="en-US" sz="2400" b="1" i="0" dirty="0" err="1">
                <a:solidFill>
                  <a:srgbClr val="293E40"/>
                </a:solidFill>
                <a:effectLst/>
                <a:latin typeface="+mj-lt"/>
              </a:rPr>
              <a:t>main</a:t>
            </a:r>
            <a:endParaRPr lang="en-US" sz="2400" b="1" i="0" dirty="0">
              <a:solidFill>
                <a:srgbClr val="293E40"/>
              </a:solidFill>
              <a:effectLst/>
              <a:latin typeface="+mj-lt"/>
            </a:endParaRPr>
          </a:p>
          <a:p>
            <a:pPr algn="l"/>
            <a:endParaRPr lang="en-US" sz="2400" b="1" dirty="0">
              <a:solidFill>
                <a:srgbClr val="293E40"/>
              </a:solidFill>
              <a:latin typeface="+mj-lt"/>
            </a:endParaRPr>
          </a:p>
          <a:p>
            <a:pPr algn="l"/>
            <a:r>
              <a:rPr lang="en-US" sz="2400" dirty="0">
                <a:solidFill>
                  <a:srgbClr val="293E40"/>
                </a:solidFill>
                <a:latin typeface="+mj-lt"/>
              </a:rPr>
              <a:t>9. 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Click the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Import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button.</a:t>
            </a:r>
          </a:p>
          <a:p>
            <a:pPr algn="l"/>
            <a:r>
              <a:rPr lang="en-US" sz="2400" dirty="0">
                <a:solidFill>
                  <a:srgbClr val="293E40"/>
                </a:solidFill>
                <a:latin typeface="+mj-lt"/>
              </a:rPr>
              <a:t>10. 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When the application import is complete, click the </a:t>
            </a:r>
            <a:r>
              <a:rPr lang="en-US" sz="2400" b="1" i="0" dirty="0">
                <a:solidFill>
                  <a:srgbClr val="293E40"/>
                </a:solidFill>
                <a:effectLst/>
                <a:latin typeface="+mj-lt"/>
              </a:rPr>
              <a:t>Select Application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+mj-lt"/>
              </a:rPr>
              <a:t> button.</a:t>
            </a:r>
          </a:p>
          <a:p>
            <a:pPr algn="l"/>
            <a:endParaRPr lang="en-US" sz="2400" dirty="0">
              <a:solidFill>
                <a:srgbClr val="293E40"/>
              </a:solidFill>
              <a:latin typeface="+mj-lt"/>
            </a:endParaRPr>
          </a:p>
          <a:p>
            <a:pPr algn="l"/>
            <a:endParaRPr lang="en-US" sz="2400" b="0" i="0" dirty="0">
              <a:solidFill>
                <a:srgbClr val="293E40"/>
              </a:solidFill>
              <a:effectLst/>
              <a:latin typeface="+mj-lt"/>
            </a:endParaRPr>
          </a:p>
        </p:txBody>
      </p:sp>
      <p:pic>
        <p:nvPicPr>
          <p:cNvPr id="3074" name="Picture 2" descr="Configure the connection to your GitHub forked repository with the URL copied from github.com, your ">
            <a:extLst>
              <a:ext uri="{FF2B5EF4-FFF2-40B4-BE49-F238E27FC236}">
                <a16:creationId xmlns:a16="http://schemas.microsoft.com/office/drawing/2014/main" id="{07DB06FB-802F-21BC-C1F9-FD7BE8177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31" y="1911804"/>
            <a:ext cx="5935515" cy="574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valid repository must exist.">
            <a:extLst>
              <a:ext uri="{FF2B5EF4-FFF2-40B4-BE49-F238E27FC236}">
                <a16:creationId xmlns:a16="http://schemas.microsoft.com/office/drawing/2014/main" id="{58DD6ED3-54DA-537D-98E0-2FAB5C74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65" y="6423941"/>
            <a:ext cx="7926792" cy="18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6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934" y="6019800"/>
            <a:ext cx="914400" cy="4279900"/>
            <a:chOff x="0" y="0"/>
            <a:chExt cx="1219200" cy="5706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" cy="5706491"/>
            </a:xfrm>
            <a:custGeom>
              <a:avLst/>
              <a:gdLst/>
              <a:ahLst/>
              <a:cxnLst/>
              <a:rect l="l" t="t" r="r" b="b"/>
              <a:pathLst>
                <a:path w="1219200" h="5706491">
                  <a:moveTo>
                    <a:pt x="0" y="0"/>
                  </a:moveTo>
                  <a:lnTo>
                    <a:pt x="1219200" y="5706491"/>
                  </a:lnTo>
                  <a:lnTo>
                    <a:pt x="0" y="5689600"/>
                  </a:lnTo>
                  <a:cubicBezTo>
                    <a:pt x="7493" y="3810000"/>
                    <a:pt x="15113" y="1930400"/>
                    <a:pt x="0" y="0"/>
                  </a:cubicBez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-1595908">
            <a:off x="9774907" y="8275205"/>
            <a:ext cx="90184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4594946">
            <a:off x="10009438" y="5143500"/>
            <a:ext cx="105903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783793" y="1"/>
            <a:ext cx="4538884" cy="10299699"/>
            <a:chOff x="0" y="0"/>
            <a:chExt cx="6051845" cy="13732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8281" cy="13732890"/>
            </a:xfrm>
            <a:custGeom>
              <a:avLst/>
              <a:gdLst/>
              <a:ahLst/>
              <a:cxnLst/>
              <a:rect l="l" t="t" r="r" b="b"/>
              <a:pathLst>
                <a:path w="6058281" h="13732890">
                  <a:moveTo>
                    <a:pt x="5396103" y="0"/>
                  </a:moveTo>
                  <a:lnTo>
                    <a:pt x="0" y="13716000"/>
                  </a:lnTo>
                  <a:lnTo>
                    <a:pt x="6050788" y="13732890"/>
                  </a:lnTo>
                  <a:cubicBezTo>
                    <a:pt x="6058281" y="9160890"/>
                    <a:pt x="6020689" y="4588890"/>
                    <a:pt x="6028182" y="16890"/>
                  </a:cubicBezTo>
                  <a:lnTo>
                    <a:pt x="5396103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410317" y="-12700"/>
            <a:ext cx="3896294" cy="10299701"/>
            <a:chOff x="0" y="0"/>
            <a:chExt cx="5195059" cy="13732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00396" cy="13732890"/>
            </a:xfrm>
            <a:custGeom>
              <a:avLst/>
              <a:gdLst/>
              <a:ahLst/>
              <a:cxnLst/>
              <a:rect l="l" t="t" r="r" b="b"/>
              <a:pathLst>
                <a:path w="5200396" h="13732890">
                  <a:moveTo>
                    <a:pt x="0" y="0"/>
                  </a:moveTo>
                  <a:lnTo>
                    <a:pt x="3205988" y="13732890"/>
                  </a:lnTo>
                  <a:lnTo>
                    <a:pt x="5192903" y="13732890"/>
                  </a:lnTo>
                  <a:cubicBezTo>
                    <a:pt x="5185410" y="9155302"/>
                    <a:pt x="5200396" y="4577587"/>
                    <a:pt x="51929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75793" y="5880099"/>
            <a:ext cx="5027130" cy="4406899"/>
            <a:chOff x="0" y="0"/>
            <a:chExt cx="6702840" cy="58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2806" cy="5875909"/>
            </a:xfrm>
            <a:custGeom>
              <a:avLst/>
              <a:gdLst/>
              <a:ahLst/>
              <a:cxnLst/>
              <a:rect l="l" t="t" r="r" b="b"/>
              <a:pathLst>
                <a:path w="6702806" h="5875909">
                  <a:moveTo>
                    <a:pt x="0" y="5875909"/>
                  </a:moveTo>
                  <a:lnTo>
                    <a:pt x="6685407" y="0"/>
                  </a:lnTo>
                  <a:cubicBezTo>
                    <a:pt x="6691249" y="1958594"/>
                    <a:pt x="6696963" y="3917188"/>
                    <a:pt x="6702806" y="5875909"/>
                  </a:cubicBezTo>
                  <a:lnTo>
                    <a:pt x="0" y="5875909"/>
                  </a:lnTo>
                  <a:close/>
                </a:path>
              </a:pathLst>
            </a:custGeom>
            <a:solidFill>
              <a:srgbClr val="00AA2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020859" y="-12700"/>
            <a:ext cx="4285752" cy="10299701"/>
            <a:chOff x="0" y="0"/>
            <a:chExt cx="5714336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14365" cy="13732890"/>
            </a:xfrm>
            <a:custGeom>
              <a:avLst/>
              <a:gdLst/>
              <a:ahLst/>
              <a:cxnLst/>
              <a:rect l="l" t="t" r="r" b="b"/>
              <a:pathLst>
                <a:path w="5714365" h="13732890">
                  <a:moveTo>
                    <a:pt x="0" y="0"/>
                  </a:moveTo>
                  <a:lnTo>
                    <a:pt x="4951349" y="13732890"/>
                  </a:lnTo>
                  <a:lnTo>
                    <a:pt x="5714365" y="13716000"/>
                  </a:lnTo>
                  <a:lnTo>
                    <a:pt x="5714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591553" y="-12700"/>
            <a:ext cx="1715060" cy="10299701"/>
            <a:chOff x="0" y="0"/>
            <a:chExt cx="2286747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6762" cy="13732890"/>
            </a:xfrm>
            <a:custGeom>
              <a:avLst/>
              <a:gdLst/>
              <a:ahLst/>
              <a:cxnLst/>
              <a:rect l="l" t="t" r="r" b="b"/>
              <a:pathLst>
                <a:path w="2286762" h="13732890">
                  <a:moveTo>
                    <a:pt x="1805305" y="0"/>
                  </a:moveTo>
                  <a:lnTo>
                    <a:pt x="0" y="13732890"/>
                  </a:lnTo>
                  <a:lnTo>
                    <a:pt x="2286762" y="13732890"/>
                  </a:lnTo>
                  <a:cubicBezTo>
                    <a:pt x="2281809" y="9155302"/>
                    <a:pt x="2276729" y="4577587"/>
                    <a:pt x="2271776" y="0"/>
                  </a:cubicBezTo>
                  <a:lnTo>
                    <a:pt x="1805305" y="0"/>
                  </a:lnTo>
                  <a:close/>
                </a:path>
              </a:pathLst>
            </a:custGeom>
            <a:solidFill>
              <a:srgbClr val="99DE8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54463" y="-12702"/>
            <a:ext cx="2133540" cy="10299701"/>
            <a:chOff x="0" y="0"/>
            <a:chExt cx="2844720" cy="1373293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50515" cy="13732890"/>
            </a:xfrm>
            <a:custGeom>
              <a:avLst/>
              <a:gdLst/>
              <a:ahLst/>
              <a:cxnLst/>
              <a:rect l="l" t="t" r="r" b="b"/>
              <a:pathLst>
                <a:path w="2850515" h="13732890">
                  <a:moveTo>
                    <a:pt x="0" y="0"/>
                  </a:moveTo>
                  <a:lnTo>
                    <a:pt x="2502916" y="13732890"/>
                  </a:lnTo>
                  <a:lnTo>
                    <a:pt x="2844165" y="13732890"/>
                  </a:lnTo>
                  <a:cubicBezTo>
                    <a:pt x="2850515" y="9149587"/>
                    <a:pt x="2799969" y="4583302"/>
                    <a:pt x="2806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20595" y="7340600"/>
            <a:ext cx="2188172" cy="2946400"/>
            <a:chOff x="0" y="0"/>
            <a:chExt cx="2917563" cy="3928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17571" cy="3928491"/>
            </a:xfrm>
            <a:custGeom>
              <a:avLst/>
              <a:gdLst/>
              <a:ahLst/>
              <a:cxnLst/>
              <a:rect l="l" t="t" r="r" b="b"/>
              <a:pathLst>
                <a:path w="2917571" h="3928491">
                  <a:moveTo>
                    <a:pt x="0" y="3928491"/>
                  </a:moveTo>
                  <a:lnTo>
                    <a:pt x="2903982" y="0"/>
                  </a:lnTo>
                  <a:cubicBezTo>
                    <a:pt x="2908554" y="1306068"/>
                    <a:pt x="2912999" y="2612263"/>
                    <a:pt x="2917571" y="3918331"/>
                  </a:cubicBezTo>
                  <a:lnTo>
                    <a:pt x="0" y="3928491"/>
                  </a:lnTo>
                  <a:close/>
                </a:path>
              </a:pathLst>
            </a:custGeom>
            <a:solidFill>
              <a:srgbClr val="57C53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0640" y="960120"/>
            <a:ext cx="12512546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4800" b="0" i="0" dirty="0">
                <a:solidFill>
                  <a:srgbClr val="474D52"/>
                </a:solidFill>
                <a:effectLst/>
                <a:latin typeface="Gilroy-Bold"/>
              </a:rPr>
              <a:t>Exercise: Create a Branch for the Build the </a:t>
            </a:r>
            <a:r>
              <a:rPr lang="en-US" sz="4800" b="0" i="0" dirty="0" err="1">
                <a:solidFill>
                  <a:srgbClr val="474D52"/>
                </a:solidFill>
                <a:effectLst/>
                <a:latin typeface="Gilroy-Bold"/>
              </a:rPr>
              <a:t>NeedIt</a:t>
            </a:r>
            <a:r>
              <a:rPr lang="en-US" sz="4800" b="0" i="0" dirty="0">
                <a:solidFill>
                  <a:srgbClr val="474D52"/>
                </a:solidFill>
                <a:effectLst/>
                <a:latin typeface="Gilroy-Bold"/>
              </a:rPr>
              <a:t> Application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A96646-4F43-9D33-8FBD-3C396DB17A93}"/>
              </a:ext>
            </a:extLst>
          </p:cNvPr>
          <p:cNvSpPr txBox="1"/>
          <p:nvPr/>
        </p:nvSpPr>
        <p:spPr>
          <a:xfrm>
            <a:off x="1189562" y="2445597"/>
            <a:ext cx="13220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In this exercise, you will create a branch of the </a:t>
            </a:r>
            <a:r>
              <a:rPr lang="en-US" sz="2400" b="0" i="1" dirty="0" err="1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NeedIt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 application for the 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Build the </a:t>
            </a:r>
            <a:r>
              <a:rPr lang="en-US" sz="2400" b="0" i="1" dirty="0" err="1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NeedIt</a:t>
            </a:r>
            <a:r>
              <a:rPr lang="en-US" sz="2400" b="0" i="1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 Application</a:t>
            </a:r>
            <a:r>
              <a:rPr lang="en-US" sz="2400" b="0" i="0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 module that includes the application files used in the module.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7F3DE-C31B-9078-9455-C9DDD3F7C089}"/>
              </a:ext>
            </a:extLst>
          </p:cNvPr>
          <p:cNvSpPr txBox="1"/>
          <p:nvPr/>
        </p:nvSpPr>
        <p:spPr>
          <a:xfrm>
            <a:off x="1310640" y="3510435"/>
            <a:ext cx="104449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If the </a:t>
            </a:r>
            <a:r>
              <a:rPr lang="en-US" sz="2400" b="0" i="0" dirty="0" err="1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NeedIt</a:t>
            </a: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 application is not open in Studio from the previous exercise, open it now.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In the main ServiceNow browser window, use the All menu to open System Applications &gt; Studio.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In the Select Application dialog, click the </a:t>
            </a:r>
            <a:r>
              <a:rPr lang="en-US" sz="2400" b="0" i="0" dirty="0" err="1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NeedIt</a:t>
            </a: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 application.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In Studio, open the Source Control menu and select the Create Branch menu item.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293E40"/>
                </a:solidFill>
                <a:ea typeface="Source Sans Pro" panose="020B0503030403020204" pitchFamily="34" charset="0"/>
              </a:rPr>
              <a:t> </a:t>
            </a: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Configure the branch.</a:t>
            </a:r>
          </a:p>
          <a:p>
            <a:pPr lvl="1"/>
            <a:r>
              <a:rPr lang="en-US" sz="2400" b="0" i="1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Branch </a:t>
            </a:r>
            <a:r>
              <a:rPr lang="en-US" sz="2400" b="0" i="1" dirty="0" err="1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Name</a:t>
            </a:r>
            <a:r>
              <a:rPr lang="en-US" sz="2400" b="0" i="0" dirty="0" err="1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:</a:t>
            </a:r>
            <a:r>
              <a:rPr lang="en-US" sz="2400" b="1" i="0" dirty="0" err="1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CreateNeedItApp</a:t>
            </a:r>
            <a:endParaRPr lang="en-US" sz="2400" b="0" i="0" dirty="0">
              <a:solidFill>
                <a:srgbClr val="293E40"/>
              </a:solidFill>
              <a:effectLst/>
              <a:ea typeface="Source Sans Pro" panose="020B0503030403020204" pitchFamily="34" charset="0"/>
            </a:endParaRPr>
          </a:p>
          <a:p>
            <a:pPr lvl="1"/>
            <a:r>
              <a:rPr lang="en-US" sz="2400" b="0" i="1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Create from Tag</a:t>
            </a: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:</a:t>
            </a:r>
            <a:r>
              <a:rPr lang="en-US" sz="2400" b="1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-- None --</a:t>
            </a:r>
            <a:endParaRPr lang="en-US" sz="2400" b="0" i="0" dirty="0">
              <a:solidFill>
                <a:srgbClr val="293E40"/>
              </a:solidFill>
              <a:effectLst/>
              <a:ea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Click the </a:t>
            </a:r>
            <a:r>
              <a:rPr lang="en-US" sz="2400" b="1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Create Branch</a:t>
            </a: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 button.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Click the </a:t>
            </a:r>
            <a:r>
              <a:rPr lang="en-US" sz="2400" b="1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Close</a:t>
            </a: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 button.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93E40"/>
                </a:solidFill>
                <a:effectLst/>
                <a:ea typeface="Source Sans Pro" panose="020B0503030403020204" pitchFamily="34" charset="0"/>
              </a:rPr>
              <a:t>To load the application files included in the tag, return to the main ServiceNow browser tab (not Studio) and click the browser's reload button to refresh the page.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93E40"/>
              </a:solidFill>
              <a:effectLst/>
              <a:ea typeface="Source Sans Pro" panose="020B0503030403020204" pitchFamily="34" charset="0"/>
            </a:endParaRPr>
          </a:p>
        </p:txBody>
      </p:sp>
      <p:pic>
        <p:nvPicPr>
          <p:cNvPr id="4098" name="Picture 2" descr="Open the Source Control menu and Create Branch menu item.">
            <a:extLst>
              <a:ext uri="{FF2B5EF4-FFF2-40B4-BE49-F238E27FC236}">
                <a16:creationId xmlns:a16="http://schemas.microsoft.com/office/drawing/2014/main" id="{D3286AB1-C644-91DC-8862-829B2677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513" y="2458273"/>
            <a:ext cx="3900296" cy="59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43920C-179B-A601-AEBC-726EDDB13E38}"/>
              </a:ext>
            </a:extLst>
          </p:cNvPr>
          <p:cNvSpPr txBox="1"/>
          <p:nvPr/>
        </p:nvSpPr>
        <p:spPr>
          <a:xfrm>
            <a:off x="3001630" y="9360952"/>
            <a:ext cx="9177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 In this exercise, you created a branch. The main branch has no application files. You will add an application file in the next exercise.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8605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507FA5F293734D8B8C26D5BF07AB03" ma:contentTypeVersion="7" ma:contentTypeDescription="Create a new document." ma:contentTypeScope="" ma:versionID="6781f8f9b6397d5e2b3037608a24a31e">
  <xsd:schema xmlns:xsd="http://www.w3.org/2001/XMLSchema" xmlns:xs="http://www.w3.org/2001/XMLSchema" xmlns:p="http://schemas.microsoft.com/office/2006/metadata/properties" xmlns:ns2="fa29dd3f-3e25-4dbf-a918-b7eca1eb0610" targetNamespace="http://schemas.microsoft.com/office/2006/metadata/properties" ma:root="true" ma:fieldsID="738be6fd335e1a16b0b9b74ece590764" ns2:_="">
    <xsd:import namespace="fa29dd3f-3e25-4dbf-a918-b7eca1eb0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9dd3f-3e25-4dbf-a918-b7eca1eb0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95445-F01C-4C59-B176-98390E49EF42}"/>
</file>

<file path=customXml/itemProps2.xml><?xml version="1.0" encoding="utf-8"?>
<ds:datastoreItem xmlns:ds="http://schemas.openxmlformats.org/officeDocument/2006/customXml" ds:itemID="{49942FD0-0633-4A72-99EA-0EC02461695F}"/>
</file>

<file path=customXml/itemProps3.xml><?xml version="1.0" encoding="utf-8"?>
<ds:datastoreItem xmlns:ds="http://schemas.openxmlformats.org/officeDocument/2006/customXml" ds:itemID="{A17780ED-44EA-46AA-BB98-072CB2196F8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</TotalTime>
  <Words>1881</Words>
  <Application>Microsoft Office PowerPoint</Application>
  <PresentationFormat>Custom</PresentationFormat>
  <Paragraphs>215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Trebuchet MS</vt:lpstr>
      <vt:lpstr>Arial</vt:lpstr>
      <vt:lpstr>Source Sans Pro</vt:lpstr>
      <vt:lpstr>Calibri</vt:lpstr>
      <vt:lpstr>Open Sans</vt:lpstr>
      <vt:lpstr>Wingdings 3</vt:lpstr>
      <vt:lpstr>Open Sans Bold</vt:lpstr>
      <vt:lpstr>Open Sans Italics</vt:lpstr>
      <vt:lpstr>Gilroy-Bold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Application FIles.pptx</dc:title>
  <dc:creator>ERIKA BABUYO</dc:creator>
  <cp:lastModifiedBy>ERIKA BABUYO</cp:lastModifiedBy>
  <cp:revision>6</cp:revision>
  <dcterms:created xsi:type="dcterms:W3CDTF">2006-08-16T00:00:00Z</dcterms:created>
  <dcterms:modified xsi:type="dcterms:W3CDTF">2023-09-11T06:56:15Z</dcterms:modified>
  <dc:identifier>DAFGX7DpKDA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0x010100D3507FA5F293734D8B8C26D5BF07AB03</vt:lpwstr>
  </property>
</Properties>
</file>