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lata" panose="020B0604020202020204" charset="0"/>
      <p:regular r:id="rId13"/>
    </p:embeddedFont>
    <p:embeddedFont>
      <p:font typeface="Calibri" panose="020F0502020204030204" pitchFamily="3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Open Sans Bold" panose="020B0806030504020204"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Example: Restrict the number of characters a user can type in a variable</a:t>
            </a:r>
          </a:p>
          <a:p>
            <a:pPr lvl="0"/>
            <a:endParaRPr lang="en-US"/>
          </a:p>
          <a:p>
            <a:pPr lvl="0"/>
            <a:endParaRPr lang="en-US"/>
          </a:p>
          <a:p>
            <a:pPr lvl="0"/>
            <a:r>
              <a:rPr lang="en-US"/>
              <a:t>This is an example of a script that runs when the variable is displayed, rather than when the item is ordered.</a:t>
            </a:r>
          </a:p>
          <a:p>
            <a:pPr lvl="0"/>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If you have some experience in web app development, you may be familiar with AJAX which stands for Asynchronous JavaScript And XML.</a:t>
            </a:r>
          </a:p>
          <a:p>
            <a:pPr lvl="0"/>
            <a:r>
              <a:rPr lang="en-US"/>
              <a:t>AJAX enables web applications to send and retrieve information to and from a server in the background, without impacting the user experience with the displayed web page.</a:t>
            </a:r>
          </a:p>
          <a:p>
            <a:pPr lvl="0"/>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GlideAjax calls pass parameters to the script includes, and, using naming conventions, allows the use of these parameters.</a:t>
            </a:r>
          </a:p>
          <a:p>
            <a:pPr lvl="0"/>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Shown in the current slide is an example of an asynchronous GlideAjax script that displays a message from the server as an alert dialog in the browser.</a:t>
            </a:r>
          </a:p>
          <a:p>
            <a:pPr lvl="0"/>
            <a:r>
              <a:rPr lang="en-US"/>
              <a:t>As you can see, there are two parts to the asynchronous GlideAjax script: client-side and server-side code.</a:t>
            </a:r>
          </a:p>
          <a:p>
            <a:pPr lvl="0"/>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Use this script include wherever your need to generate choice lists or retrieve a value from an Ajax client.</a:t>
            </a:r>
          </a:p>
          <a:p>
            <a:pPr lvl="0"/>
            <a:endParaRPr lang="en-US"/>
          </a:p>
          <a:p>
            <a:pPr lvl="0"/>
            <a:endParaRPr lang="en-US"/>
          </a:p>
          <a:p>
            <a:pPr lvl="0"/>
            <a:r>
              <a:rPr lang="en-US"/>
              <a:t>10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AutoShape 20"/>
          <p:cNvSpPr/>
          <p:nvPr/>
        </p:nvSpPr>
        <p:spPr>
          <a:xfrm rot="-1595908">
            <a:off x="9774906"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21" name="AutoShape 21"/>
          <p:cNvSpPr/>
          <p:nvPr/>
        </p:nvSpPr>
        <p:spPr>
          <a:xfrm rot="4594946">
            <a:off x="10009437"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22" name="Group 22"/>
          <p:cNvGrpSpPr>
            <a:grpSpLocks noChangeAspect="1"/>
          </p:cNvGrpSpPr>
          <p:nvPr/>
        </p:nvGrpSpPr>
        <p:grpSpPr>
          <a:xfrm>
            <a:off x="13783792" y="1"/>
            <a:ext cx="4538884" cy="10299699"/>
            <a:chOff x="0" y="0"/>
            <a:chExt cx="6051845" cy="13732932"/>
          </a:xfrm>
        </p:grpSpPr>
        <p:sp>
          <p:nvSpPr>
            <p:cNvPr id="23" name="Freeform 23"/>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24" name="Group 24"/>
          <p:cNvGrpSpPr>
            <a:grpSpLocks noChangeAspect="1"/>
          </p:cNvGrpSpPr>
          <p:nvPr/>
        </p:nvGrpSpPr>
        <p:grpSpPr>
          <a:xfrm>
            <a:off x="14410316" y="-12700"/>
            <a:ext cx="3896294" cy="10299701"/>
            <a:chOff x="0" y="0"/>
            <a:chExt cx="5195059" cy="13732934"/>
          </a:xfrm>
        </p:grpSpPr>
        <p:sp>
          <p:nvSpPr>
            <p:cNvPr id="25" name="Freeform 25"/>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26" name="Group 26"/>
          <p:cNvGrpSpPr>
            <a:grpSpLocks noChangeAspect="1"/>
          </p:cNvGrpSpPr>
          <p:nvPr/>
        </p:nvGrpSpPr>
        <p:grpSpPr>
          <a:xfrm>
            <a:off x="13275792" y="5880099"/>
            <a:ext cx="5027130" cy="4406899"/>
            <a:chOff x="0" y="0"/>
            <a:chExt cx="6702840" cy="5875866"/>
          </a:xfrm>
        </p:grpSpPr>
        <p:sp>
          <p:nvSpPr>
            <p:cNvPr id="27" name="Freeform 27"/>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28" name="Group 28"/>
          <p:cNvGrpSpPr>
            <a:grpSpLocks noChangeAspect="1"/>
          </p:cNvGrpSpPr>
          <p:nvPr/>
        </p:nvGrpSpPr>
        <p:grpSpPr>
          <a:xfrm>
            <a:off x="14020858" y="-12700"/>
            <a:ext cx="4285752" cy="10299701"/>
            <a:chOff x="0" y="0"/>
            <a:chExt cx="5714336" cy="13732934"/>
          </a:xfrm>
        </p:grpSpPr>
        <p:sp>
          <p:nvSpPr>
            <p:cNvPr id="29" name="Freeform 29"/>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30" name="Group 30"/>
          <p:cNvGrpSpPr>
            <a:grpSpLocks noChangeAspect="1"/>
          </p:cNvGrpSpPr>
          <p:nvPr/>
        </p:nvGrpSpPr>
        <p:grpSpPr>
          <a:xfrm>
            <a:off x="16591552" y="-12700"/>
            <a:ext cx="1715060" cy="10299701"/>
            <a:chOff x="0" y="0"/>
            <a:chExt cx="2286747" cy="13732934"/>
          </a:xfrm>
        </p:grpSpPr>
        <p:sp>
          <p:nvSpPr>
            <p:cNvPr id="31" name="Freeform 31"/>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32" name="Group 32"/>
          <p:cNvGrpSpPr>
            <a:grpSpLocks noChangeAspect="1"/>
          </p:cNvGrpSpPr>
          <p:nvPr/>
        </p:nvGrpSpPr>
        <p:grpSpPr>
          <a:xfrm>
            <a:off x="16154462" y="-12702"/>
            <a:ext cx="2133540" cy="10299701"/>
            <a:chOff x="0" y="0"/>
            <a:chExt cx="2844720" cy="13732934"/>
          </a:xfrm>
        </p:grpSpPr>
        <p:sp>
          <p:nvSpPr>
            <p:cNvPr id="33" name="Freeform 33"/>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34" name="Group 34"/>
          <p:cNvGrpSpPr>
            <a:grpSpLocks noChangeAspect="1"/>
          </p:cNvGrpSpPr>
          <p:nvPr/>
        </p:nvGrpSpPr>
        <p:grpSpPr>
          <a:xfrm>
            <a:off x="16120594" y="7340600"/>
            <a:ext cx="2188172" cy="2946400"/>
            <a:chOff x="0" y="0"/>
            <a:chExt cx="2917563" cy="3928534"/>
          </a:xfrm>
        </p:grpSpPr>
        <p:sp>
          <p:nvSpPr>
            <p:cNvPr id="35" name="Freeform 35"/>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grpSp>
        <p:nvGrpSpPr>
          <p:cNvPr id="36" name="Group 36"/>
          <p:cNvGrpSpPr>
            <a:grpSpLocks noChangeAspect="1"/>
          </p:cNvGrpSpPr>
          <p:nvPr/>
        </p:nvGrpSpPr>
        <p:grpSpPr>
          <a:xfrm>
            <a:off x="-16932" y="-12702"/>
            <a:ext cx="1727200" cy="8547100"/>
            <a:chOff x="0" y="0"/>
            <a:chExt cx="2302933" cy="11396134"/>
          </a:xfrm>
        </p:grpSpPr>
        <p:sp>
          <p:nvSpPr>
            <p:cNvPr id="37" name="Freeform 37"/>
            <p:cNvSpPr/>
            <p:nvPr/>
          </p:nvSpPr>
          <p:spPr>
            <a:xfrm>
              <a:off x="0" y="0"/>
              <a:ext cx="2302891" cy="11396091"/>
            </a:xfrm>
            <a:custGeom>
              <a:avLst/>
              <a:gdLst/>
              <a:ahLst/>
              <a:cxnLst/>
              <a:rect l="l" t="t" r="r" b="b"/>
              <a:pathLst>
                <a:path w="2302891" h="11396091">
                  <a:moveTo>
                    <a:pt x="0" y="16891"/>
                  </a:moveTo>
                  <a:lnTo>
                    <a:pt x="2302891" y="0"/>
                  </a:lnTo>
                  <a:lnTo>
                    <a:pt x="2302891" y="33909"/>
                  </a:lnTo>
                  <a:lnTo>
                    <a:pt x="0" y="11396091"/>
                  </a:lnTo>
                  <a:lnTo>
                    <a:pt x="0" y="16891"/>
                  </a:lnTo>
                  <a:close/>
                </a:path>
              </a:pathLst>
            </a:custGeom>
            <a:solidFill>
              <a:srgbClr val="57C534"/>
            </a:solidFill>
          </p:spPr>
          <p:txBody>
            <a:bodyPr/>
            <a:lstStyle/>
            <a:p>
              <a:endParaRPr lang="en-US"/>
            </a:p>
          </p:txBody>
        </p:sp>
      </p:grpSp>
      <p:pic>
        <p:nvPicPr>
          <p:cNvPr id="38" name="Picture 38"/>
          <p:cNvPicPr>
            <a:picLocks noChangeAspect="1"/>
          </p:cNvPicPr>
          <p:nvPr/>
        </p:nvPicPr>
        <p:blipFill>
          <a:blip r:embed="rId2"/>
          <a:srcRect l="42170" r="137" b="90"/>
          <a:stretch>
            <a:fillRect/>
          </a:stretch>
        </p:blipFill>
        <p:spPr>
          <a:xfrm>
            <a:off x="9375585" y="0"/>
            <a:ext cx="8912415" cy="10287002"/>
          </a:xfrm>
          <a:prstGeom prst="rect">
            <a:avLst/>
          </a:prstGeom>
        </p:spPr>
      </p:pic>
      <p:sp>
        <p:nvSpPr>
          <p:cNvPr id="39" name="TextBox 39"/>
          <p:cNvSpPr txBox="1"/>
          <p:nvPr/>
        </p:nvSpPr>
        <p:spPr>
          <a:xfrm>
            <a:off x="1568702" y="3644588"/>
            <a:ext cx="7060569" cy="2085975"/>
          </a:xfrm>
          <a:prstGeom prst="rect">
            <a:avLst/>
          </a:prstGeom>
        </p:spPr>
        <p:txBody>
          <a:bodyPr lIns="0" tIns="0" rIns="0" bIns="0" rtlCol="0" anchor="t">
            <a:spAutoFit/>
          </a:bodyPr>
          <a:lstStyle/>
          <a:p>
            <a:pPr algn="r">
              <a:lnSpc>
                <a:spcPts val="8297"/>
              </a:lnSpc>
            </a:pPr>
            <a:r>
              <a:rPr lang="en-US" sz="6914" spc="-7">
                <a:solidFill>
                  <a:srgbClr val="57C534"/>
                </a:solidFill>
                <a:latin typeface="Alata"/>
              </a:rPr>
              <a:t>Client-side Scripting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40" y="960120"/>
            <a:ext cx="12512546" cy="723900"/>
          </a:xfrm>
          <a:prstGeom prst="rect">
            <a:avLst/>
          </a:prstGeom>
        </p:spPr>
        <p:txBody>
          <a:bodyPr lIns="0" tIns="0" rIns="0" bIns="0" rtlCol="0" anchor="t">
            <a:spAutoFit/>
          </a:bodyPr>
          <a:lstStyle/>
          <a:p>
            <a:pPr algn="l">
              <a:lnSpc>
                <a:spcPts val="5759"/>
              </a:lnSpc>
            </a:pPr>
            <a:r>
              <a:rPr lang="en-US" sz="4800" spc="-5">
                <a:solidFill>
                  <a:srgbClr val="57C534"/>
                </a:solidFill>
                <a:latin typeface="Alata"/>
              </a:rPr>
              <a:t>AJAXClientHelper</a:t>
            </a:r>
          </a:p>
        </p:txBody>
      </p:sp>
      <p:sp>
        <p:nvSpPr>
          <p:cNvPr id="21" name="TextBox 21"/>
          <p:cNvSpPr txBox="1"/>
          <p:nvPr/>
        </p:nvSpPr>
        <p:spPr>
          <a:xfrm>
            <a:off x="1897768" y="2068830"/>
            <a:ext cx="12512549" cy="781050"/>
          </a:xfrm>
          <a:prstGeom prst="rect">
            <a:avLst/>
          </a:prstGeom>
        </p:spPr>
        <p:txBody>
          <a:bodyPr lIns="0" tIns="0" rIns="0" bIns="0" rtlCol="0" anchor="t">
            <a:spAutoFit/>
          </a:bodyPr>
          <a:lstStyle/>
          <a:p>
            <a:pPr algn="l">
              <a:lnSpc>
                <a:spcPts val="3084"/>
              </a:lnSpc>
            </a:pPr>
            <a:r>
              <a:rPr lang="en-US" sz="2570" spc="-2">
                <a:solidFill>
                  <a:srgbClr val="404040"/>
                </a:solidFill>
                <a:latin typeface="Open Sans"/>
              </a:rPr>
              <a:t>Provides helper functions for AJAX clients to retrieve displayed values from a choice list</a:t>
            </a:r>
          </a:p>
        </p:txBody>
      </p:sp>
      <p:pic>
        <p:nvPicPr>
          <p:cNvPr id="22" name="Picture 22"/>
          <p:cNvPicPr>
            <a:picLocks noChangeAspect="1"/>
          </p:cNvPicPr>
          <p:nvPr/>
        </p:nvPicPr>
        <p:blipFill>
          <a:blip r:embed="rId3"/>
          <a:srcRect r="255" b="255"/>
          <a:stretch>
            <a:fillRect/>
          </a:stretch>
        </p:blipFill>
        <p:spPr>
          <a:xfrm>
            <a:off x="1897768" y="3865504"/>
            <a:ext cx="12553950" cy="3714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116233"/>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40" y="960120"/>
            <a:ext cx="6566795" cy="723900"/>
          </a:xfrm>
          <a:prstGeom prst="rect">
            <a:avLst/>
          </a:prstGeom>
        </p:spPr>
        <p:txBody>
          <a:bodyPr lIns="0" tIns="0" rIns="0" bIns="0" rtlCol="0" anchor="t">
            <a:spAutoFit/>
          </a:bodyPr>
          <a:lstStyle/>
          <a:p>
            <a:pPr algn="l">
              <a:lnSpc>
                <a:spcPts val="5759"/>
              </a:lnSpc>
            </a:pPr>
            <a:r>
              <a:rPr lang="en-US" sz="4800" spc="-5">
                <a:solidFill>
                  <a:srgbClr val="57C534"/>
                </a:solidFill>
                <a:latin typeface="Alata"/>
              </a:rPr>
              <a:t>Client-side Scripting</a:t>
            </a:r>
          </a:p>
        </p:txBody>
      </p:sp>
      <p:sp>
        <p:nvSpPr>
          <p:cNvPr id="21" name="TextBox 21"/>
          <p:cNvSpPr txBox="1"/>
          <p:nvPr/>
        </p:nvSpPr>
        <p:spPr>
          <a:xfrm>
            <a:off x="1654673" y="4175994"/>
            <a:ext cx="12309036" cy="484880"/>
          </a:xfrm>
          <a:prstGeom prst="rect">
            <a:avLst/>
          </a:prstGeom>
        </p:spPr>
        <p:txBody>
          <a:bodyPr lIns="0" tIns="0" rIns="0" bIns="0" rtlCol="0" anchor="t">
            <a:spAutoFit/>
          </a:bodyPr>
          <a:lstStyle/>
          <a:p>
            <a:pPr algn="just">
              <a:lnSpc>
                <a:spcPts val="4083"/>
              </a:lnSpc>
            </a:pPr>
            <a:r>
              <a:rPr lang="en-US" sz="2584" spc="-2">
                <a:solidFill>
                  <a:srgbClr val="404040"/>
                </a:solidFill>
                <a:latin typeface="Open Sans"/>
              </a:rPr>
              <a:t>Capabilities:</a:t>
            </a:r>
          </a:p>
        </p:txBody>
      </p:sp>
      <p:grpSp>
        <p:nvGrpSpPr>
          <p:cNvPr id="22" name="Group 22"/>
          <p:cNvGrpSpPr/>
          <p:nvPr/>
        </p:nvGrpSpPr>
        <p:grpSpPr>
          <a:xfrm rot="5400000">
            <a:off x="1931860" y="5079938"/>
            <a:ext cx="227388" cy="179137"/>
            <a:chOff x="0" y="0"/>
            <a:chExt cx="253548" cy="199746"/>
          </a:xfrm>
        </p:grpSpPr>
        <p:sp>
          <p:nvSpPr>
            <p:cNvPr id="23" name="Freeform 23"/>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4" name="TextBox 24"/>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5" name="Group 25"/>
          <p:cNvGrpSpPr/>
          <p:nvPr/>
        </p:nvGrpSpPr>
        <p:grpSpPr>
          <a:xfrm rot="5400000">
            <a:off x="1931860" y="5619055"/>
            <a:ext cx="227388" cy="179137"/>
            <a:chOff x="0" y="0"/>
            <a:chExt cx="253548" cy="199746"/>
          </a:xfrm>
        </p:grpSpPr>
        <p:sp>
          <p:nvSpPr>
            <p:cNvPr id="26" name="Freeform 26"/>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7" name="TextBox 27"/>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8" name="Group 28"/>
          <p:cNvGrpSpPr/>
          <p:nvPr/>
        </p:nvGrpSpPr>
        <p:grpSpPr>
          <a:xfrm rot="5400000">
            <a:off x="1931860" y="6140359"/>
            <a:ext cx="227388" cy="179137"/>
            <a:chOff x="0" y="0"/>
            <a:chExt cx="253548" cy="199746"/>
          </a:xfrm>
        </p:grpSpPr>
        <p:sp>
          <p:nvSpPr>
            <p:cNvPr id="29" name="Freeform 29"/>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0" name="TextBox 30"/>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31" name="Group 31"/>
          <p:cNvGrpSpPr/>
          <p:nvPr/>
        </p:nvGrpSpPr>
        <p:grpSpPr>
          <a:xfrm rot="5400000">
            <a:off x="1931860" y="6622408"/>
            <a:ext cx="227388" cy="179137"/>
            <a:chOff x="0" y="0"/>
            <a:chExt cx="253548" cy="199746"/>
          </a:xfrm>
        </p:grpSpPr>
        <p:sp>
          <p:nvSpPr>
            <p:cNvPr id="32" name="Freeform 32"/>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3" name="TextBox 33"/>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sp>
        <p:nvSpPr>
          <p:cNvPr id="34" name="TextBox 34"/>
          <p:cNvSpPr txBox="1"/>
          <p:nvPr/>
        </p:nvSpPr>
        <p:spPr>
          <a:xfrm>
            <a:off x="1028700" y="2091728"/>
            <a:ext cx="12309036" cy="1571625"/>
          </a:xfrm>
          <a:prstGeom prst="rect">
            <a:avLst/>
          </a:prstGeom>
        </p:spPr>
        <p:txBody>
          <a:bodyPr lIns="0" tIns="0" rIns="0" bIns="0" rtlCol="0" anchor="t">
            <a:spAutoFit/>
          </a:bodyPr>
          <a:lstStyle/>
          <a:p>
            <a:pPr algn="just">
              <a:lnSpc>
                <a:spcPts val="3101"/>
              </a:lnSpc>
            </a:pPr>
            <a:r>
              <a:rPr lang="en-US" sz="2584" spc="-2" dirty="0">
                <a:solidFill>
                  <a:srgbClr val="404040"/>
                </a:solidFill>
                <a:latin typeface="Open Sans"/>
              </a:rPr>
              <a:t>Run JavaScript on the client (web browser) when client-based events occur, such as when a form loads, after form submission, or when a field changes value.</a:t>
            </a:r>
          </a:p>
          <a:p>
            <a:pPr algn="just">
              <a:lnSpc>
                <a:spcPts val="3101"/>
              </a:lnSpc>
            </a:pPr>
            <a:endParaRPr lang="en-US" sz="2584" spc="-2" dirty="0">
              <a:solidFill>
                <a:srgbClr val="404040"/>
              </a:solidFill>
              <a:latin typeface="Open Sans"/>
            </a:endParaRPr>
          </a:p>
        </p:txBody>
      </p:sp>
      <p:sp>
        <p:nvSpPr>
          <p:cNvPr id="35" name="TextBox 35"/>
          <p:cNvSpPr txBox="1"/>
          <p:nvPr/>
        </p:nvSpPr>
        <p:spPr>
          <a:xfrm>
            <a:off x="2497136" y="4879948"/>
            <a:ext cx="11574121" cy="2542280"/>
          </a:xfrm>
          <a:prstGeom prst="rect">
            <a:avLst/>
          </a:prstGeom>
        </p:spPr>
        <p:txBody>
          <a:bodyPr lIns="0" tIns="0" rIns="0" bIns="0" rtlCol="0" anchor="t">
            <a:spAutoFit/>
          </a:bodyPr>
          <a:lstStyle/>
          <a:p>
            <a:pPr algn="just">
              <a:lnSpc>
                <a:spcPts val="4083"/>
              </a:lnSpc>
            </a:pPr>
            <a:r>
              <a:rPr lang="en-US" sz="2584" spc="-2">
                <a:solidFill>
                  <a:srgbClr val="404040"/>
                </a:solidFill>
                <a:latin typeface="Open Sans"/>
              </a:rPr>
              <a:t>Disable list editing for the table.</a:t>
            </a:r>
          </a:p>
          <a:p>
            <a:pPr algn="just">
              <a:lnSpc>
                <a:spcPts val="4083"/>
              </a:lnSpc>
            </a:pPr>
            <a:r>
              <a:rPr lang="en-US" sz="2584" spc="-2">
                <a:solidFill>
                  <a:srgbClr val="404040"/>
                </a:solidFill>
                <a:latin typeface="Open Sans"/>
              </a:rPr>
              <a:t>Create appropriate business rules or access controls for list editing.</a:t>
            </a:r>
          </a:p>
          <a:p>
            <a:pPr algn="just">
              <a:lnSpc>
                <a:spcPts val="4083"/>
              </a:lnSpc>
            </a:pPr>
            <a:r>
              <a:rPr lang="en-US" sz="2584" spc="-2">
                <a:solidFill>
                  <a:srgbClr val="404040"/>
                </a:solidFill>
                <a:latin typeface="Open Sans"/>
              </a:rPr>
              <a:t>Create data policies.</a:t>
            </a:r>
          </a:p>
          <a:p>
            <a:pPr algn="just">
              <a:lnSpc>
                <a:spcPts val="4083"/>
              </a:lnSpc>
            </a:pPr>
            <a:r>
              <a:rPr lang="en-US" sz="2584" spc="-2">
                <a:solidFill>
                  <a:srgbClr val="404040"/>
                </a:solidFill>
                <a:latin typeface="Open Sans"/>
              </a:rPr>
              <a:t>Create a separate onCellEdit client script.</a:t>
            </a:r>
          </a:p>
          <a:p>
            <a:pPr algn="just">
              <a:lnSpc>
                <a:spcPts val="4083"/>
              </a:lnSpc>
            </a:pPr>
            <a:endParaRPr lang="en-US" sz="2584" spc="-2">
              <a:solidFill>
                <a:srgbClr val="404040"/>
              </a:solidFill>
              <a:latin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40" y="960120"/>
            <a:ext cx="12512546" cy="723900"/>
          </a:xfrm>
          <a:prstGeom prst="rect">
            <a:avLst/>
          </a:prstGeom>
        </p:spPr>
        <p:txBody>
          <a:bodyPr lIns="0" tIns="0" rIns="0" bIns="0" rtlCol="0" anchor="t">
            <a:spAutoFit/>
          </a:bodyPr>
          <a:lstStyle/>
          <a:p>
            <a:pPr algn="l">
              <a:lnSpc>
                <a:spcPts val="5759"/>
              </a:lnSpc>
            </a:pPr>
            <a:r>
              <a:rPr lang="en-US" sz="4800" spc="-5">
                <a:solidFill>
                  <a:srgbClr val="57C534"/>
                </a:solidFill>
                <a:latin typeface="Alata"/>
              </a:rPr>
              <a:t>Client Scripts</a:t>
            </a:r>
          </a:p>
        </p:txBody>
      </p:sp>
      <p:sp>
        <p:nvSpPr>
          <p:cNvPr id="21" name="TextBox 21"/>
          <p:cNvSpPr txBox="1"/>
          <p:nvPr/>
        </p:nvSpPr>
        <p:spPr>
          <a:xfrm>
            <a:off x="1692773" y="1922854"/>
            <a:ext cx="12309036" cy="484880"/>
          </a:xfrm>
          <a:prstGeom prst="rect">
            <a:avLst/>
          </a:prstGeom>
        </p:spPr>
        <p:txBody>
          <a:bodyPr lIns="0" tIns="0" rIns="0" bIns="0" rtlCol="0" anchor="t">
            <a:spAutoFit/>
          </a:bodyPr>
          <a:lstStyle/>
          <a:p>
            <a:pPr algn="l">
              <a:lnSpc>
                <a:spcPts val="4083"/>
              </a:lnSpc>
            </a:pPr>
            <a:r>
              <a:rPr lang="en-US" sz="2584" spc="-2">
                <a:solidFill>
                  <a:srgbClr val="404040"/>
                </a:solidFill>
                <a:latin typeface="Open Sans"/>
              </a:rPr>
              <a:t>Configure forms, form fields, and field values while the user is using the form</a:t>
            </a:r>
          </a:p>
        </p:txBody>
      </p:sp>
      <p:grpSp>
        <p:nvGrpSpPr>
          <p:cNvPr id="22" name="Group 22"/>
          <p:cNvGrpSpPr/>
          <p:nvPr/>
        </p:nvGrpSpPr>
        <p:grpSpPr>
          <a:xfrm>
            <a:off x="2191928" y="4339507"/>
            <a:ext cx="179137" cy="2828936"/>
            <a:chOff x="0" y="0"/>
            <a:chExt cx="238849" cy="3771915"/>
          </a:xfrm>
        </p:grpSpPr>
        <p:grpSp>
          <p:nvGrpSpPr>
            <p:cNvPr id="23" name="Group 23"/>
            <p:cNvGrpSpPr/>
            <p:nvPr/>
          </p:nvGrpSpPr>
          <p:grpSpPr>
            <a:xfrm rot="5400000">
              <a:off x="-32167" y="32167"/>
              <a:ext cx="303184" cy="238849"/>
              <a:chOff x="0" y="0"/>
              <a:chExt cx="253548" cy="199746"/>
            </a:xfrm>
          </p:grpSpPr>
          <p:sp>
            <p:nvSpPr>
              <p:cNvPr id="24" name="Freeform 24"/>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5" name="TextBox 25"/>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6" name="Group 26"/>
            <p:cNvGrpSpPr/>
            <p:nvPr/>
          </p:nvGrpSpPr>
          <p:grpSpPr>
            <a:xfrm rot="5400000">
              <a:off x="-32167" y="750989"/>
              <a:ext cx="303184" cy="238849"/>
              <a:chOff x="0" y="0"/>
              <a:chExt cx="253548" cy="199746"/>
            </a:xfrm>
          </p:grpSpPr>
          <p:sp>
            <p:nvSpPr>
              <p:cNvPr id="27" name="Freeform 27"/>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8" name="TextBox 28"/>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9" name="Group 29"/>
            <p:cNvGrpSpPr/>
            <p:nvPr/>
          </p:nvGrpSpPr>
          <p:grpSpPr>
            <a:xfrm rot="5400000">
              <a:off x="-32167" y="1446061"/>
              <a:ext cx="303184" cy="238849"/>
              <a:chOff x="0" y="0"/>
              <a:chExt cx="253548" cy="199746"/>
            </a:xfrm>
          </p:grpSpPr>
          <p:sp>
            <p:nvSpPr>
              <p:cNvPr id="30" name="Freeform 30"/>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1" name="TextBox 31"/>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32" name="Group 32"/>
            <p:cNvGrpSpPr/>
            <p:nvPr/>
          </p:nvGrpSpPr>
          <p:grpSpPr>
            <a:xfrm rot="5400000">
              <a:off x="-32167" y="2135881"/>
              <a:ext cx="303184" cy="238849"/>
              <a:chOff x="0" y="0"/>
              <a:chExt cx="253548" cy="199746"/>
            </a:xfrm>
          </p:grpSpPr>
          <p:sp>
            <p:nvSpPr>
              <p:cNvPr id="33" name="Freeform 33"/>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4" name="TextBox 34"/>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35" name="Group 35"/>
            <p:cNvGrpSpPr/>
            <p:nvPr/>
          </p:nvGrpSpPr>
          <p:grpSpPr>
            <a:xfrm rot="5400000">
              <a:off x="-32167" y="2858166"/>
              <a:ext cx="303184" cy="238849"/>
              <a:chOff x="0" y="0"/>
              <a:chExt cx="253548" cy="199746"/>
            </a:xfrm>
          </p:grpSpPr>
          <p:sp>
            <p:nvSpPr>
              <p:cNvPr id="36" name="Freeform 36"/>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7" name="TextBox 37"/>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38" name="Group 38"/>
            <p:cNvGrpSpPr/>
            <p:nvPr/>
          </p:nvGrpSpPr>
          <p:grpSpPr>
            <a:xfrm rot="5400000">
              <a:off x="-32167" y="3500899"/>
              <a:ext cx="303184" cy="238849"/>
              <a:chOff x="0" y="0"/>
              <a:chExt cx="253548" cy="199746"/>
            </a:xfrm>
          </p:grpSpPr>
          <p:sp>
            <p:nvSpPr>
              <p:cNvPr id="39" name="Freeform 39"/>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40" name="TextBox 40"/>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sp>
        <p:nvSpPr>
          <p:cNvPr id="41" name="TextBox 41"/>
          <p:cNvSpPr txBox="1"/>
          <p:nvPr/>
        </p:nvSpPr>
        <p:spPr>
          <a:xfrm>
            <a:off x="1711823" y="3503109"/>
            <a:ext cx="12309036" cy="484880"/>
          </a:xfrm>
          <a:prstGeom prst="rect">
            <a:avLst/>
          </a:prstGeom>
        </p:spPr>
        <p:txBody>
          <a:bodyPr lIns="0" tIns="0" rIns="0" bIns="0" rtlCol="0" anchor="t">
            <a:spAutoFit/>
          </a:bodyPr>
          <a:lstStyle/>
          <a:p>
            <a:pPr algn="just">
              <a:lnSpc>
                <a:spcPts val="4083"/>
              </a:lnSpc>
            </a:pPr>
            <a:r>
              <a:rPr lang="en-US" sz="2584" spc="-2">
                <a:solidFill>
                  <a:srgbClr val="404040"/>
                </a:solidFill>
                <a:latin typeface="Open Sans"/>
              </a:rPr>
              <a:t>Capabilities:</a:t>
            </a:r>
          </a:p>
        </p:txBody>
      </p:sp>
      <p:sp>
        <p:nvSpPr>
          <p:cNvPr id="42" name="TextBox 42"/>
          <p:cNvSpPr txBox="1"/>
          <p:nvPr/>
        </p:nvSpPr>
        <p:spPr>
          <a:xfrm>
            <a:off x="2576217" y="4235639"/>
            <a:ext cx="12309036" cy="2828157"/>
          </a:xfrm>
          <a:prstGeom prst="rect">
            <a:avLst/>
          </a:prstGeom>
        </p:spPr>
        <p:txBody>
          <a:bodyPr lIns="0" tIns="0" rIns="0" bIns="0" rtlCol="0" anchor="t">
            <a:spAutoFit/>
          </a:bodyPr>
          <a:lstStyle/>
          <a:p>
            <a:pPr>
              <a:lnSpc>
                <a:spcPts val="3767"/>
              </a:lnSpc>
            </a:pPr>
            <a:r>
              <a:rPr lang="en-US" sz="2384" spc="-2">
                <a:solidFill>
                  <a:srgbClr val="404040"/>
                </a:solidFill>
                <a:latin typeface="Open Sans"/>
              </a:rPr>
              <a:t>make fields hidden or visible</a:t>
            </a:r>
          </a:p>
          <a:p>
            <a:pPr>
              <a:lnSpc>
                <a:spcPts val="3767"/>
              </a:lnSpc>
            </a:pPr>
            <a:r>
              <a:rPr lang="en-US" sz="2384" spc="-2">
                <a:solidFill>
                  <a:srgbClr val="404040"/>
                </a:solidFill>
                <a:latin typeface="Open Sans"/>
              </a:rPr>
              <a:t>make fields read only or writable</a:t>
            </a:r>
          </a:p>
          <a:p>
            <a:pPr>
              <a:lnSpc>
                <a:spcPts val="3767"/>
              </a:lnSpc>
            </a:pPr>
            <a:r>
              <a:rPr lang="en-US" sz="2384" spc="-2">
                <a:solidFill>
                  <a:srgbClr val="404040"/>
                </a:solidFill>
                <a:latin typeface="Open Sans"/>
              </a:rPr>
              <a:t>make fields optional or mandatory based on the user's role</a:t>
            </a:r>
          </a:p>
          <a:p>
            <a:pPr>
              <a:lnSpc>
                <a:spcPts val="3767"/>
              </a:lnSpc>
            </a:pPr>
            <a:r>
              <a:rPr lang="en-US" sz="2384" spc="-2">
                <a:solidFill>
                  <a:srgbClr val="404040"/>
                </a:solidFill>
                <a:latin typeface="Open Sans"/>
              </a:rPr>
              <a:t>set the value in one field based on the value in other fields</a:t>
            </a:r>
          </a:p>
          <a:p>
            <a:pPr>
              <a:lnSpc>
                <a:spcPts val="3767"/>
              </a:lnSpc>
            </a:pPr>
            <a:r>
              <a:rPr lang="en-US" sz="2384" spc="-2">
                <a:solidFill>
                  <a:srgbClr val="404040"/>
                </a:solidFill>
                <a:latin typeface="Open Sans"/>
              </a:rPr>
              <a:t>modify the options in a choice list based on a user's role</a:t>
            </a:r>
          </a:p>
          <a:p>
            <a:pPr algn="l">
              <a:lnSpc>
                <a:spcPts val="3767"/>
              </a:lnSpc>
            </a:pPr>
            <a:r>
              <a:rPr lang="en-US" sz="2384" spc="-2">
                <a:solidFill>
                  <a:srgbClr val="404040"/>
                </a:solidFill>
                <a:latin typeface="Open Sans"/>
              </a:rPr>
              <a:t>display messages based on a value in a field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40" y="960120"/>
            <a:ext cx="12512546" cy="723900"/>
          </a:xfrm>
          <a:prstGeom prst="rect">
            <a:avLst/>
          </a:prstGeom>
        </p:spPr>
        <p:txBody>
          <a:bodyPr lIns="0" tIns="0" rIns="0" bIns="0" rtlCol="0" anchor="t">
            <a:spAutoFit/>
          </a:bodyPr>
          <a:lstStyle/>
          <a:p>
            <a:pPr algn="l">
              <a:lnSpc>
                <a:spcPts val="5759"/>
              </a:lnSpc>
            </a:pPr>
            <a:r>
              <a:rPr lang="en-US" sz="4800" spc="-5">
                <a:solidFill>
                  <a:srgbClr val="57C534"/>
                </a:solidFill>
                <a:latin typeface="Alata"/>
              </a:rPr>
              <a:t>UI Script</a:t>
            </a:r>
          </a:p>
        </p:txBody>
      </p:sp>
      <p:grpSp>
        <p:nvGrpSpPr>
          <p:cNvPr id="21" name="Group 21"/>
          <p:cNvGrpSpPr/>
          <p:nvPr/>
        </p:nvGrpSpPr>
        <p:grpSpPr>
          <a:xfrm>
            <a:off x="1652343" y="2785290"/>
            <a:ext cx="12698452" cy="3973859"/>
            <a:chOff x="-379782" y="5320"/>
            <a:chExt cx="16931268" cy="5298478"/>
          </a:xfrm>
        </p:grpSpPr>
        <p:sp>
          <p:nvSpPr>
            <p:cNvPr id="22" name="TextBox 22"/>
            <p:cNvSpPr txBox="1"/>
            <p:nvPr/>
          </p:nvSpPr>
          <p:spPr>
            <a:xfrm>
              <a:off x="139439" y="5320"/>
              <a:ext cx="16412047" cy="5298478"/>
            </a:xfrm>
            <a:prstGeom prst="rect">
              <a:avLst/>
            </a:prstGeom>
          </p:spPr>
          <p:txBody>
            <a:bodyPr lIns="0" tIns="0" rIns="0" bIns="0" rtlCol="0" anchor="t">
              <a:spAutoFit/>
            </a:bodyPr>
            <a:lstStyle/>
            <a:p>
              <a:pPr algn="just">
                <a:lnSpc>
                  <a:spcPts val="3101"/>
                </a:lnSpc>
              </a:pPr>
              <a:r>
                <a:rPr lang="en-US" sz="2584" spc="-2" dirty="0">
                  <a:solidFill>
                    <a:srgbClr val="404040"/>
                  </a:solidFill>
                  <a:latin typeface="Open Sans"/>
                </a:rPr>
                <a:t>Provide a way to package client-side JavaScript into a reusable form, similar to how script includes store server-side JavaScript.</a:t>
              </a:r>
            </a:p>
            <a:p>
              <a:pPr algn="just">
                <a:lnSpc>
                  <a:spcPts val="3101"/>
                </a:lnSpc>
              </a:pPr>
              <a:endParaRPr lang="en-US" sz="2584" spc="-2" dirty="0">
                <a:solidFill>
                  <a:srgbClr val="404040"/>
                </a:solidFill>
                <a:latin typeface="Open Sans"/>
              </a:endParaRPr>
            </a:p>
            <a:p>
              <a:pPr algn="just">
                <a:lnSpc>
                  <a:spcPts val="3101"/>
                </a:lnSpc>
              </a:pPr>
              <a:r>
                <a:rPr lang="en-US" sz="2584" spc="-2" dirty="0">
                  <a:solidFill>
                    <a:srgbClr val="404040"/>
                  </a:solidFill>
                  <a:latin typeface="Open Sans"/>
                </a:rPr>
                <a:t>Administrators can create UI scripts and run them from client scripts and other client-side script objects and from HTML code.</a:t>
              </a:r>
            </a:p>
            <a:p>
              <a:pPr algn="just">
                <a:lnSpc>
                  <a:spcPts val="3101"/>
                </a:lnSpc>
              </a:pPr>
              <a:endParaRPr lang="en-US" sz="2584" spc="-2" dirty="0">
                <a:solidFill>
                  <a:srgbClr val="404040"/>
                </a:solidFill>
                <a:latin typeface="Open Sans"/>
              </a:endParaRPr>
            </a:p>
            <a:p>
              <a:pPr algn="just">
                <a:lnSpc>
                  <a:spcPts val="3101"/>
                </a:lnSpc>
              </a:pPr>
              <a:r>
                <a:rPr lang="en-US" sz="2584" spc="-2" dirty="0">
                  <a:solidFill>
                    <a:srgbClr val="404040"/>
                  </a:solidFill>
                  <a:latin typeface="Open Sans"/>
                </a:rPr>
                <a:t>To create UI scripts, navigate to </a:t>
              </a:r>
              <a:r>
                <a:rPr lang="en-US" sz="2584" spc="-2" dirty="0">
                  <a:solidFill>
                    <a:srgbClr val="404040"/>
                  </a:solidFill>
                  <a:latin typeface="Open Sans Bold"/>
                </a:rPr>
                <a:t>System UI &gt; UI Scripts</a:t>
              </a:r>
              <a:r>
                <a:rPr lang="en-US" sz="2584" spc="-2" dirty="0">
                  <a:solidFill>
                    <a:srgbClr val="404040"/>
                  </a:solidFill>
                  <a:latin typeface="Open Sans"/>
                </a:rPr>
                <a:t> and create or edit a record </a:t>
              </a:r>
            </a:p>
            <a:p>
              <a:pPr algn="just">
                <a:lnSpc>
                  <a:spcPts val="3101"/>
                </a:lnSpc>
              </a:pPr>
              <a:endParaRPr lang="en-US" sz="2584" spc="-2" dirty="0">
                <a:solidFill>
                  <a:srgbClr val="404040"/>
                </a:solidFill>
                <a:latin typeface="Open Sans"/>
              </a:endParaRPr>
            </a:p>
            <a:p>
              <a:pPr algn="just">
                <a:lnSpc>
                  <a:spcPts val="4083"/>
                </a:lnSpc>
              </a:pPr>
              <a:endParaRPr lang="en-US" sz="2584" spc="-2" dirty="0">
                <a:solidFill>
                  <a:srgbClr val="404040"/>
                </a:solidFill>
                <a:latin typeface="Open Sans"/>
              </a:endParaRPr>
            </a:p>
          </p:txBody>
        </p:sp>
        <p:grpSp>
          <p:nvGrpSpPr>
            <p:cNvPr id="23" name="Group 23"/>
            <p:cNvGrpSpPr/>
            <p:nvPr/>
          </p:nvGrpSpPr>
          <p:grpSpPr>
            <a:xfrm rot="5400000">
              <a:off x="-630152" y="350189"/>
              <a:ext cx="895582" cy="394841"/>
              <a:chOff x="-63161" y="330200"/>
              <a:chExt cx="748961" cy="330200"/>
            </a:xfrm>
          </p:grpSpPr>
          <p:sp>
            <p:nvSpPr>
              <p:cNvPr id="24" name="Freeform 24"/>
              <p:cNvSpPr/>
              <p:nvPr/>
            </p:nvSpPr>
            <p:spPr>
              <a:xfrm>
                <a:off x="-63161" y="417529"/>
                <a:ext cx="253548" cy="199747"/>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5" name="TextBox 25"/>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6" name="Group 26"/>
            <p:cNvGrpSpPr/>
            <p:nvPr/>
          </p:nvGrpSpPr>
          <p:grpSpPr>
            <a:xfrm rot="5400000">
              <a:off x="-592254" y="3460856"/>
              <a:ext cx="819786" cy="394841"/>
              <a:chOff x="226" y="330200"/>
              <a:chExt cx="685574" cy="330200"/>
            </a:xfrm>
          </p:grpSpPr>
          <p:sp>
            <p:nvSpPr>
              <p:cNvPr id="27" name="Freeform 27"/>
              <p:cNvSpPr/>
              <p:nvPr/>
            </p:nvSpPr>
            <p:spPr>
              <a:xfrm>
                <a:off x="226" y="411269"/>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8" name="TextBox 28"/>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9" name="Group 29"/>
            <p:cNvGrpSpPr/>
            <p:nvPr/>
          </p:nvGrpSpPr>
          <p:grpSpPr>
            <a:xfrm rot="5400000">
              <a:off x="-592254" y="1889134"/>
              <a:ext cx="819786" cy="394841"/>
              <a:chOff x="226" y="330200"/>
              <a:chExt cx="685574" cy="330200"/>
            </a:xfrm>
          </p:grpSpPr>
          <p:sp>
            <p:nvSpPr>
              <p:cNvPr id="30" name="Freeform 30"/>
              <p:cNvSpPr/>
              <p:nvPr/>
            </p:nvSpPr>
            <p:spPr>
              <a:xfrm>
                <a:off x="226" y="409182"/>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1" name="TextBox 31"/>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40" y="960120"/>
            <a:ext cx="12512546" cy="723900"/>
          </a:xfrm>
          <a:prstGeom prst="rect">
            <a:avLst/>
          </a:prstGeom>
        </p:spPr>
        <p:txBody>
          <a:bodyPr lIns="0" tIns="0" rIns="0" bIns="0" rtlCol="0" anchor="t">
            <a:spAutoFit/>
          </a:bodyPr>
          <a:lstStyle/>
          <a:p>
            <a:pPr algn="l">
              <a:lnSpc>
                <a:spcPts val="5759"/>
              </a:lnSpc>
            </a:pPr>
            <a:r>
              <a:rPr lang="en-US" sz="4800" spc="-5">
                <a:solidFill>
                  <a:srgbClr val="57C534"/>
                </a:solidFill>
                <a:latin typeface="Alata"/>
              </a:rPr>
              <a:t>Catalog Client Scripts</a:t>
            </a:r>
          </a:p>
        </p:txBody>
      </p:sp>
      <p:sp>
        <p:nvSpPr>
          <p:cNvPr id="21" name="TextBox 21"/>
          <p:cNvSpPr txBox="1"/>
          <p:nvPr/>
        </p:nvSpPr>
        <p:spPr>
          <a:xfrm>
            <a:off x="1889627" y="2183737"/>
            <a:ext cx="11458656" cy="6321089"/>
          </a:xfrm>
          <a:prstGeom prst="rect">
            <a:avLst/>
          </a:prstGeom>
        </p:spPr>
        <p:txBody>
          <a:bodyPr lIns="0" tIns="0" rIns="0" bIns="0" rtlCol="0" anchor="t">
            <a:spAutoFit/>
          </a:bodyPr>
          <a:lstStyle/>
          <a:p>
            <a:pPr algn="just">
              <a:lnSpc>
                <a:spcPts val="3095"/>
              </a:lnSpc>
            </a:pPr>
            <a:r>
              <a:rPr lang="en-US" sz="2579" spc="-2" dirty="0">
                <a:solidFill>
                  <a:srgbClr val="404040"/>
                </a:solidFill>
                <a:latin typeface="Open Sans"/>
              </a:rPr>
              <a:t>Catalog client-side scripts can add dynamic effects and validation to forms. Scripts can apply to service catalog items or variable sets, allowing administrators to use the same functionality that is available on other forms.</a:t>
            </a:r>
          </a:p>
          <a:p>
            <a:pPr>
              <a:lnSpc>
                <a:spcPts val="3095"/>
              </a:lnSpc>
            </a:pPr>
            <a:endParaRPr lang="en-US" sz="2579" spc="-2" dirty="0">
              <a:solidFill>
                <a:srgbClr val="404040"/>
              </a:solidFill>
              <a:latin typeface="Open Sans"/>
            </a:endParaRPr>
          </a:p>
          <a:p>
            <a:pPr>
              <a:lnSpc>
                <a:spcPts val="3095"/>
              </a:lnSpc>
            </a:pPr>
            <a:r>
              <a:rPr lang="en-US" sz="2579" spc="-2" dirty="0">
                <a:solidFill>
                  <a:srgbClr val="404040"/>
                </a:solidFill>
                <a:latin typeface="Open Sans"/>
              </a:rPr>
              <a:t>Capabilities:</a:t>
            </a:r>
          </a:p>
          <a:p>
            <a:pPr>
              <a:lnSpc>
                <a:spcPts val="3095"/>
              </a:lnSpc>
            </a:pPr>
            <a:endParaRPr lang="en-US" sz="2579" spc="-2" dirty="0">
              <a:solidFill>
                <a:srgbClr val="404040"/>
              </a:solidFill>
              <a:latin typeface="Open Sans"/>
            </a:endParaRPr>
          </a:p>
          <a:p>
            <a:pPr>
              <a:lnSpc>
                <a:spcPts val="4076"/>
              </a:lnSpc>
            </a:pPr>
            <a:r>
              <a:rPr lang="en-US" sz="2579" spc="-2" dirty="0">
                <a:solidFill>
                  <a:srgbClr val="404040"/>
                </a:solidFill>
                <a:latin typeface="Open Sans"/>
              </a:rPr>
              <a:t>   	Get or set variable values.</a:t>
            </a:r>
          </a:p>
          <a:p>
            <a:pPr>
              <a:lnSpc>
                <a:spcPts val="4076"/>
              </a:lnSpc>
            </a:pPr>
            <a:r>
              <a:rPr lang="en-US" sz="2579" spc="-2" dirty="0">
                <a:solidFill>
                  <a:srgbClr val="404040"/>
                </a:solidFill>
                <a:latin typeface="Open Sans"/>
              </a:rPr>
              <a:t>   	Hide or display variables.</a:t>
            </a:r>
          </a:p>
          <a:p>
            <a:pPr>
              <a:lnSpc>
                <a:spcPts val="4076"/>
              </a:lnSpc>
            </a:pPr>
            <a:r>
              <a:rPr lang="en-US" sz="2579" spc="-2" dirty="0">
                <a:solidFill>
                  <a:srgbClr val="404040"/>
                </a:solidFill>
                <a:latin typeface="Open Sans"/>
              </a:rPr>
              <a:t>   	Make variables mandatory or not.</a:t>
            </a:r>
          </a:p>
          <a:p>
            <a:pPr>
              <a:lnSpc>
                <a:spcPts val="4076"/>
              </a:lnSpc>
            </a:pPr>
            <a:r>
              <a:rPr lang="en-US" sz="2579" spc="-2" dirty="0">
                <a:solidFill>
                  <a:srgbClr val="404040"/>
                </a:solidFill>
                <a:latin typeface="Open Sans"/>
              </a:rPr>
              <a:t>   	Validate form submission.</a:t>
            </a:r>
          </a:p>
          <a:p>
            <a:pPr>
              <a:lnSpc>
                <a:spcPts val="4076"/>
              </a:lnSpc>
            </a:pPr>
            <a:r>
              <a:rPr lang="en-US" sz="2579" spc="-2" dirty="0">
                <a:solidFill>
                  <a:srgbClr val="404040"/>
                </a:solidFill>
                <a:latin typeface="Open Sans"/>
              </a:rPr>
              <a:t>  	 Add something to the cart.</a:t>
            </a:r>
          </a:p>
          <a:p>
            <a:pPr>
              <a:lnSpc>
                <a:spcPts val="4076"/>
              </a:lnSpc>
            </a:pPr>
            <a:r>
              <a:rPr lang="en-US" sz="2579" spc="-2" dirty="0">
                <a:solidFill>
                  <a:srgbClr val="404040"/>
                </a:solidFill>
                <a:latin typeface="Open Sans"/>
              </a:rPr>
              <a:t>   	Order something immediately.</a:t>
            </a:r>
          </a:p>
          <a:p>
            <a:pPr algn="l">
              <a:lnSpc>
                <a:spcPts val="3095"/>
              </a:lnSpc>
            </a:pPr>
            <a:endParaRPr lang="en-US" sz="2579" spc="-2" dirty="0">
              <a:solidFill>
                <a:srgbClr val="404040"/>
              </a:solidFill>
              <a:latin typeface="Open Sans"/>
            </a:endParaRPr>
          </a:p>
        </p:txBody>
      </p:sp>
      <p:grpSp>
        <p:nvGrpSpPr>
          <p:cNvPr id="22" name="Group 22"/>
          <p:cNvGrpSpPr/>
          <p:nvPr/>
        </p:nvGrpSpPr>
        <p:grpSpPr>
          <a:xfrm rot="5400000">
            <a:off x="2302897" y="5168837"/>
            <a:ext cx="227388" cy="179137"/>
            <a:chOff x="0" y="0"/>
            <a:chExt cx="253548" cy="199746"/>
          </a:xfrm>
        </p:grpSpPr>
        <p:sp>
          <p:nvSpPr>
            <p:cNvPr id="23" name="Freeform 23"/>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4" name="TextBox 24"/>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5" name="Group 25"/>
          <p:cNvGrpSpPr/>
          <p:nvPr/>
        </p:nvGrpSpPr>
        <p:grpSpPr>
          <a:xfrm rot="5400000">
            <a:off x="2302897" y="5583813"/>
            <a:ext cx="227388" cy="179137"/>
            <a:chOff x="0" y="0"/>
            <a:chExt cx="253548" cy="199746"/>
          </a:xfrm>
        </p:grpSpPr>
        <p:sp>
          <p:nvSpPr>
            <p:cNvPr id="26" name="Freeform 26"/>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7" name="TextBox 27"/>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8" name="Group 28"/>
          <p:cNvGrpSpPr/>
          <p:nvPr/>
        </p:nvGrpSpPr>
        <p:grpSpPr>
          <a:xfrm rot="5400000">
            <a:off x="2302897" y="6105117"/>
            <a:ext cx="227388" cy="179137"/>
            <a:chOff x="0" y="0"/>
            <a:chExt cx="253548" cy="199746"/>
          </a:xfrm>
        </p:grpSpPr>
        <p:sp>
          <p:nvSpPr>
            <p:cNvPr id="29" name="Freeform 29"/>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0" name="TextBox 30"/>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31" name="Group 31"/>
          <p:cNvGrpSpPr/>
          <p:nvPr/>
        </p:nvGrpSpPr>
        <p:grpSpPr>
          <a:xfrm rot="5400000">
            <a:off x="2302897" y="6587166"/>
            <a:ext cx="227388" cy="179137"/>
            <a:chOff x="0" y="0"/>
            <a:chExt cx="253548" cy="199746"/>
          </a:xfrm>
        </p:grpSpPr>
        <p:sp>
          <p:nvSpPr>
            <p:cNvPr id="32" name="Freeform 32"/>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3" name="TextBox 33"/>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34" name="Group 34"/>
          <p:cNvGrpSpPr/>
          <p:nvPr/>
        </p:nvGrpSpPr>
        <p:grpSpPr>
          <a:xfrm rot="5400000">
            <a:off x="2302897" y="7128880"/>
            <a:ext cx="227388" cy="179137"/>
            <a:chOff x="0" y="0"/>
            <a:chExt cx="253548" cy="199746"/>
          </a:xfrm>
        </p:grpSpPr>
        <p:sp>
          <p:nvSpPr>
            <p:cNvPr id="35" name="Freeform 35"/>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6" name="TextBox 36"/>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37" name="Group 37"/>
          <p:cNvGrpSpPr/>
          <p:nvPr/>
        </p:nvGrpSpPr>
        <p:grpSpPr>
          <a:xfrm rot="5400000">
            <a:off x="2302897" y="7610929"/>
            <a:ext cx="227388" cy="179137"/>
            <a:chOff x="0" y="0"/>
            <a:chExt cx="253548" cy="199746"/>
          </a:xfrm>
        </p:grpSpPr>
        <p:sp>
          <p:nvSpPr>
            <p:cNvPr id="38" name="Freeform 38"/>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9" name="TextBox 39"/>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40" y="960120"/>
            <a:ext cx="12512546" cy="723900"/>
          </a:xfrm>
          <a:prstGeom prst="rect">
            <a:avLst/>
          </a:prstGeom>
        </p:spPr>
        <p:txBody>
          <a:bodyPr lIns="0" tIns="0" rIns="0" bIns="0" rtlCol="0" anchor="t">
            <a:spAutoFit/>
          </a:bodyPr>
          <a:lstStyle/>
          <a:p>
            <a:pPr algn="l">
              <a:lnSpc>
                <a:spcPts val="5759"/>
              </a:lnSpc>
            </a:pPr>
            <a:r>
              <a:rPr lang="en-US" sz="4800" spc="-5">
                <a:solidFill>
                  <a:srgbClr val="57C534"/>
                </a:solidFill>
                <a:latin typeface="Alata"/>
              </a:rPr>
              <a:t>Catalog Client Scripts</a:t>
            </a:r>
          </a:p>
        </p:txBody>
      </p:sp>
      <p:sp>
        <p:nvSpPr>
          <p:cNvPr id="21" name="TextBox 21"/>
          <p:cNvSpPr txBox="1"/>
          <p:nvPr/>
        </p:nvSpPr>
        <p:spPr>
          <a:xfrm>
            <a:off x="2151359" y="3513022"/>
            <a:ext cx="2155233" cy="400050"/>
          </a:xfrm>
          <a:prstGeom prst="rect">
            <a:avLst/>
          </a:prstGeom>
        </p:spPr>
        <p:txBody>
          <a:bodyPr lIns="0" tIns="0" rIns="0" bIns="0" rtlCol="0" anchor="t">
            <a:spAutoFit/>
          </a:bodyPr>
          <a:lstStyle/>
          <a:p>
            <a:pPr algn="l">
              <a:lnSpc>
                <a:spcPts val="3132"/>
              </a:lnSpc>
            </a:pPr>
            <a:r>
              <a:rPr lang="en-US" sz="2610" spc="-2">
                <a:solidFill>
                  <a:srgbClr val="404040"/>
                </a:solidFill>
                <a:latin typeface="Open Sans"/>
              </a:rPr>
              <a:t>Example</a:t>
            </a:r>
          </a:p>
        </p:txBody>
      </p:sp>
      <p:pic>
        <p:nvPicPr>
          <p:cNvPr id="22" name="Picture 22"/>
          <p:cNvPicPr>
            <a:picLocks noChangeAspect="1"/>
          </p:cNvPicPr>
          <p:nvPr/>
        </p:nvPicPr>
        <p:blipFill>
          <a:blip r:embed="rId3"/>
          <a:srcRect r="606" b="606"/>
          <a:stretch>
            <a:fillRect/>
          </a:stretch>
        </p:blipFill>
        <p:spPr>
          <a:xfrm>
            <a:off x="3228975" y="4489075"/>
            <a:ext cx="11696700" cy="1694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40" y="960120"/>
            <a:ext cx="12512546" cy="723900"/>
          </a:xfrm>
          <a:prstGeom prst="rect">
            <a:avLst/>
          </a:prstGeom>
        </p:spPr>
        <p:txBody>
          <a:bodyPr lIns="0" tIns="0" rIns="0" bIns="0" rtlCol="0" anchor="t">
            <a:spAutoFit/>
          </a:bodyPr>
          <a:lstStyle/>
          <a:p>
            <a:pPr algn="l">
              <a:lnSpc>
                <a:spcPts val="5759"/>
              </a:lnSpc>
            </a:pPr>
            <a:r>
              <a:rPr lang="en-US" sz="4800" spc="-5">
                <a:solidFill>
                  <a:srgbClr val="57C534"/>
                </a:solidFill>
                <a:latin typeface="Alata"/>
              </a:rPr>
              <a:t>AJAX</a:t>
            </a:r>
          </a:p>
        </p:txBody>
      </p:sp>
      <p:sp>
        <p:nvSpPr>
          <p:cNvPr id="21" name="TextBox 21"/>
          <p:cNvSpPr txBox="1"/>
          <p:nvPr/>
        </p:nvSpPr>
        <p:spPr>
          <a:xfrm>
            <a:off x="2188171" y="2495718"/>
            <a:ext cx="12512549" cy="3947770"/>
          </a:xfrm>
          <a:prstGeom prst="rect">
            <a:avLst/>
          </a:prstGeom>
        </p:spPr>
        <p:txBody>
          <a:bodyPr lIns="0" tIns="0" rIns="0" bIns="0" rtlCol="0" anchor="t">
            <a:spAutoFit/>
          </a:bodyPr>
          <a:lstStyle/>
          <a:p>
            <a:pPr algn="l">
              <a:lnSpc>
                <a:spcPts val="3095"/>
              </a:lnSpc>
            </a:pPr>
            <a:r>
              <a:rPr lang="en-US" sz="2579" spc="-2">
                <a:solidFill>
                  <a:srgbClr val="404040"/>
                </a:solidFill>
                <a:latin typeface="Open Sans"/>
              </a:rPr>
              <a:t>Client scripting for mobile is identical to scripting for the web, with some exceptions. All new scripts must conform to certain guidelines.</a:t>
            </a:r>
          </a:p>
          <a:p>
            <a:pPr algn="l">
              <a:lnSpc>
                <a:spcPts val="3095"/>
              </a:lnSpc>
            </a:pPr>
            <a:endParaRPr lang="en-US" sz="2579" spc="-2">
              <a:solidFill>
                <a:srgbClr val="404040"/>
              </a:solidFill>
              <a:latin typeface="Open Sans"/>
            </a:endParaRPr>
          </a:p>
          <a:p>
            <a:pPr algn="l">
              <a:lnSpc>
                <a:spcPts val="3095"/>
              </a:lnSpc>
            </a:pPr>
            <a:r>
              <a:rPr lang="en-US" sz="2579" spc="-2">
                <a:solidFill>
                  <a:srgbClr val="404040"/>
                </a:solidFill>
                <a:latin typeface="Open Sans"/>
              </a:rPr>
              <a:t>The following items are affected on the mobile platform: </a:t>
            </a:r>
          </a:p>
          <a:p>
            <a:pPr algn="l">
              <a:lnSpc>
                <a:spcPts val="3095"/>
              </a:lnSpc>
            </a:pPr>
            <a:endParaRPr lang="en-US" sz="2579" spc="-2">
              <a:solidFill>
                <a:srgbClr val="404040"/>
              </a:solidFill>
              <a:latin typeface="Open Sans"/>
            </a:endParaRPr>
          </a:p>
          <a:p>
            <a:pPr algn="l">
              <a:lnSpc>
                <a:spcPts val="4076"/>
              </a:lnSpc>
            </a:pPr>
            <a:r>
              <a:rPr lang="en-US" sz="2579" spc="-2">
                <a:solidFill>
                  <a:srgbClr val="404040"/>
                </a:solidFill>
                <a:latin typeface="Open Sans"/>
              </a:rPr>
              <a:t>             Client scripts</a:t>
            </a:r>
          </a:p>
          <a:p>
            <a:pPr algn="l">
              <a:lnSpc>
                <a:spcPts val="4076"/>
              </a:lnSpc>
            </a:pPr>
            <a:r>
              <a:rPr lang="en-US" sz="2579" spc="-2">
                <a:solidFill>
                  <a:srgbClr val="404040"/>
                </a:solidFill>
                <a:latin typeface="Open Sans"/>
              </a:rPr>
              <a:t>             UI policies</a:t>
            </a:r>
          </a:p>
          <a:p>
            <a:pPr algn="l">
              <a:lnSpc>
                <a:spcPts val="4076"/>
              </a:lnSpc>
            </a:pPr>
            <a:r>
              <a:rPr lang="en-US" sz="2579" spc="-2">
                <a:solidFill>
                  <a:srgbClr val="404040"/>
                </a:solidFill>
                <a:latin typeface="Open Sans"/>
              </a:rPr>
              <a:t>             Navigator modules</a:t>
            </a:r>
          </a:p>
          <a:p>
            <a:pPr algn="l">
              <a:lnSpc>
                <a:spcPts val="4076"/>
              </a:lnSpc>
            </a:pPr>
            <a:r>
              <a:rPr lang="en-US" sz="2579" spc="-2">
                <a:solidFill>
                  <a:srgbClr val="404040"/>
                </a:solidFill>
                <a:latin typeface="Open Sans"/>
              </a:rPr>
              <a:t>             UI actions</a:t>
            </a:r>
          </a:p>
        </p:txBody>
      </p:sp>
      <p:grpSp>
        <p:nvGrpSpPr>
          <p:cNvPr id="22" name="Group 22"/>
          <p:cNvGrpSpPr/>
          <p:nvPr/>
        </p:nvGrpSpPr>
        <p:grpSpPr>
          <a:xfrm rot="5400000">
            <a:off x="2830538" y="4587841"/>
            <a:ext cx="227388" cy="179137"/>
            <a:chOff x="0" y="0"/>
            <a:chExt cx="253548" cy="199746"/>
          </a:xfrm>
        </p:grpSpPr>
        <p:sp>
          <p:nvSpPr>
            <p:cNvPr id="23" name="Freeform 23"/>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4" name="TextBox 24"/>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5" name="Group 25"/>
          <p:cNvGrpSpPr/>
          <p:nvPr/>
        </p:nvGrpSpPr>
        <p:grpSpPr>
          <a:xfrm rot="5400000">
            <a:off x="2830538" y="5126958"/>
            <a:ext cx="227388" cy="179137"/>
            <a:chOff x="0" y="0"/>
            <a:chExt cx="253548" cy="199746"/>
          </a:xfrm>
        </p:grpSpPr>
        <p:sp>
          <p:nvSpPr>
            <p:cNvPr id="26" name="Freeform 26"/>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27" name="TextBox 27"/>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28" name="Group 28"/>
          <p:cNvGrpSpPr/>
          <p:nvPr/>
        </p:nvGrpSpPr>
        <p:grpSpPr>
          <a:xfrm rot="5400000">
            <a:off x="2830538" y="5648261"/>
            <a:ext cx="227388" cy="179137"/>
            <a:chOff x="0" y="0"/>
            <a:chExt cx="253548" cy="199746"/>
          </a:xfrm>
        </p:grpSpPr>
        <p:sp>
          <p:nvSpPr>
            <p:cNvPr id="29" name="Freeform 29"/>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0" name="TextBox 30"/>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grpSp>
        <p:nvGrpSpPr>
          <p:cNvPr id="31" name="Group 31"/>
          <p:cNvGrpSpPr/>
          <p:nvPr/>
        </p:nvGrpSpPr>
        <p:grpSpPr>
          <a:xfrm rot="5400000">
            <a:off x="2830538" y="6139230"/>
            <a:ext cx="227388" cy="179137"/>
            <a:chOff x="0" y="0"/>
            <a:chExt cx="253548" cy="199746"/>
          </a:xfrm>
        </p:grpSpPr>
        <p:sp>
          <p:nvSpPr>
            <p:cNvPr id="32" name="Freeform 32"/>
            <p:cNvSpPr/>
            <p:nvPr/>
          </p:nvSpPr>
          <p:spPr>
            <a:xfrm>
              <a:off x="0" y="0"/>
              <a:ext cx="253548" cy="199746"/>
            </a:xfrm>
            <a:custGeom>
              <a:avLst/>
              <a:gdLst/>
              <a:ahLst/>
              <a:cxnLst/>
              <a:rect l="l" t="t" r="r" b="b"/>
              <a:pathLst>
                <a:path w="253548" h="199746">
                  <a:moveTo>
                    <a:pt x="126774" y="0"/>
                  </a:moveTo>
                  <a:lnTo>
                    <a:pt x="253548" y="199746"/>
                  </a:lnTo>
                  <a:lnTo>
                    <a:pt x="0" y="199746"/>
                  </a:lnTo>
                  <a:lnTo>
                    <a:pt x="126774" y="0"/>
                  </a:lnTo>
                  <a:close/>
                </a:path>
              </a:pathLst>
            </a:custGeom>
            <a:solidFill>
              <a:srgbClr val="57C534"/>
            </a:solidFill>
          </p:spPr>
          <p:txBody>
            <a:bodyPr/>
            <a:lstStyle/>
            <a:p>
              <a:endParaRPr lang="en-US"/>
            </a:p>
          </p:txBody>
        </p:sp>
        <p:sp>
          <p:nvSpPr>
            <p:cNvPr id="33" name="TextBox 33"/>
            <p:cNvSpPr txBox="1"/>
            <p:nvPr/>
          </p:nvSpPr>
          <p:spPr>
            <a:xfrm>
              <a:off x="127000" y="330200"/>
              <a:ext cx="558800" cy="330200"/>
            </a:xfrm>
            <a:prstGeom prst="rect">
              <a:avLst/>
            </a:prstGeom>
          </p:spPr>
          <p:txBody>
            <a:bodyPr lIns="50800" tIns="50800" rIns="50800" bIns="50800" rtlCol="0" anchor="ctr"/>
            <a:lstStyle/>
            <a:p>
              <a:pPr algn="ctr">
                <a:lnSpc>
                  <a:spcPts val="1440"/>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40" y="960120"/>
            <a:ext cx="12512546" cy="723900"/>
          </a:xfrm>
          <a:prstGeom prst="rect">
            <a:avLst/>
          </a:prstGeom>
        </p:spPr>
        <p:txBody>
          <a:bodyPr lIns="0" tIns="0" rIns="0" bIns="0" rtlCol="0" anchor="t">
            <a:spAutoFit/>
          </a:bodyPr>
          <a:lstStyle/>
          <a:p>
            <a:pPr algn="l">
              <a:lnSpc>
                <a:spcPts val="5759"/>
              </a:lnSpc>
            </a:pPr>
            <a:r>
              <a:rPr lang="en-US" sz="4800" spc="-5">
                <a:solidFill>
                  <a:srgbClr val="57C534"/>
                </a:solidFill>
                <a:latin typeface="Alata"/>
              </a:rPr>
              <a:t>GlideAjax</a:t>
            </a:r>
          </a:p>
        </p:txBody>
      </p:sp>
      <p:sp>
        <p:nvSpPr>
          <p:cNvPr id="21" name="TextBox 21"/>
          <p:cNvSpPr txBox="1"/>
          <p:nvPr/>
        </p:nvSpPr>
        <p:spPr>
          <a:xfrm>
            <a:off x="2049925" y="2068830"/>
            <a:ext cx="12512549" cy="390525"/>
          </a:xfrm>
          <a:prstGeom prst="rect">
            <a:avLst/>
          </a:prstGeom>
        </p:spPr>
        <p:txBody>
          <a:bodyPr lIns="0" tIns="0" rIns="0" bIns="0" rtlCol="0" anchor="t">
            <a:spAutoFit/>
          </a:bodyPr>
          <a:lstStyle/>
          <a:p>
            <a:pPr algn="l">
              <a:lnSpc>
                <a:spcPts val="3095"/>
              </a:lnSpc>
            </a:pPr>
            <a:r>
              <a:rPr lang="en-US" sz="2579" spc="-2">
                <a:solidFill>
                  <a:srgbClr val="404040"/>
                </a:solidFill>
                <a:latin typeface="Open Sans"/>
              </a:rPr>
              <a:t>Allows the execution of server-side code from the client</a:t>
            </a:r>
          </a:p>
        </p:txBody>
      </p:sp>
      <p:pic>
        <p:nvPicPr>
          <p:cNvPr id="22" name="Picture 22"/>
          <p:cNvPicPr>
            <a:picLocks noChangeAspect="1"/>
          </p:cNvPicPr>
          <p:nvPr/>
        </p:nvPicPr>
        <p:blipFill>
          <a:blip r:embed="rId3"/>
          <a:srcRect/>
          <a:stretch>
            <a:fillRect/>
          </a:stretch>
        </p:blipFill>
        <p:spPr>
          <a:xfrm>
            <a:off x="2645674" y="4845050"/>
            <a:ext cx="12115800" cy="3314700"/>
          </a:xfrm>
          <a:prstGeom prst="rect">
            <a:avLst/>
          </a:prstGeom>
        </p:spPr>
      </p:pic>
      <p:sp>
        <p:nvSpPr>
          <p:cNvPr id="23" name="TextBox 23"/>
          <p:cNvSpPr txBox="1"/>
          <p:nvPr/>
        </p:nvSpPr>
        <p:spPr>
          <a:xfrm>
            <a:off x="2049925" y="4118101"/>
            <a:ext cx="12512549" cy="390525"/>
          </a:xfrm>
          <a:prstGeom prst="rect">
            <a:avLst/>
          </a:prstGeom>
        </p:spPr>
        <p:txBody>
          <a:bodyPr lIns="0" tIns="0" rIns="0" bIns="0" rtlCol="0" anchor="t">
            <a:spAutoFit/>
          </a:bodyPr>
          <a:lstStyle/>
          <a:p>
            <a:pPr algn="l">
              <a:lnSpc>
                <a:spcPts val="3095"/>
              </a:lnSpc>
            </a:pPr>
            <a:r>
              <a:rPr lang="en-US" sz="2579" spc="-2">
                <a:solidFill>
                  <a:srgbClr val="404040"/>
                </a:solidFill>
                <a:latin typeface="Open Sans"/>
              </a:rPr>
              <a:t>Example: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40" y="960120"/>
            <a:ext cx="12512546" cy="723900"/>
          </a:xfrm>
          <a:prstGeom prst="rect">
            <a:avLst/>
          </a:prstGeom>
        </p:spPr>
        <p:txBody>
          <a:bodyPr lIns="0" tIns="0" rIns="0" bIns="0" rtlCol="0" anchor="t">
            <a:spAutoFit/>
          </a:bodyPr>
          <a:lstStyle/>
          <a:p>
            <a:pPr algn="l">
              <a:lnSpc>
                <a:spcPts val="5759"/>
              </a:lnSpc>
            </a:pPr>
            <a:r>
              <a:rPr lang="en-US" sz="4800" spc="-5">
                <a:solidFill>
                  <a:srgbClr val="57C534"/>
                </a:solidFill>
                <a:latin typeface="Alata"/>
              </a:rPr>
              <a:t>GlideAjax</a:t>
            </a:r>
          </a:p>
        </p:txBody>
      </p:sp>
      <p:sp>
        <p:nvSpPr>
          <p:cNvPr id="21" name="TextBox 21"/>
          <p:cNvSpPr txBox="1"/>
          <p:nvPr/>
        </p:nvSpPr>
        <p:spPr>
          <a:xfrm>
            <a:off x="1897768" y="2317013"/>
            <a:ext cx="12512549" cy="390525"/>
          </a:xfrm>
          <a:prstGeom prst="rect">
            <a:avLst/>
          </a:prstGeom>
        </p:spPr>
        <p:txBody>
          <a:bodyPr lIns="0" tIns="0" rIns="0" bIns="0" rtlCol="0" anchor="t">
            <a:spAutoFit/>
          </a:bodyPr>
          <a:lstStyle/>
          <a:p>
            <a:pPr algn="l">
              <a:lnSpc>
                <a:spcPts val="3095"/>
              </a:lnSpc>
            </a:pPr>
            <a:r>
              <a:rPr lang="en-US" sz="2579" spc="-2">
                <a:solidFill>
                  <a:srgbClr val="404040"/>
                </a:solidFill>
                <a:latin typeface="Open Sans"/>
              </a:rPr>
              <a:t>Example of asynchronous GlideAjax script</a:t>
            </a:r>
          </a:p>
        </p:txBody>
      </p:sp>
      <p:pic>
        <p:nvPicPr>
          <p:cNvPr id="22" name="Picture 22"/>
          <p:cNvPicPr>
            <a:picLocks noChangeAspect="1"/>
          </p:cNvPicPr>
          <p:nvPr/>
        </p:nvPicPr>
        <p:blipFill>
          <a:blip r:embed="rId3"/>
          <a:srcRect r="185" b="185"/>
          <a:stretch>
            <a:fillRect/>
          </a:stretch>
        </p:blipFill>
        <p:spPr>
          <a:xfrm>
            <a:off x="2691553" y="2880022"/>
            <a:ext cx="12401550" cy="51244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57BA2D6CC2014F87AB3B645D4D31B8" ma:contentTypeVersion="7" ma:contentTypeDescription="Create a new document." ma:contentTypeScope="" ma:versionID="54f16352d224eeb925395309cf6faba2">
  <xsd:schema xmlns:xsd="http://www.w3.org/2001/XMLSchema" xmlns:xs="http://www.w3.org/2001/XMLSchema" xmlns:p="http://schemas.microsoft.com/office/2006/metadata/properties" xmlns:ns2="28813b0e-31b9-4531-812d-c3660896d2eb" targetNamespace="http://schemas.microsoft.com/office/2006/metadata/properties" ma:root="true" ma:fieldsID="e867cbaf6794b4727e3112686ac8f278" ns2:_="">
    <xsd:import namespace="28813b0e-31b9-4531-812d-c3660896d2e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13b0e-31b9-4531-812d-c3660896d2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A2B72F-3E34-4653-BD00-921B8E03E769}"/>
</file>

<file path=customXml/itemProps2.xml><?xml version="1.0" encoding="utf-8"?>
<ds:datastoreItem xmlns:ds="http://schemas.openxmlformats.org/officeDocument/2006/customXml" ds:itemID="{C0379593-7383-4396-8B72-C9082101F487}"/>
</file>

<file path=customXml/itemProps3.xml><?xml version="1.0" encoding="utf-8"?>
<ds:datastoreItem xmlns:ds="http://schemas.openxmlformats.org/officeDocument/2006/customXml" ds:itemID="{0640ADBC-3A6E-459B-A484-C962EC77C5E3}"/>
</file>

<file path=docProps/app.xml><?xml version="1.0" encoding="utf-8"?>
<Properties xmlns="http://schemas.openxmlformats.org/officeDocument/2006/extended-properties" xmlns:vt="http://schemas.openxmlformats.org/officeDocument/2006/docPropsVTypes">
  <TotalTime>61</TotalTime>
  <Words>570</Words>
  <Application>Microsoft Office PowerPoint</Application>
  <PresentationFormat>Custom</PresentationFormat>
  <Paragraphs>79</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Open Sans</vt:lpstr>
      <vt:lpstr>Arial</vt:lpstr>
      <vt:lpstr>Calibri</vt:lpstr>
      <vt:lpstr>Open Sans Bold</vt:lpstr>
      <vt:lpstr>Alata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Client-Side Scripting.pptx</dc:title>
  <cp:lastModifiedBy>ERIKA BABUYO</cp:lastModifiedBy>
  <cp:revision>5</cp:revision>
  <dcterms:created xsi:type="dcterms:W3CDTF">2006-08-16T00:00:00Z</dcterms:created>
  <dcterms:modified xsi:type="dcterms:W3CDTF">2023-09-25T00:07:42Z</dcterms:modified>
  <dc:identifier>DAFGuNCS0fs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0x0101007757BA2D6CC2014F87AB3B645D4D31B8</vt:lpwstr>
  </property>
</Properties>
</file>