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3" r:id="rId2"/>
    <p:sldId id="272" r:id="rId3"/>
    <p:sldId id="267" r:id="rId4"/>
    <p:sldId id="268" r:id="rId5"/>
    <p:sldId id="274" r:id="rId6"/>
    <p:sldId id="271" r:id="rId7"/>
    <p:sldId id="269" r:id="rId8"/>
  </p:sldIdLst>
  <p:sldSz cx="18288000" cy="10287000"/>
  <p:notesSz cx="6858000" cy="9144000"/>
  <p:embeddedFontLst>
    <p:embeddedFont>
      <p:font typeface="Alata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Bold" panose="020B0806030504020204" charset="0"/>
      <p:regular r:id="rId19"/>
      <p:bold r:id="rId20"/>
    </p:embeddedFont>
    <p:embeddedFont>
      <p:font typeface="Open Sans Italics" panose="020B0604020202020204" charset="0"/>
      <p:regular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37" y="962051"/>
            <a:ext cx="1251255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spc="-4" dirty="0">
                <a:solidFill>
                  <a:srgbClr val="57C534"/>
                </a:solidFill>
                <a:latin typeface="Alata"/>
              </a:rPr>
              <a:t>Exercise: Create a Branch for the Client-side Scripting Module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0637" y="2592917"/>
            <a:ext cx="11643363" cy="7625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95"/>
              </a:lnSpc>
            </a:pPr>
            <a:r>
              <a:rPr lang="en-US" sz="2400" b="0" i="0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In this exercise, you will create a branch of the </a:t>
            </a:r>
            <a:r>
              <a:rPr lang="en-US" sz="2400" b="0" i="1" dirty="0" err="1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NeedIt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 application for the Client-side Scripting module that includes the application files used in the module.</a:t>
            </a:r>
          </a:p>
          <a:p>
            <a:pPr algn="l">
              <a:lnSpc>
                <a:spcPts val="3095"/>
              </a:lnSpc>
            </a:pPr>
            <a:endParaRPr lang="en-US" sz="2400" spc="-2" dirty="0">
              <a:solidFill>
                <a:srgbClr val="808080"/>
              </a:solidFill>
              <a:latin typeface="Open Sans Bold"/>
            </a:endParaRPr>
          </a:p>
          <a:p>
            <a:pPr marL="669989" lvl="1" indent="-514350" algn="l">
              <a:lnSpc>
                <a:spcPts val="3586"/>
              </a:lnSpc>
              <a:buAutoNum type="arabicPeriod"/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If the </a:t>
            </a:r>
            <a:r>
              <a:rPr lang="en-US" sz="2200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NeedIt</a:t>
            </a: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 application is not open in Studio from the previous exercise, open it now.</a:t>
            </a:r>
          </a:p>
          <a:p>
            <a:pPr marL="1127189" lvl="2" indent="-514350">
              <a:lnSpc>
                <a:spcPts val="3586"/>
              </a:lnSpc>
              <a:buFont typeface="+mj-lt"/>
              <a:buAutoNum type="alphaLcPeriod"/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In the main ServiceNow browser window, use the All menu to open </a:t>
            </a:r>
            <a:r>
              <a:rPr lang="en-US" sz="2200" b="1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System Applications &gt; Studio</a:t>
            </a: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.</a:t>
            </a:r>
          </a:p>
          <a:p>
            <a:pPr marL="1127189" lvl="2" indent="-514350">
              <a:lnSpc>
                <a:spcPts val="3586"/>
              </a:lnSpc>
              <a:buFont typeface="+mj-lt"/>
              <a:buAutoNum type="alphaLcPeriod"/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In the Select Application dialog, click the </a:t>
            </a:r>
            <a:r>
              <a:rPr lang="en-US" sz="2200" b="1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NeedIt</a:t>
            </a: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 application.</a:t>
            </a:r>
          </a:p>
          <a:p>
            <a:pPr marL="669989" lvl="1" indent="-514350" algn="l">
              <a:lnSpc>
                <a:spcPts val="3586"/>
              </a:lnSpc>
              <a:buAutoNum type="arabicPeriod"/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In Studio, open the </a:t>
            </a:r>
            <a:r>
              <a:rPr lang="en-US" sz="2200" b="1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Source Control menu </a:t>
            </a: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and select the </a:t>
            </a:r>
            <a:r>
              <a:rPr lang="en-US" sz="2200" b="1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Create Branch </a:t>
            </a: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menu item.</a:t>
            </a:r>
          </a:p>
          <a:p>
            <a:pPr marL="669989" lvl="1" indent="-514350" algn="l">
              <a:lnSpc>
                <a:spcPts val="3586"/>
              </a:lnSpc>
              <a:buAutoNum type="arabicPeriod"/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Configure the branch.</a:t>
            </a:r>
          </a:p>
          <a:p>
            <a:pPr marL="1070039" lvl="3">
              <a:lnSpc>
                <a:spcPts val="3586"/>
              </a:lnSpc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Branch Name: </a:t>
            </a:r>
            <a:r>
              <a:rPr lang="en-US" sz="2200" b="1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ClientScriptsModule</a:t>
            </a:r>
            <a:endParaRPr lang="en-US" sz="2200" b="1" spc="-2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  <a:p>
            <a:pPr marL="1070039" lvl="3">
              <a:lnSpc>
                <a:spcPts val="3586"/>
              </a:lnSpc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Create from Tag: </a:t>
            </a:r>
            <a:r>
              <a:rPr lang="en-US" sz="2200" b="1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LoadForClientScriptsModule</a:t>
            </a:r>
            <a:endParaRPr lang="en-US" sz="2200" b="1" spc="-2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  <a:p>
            <a:pPr marL="669989" lvl="1" indent="-514350" algn="l">
              <a:lnSpc>
                <a:spcPts val="3586"/>
              </a:lnSpc>
              <a:buAutoNum type="arabicPeriod"/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Click the Create Branch button.</a:t>
            </a:r>
          </a:p>
          <a:p>
            <a:pPr marL="669989" lvl="1" indent="-514350" algn="l">
              <a:lnSpc>
                <a:spcPts val="3586"/>
              </a:lnSpc>
              <a:buAutoNum type="arabicPeriod"/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Click the Close button.</a:t>
            </a:r>
          </a:p>
          <a:p>
            <a:pPr marL="669989" lvl="1" indent="-514350" algn="l">
              <a:lnSpc>
                <a:spcPts val="3586"/>
              </a:lnSpc>
              <a:buAutoNum type="arabicPeriod"/>
            </a:pPr>
            <a:r>
              <a:rPr lang="en-US" sz="2200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To load the application files included in the tag, return to the main ServiceNow browser tab (not Studio) and click the browser's reload button to refresh the page.</a:t>
            </a:r>
          </a:p>
          <a:p>
            <a:pPr marL="155639" lvl="1" algn="l">
              <a:lnSpc>
                <a:spcPts val="3586"/>
              </a:lnSpc>
            </a:pPr>
            <a:endParaRPr lang="en-US" sz="2579" spc="-2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pic>
        <p:nvPicPr>
          <p:cNvPr id="1028" name="Picture 4" descr="Open the Source Control menu and Create Branch menu item.">
            <a:extLst>
              <a:ext uri="{FF2B5EF4-FFF2-40B4-BE49-F238E27FC236}">
                <a16:creationId xmlns:a16="http://schemas.microsoft.com/office/drawing/2014/main" id="{BC8961E3-46FE-FDA0-85A8-23755EA0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060" y="3181238"/>
            <a:ext cx="3557587" cy="539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30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37" y="962051"/>
            <a:ext cx="1251255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spc="-4">
                <a:solidFill>
                  <a:srgbClr val="57C534"/>
                </a:solidFill>
                <a:latin typeface="Alata"/>
              </a:rPr>
              <a:t>Exercise: Test Client Script Types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0637" y="2616199"/>
            <a:ext cx="12512550" cy="6574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5"/>
              </a:lnSpc>
            </a:pPr>
            <a:r>
              <a:rPr lang="en-US" sz="2579" spc="-2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/>
              </a:rPr>
              <a:t>In this exercise you will test the </a:t>
            </a:r>
            <a:r>
              <a:rPr lang="en-US" sz="2579" spc="-2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Italics"/>
              </a:rPr>
              <a:t>onLoad</a:t>
            </a:r>
            <a:r>
              <a:rPr lang="en-US" sz="2579" spc="-2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/>
              </a:rPr>
              <a:t>, </a:t>
            </a:r>
            <a:r>
              <a:rPr lang="en-US" sz="2579" spc="-2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Italics"/>
              </a:rPr>
              <a:t>onChange</a:t>
            </a:r>
            <a:r>
              <a:rPr lang="en-US" sz="2579" spc="-2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/>
              </a:rPr>
              <a:t>, and </a:t>
            </a:r>
            <a:r>
              <a:rPr lang="en-US" sz="2579" spc="-2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Italics"/>
              </a:rPr>
              <a:t>onSubmit</a:t>
            </a:r>
            <a:r>
              <a:rPr lang="en-US" sz="2579" spc="-2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/>
              </a:rPr>
              <a:t> Client Script types using pre-built Client Scripts from the GitHub repository you forked.</a:t>
            </a:r>
          </a:p>
          <a:p>
            <a:pPr algn="l">
              <a:lnSpc>
                <a:spcPts val="3095"/>
              </a:lnSpc>
            </a:pPr>
            <a:endParaRPr lang="en-US" sz="2579" spc="-2" dirty="0">
              <a:solidFill>
                <a:srgbClr val="808080"/>
              </a:solidFill>
              <a:latin typeface="Open Sans"/>
            </a:endParaRPr>
          </a:p>
          <a:p>
            <a:pPr algn="l">
              <a:lnSpc>
                <a:spcPts val="3095"/>
              </a:lnSpc>
            </a:pPr>
            <a:r>
              <a:rPr lang="en-US" sz="2579" spc="-2" dirty="0">
                <a:solidFill>
                  <a:srgbClr val="808080"/>
                </a:solidFill>
                <a:latin typeface="Open Sans Bold"/>
              </a:rPr>
              <a:t>Preparation</a:t>
            </a:r>
          </a:p>
          <a:p>
            <a:pPr algn="l">
              <a:lnSpc>
                <a:spcPts val="3095"/>
              </a:lnSpc>
            </a:pPr>
            <a:endParaRPr lang="en-US" sz="2579" spc="-2" dirty="0">
              <a:solidFill>
                <a:srgbClr val="808080"/>
              </a:solidFill>
              <a:latin typeface="Open Sans Bold"/>
            </a:endParaRPr>
          </a:p>
          <a:p>
            <a:pPr marL="155639" lvl="1" algn="l">
              <a:lnSpc>
                <a:spcPts val="3586"/>
              </a:lnSpc>
            </a:pPr>
            <a:r>
              <a:rPr lang="en-US" sz="2579" b="1" spc="-2" dirty="0">
                <a:solidFill>
                  <a:srgbClr val="92D050"/>
                </a:solidFill>
                <a:latin typeface="Open Sans"/>
              </a:rPr>
              <a:t>1. 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If the </a:t>
            </a:r>
            <a:r>
              <a:rPr lang="en-US" sz="2579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Italics"/>
              </a:rPr>
              <a:t>NeedIt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 application is not open in Studio from the last exercise, open it now.</a:t>
            </a:r>
          </a:p>
          <a:p>
            <a:pPr marL="679821" lvl="2" algn="l">
              <a:lnSpc>
                <a:spcPts val="3586"/>
              </a:lnSpc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a. In the main ServiceNow browser window, open the </a:t>
            </a:r>
            <a:r>
              <a:rPr lang="en-US" sz="2579" spc="-2" dirty="0">
                <a:solidFill>
                  <a:srgbClr val="898989"/>
                </a:solidFill>
                <a:latin typeface="Open Sans Bold"/>
              </a:rPr>
              <a:t>All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 menu.</a:t>
            </a:r>
          </a:p>
          <a:p>
            <a:pPr marL="679821" lvl="2" algn="l">
              <a:lnSpc>
                <a:spcPts val="3586"/>
              </a:lnSpc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b. In the </a:t>
            </a:r>
            <a:r>
              <a:rPr lang="en-US" sz="2579" spc="-2" dirty="0">
                <a:solidFill>
                  <a:srgbClr val="898989"/>
                </a:solidFill>
                <a:latin typeface="Open Sans Italics"/>
              </a:rPr>
              <a:t>Filter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 field, enter </a:t>
            </a:r>
            <a:r>
              <a:rPr lang="en-US" sz="2579" spc="-2" dirty="0">
                <a:solidFill>
                  <a:srgbClr val="898989"/>
                </a:solidFill>
                <a:latin typeface="Open Sans Bold"/>
              </a:rPr>
              <a:t>Studio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.</a:t>
            </a:r>
          </a:p>
          <a:p>
            <a:pPr marL="679821" lvl="2" algn="l">
              <a:lnSpc>
                <a:spcPts val="3586"/>
              </a:lnSpc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c. Open </a:t>
            </a:r>
            <a:r>
              <a:rPr lang="en-US" sz="2579" spc="-2" dirty="0">
                <a:solidFill>
                  <a:srgbClr val="898989"/>
                </a:solidFill>
                <a:latin typeface="Open Sans Bold"/>
              </a:rPr>
              <a:t>System Applications &gt; Studio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.</a:t>
            </a:r>
          </a:p>
          <a:p>
            <a:pPr marL="679821" lvl="2" algn="l">
              <a:lnSpc>
                <a:spcPts val="3586"/>
              </a:lnSpc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d. In the </a:t>
            </a:r>
            <a:r>
              <a:rPr lang="en-US" sz="2579" spc="-2" dirty="0">
                <a:solidFill>
                  <a:srgbClr val="898989"/>
                </a:solidFill>
                <a:latin typeface="Open Sans Italics"/>
              </a:rPr>
              <a:t>Select Application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 dialog, click the </a:t>
            </a:r>
            <a:r>
              <a:rPr lang="en-US" sz="2579" spc="-2" dirty="0" err="1">
                <a:solidFill>
                  <a:srgbClr val="898989"/>
                </a:solidFill>
                <a:latin typeface="Open Sans Bold"/>
              </a:rPr>
              <a:t>NeedIt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 application.</a:t>
            </a:r>
          </a:p>
          <a:p>
            <a:pPr marL="155639" lvl="1" algn="l">
              <a:lnSpc>
                <a:spcPts val="3586"/>
              </a:lnSpc>
            </a:pPr>
            <a:r>
              <a:rPr lang="en-US" sz="2579" b="1" spc="-2" dirty="0">
                <a:solidFill>
                  <a:srgbClr val="92D050"/>
                </a:solidFill>
                <a:latin typeface="Open Sans"/>
              </a:rPr>
              <a:t>2</a:t>
            </a:r>
            <a:r>
              <a:rPr lang="en-US" sz="2579" spc="-2" dirty="0">
                <a:solidFill>
                  <a:srgbClr val="92D050"/>
                </a:solidFill>
                <a:latin typeface="Open Sans"/>
              </a:rPr>
              <a:t>. 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Make the </a:t>
            </a:r>
            <a:r>
              <a:rPr lang="en-US" sz="2579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Italics"/>
              </a:rPr>
              <a:t>NeedIt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Italics"/>
              </a:rPr>
              <a:t> </a:t>
            </a:r>
            <a:r>
              <a:rPr lang="en-US" sz="2579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Italics"/>
              </a:rPr>
              <a:t>onLoad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Italics"/>
              </a:rPr>
              <a:t> Example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 Client Script active.</a:t>
            </a:r>
          </a:p>
          <a:p>
            <a:pPr marL="679821" lvl="2" algn="l">
              <a:lnSpc>
                <a:spcPts val="3586"/>
              </a:lnSpc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a. In Studio, use the Application Explorer to open </a:t>
            </a:r>
            <a:r>
              <a:rPr lang="en-US" sz="2579" spc="-2" dirty="0">
                <a:solidFill>
                  <a:srgbClr val="898989"/>
                </a:solidFill>
                <a:latin typeface="Open Sans Bold"/>
              </a:rPr>
              <a:t>Client Development &gt; Client Scripts &gt; </a:t>
            </a:r>
            <a:r>
              <a:rPr lang="en-US" sz="2579" spc="-2" dirty="0" err="1">
                <a:solidFill>
                  <a:srgbClr val="898989"/>
                </a:solidFill>
                <a:latin typeface="Open Sans Bold"/>
              </a:rPr>
              <a:t>NeedIt</a:t>
            </a:r>
            <a:r>
              <a:rPr lang="en-US" sz="2579" spc="-2" dirty="0">
                <a:solidFill>
                  <a:srgbClr val="898989"/>
                </a:solidFill>
                <a:latin typeface="Open Sans Bold"/>
              </a:rPr>
              <a:t> </a:t>
            </a:r>
            <a:r>
              <a:rPr lang="en-US" sz="2579" spc="-2" dirty="0" err="1">
                <a:solidFill>
                  <a:srgbClr val="898989"/>
                </a:solidFill>
                <a:latin typeface="Open Sans Bold"/>
              </a:rPr>
              <a:t>onLoad</a:t>
            </a:r>
            <a:r>
              <a:rPr lang="en-US" sz="2579" spc="-2" dirty="0">
                <a:solidFill>
                  <a:srgbClr val="898989"/>
                </a:solidFill>
                <a:latin typeface="Open Sans Bold"/>
              </a:rPr>
              <a:t> Example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.</a:t>
            </a:r>
          </a:p>
          <a:p>
            <a:pPr marL="679821" lvl="2" algn="l">
              <a:lnSpc>
                <a:spcPts val="3586"/>
              </a:lnSpc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b. Select the </a:t>
            </a:r>
            <a:r>
              <a:rPr lang="en-US" sz="2579" spc="-2" dirty="0">
                <a:solidFill>
                  <a:srgbClr val="898989"/>
                </a:solidFill>
                <a:latin typeface="Open Sans Bold"/>
              </a:rPr>
              <a:t>Active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 option.</a:t>
            </a:r>
          </a:p>
        </p:txBody>
      </p:sp>
    </p:spTree>
    <p:extLst>
      <p:ext uri="{BB962C8B-B14F-4D97-AF65-F5344CB8AC3E}">
        <p14:creationId xmlns:p14="http://schemas.microsoft.com/office/powerpoint/2010/main" val="420771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37" y="962051"/>
            <a:ext cx="1251255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spc="-4">
                <a:solidFill>
                  <a:srgbClr val="57C534"/>
                </a:solidFill>
                <a:latin typeface="Alata"/>
              </a:rPr>
              <a:t>Exercise: Test Client Script Types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0637" y="2434000"/>
            <a:ext cx="12512550" cy="294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4398" lvl="2" algn="l">
              <a:lnSpc>
                <a:spcPts val="3947"/>
              </a:lnSpc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c. Examine the configuration to see which table the script is for.</a:t>
            </a:r>
          </a:p>
          <a:p>
            <a:pPr algn="l">
              <a:lnSpc>
                <a:spcPts val="3947"/>
              </a:lnSpc>
            </a:pPr>
            <a:r>
              <a:rPr lang="en-US" sz="2579" spc="-2" dirty="0">
                <a:solidFill>
                  <a:srgbClr val="57C534"/>
                </a:solidFill>
                <a:latin typeface="Open Sans"/>
              </a:rPr>
              <a:t>3.</a:t>
            </a:r>
            <a:r>
              <a:rPr lang="en-US" sz="2579" spc="-2" dirty="0">
                <a:solidFill>
                  <a:srgbClr val="808080"/>
                </a:solidFill>
                <a:latin typeface="Open Sans"/>
              </a:rPr>
              <a:t> 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Examine the 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Italics"/>
              </a:rPr>
              <a:t>Script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 field to determine what the script does.</a:t>
            </a:r>
          </a:p>
          <a:p>
            <a:pPr algn="l">
              <a:lnSpc>
                <a:spcPts val="3947"/>
              </a:lnSpc>
            </a:pPr>
            <a:r>
              <a:rPr lang="en-US" sz="2579" spc="-2" dirty="0">
                <a:solidFill>
                  <a:srgbClr val="57C534"/>
                </a:solidFill>
                <a:latin typeface="Open Sans"/>
              </a:rPr>
              <a:t>4.</a:t>
            </a:r>
            <a:r>
              <a:rPr lang="en-US" sz="2579" spc="-2" dirty="0">
                <a:solidFill>
                  <a:srgbClr val="808080"/>
                </a:solidFill>
                <a:latin typeface="Open Sans"/>
              </a:rPr>
              <a:t> 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Click the 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</a:rPr>
              <a:t>Update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 button.</a:t>
            </a:r>
          </a:p>
          <a:p>
            <a:pPr algn="l">
              <a:lnSpc>
                <a:spcPts val="3947"/>
              </a:lnSpc>
            </a:pPr>
            <a:r>
              <a:rPr lang="en-US" sz="2579" spc="-2" dirty="0">
                <a:solidFill>
                  <a:srgbClr val="57C534"/>
                </a:solidFill>
                <a:latin typeface="Open Sans"/>
              </a:rPr>
              <a:t>5.</a:t>
            </a:r>
            <a:r>
              <a:rPr lang="en-US" sz="2579" spc="-2" dirty="0">
                <a:solidFill>
                  <a:srgbClr val="808080"/>
                </a:solidFill>
                <a:latin typeface="Open Sans"/>
              </a:rPr>
              <a:t> 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Using the same strategy, make the </a:t>
            </a:r>
            <a:r>
              <a:rPr lang="en-US" sz="2579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</a:rPr>
              <a:t>NeedIt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</a:rPr>
              <a:t> </a:t>
            </a:r>
            <a:r>
              <a:rPr lang="en-US" sz="2579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</a:rPr>
              <a:t>onSubmit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</a:rPr>
              <a:t> Example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 and the </a:t>
            </a:r>
            <a:r>
              <a:rPr lang="en-US" sz="2579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</a:rPr>
              <a:t>NeedIt</a:t>
            </a:r>
            <a:endParaRPr lang="en-US" sz="2579" spc="-2" dirty="0">
              <a:solidFill>
                <a:schemeClr val="tx1">
                  <a:lumMod val="75000"/>
                  <a:lumOff val="25000"/>
                </a:schemeClr>
              </a:solidFill>
              <a:latin typeface="Open Sans Bold"/>
            </a:endParaRPr>
          </a:p>
          <a:p>
            <a:pPr algn="l">
              <a:lnSpc>
                <a:spcPts val="3947"/>
              </a:lnSpc>
            </a:pP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</a:rPr>
              <a:t>     </a:t>
            </a:r>
            <a:r>
              <a:rPr lang="en-US" sz="2579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</a:rPr>
              <a:t>onChange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</a:rPr>
              <a:t> Example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 Client Scripts active. For the </a:t>
            </a:r>
            <a:r>
              <a:rPr lang="en-US" sz="2579" spc="-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onChange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 Client Script, make</a:t>
            </a:r>
          </a:p>
          <a:p>
            <a:pPr algn="l">
              <a:lnSpc>
                <a:spcPts val="3947"/>
              </a:lnSpc>
            </a:pP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     a note of the value in the 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Italics"/>
              </a:rPr>
              <a:t>Field name</a:t>
            </a:r>
            <a:r>
              <a:rPr lang="en-US" sz="2579" spc="-2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 field.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37" y="962051"/>
            <a:ext cx="1251255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spc="-4" dirty="0">
                <a:solidFill>
                  <a:srgbClr val="57C534"/>
                </a:solidFill>
                <a:latin typeface="Alata"/>
              </a:rPr>
              <a:t>Exercise: Testing the Client Script Types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0637" y="2519725"/>
            <a:ext cx="12512550" cy="5705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5"/>
              </a:lnSpc>
            </a:pPr>
            <a:r>
              <a:rPr lang="en-US" sz="2579" spc="-2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Bold"/>
              </a:rPr>
              <a:t>Testing the Client Scripts</a:t>
            </a:r>
          </a:p>
          <a:p>
            <a:pPr algn="l">
              <a:lnSpc>
                <a:spcPts val="3095"/>
              </a:lnSpc>
            </a:pPr>
            <a:endParaRPr lang="en-US" sz="2579" spc="-2" dirty="0">
              <a:solidFill>
                <a:srgbClr val="808080"/>
              </a:solidFill>
              <a:latin typeface="Open Sans Bold"/>
            </a:endParaRPr>
          </a:p>
          <a:p>
            <a:pPr marL="155639" lvl="1" algn="l">
              <a:lnSpc>
                <a:spcPts val="3457"/>
              </a:lnSpc>
            </a:pPr>
            <a:r>
              <a:rPr lang="en-US" sz="2579" b="1" spc="-2" dirty="0">
                <a:solidFill>
                  <a:srgbClr val="92D050"/>
                </a:solidFill>
                <a:latin typeface="Open Sans"/>
              </a:rPr>
              <a:t>1. 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In the main ServiceNow browser window (not Studio) use the 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Italics"/>
              </a:rPr>
              <a:t>All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 menu to open </a:t>
            </a:r>
            <a:r>
              <a:rPr lang="en-US" sz="2579" spc="-2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Bold"/>
              </a:rPr>
              <a:t>NeedIt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Bold"/>
              </a:rPr>
              <a:t> &gt; All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</a:t>
            </a:r>
          </a:p>
          <a:p>
            <a:pPr marL="155639" lvl="1" algn="l">
              <a:lnSpc>
                <a:spcPts val="3457"/>
              </a:lnSpc>
            </a:pPr>
            <a:r>
              <a:rPr lang="en-US" sz="2579" b="1" spc="-2" dirty="0">
                <a:solidFill>
                  <a:srgbClr val="92D050"/>
                </a:solidFill>
                <a:latin typeface="Open Sans"/>
              </a:rPr>
              <a:t>2. 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Test the </a:t>
            </a:r>
            <a:r>
              <a:rPr lang="en-US" sz="2579" spc="-2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NeedIt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2579" spc="-2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onChange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Example Client Script.</a:t>
            </a:r>
          </a:p>
          <a:p>
            <a:pPr marL="1194171" lvl="2" indent="-514350" algn="l">
              <a:lnSpc>
                <a:spcPts val="3457"/>
              </a:lnSpc>
              <a:buAutoNum type="alphaLcPeriod"/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Open the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NeedIt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record of your choice for editing.</a:t>
            </a:r>
          </a:p>
          <a:p>
            <a:pPr marL="1194171" lvl="2" indent="-514350" algn="l">
              <a:lnSpc>
                <a:spcPts val="3457"/>
              </a:lnSpc>
              <a:buAutoNum type="alphaLcPeriod"/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Does an alert appear? If not, make sure you made the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NeedIt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onLoad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Example Client Script active and saved the change. </a:t>
            </a:r>
          </a:p>
          <a:p>
            <a:pPr marL="1194171" lvl="2" indent="-514350" algn="l">
              <a:lnSpc>
                <a:spcPts val="3457"/>
              </a:lnSpc>
              <a:buAutoNum type="alphaLcPeriod"/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With the alert still open, try to modify a field value on the form. You should not be able to modify the form until the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NeedIt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onLoad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Example script finishes execution.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onLoad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Client scripts with alerts prevent control of the form from being given to the user until the alert is closed.</a:t>
            </a:r>
          </a:p>
          <a:p>
            <a:pPr marL="1194171" lvl="2" indent="-514350" algn="l">
              <a:lnSpc>
                <a:spcPts val="3457"/>
              </a:lnSpc>
              <a:buAutoNum type="alphaLcPeriod"/>
            </a:pP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Click the OK button to close the alert.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37" y="962051"/>
            <a:ext cx="1251255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spc="-4" dirty="0">
                <a:solidFill>
                  <a:srgbClr val="57C534"/>
                </a:solidFill>
                <a:latin typeface="Alata"/>
              </a:rPr>
              <a:t>Exercise: Testing the Client Script Types</a:t>
            </a:r>
          </a:p>
        </p:txBody>
      </p:sp>
      <p:pic>
        <p:nvPicPr>
          <p:cNvPr id="1026" name="Picture 2" descr="The alert says Thank you for loading the NeedIt form.  When you close this alert you will be able to interact with the form.">
            <a:extLst>
              <a:ext uri="{FF2B5EF4-FFF2-40B4-BE49-F238E27FC236}">
                <a16:creationId xmlns:a16="http://schemas.microsoft.com/office/drawing/2014/main" id="{9CD875FD-446B-976D-09C7-52E7F9FB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0" y="2727277"/>
            <a:ext cx="14488134" cy="51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1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0">
            <a:extLst>
              <a:ext uri="{FF2B5EF4-FFF2-40B4-BE49-F238E27FC236}">
                <a16:creationId xmlns:a16="http://schemas.microsoft.com/office/drawing/2014/main" id="{8CB1F433-AF71-0CD6-0558-A73514C5CAC1}"/>
              </a:ext>
            </a:extLst>
          </p:cNvPr>
          <p:cNvSpPr txBox="1"/>
          <p:nvPr/>
        </p:nvSpPr>
        <p:spPr>
          <a:xfrm>
            <a:off x="1310637" y="962051"/>
            <a:ext cx="1251255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spc="-4" dirty="0">
                <a:solidFill>
                  <a:srgbClr val="57C534"/>
                </a:solidFill>
                <a:latin typeface="Alata"/>
              </a:rPr>
              <a:t>Exercise: Testing the Client Scripts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B5FCC17-BD2C-A318-0696-E1012EA99A37}"/>
              </a:ext>
            </a:extLst>
          </p:cNvPr>
          <p:cNvSpPr txBox="1">
            <a:spLocks/>
          </p:cNvSpPr>
          <p:nvPr/>
        </p:nvSpPr>
        <p:spPr>
          <a:xfrm>
            <a:off x="1206940" y="2533701"/>
            <a:ext cx="13436602" cy="79899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>
                <a:solidFill>
                  <a:srgbClr val="92D050"/>
                </a:solidFill>
              </a:rPr>
              <a:t>3. 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the </a:t>
            </a:r>
            <a:r>
              <a:rPr lang="en-PH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NeedIt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onChange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Example Client Script.</a:t>
            </a:r>
          </a:p>
          <a:p>
            <a:pPr marL="457200" lvl="1" indent="0">
              <a:buNone/>
            </a:pPr>
            <a:r>
              <a:rPr lang="en-PH" dirty="0">
                <a:solidFill>
                  <a:srgbClr val="92D050"/>
                </a:solidFill>
              </a:rPr>
              <a:t>a.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Edit any field on the form except the Short description field.</a:t>
            </a:r>
          </a:p>
          <a:p>
            <a:pPr marL="457200" lvl="1" indent="0">
              <a:buNone/>
            </a:pPr>
            <a:r>
              <a:rPr lang="en-PH" dirty="0">
                <a:solidFill>
                  <a:srgbClr val="92D050"/>
                </a:solidFill>
              </a:rPr>
              <a:t>b.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No alert should appear.</a:t>
            </a:r>
          </a:p>
          <a:p>
            <a:pPr marL="457200" lvl="1" indent="0">
              <a:buNone/>
            </a:pPr>
            <a:r>
              <a:rPr lang="en-PH" dirty="0">
                <a:solidFill>
                  <a:srgbClr val="92D050"/>
                </a:solidFill>
              </a:rPr>
              <a:t>c.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Edit the value in the Short description field then click on the form outside of the field.</a:t>
            </a:r>
          </a:p>
          <a:p>
            <a:pPr marL="457200" lvl="1" indent="0">
              <a:buNone/>
            </a:pPr>
            <a:r>
              <a:rPr lang="en-PH" dirty="0">
                <a:solidFill>
                  <a:srgbClr val="92D050"/>
                </a:solidFill>
              </a:rPr>
              <a:t>d.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An alert should appear showing the </a:t>
            </a:r>
            <a:r>
              <a:rPr lang="en-PH" dirty="0" err="1">
                <a:solidFill>
                  <a:schemeClr val="bg1">
                    <a:lumMod val="50000"/>
                  </a:schemeClr>
                </a:solidFill>
              </a:rPr>
              <a:t>oldValue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 and the </a:t>
            </a:r>
            <a:r>
              <a:rPr lang="en-PH" dirty="0" err="1">
                <a:solidFill>
                  <a:schemeClr val="bg1">
                    <a:lumMod val="50000"/>
                  </a:schemeClr>
                </a:solidFill>
              </a:rPr>
              <a:t>newValue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. If no alert appears, make sure you made the </a:t>
            </a:r>
            <a:r>
              <a:rPr lang="en-PH" dirty="0" err="1">
                <a:solidFill>
                  <a:schemeClr val="bg1">
                    <a:lumMod val="50000"/>
                  </a:schemeClr>
                </a:solidFill>
              </a:rPr>
              <a:t>NeedIt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PH" dirty="0" err="1">
                <a:solidFill>
                  <a:schemeClr val="bg1">
                    <a:lumMod val="50000"/>
                  </a:schemeClr>
                </a:solidFill>
              </a:rPr>
              <a:t>onChange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 Example Client Script active and saved the change.</a:t>
            </a:r>
          </a:p>
          <a:p>
            <a:pPr marL="457200" lvl="1" indent="0">
              <a:buNone/>
            </a:pPr>
            <a:r>
              <a:rPr lang="en-PH" dirty="0">
                <a:solidFill>
                  <a:srgbClr val="92D050"/>
                </a:solidFill>
              </a:rPr>
              <a:t>e.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Click the OK button to close the alert.</a:t>
            </a:r>
          </a:p>
          <a:p>
            <a:pPr marL="457200" lvl="1" indent="0">
              <a:buNone/>
            </a:pPr>
            <a:r>
              <a:rPr lang="en-PH" dirty="0">
                <a:solidFill>
                  <a:srgbClr val="92D050"/>
                </a:solidFill>
              </a:rPr>
              <a:t>f.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Edit the Short description field again then click outside of the field.</a:t>
            </a:r>
          </a:p>
          <a:p>
            <a:pPr marL="457200" lvl="1" indent="0">
              <a:buNone/>
            </a:pPr>
            <a:r>
              <a:rPr lang="en-PH" dirty="0">
                <a:solidFill>
                  <a:srgbClr val="92D050"/>
                </a:solidFill>
              </a:rPr>
              <a:t>g.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In the alert, notice that </a:t>
            </a:r>
            <a:r>
              <a:rPr lang="en-PH" dirty="0" err="1">
                <a:solidFill>
                  <a:schemeClr val="bg1">
                    <a:lumMod val="50000"/>
                  </a:schemeClr>
                </a:solidFill>
              </a:rPr>
              <a:t>oldValue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 has not changed.</a:t>
            </a:r>
          </a:p>
          <a:p>
            <a:pPr marL="457200" lvl="1" indent="0">
              <a:buNone/>
            </a:pPr>
            <a:r>
              <a:rPr lang="en-PH" dirty="0">
                <a:solidFill>
                  <a:srgbClr val="92D050"/>
                </a:solidFill>
              </a:rPr>
              <a:t>h.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Click the OK button to close the alert.</a:t>
            </a:r>
          </a:p>
        </p:txBody>
      </p:sp>
    </p:spTree>
    <p:extLst>
      <p:ext uri="{BB962C8B-B14F-4D97-AF65-F5344CB8AC3E}">
        <p14:creationId xmlns:p14="http://schemas.microsoft.com/office/powerpoint/2010/main" val="105028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37" y="962051"/>
            <a:ext cx="1251255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spc="-4" dirty="0">
                <a:solidFill>
                  <a:srgbClr val="57C534"/>
                </a:solidFill>
                <a:latin typeface="Alata"/>
              </a:rPr>
              <a:t>Exercise: Testing the Client Scripts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0637" y="2519725"/>
            <a:ext cx="12512550" cy="3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5"/>
              </a:lnSpc>
            </a:pPr>
            <a:r>
              <a:rPr lang="en-US" sz="2579" spc="-2" dirty="0">
                <a:solidFill>
                  <a:srgbClr val="57C534"/>
                </a:solidFill>
                <a:latin typeface="Open Sans"/>
              </a:rPr>
              <a:t>4. 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Test the </a:t>
            </a:r>
            <a:r>
              <a:rPr lang="en-US" sz="2579" spc="-2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NeedIt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2579" spc="-2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onSubmit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Example Client Script.</a:t>
            </a:r>
          </a:p>
          <a:p>
            <a:pPr marL="644398" lvl="2" algn="l">
              <a:lnSpc>
                <a:spcPts val="3095"/>
              </a:lnSpc>
            </a:pPr>
            <a:r>
              <a:rPr lang="en-US" sz="2579" spc="-2" dirty="0">
                <a:solidFill>
                  <a:srgbClr val="92D050"/>
                </a:solidFill>
                <a:latin typeface="Open Sans"/>
              </a:rPr>
              <a:t>a. 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Click the Update button on the form header.</a:t>
            </a:r>
          </a:p>
          <a:p>
            <a:pPr marL="644398" lvl="2" algn="l">
              <a:lnSpc>
                <a:spcPts val="3095"/>
              </a:lnSpc>
            </a:pPr>
            <a:r>
              <a:rPr lang="en-US" sz="2579" spc="-2" dirty="0">
                <a:solidFill>
                  <a:srgbClr val="92D050"/>
                </a:solidFill>
                <a:latin typeface="Open Sans"/>
              </a:rPr>
              <a:t>b. 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Does the alert appear? If not, make sure you made the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NeedIt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onSubmit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Example Client Script active and saved the change.</a:t>
            </a:r>
          </a:p>
          <a:p>
            <a:pPr marL="644179" lvl="2" algn="l">
              <a:lnSpc>
                <a:spcPts val="3095"/>
              </a:lnSpc>
            </a:pPr>
            <a:r>
              <a:rPr lang="en-US" sz="2579" spc="-2" dirty="0">
                <a:solidFill>
                  <a:srgbClr val="92D050"/>
                </a:solidFill>
                <a:latin typeface="Open Sans"/>
              </a:rPr>
              <a:t>c. 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Click the OK button to close the alert.</a:t>
            </a:r>
          </a:p>
          <a:p>
            <a:pPr algn="l">
              <a:lnSpc>
                <a:spcPts val="3095"/>
              </a:lnSpc>
            </a:pPr>
            <a:endParaRPr lang="en-US" sz="2579" spc="-2" dirty="0">
              <a:solidFill>
                <a:srgbClr val="898989"/>
              </a:solidFill>
              <a:latin typeface="Open Sans"/>
            </a:endParaRPr>
          </a:p>
          <a:p>
            <a:pPr algn="l">
              <a:lnSpc>
                <a:spcPts val="3095"/>
              </a:lnSpc>
            </a:pPr>
            <a:r>
              <a:rPr lang="en-US" sz="2579" spc="-2" dirty="0">
                <a:solidFill>
                  <a:srgbClr val="57C534"/>
                </a:solidFill>
                <a:latin typeface="Open Sans"/>
              </a:rPr>
              <a:t>5. </a:t>
            </a:r>
            <a:r>
              <a:rPr lang="en-US" sz="2579" spc="-2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Return to Studio and make the Client Scripts inactive:</a:t>
            </a:r>
          </a:p>
          <a:p>
            <a:pPr marL="966597" lvl="2" indent="-322199" algn="l">
              <a:lnSpc>
                <a:spcPts val="3095"/>
              </a:lnSpc>
              <a:buFont typeface="Arial"/>
              <a:buChar char="⚬"/>
            </a:pP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NeedIt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onLoad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Example</a:t>
            </a:r>
          </a:p>
          <a:p>
            <a:pPr marL="966597" lvl="2" indent="-322199" algn="l">
              <a:lnSpc>
                <a:spcPts val="3095"/>
              </a:lnSpc>
              <a:buFont typeface="Arial"/>
              <a:buChar char="⚬"/>
            </a:pP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NeedIt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onChange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Example</a:t>
            </a:r>
          </a:p>
          <a:p>
            <a:pPr marL="966597" lvl="2" indent="-322199" algn="l">
              <a:lnSpc>
                <a:spcPts val="3095"/>
              </a:lnSpc>
              <a:buFont typeface="Arial"/>
              <a:buChar char="⚬"/>
            </a:pP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NeedIt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</a:t>
            </a:r>
            <a:r>
              <a:rPr lang="en-US" sz="2579" spc="-2" dirty="0" err="1">
                <a:solidFill>
                  <a:srgbClr val="898989"/>
                </a:solidFill>
                <a:latin typeface="Open Sans"/>
              </a:rPr>
              <a:t>onSubmit</a:t>
            </a:r>
            <a:r>
              <a:rPr lang="en-US" sz="2579" spc="-2" dirty="0">
                <a:solidFill>
                  <a:srgbClr val="898989"/>
                </a:solidFill>
                <a:latin typeface="Open Sans"/>
              </a:rPr>
              <a:t>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1708EEEC6B140A87159A802C4570F" ma:contentTypeVersion="4" ma:contentTypeDescription="Create a new document." ma:contentTypeScope="" ma:versionID="c7ea5bc06e7bbd6e7c3df2a1232516a6">
  <xsd:schema xmlns:xsd="http://www.w3.org/2001/XMLSchema" xmlns:xs="http://www.w3.org/2001/XMLSchema" xmlns:p="http://schemas.microsoft.com/office/2006/metadata/properties" xmlns:ns2="0751bcc9-8219-4f0d-a49e-d88b0f731c85" targetNamespace="http://schemas.microsoft.com/office/2006/metadata/properties" ma:root="true" ma:fieldsID="225e3f5185a49a8f38e9840ef9edd930" ns2:_="">
    <xsd:import namespace="0751bcc9-8219-4f0d-a49e-d88b0f731c8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51bcc9-8219-4f0d-a49e-d88b0f731c8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7134B-F296-4C72-8A79-25670E1D178E}"/>
</file>

<file path=customXml/itemProps2.xml><?xml version="1.0" encoding="utf-8"?>
<ds:datastoreItem xmlns:ds="http://schemas.openxmlformats.org/officeDocument/2006/customXml" ds:itemID="{CF004EBB-178F-4134-93C7-62B1F35824A9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754</Words>
  <Application>Microsoft Office PowerPoint</Application>
  <PresentationFormat>Custom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Arial</vt:lpstr>
      <vt:lpstr>Open Sans Italics</vt:lpstr>
      <vt:lpstr>Alata</vt:lpstr>
      <vt:lpstr>Source Sans Pro</vt:lpstr>
      <vt:lpstr>Open Sans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Client-Side Scripting.pptx</dc:title>
  <cp:lastModifiedBy>ERIKA BABUYO</cp:lastModifiedBy>
  <cp:revision>6</cp:revision>
  <dcterms:created xsi:type="dcterms:W3CDTF">2006-08-16T00:00:00Z</dcterms:created>
  <dcterms:modified xsi:type="dcterms:W3CDTF">2023-09-26T06:59:44Z</dcterms:modified>
  <dc:identifier>DAFGuNCS0fs</dc:identifier>
</cp:coreProperties>
</file>