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73" r:id="rId2"/>
    <p:sldId id="274" r:id="rId3"/>
    <p:sldId id="275" r:id="rId4"/>
  </p:sldIdLst>
  <p:sldSz cx="18288000" cy="10287000"/>
  <p:notesSz cx="6858000" cy="9144000"/>
  <p:embeddedFontLst>
    <p:embeddedFont>
      <p:font typeface="Alata" panose="020B0604020202020204" charset="0"/>
      <p:regular r:id="rId6"/>
    </p:embeddedFont>
    <p:embeddedFont>
      <p:font typeface="Calibri" panose="020F0502020204030204" pitchFamily="34" charset="0"/>
      <p:regular r:id="rId7"/>
      <p:bold r:id="rId8"/>
      <p:italic r:id="rId9"/>
      <p:boldItalic r:id="rId10"/>
    </p:embeddedFont>
    <p:embeddedFont>
      <p:font typeface="Open Sans" panose="020B0606030504020204" pitchFamily="34" charset="0"/>
      <p:regular r:id="rId11"/>
      <p:bold r:id="rId12"/>
      <p:italic r:id="rId13"/>
      <p:boldItalic r:id="rId14"/>
    </p:embeddedFont>
    <p:embeddedFont>
      <p:font typeface="Open Sans Bold" panose="020B0806030504020204" charset="0"/>
      <p:regular r:id="rId15"/>
      <p:bold r:id="rId16"/>
    </p:embeddedFont>
    <p:embeddedFont>
      <p:font typeface="Source Sans Pro" panose="020B0503030403020204"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tableStyles" Target="tableStyles.xml"/><Relationship Id="rId5" Type="http://schemas.openxmlformats.org/officeDocument/2006/relationships/notesMaster" Target="notesMasters/notesMaster1.xml"/><Relationship Id="rId15" Type="http://schemas.openxmlformats.org/officeDocument/2006/relationships/font" Target="fonts/font10.fntdata"/><Relationship Id="rId23" Type="http://schemas.openxmlformats.org/officeDocument/2006/relationships/theme" Target="theme/theme1.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44664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2</a:t>
            </a:fld>
            <a:endParaRPr lang="cs-CZ"/>
          </a:p>
        </p:txBody>
      </p:sp>
    </p:spTree>
    <p:extLst>
      <p:ext uri="{BB962C8B-B14F-4D97-AF65-F5344CB8AC3E}">
        <p14:creationId xmlns:p14="http://schemas.microsoft.com/office/powerpoint/2010/main" val="255513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54425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37" y="962051"/>
            <a:ext cx="12512550" cy="1231106"/>
          </a:xfrm>
          <a:prstGeom prst="rect">
            <a:avLst/>
          </a:prstGeom>
        </p:spPr>
        <p:txBody>
          <a:bodyPr lIns="0" tIns="0" rIns="0" bIns="0" rtlCol="0" anchor="t">
            <a:spAutoFit/>
          </a:bodyPr>
          <a:lstStyle/>
          <a:p>
            <a:pPr algn="l">
              <a:lnSpc>
                <a:spcPts val="4800"/>
              </a:lnSpc>
            </a:pPr>
            <a:r>
              <a:rPr lang="en-US" sz="4000" spc="-4" dirty="0">
                <a:solidFill>
                  <a:srgbClr val="57C534"/>
                </a:solidFill>
                <a:latin typeface="Alata"/>
              </a:rPr>
              <a:t>Exercise: Save Your Create the </a:t>
            </a:r>
            <a:r>
              <a:rPr lang="en-US" sz="4000" spc="-4" dirty="0" err="1">
                <a:solidFill>
                  <a:srgbClr val="57C534"/>
                </a:solidFill>
                <a:latin typeface="Alata"/>
              </a:rPr>
              <a:t>NeedIt</a:t>
            </a:r>
            <a:r>
              <a:rPr lang="en-US" sz="4000" spc="-4" dirty="0">
                <a:solidFill>
                  <a:srgbClr val="57C534"/>
                </a:solidFill>
                <a:latin typeface="Alata"/>
              </a:rPr>
              <a:t> Application Work</a:t>
            </a:r>
          </a:p>
        </p:txBody>
      </p:sp>
      <p:sp>
        <p:nvSpPr>
          <p:cNvPr id="21" name="TextBox 21"/>
          <p:cNvSpPr txBox="1"/>
          <p:nvPr/>
        </p:nvSpPr>
        <p:spPr>
          <a:xfrm>
            <a:off x="1310637" y="2592917"/>
            <a:ext cx="11006243" cy="4879284"/>
          </a:xfrm>
          <a:prstGeom prst="rect">
            <a:avLst/>
          </a:prstGeom>
        </p:spPr>
        <p:txBody>
          <a:bodyPr wrap="square" lIns="0" tIns="0" rIns="0" bIns="0" rtlCol="0" anchor="t">
            <a:spAutoFit/>
          </a:bodyPr>
          <a:lstStyle/>
          <a:p>
            <a:pPr algn="l"/>
            <a:r>
              <a:rPr lang="en-US" sz="2400" b="0" i="0" dirty="0">
                <a:solidFill>
                  <a:srgbClr val="293E40"/>
                </a:solidFill>
                <a:effectLst/>
                <a:latin typeface="Source Sans Pro" panose="020B0503030403020204" pitchFamily="34" charset="0"/>
              </a:rPr>
              <a:t>Source control applications, like GitHub, allow developers to commit changes (save completed work) outside of the Personal Developer Instance (PDI). Commit changes made to the application to save your work in source control.</a:t>
            </a:r>
          </a:p>
          <a:p>
            <a:pPr algn="l"/>
            <a:endParaRPr lang="en-US" sz="2400" b="0" i="0" dirty="0">
              <a:solidFill>
                <a:srgbClr val="293E40"/>
              </a:solidFill>
              <a:effectLst/>
              <a:latin typeface="Source Sans Pro" panose="020B0503030403020204" pitchFamily="34" charset="0"/>
            </a:endParaRPr>
          </a:p>
          <a:p>
            <a:pPr algn="l"/>
            <a:r>
              <a:rPr lang="en-US" sz="2400" b="0" i="0" dirty="0">
                <a:solidFill>
                  <a:srgbClr val="293E40"/>
                </a:solidFill>
                <a:effectLst/>
                <a:latin typeface="Source Sans Pro" panose="020B0503030403020204" pitchFamily="34" charset="0"/>
              </a:rPr>
              <a:t>In this exercise, you will save the work completed in this module to your GitHub repository.</a:t>
            </a:r>
          </a:p>
          <a:p>
            <a:pPr algn="l">
              <a:lnSpc>
                <a:spcPts val="3095"/>
              </a:lnSpc>
            </a:pPr>
            <a:endParaRPr lang="en-US" sz="2200" spc="-2" dirty="0">
              <a:solidFill>
                <a:srgbClr val="808080"/>
              </a:solidFill>
              <a:latin typeface="Open Sans Bold"/>
            </a:endParaRPr>
          </a:p>
          <a:p>
            <a:pPr marL="669989" lvl="1" indent="-514350" algn="l">
              <a:lnSpc>
                <a:spcPts val="3586"/>
              </a:lnSpc>
              <a:buAutoNum type="arabicPeriod"/>
            </a:pPr>
            <a:r>
              <a:rPr lang="en-US" sz="2200" spc="-2" dirty="0">
                <a:solidFill>
                  <a:schemeClr val="tx1">
                    <a:lumMod val="75000"/>
                    <a:lumOff val="25000"/>
                  </a:schemeClr>
                </a:solidFill>
                <a:latin typeface="Open Sans"/>
              </a:rPr>
              <a:t>If the </a:t>
            </a:r>
            <a:r>
              <a:rPr lang="en-US" sz="2200" spc="-2" dirty="0" err="1">
                <a:solidFill>
                  <a:schemeClr val="tx1">
                    <a:lumMod val="75000"/>
                    <a:lumOff val="25000"/>
                  </a:schemeClr>
                </a:solidFill>
                <a:latin typeface="Open Sans"/>
              </a:rPr>
              <a:t>NeedIt</a:t>
            </a:r>
            <a:r>
              <a:rPr lang="en-US" sz="2200" spc="-2" dirty="0">
                <a:solidFill>
                  <a:schemeClr val="tx1">
                    <a:lumMod val="75000"/>
                    <a:lumOff val="25000"/>
                  </a:schemeClr>
                </a:solidFill>
                <a:latin typeface="Open Sans"/>
              </a:rPr>
              <a:t> application is not open in Studio, open it now.</a:t>
            </a:r>
          </a:p>
          <a:p>
            <a:pPr marL="1127189" lvl="2" indent="-514350">
              <a:lnSpc>
                <a:spcPts val="3586"/>
              </a:lnSpc>
              <a:buFont typeface="+mj-lt"/>
              <a:buAutoNum type="alphaLcPeriod"/>
            </a:pPr>
            <a:r>
              <a:rPr lang="en-US" sz="2200" spc="-2" dirty="0">
                <a:solidFill>
                  <a:schemeClr val="tx1">
                    <a:lumMod val="75000"/>
                    <a:lumOff val="25000"/>
                  </a:schemeClr>
                </a:solidFill>
                <a:latin typeface="Open Sans"/>
              </a:rPr>
              <a:t>In the main ServiceNow browser window, use the All menu to open </a:t>
            </a:r>
            <a:r>
              <a:rPr lang="en-US" sz="2200" b="1" spc="-2" dirty="0">
                <a:solidFill>
                  <a:schemeClr val="tx1">
                    <a:lumMod val="75000"/>
                    <a:lumOff val="25000"/>
                  </a:schemeClr>
                </a:solidFill>
                <a:latin typeface="Open Sans"/>
              </a:rPr>
              <a:t>System Applications &gt; Studio.</a:t>
            </a:r>
          </a:p>
          <a:p>
            <a:pPr marL="1127189" lvl="2" indent="-514350">
              <a:lnSpc>
                <a:spcPts val="3586"/>
              </a:lnSpc>
              <a:buFont typeface="+mj-lt"/>
              <a:buAutoNum type="alphaLcPeriod"/>
            </a:pPr>
            <a:r>
              <a:rPr lang="en-US" sz="2200" spc="-2" dirty="0">
                <a:solidFill>
                  <a:schemeClr val="tx1">
                    <a:lumMod val="75000"/>
                    <a:lumOff val="25000"/>
                  </a:schemeClr>
                </a:solidFill>
                <a:latin typeface="Open Sans"/>
              </a:rPr>
              <a:t>In the Select Application dialog, click the application - </a:t>
            </a:r>
            <a:r>
              <a:rPr lang="en-US" sz="2200" spc="-2" dirty="0" err="1">
                <a:solidFill>
                  <a:schemeClr val="tx1">
                    <a:lumMod val="75000"/>
                    <a:lumOff val="25000"/>
                  </a:schemeClr>
                </a:solidFill>
                <a:latin typeface="Open Sans"/>
              </a:rPr>
              <a:t>needit</a:t>
            </a:r>
            <a:r>
              <a:rPr lang="en-US" sz="2200" spc="-2" dirty="0">
                <a:solidFill>
                  <a:schemeClr val="tx1">
                    <a:lumMod val="75000"/>
                    <a:lumOff val="25000"/>
                  </a:schemeClr>
                </a:solidFill>
                <a:latin typeface="Open Sans"/>
              </a:rPr>
              <a:t>.</a:t>
            </a:r>
          </a:p>
          <a:p>
            <a:pPr marL="669989" lvl="1" indent="-514350" algn="l">
              <a:lnSpc>
                <a:spcPts val="3586"/>
              </a:lnSpc>
              <a:buAutoNum type="arabicPeriod"/>
            </a:pPr>
            <a:r>
              <a:rPr lang="en-US" sz="2200" spc="-2" dirty="0">
                <a:solidFill>
                  <a:schemeClr val="tx1">
                    <a:lumMod val="75000"/>
                    <a:lumOff val="25000"/>
                  </a:schemeClr>
                </a:solidFill>
                <a:latin typeface="Open Sans"/>
              </a:rPr>
              <a:t>Open the </a:t>
            </a:r>
            <a:r>
              <a:rPr lang="en-US" sz="2200" b="1" spc="-2" dirty="0">
                <a:solidFill>
                  <a:schemeClr val="tx1">
                    <a:lumMod val="75000"/>
                    <a:lumOff val="25000"/>
                  </a:schemeClr>
                </a:solidFill>
                <a:latin typeface="Open Sans"/>
              </a:rPr>
              <a:t>Source Control </a:t>
            </a:r>
            <a:r>
              <a:rPr lang="en-US" sz="2200" spc="-2" dirty="0">
                <a:solidFill>
                  <a:schemeClr val="tx1">
                    <a:lumMod val="75000"/>
                    <a:lumOff val="25000"/>
                  </a:schemeClr>
                </a:solidFill>
                <a:latin typeface="Open Sans"/>
              </a:rPr>
              <a:t>menu and select the </a:t>
            </a:r>
            <a:r>
              <a:rPr lang="en-US" sz="2200" b="1" spc="-2" dirty="0">
                <a:solidFill>
                  <a:schemeClr val="tx1">
                    <a:lumMod val="75000"/>
                    <a:lumOff val="25000"/>
                  </a:schemeClr>
                </a:solidFill>
                <a:latin typeface="Open Sans"/>
              </a:rPr>
              <a:t>Commit Changes </a:t>
            </a:r>
            <a:r>
              <a:rPr lang="en-US" sz="2200" spc="-2" dirty="0">
                <a:solidFill>
                  <a:schemeClr val="tx1">
                    <a:lumMod val="75000"/>
                    <a:lumOff val="25000"/>
                  </a:schemeClr>
                </a:solidFill>
                <a:latin typeface="Open Sans"/>
              </a:rPr>
              <a:t>menu item.</a:t>
            </a:r>
          </a:p>
        </p:txBody>
      </p:sp>
      <p:pic>
        <p:nvPicPr>
          <p:cNvPr id="2050" name="Picture 2" descr="Select the Commit Changes menu item">
            <a:extLst>
              <a:ext uri="{FF2B5EF4-FFF2-40B4-BE49-F238E27FC236}">
                <a16:creationId xmlns:a16="http://schemas.microsoft.com/office/drawing/2014/main" id="{C08009F0-3832-A65E-39B7-6040423D0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58904" y="3155206"/>
            <a:ext cx="3680634" cy="5269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0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37" y="962051"/>
            <a:ext cx="12512550" cy="1231106"/>
          </a:xfrm>
          <a:prstGeom prst="rect">
            <a:avLst/>
          </a:prstGeom>
        </p:spPr>
        <p:txBody>
          <a:bodyPr lIns="0" tIns="0" rIns="0" bIns="0" rtlCol="0" anchor="t">
            <a:spAutoFit/>
          </a:bodyPr>
          <a:lstStyle/>
          <a:p>
            <a:pPr algn="l">
              <a:lnSpc>
                <a:spcPts val="4800"/>
              </a:lnSpc>
            </a:pPr>
            <a:r>
              <a:rPr lang="en-US" sz="4000" spc="-4" dirty="0">
                <a:solidFill>
                  <a:srgbClr val="57C534"/>
                </a:solidFill>
                <a:latin typeface="Alata"/>
              </a:rPr>
              <a:t>Exercise: Save Your Create the </a:t>
            </a:r>
            <a:r>
              <a:rPr lang="en-US" sz="4000" spc="-4" dirty="0" err="1">
                <a:solidFill>
                  <a:srgbClr val="57C534"/>
                </a:solidFill>
                <a:latin typeface="Alata"/>
              </a:rPr>
              <a:t>NeedIt</a:t>
            </a:r>
            <a:r>
              <a:rPr lang="en-US" sz="4000" spc="-4" dirty="0">
                <a:solidFill>
                  <a:srgbClr val="57C534"/>
                </a:solidFill>
                <a:latin typeface="Alata"/>
              </a:rPr>
              <a:t> Application Work</a:t>
            </a:r>
          </a:p>
        </p:txBody>
      </p:sp>
      <p:sp>
        <p:nvSpPr>
          <p:cNvPr id="21" name="TextBox 21"/>
          <p:cNvSpPr txBox="1"/>
          <p:nvPr/>
        </p:nvSpPr>
        <p:spPr>
          <a:xfrm>
            <a:off x="1310637" y="2592917"/>
            <a:ext cx="13624563" cy="1804084"/>
          </a:xfrm>
          <a:prstGeom prst="rect">
            <a:avLst/>
          </a:prstGeom>
        </p:spPr>
        <p:txBody>
          <a:bodyPr wrap="square" lIns="0" tIns="0" rIns="0" bIns="0" rtlCol="0" anchor="t">
            <a:spAutoFit/>
          </a:bodyPr>
          <a:lstStyle/>
          <a:p>
            <a:pPr marL="669989" lvl="1" indent="-514350" algn="l">
              <a:lnSpc>
                <a:spcPts val="3586"/>
              </a:lnSpc>
              <a:buFont typeface="+mj-lt"/>
              <a:buAutoNum type="arabicPeriod" startAt="3"/>
            </a:pPr>
            <a:r>
              <a:rPr lang="en-US" sz="2200" spc="-2" dirty="0">
                <a:solidFill>
                  <a:schemeClr val="tx1">
                    <a:lumMod val="75000"/>
                    <a:lumOff val="25000"/>
                  </a:schemeClr>
                </a:solidFill>
                <a:latin typeface="Open Sans"/>
              </a:rPr>
              <a:t>Select the updates to commit.</a:t>
            </a:r>
          </a:p>
          <a:p>
            <a:pPr marL="1127189" lvl="2" indent="-514350">
              <a:lnSpc>
                <a:spcPts val="3586"/>
              </a:lnSpc>
              <a:buFont typeface="+mj-lt"/>
              <a:buAutoNum type="alphaLcPeriod"/>
            </a:pPr>
            <a:r>
              <a:rPr lang="en-US" sz="2200" spc="-2" dirty="0">
                <a:solidFill>
                  <a:schemeClr val="tx1">
                    <a:lumMod val="75000"/>
                    <a:lumOff val="25000"/>
                  </a:schemeClr>
                </a:solidFill>
                <a:latin typeface="Open Sans"/>
              </a:rPr>
              <a:t>In the Select files to commit to source control for &lt;Application&gt; dialog, </a:t>
            </a:r>
            <a:r>
              <a:rPr lang="en-US" sz="2200" b="1" spc="-2" dirty="0">
                <a:solidFill>
                  <a:schemeClr val="tx1">
                    <a:lumMod val="75000"/>
                    <a:lumOff val="25000"/>
                  </a:schemeClr>
                </a:solidFill>
                <a:latin typeface="Open Sans"/>
              </a:rPr>
              <a:t>select All Update Sets</a:t>
            </a:r>
            <a:r>
              <a:rPr lang="en-US" sz="2200" spc="-2" dirty="0">
                <a:solidFill>
                  <a:schemeClr val="tx1">
                    <a:lumMod val="75000"/>
                    <a:lumOff val="25000"/>
                  </a:schemeClr>
                </a:solidFill>
                <a:latin typeface="Open Sans"/>
              </a:rPr>
              <a:t>.</a:t>
            </a:r>
          </a:p>
          <a:p>
            <a:pPr marL="1127189" lvl="2" indent="-514350">
              <a:lnSpc>
                <a:spcPts val="3586"/>
              </a:lnSpc>
              <a:buFont typeface="+mj-lt"/>
              <a:buAutoNum type="alphaLcPeriod"/>
            </a:pPr>
            <a:r>
              <a:rPr lang="en-US" sz="2200" spc="-2" dirty="0">
                <a:solidFill>
                  <a:schemeClr val="tx1">
                    <a:lumMod val="75000"/>
                    <a:lumOff val="25000"/>
                  </a:schemeClr>
                </a:solidFill>
                <a:latin typeface="Open Sans"/>
              </a:rPr>
              <a:t>Review the application files to be committed.</a:t>
            </a:r>
          </a:p>
          <a:p>
            <a:pPr marL="1127189" lvl="2" indent="-514350">
              <a:lnSpc>
                <a:spcPts val="3586"/>
              </a:lnSpc>
              <a:buFont typeface="+mj-lt"/>
              <a:buAutoNum type="alphaLcPeriod"/>
            </a:pPr>
            <a:r>
              <a:rPr lang="en-US" sz="2200" spc="-2" dirty="0">
                <a:solidFill>
                  <a:schemeClr val="tx1">
                    <a:lumMod val="75000"/>
                    <a:lumOff val="25000"/>
                  </a:schemeClr>
                </a:solidFill>
                <a:latin typeface="Open Sans"/>
              </a:rPr>
              <a:t>Click the </a:t>
            </a:r>
            <a:r>
              <a:rPr lang="en-US" sz="2200" b="1" spc="-2" dirty="0">
                <a:solidFill>
                  <a:schemeClr val="tx1">
                    <a:lumMod val="75000"/>
                    <a:lumOff val="25000"/>
                  </a:schemeClr>
                </a:solidFill>
                <a:latin typeface="Open Sans"/>
              </a:rPr>
              <a:t>Continue</a:t>
            </a:r>
            <a:r>
              <a:rPr lang="en-US" sz="2200" spc="-2" dirty="0">
                <a:solidFill>
                  <a:schemeClr val="tx1">
                    <a:lumMod val="75000"/>
                    <a:lumOff val="25000"/>
                  </a:schemeClr>
                </a:solidFill>
                <a:latin typeface="Open Sans"/>
              </a:rPr>
              <a:t> button.</a:t>
            </a:r>
          </a:p>
        </p:txBody>
      </p:sp>
      <p:pic>
        <p:nvPicPr>
          <p:cNvPr id="3074" name="Picture 2" descr="Select files to commit to source control">
            <a:extLst>
              <a:ext uri="{FF2B5EF4-FFF2-40B4-BE49-F238E27FC236}">
                <a16:creationId xmlns:a16="http://schemas.microsoft.com/office/drawing/2014/main" id="{5A2C950F-468E-5767-EE5B-85C0DAAC4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999" y="4666420"/>
            <a:ext cx="10038186" cy="5348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231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34" y="6019800"/>
            <a:ext cx="914400" cy="4279900"/>
            <a:chOff x="0" y="0"/>
            <a:chExt cx="1219200" cy="5706534"/>
          </a:xfrm>
        </p:grpSpPr>
        <p:sp>
          <p:nvSpPr>
            <p:cNvPr id="3" name="Freeform 3"/>
            <p:cNvSpPr/>
            <p:nvPr/>
          </p:nvSpPr>
          <p:spPr>
            <a:xfrm>
              <a:off x="0" y="0"/>
              <a:ext cx="1219200" cy="5706491"/>
            </a:xfrm>
            <a:custGeom>
              <a:avLst/>
              <a:gdLst/>
              <a:ahLst/>
              <a:cxnLst/>
              <a:rect l="l" t="t" r="r" b="b"/>
              <a:pathLst>
                <a:path w="1219200" h="5706491">
                  <a:moveTo>
                    <a:pt x="0" y="0"/>
                  </a:moveTo>
                  <a:lnTo>
                    <a:pt x="1219200" y="5706491"/>
                  </a:lnTo>
                  <a:lnTo>
                    <a:pt x="0" y="5689600"/>
                  </a:lnTo>
                  <a:cubicBezTo>
                    <a:pt x="7493" y="3810000"/>
                    <a:pt x="15113" y="1930400"/>
                    <a:pt x="0" y="0"/>
                  </a:cubicBezTo>
                  <a:close/>
                </a:path>
              </a:pathLst>
            </a:custGeom>
            <a:solidFill>
              <a:srgbClr val="57C534"/>
            </a:solidFill>
          </p:spPr>
          <p:txBody>
            <a:bodyPr/>
            <a:lstStyle/>
            <a:p>
              <a:endParaRPr lang="en-US"/>
            </a:p>
          </p:txBody>
        </p:sp>
      </p:grpSp>
      <p:sp>
        <p:nvSpPr>
          <p:cNvPr id="4" name="AutoShape 4"/>
          <p:cNvSpPr/>
          <p:nvPr/>
        </p:nvSpPr>
        <p:spPr>
          <a:xfrm rot="-1595908">
            <a:off x="9774907" y="8275205"/>
            <a:ext cx="9018458" cy="0"/>
          </a:xfrm>
          <a:prstGeom prst="line">
            <a:avLst/>
          </a:prstGeom>
          <a:ln w="9525" cap="rnd">
            <a:solidFill>
              <a:srgbClr val="FFFFFF"/>
            </a:solidFill>
            <a:prstDash val="solid"/>
            <a:headEnd type="none" w="sm" len="sm"/>
            <a:tailEnd type="none" w="sm" len="sm"/>
          </a:ln>
        </p:spPr>
        <p:txBody>
          <a:bodyPr/>
          <a:lstStyle/>
          <a:p>
            <a:endParaRPr lang="en-US"/>
          </a:p>
        </p:txBody>
      </p:sp>
      <p:sp>
        <p:nvSpPr>
          <p:cNvPr id="5" name="AutoShape 5"/>
          <p:cNvSpPr/>
          <p:nvPr/>
        </p:nvSpPr>
        <p:spPr>
          <a:xfrm rot="4594946">
            <a:off x="10009438" y="5143500"/>
            <a:ext cx="10590353" cy="0"/>
          </a:xfrm>
          <a:prstGeom prst="line">
            <a:avLst/>
          </a:prstGeom>
          <a:ln w="9525" cap="rnd">
            <a:solidFill>
              <a:srgbClr val="FFFFFF"/>
            </a:solidFill>
            <a:prstDash val="solid"/>
            <a:headEnd type="none" w="sm" len="sm"/>
            <a:tailEnd type="none" w="sm" len="sm"/>
          </a:ln>
        </p:spPr>
        <p:txBody>
          <a:bodyPr/>
          <a:lstStyle/>
          <a:p>
            <a:endParaRPr lang="en-US"/>
          </a:p>
        </p:txBody>
      </p:sp>
      <p:grpSp>
        <p:nvGrpSpPr>
          <p:cNvPr id="6" name="Group 6"/>
          <p:cNvGrpSpPr>
            <a:grpSpLocks noChangeAspect="1"/>
          </p:cNvGrpSpPr>
          <p:nvPr/>
        </p:nvGrpSpPr>
        <p:grpSpPr>
          <a:xfrm>
            <a:off x="13783793" y="1"/>
            <a:ext cx="4538884" cy="10299699"/>
            <a:chOff x="0" y="0"/>
            <a:chExt cx="6051845" cy="13732932"/>
          </a:xfrm>
        </p:grpSpPr>
        <p:sp>
          <p:nvSpPr>
            <p:cNvPr id="7" name="Freeform 7"/>
            <p:cNvSpPr/>
            <p:nvPr/>
          </p:nvSpPr>
          <p:spPr>
            <a:xfrm>
              <a:off x="0" y="0"/>
              <a:ext cx="6058281" cy="13732890"/>
            </a:xfrm>
            <a:custGeom>
              <a:avLst/>
              <a:gdLst/>
              <a:ahLst/>
              <a:cxnLst/>
              <a:rect l="l" t="t" r="r" b="b"/>
              <a:pathLst>
                <a:path w="6058281" h="13732890">
                  <a:moveTo>
                    <a:pt x="5396103" y="0"/>
                  </a:moveTo>
                  <a:lnTo>
                    <a:pt x="0" y="13716000"/>
                  </a:lnTo>
                  <a:lnTo>
                    <a:pt x="6050788" y="13732890"/>
                  </a:lnTo>
                  <a:cubicBezTo>
                    <a:pt x="6058281" y="9160890"/>
                    <a:pt x="6020689" y="4588890"/>
                    <a:pt x="6028182" y="16890"/>
                  </a:cubicBezTo>
                  <a:lnTo>
                    <a:pt x="5396103" y="0"/>
                  </a:lnTo>
                  <a:close/>
                </a:path>
              </a:pathLst>
            </a:custGeom>
            <a:solidFill>
              <a:srgbClr val="57C534"/>
            </a:solidFill>
          </p:spPr>
          <p:txBody>
            <a:bodyPr/>
            <a:lstStyle/>
            <a:p>
              <a:endParaRPr lang="en-US"/>
            </a:p>
          </p:txBody>
        </p:sp>
      </p:grpSp>
      <p:grpSp>
        <p:nvGrpSpPr>
          <p:cNvPr id="8" name="Group 8"/>
          <p:cNvGrpSpPr>
            <a:grpSpLocks noChangeAspect="1"/>
          </p:cNvGrpSpPr>
          <p:nvPr/>
        </p:nvGrpSpPr>
        <p:grpSpPr>
          <a:xfrm>
            <a:off x="14410317" y="-12700"/>
            <a:ext cx="3896294" cy="10299701"/>
            <a:chOff x="0" y="0"/>
            <a:chExt cx="5195059" cy="13732934"/>
          </a:xfrm>
        </p:grpSpPr>
        <p:sp>
          <p:nvSpPr>
            <p:cNvPr id="9" name="Freeform 9"/>
            <p:cNvSpPr/>
            <p:nvPr/>
          </p:nvSpPr>
          <p:spPr>
            <a:xfrm>
              <a:off x="0" y="0"/>
              <a:ext cx="5200396" cy="13732890"/>
            </a:xfrm>
            <a:custGeom>
              <a:avLst/>
              <a:gdLst/>
              <a:ahLst/>
              <a:cxnLst/>
              <a:rect l="l" t="t" r="r" b="b"/>
              <a:pathLst>
                <a:path w="5200396" h="13732890">
                  <a:moveTo>
                    <a:pt x="0" y="0"/>
                  </a:moveTo>
                  <a:lnTo>
                    <a:pt x="3205988" y="13732890"/>
                  </a:lnTo>
                  <a:lnTo>
                    <a:pt x="5192903" y="13732890"/>
                  </a:lnTo>
                  <a:cubicBezTo>
                    <a:pt x="5185410" y="9155302"/>
                    <a:pt x="5200396" y="4577587"/>
                    <a:pt x="5192903" y="0"/>
                  </a:cubicBezTo>
                  <a:lnTo>
                    <a:pt x="0" y="0"/>
                  </a:lnTo>
                  <a:close/>
                </a:path>
              </a:pathLst>
            </a:custGeom>
            <a:solidFill>
              <a:srgbClr val="57C534"/>
            </a:solidFill>
          </p:spPr>
          <p:txBody>
            <a:bodyPr/>
            <a:lstStyle/>
            <a:p>
              <a:endParaRPr lang="en-US"/>
            </a:p>
          </p:txBody>
        </p:sp>
      </p:grpSp>
      <p:grpSp>
        <p:nvGrpSpPr>
          <p:cNvPr id="10" name="Group 10"/>
          <p:cNvGrpSpPr>
            <a:grpSpLocks noChangeAspect="1"/>
          </p:cNvGrpSpPr>
          <p:nvPr/>
        </p:nvGrpSpPr>
        <p:grpSpPr>
          <a:xfrm>
            <a:off x="13275793" y="5880099"/>
            <a:ext cx="5027130" cy="4406899"/>
            <a:chOff x="0" y="0"/>
            <a:chExt cx="6702840" cy="5875866"/>
          </a:xfrm>
        </p:grpSpPr>
        <p:sp>
          <p:nvSpPr>
            <p:cNvPr id="11" name="Freeform 11"/>
            <p:cNvSpPr/>
            <p:nvPr/>
          </p:nvSpPr>
          <p:spPr>
            <a:xfrm>
              <a:off x="0" y="0"/>
              <a:ext cx="6702806" cy="5875909"/>
            </a:xfrm>
            <a:custGeom>
              <a:avLst/>
              <a:gdLst/>
              <a:ahLst/>
              <a:cxnLst/>
              <a:rect l="l" t="t" r="r" b="b"/>
              <a:pathLst>
                <a:path w="6702806" h="5875909">
                  <a:moveTo>
                    <a:pt x="0" y="5875909"/>
                  </a:moveTo>
                  <a:lnTo>
                    <a:pt x="6685407" y="0"/>
                  </a:lnTo>
                  <a:cubicBezTo>
                    <a:pt x="6691249" y="1958594"/>
                    <a:pt x="6696963" y="3917188"/>
                    <a:pt x="6702806" y="5875909"/>
                  </a:cubicBezTo>
                  <a:lnTo>
                    <a:pt x="0" y="5875909"/>
                  </a:lnTo>
                  <a:close/>
                </a:path>
              </a:pathLst>
            </a:custGeom>
            <a:solidFill>
              <a:srgbClr val="00AA26"/>
            </a:solidFill>
          </p:spPr>
          <p:txBody>
            <a:bodyPr/>
            <a:lstStyle/>
            <a:p>
              <a:endParaRPr lang="en-US"/>
            </a:p>
          </p:txBody>
        </p:sp>
      </p:grpSp>
      <p:grpSp>
        <p:nvGrpSpPr>
          <p:cNvPr id="12" name="Group 12"/>
          <p:cNvGrpSpPr>
            <a:grpSpLocks noChangeAspect="1"/>
          </p:cNvGrpSpPr>
          <p:nvPr/>
        </p:nvGrpSpPr>
        <p:grpSpPr>
          <a:xfrm>
            <a:off x="14020859" y="-12700"/>
            <a:ext cx="4285752" cy="10299701"/>
            <a:chOff x="0" y="0"/>
            <a:chExt cx="5714336" cy="13732934"/>
          </a:xfrm>
        </p:grpSpPr>
        <p:sp>
          <p:nvSpPr>
            <p:cNvPr id="13" name="Freeform 13"/>
            <p:cNvSpPr/>
            <p:nvPr/>
          </p:nvSpPr>
          <p:spPr>
            <a:xfrm>
              <a:off x="0" y="0"/>
              <a:ext cx="5714365" cy="13732890"/>
            </a:xfrm>
            <a:custGeom>
              <a:avLst/>
              <a:gdLst/>
              <a:ahLst/>
              <a:cxnLst/>
              <a:rect l="l" t="t" r="r" b="b"/>
              <a:pathLst>
                <a:path w="5714365" h="13732890">
                  <a:moveTo>
                    <a:pt x="0" y="0"/>
                  </a:moveTo>
                  <a:lnTo>
                    <a:pt x="4951349" y="13732890"/>
                  </a:lnTo>
                  <a:lnTo>
                    <a:pt x="5714365" y="13716000"/>
                  </a:lnTo>
                  <a:lnTo>
                    <a:pt x="5714365" y="0"/>
                  </a:lnTo>
                  <a:lnTo>
                    <a:pt x="0" y="0"/>
                  </a:lnTo>
                  <a:close/>
                </a:path>
              </a:pathLst>
            </a:custGeom>
            <a:solidFill>
              <a:srgbClr val="00801D"/>
            </a:solidFill>
          </p:spPr>
          <p:txBody>
            <a:bodyPr/>
            <a:lstStyle/>
            <a:p>
              <a:endParaRPr lang="en-US"/>
            </a:p>
          </p:txBody>
        </p:sp>
      </p:grpSp>
      <p:grpSp>
        <p:nvGrpSpPr>
          <p:cNvPr id="14" name="Group 14"/>
          <p:cNvGrpSpPr>
            <a:grpSpLocks noChangeAspect="1"/>
          </p:cNvGrpSpPr>
          <p:nvPr/>
        </p:nvGrpSpPr>
        <p:grpSpPr>
          <a:xfrm>
            <a:off x="16591553" y="-12700"/>
            <a:ext cx="1715060" cy="10299701"/>
            <a:chOff x="0" y="0"/>
            <a:chExt cx="2286747" cy="13732934"/>
          </a:xfrm>
        </p:grpSpPr>
        <p:sp>
          <p:nvSpPr>
            <p:cNvPr id="15" name="Freeform 15"/>
            <p:cNvSpPr/>
            <p:nvPr/>
          </p:nvSpPr>
          <p:spPr>
            <a:xfrm>
              <a:off x="0" y="0"/>
              <a:ext cx="2286762" cy="13732890"/>
            </a:xfrm>
            <a:custGeom>
              <a:avLst/>
              <a:gdLst/>
              <a:ahLst/>
              <a:cxnLst/>
              <a:rect l="l" t="t" r="r" b="b"/>
              <a:pathLst>
                <a:path w="2286762" h="13732890">
                  <a:moveTo>
                    <a:pt x="1805305" y="0"/>
                  </a:moveTo>
                  <a:lnTo>
                    <a:pt x="0" y="13732890"/>
                  </a:lnTo>
                  <a:lnTo>
                    <a:pt x="2286762" y="13732890"/>
                  </a:lnTo>
                  <a:cubicBezTo>
                    <a:pt x="2281809" y="9155302"/>
                    <a:pt x="2276729" y="4577587"/>
                    <a:pt x="2271776" y="0"/>
                  </a:cubicBezTo>
                  <a:lnTo>
                    <a:pt x="1805305" y="0"/>
                  </a:lnTo>
                  <a:close/>
                </a:path>
              </a:pathLst>
            </a:custGeom>
            <a:solidFill>
              <a:srgbClr val="99DE83"/>
            </a:solidFill>
          </p:spPr>
          <p:txBody>
            <a:bodyPr/>
            <a:lstStyle/>
            <a:p>
              <a:endParaRPr lang="en-US"/>
            </a:p>
          </p:txBody>
        </p:sp>
      </p:grpSp>
      <p:grpSp>
        <p:nvGrpSpPr>
          <p:cNvPr id="16" name="Group 16"/>
          <p:cNvGrpSpPr>
            <a:grpSpLocks noChangeAspect="1"/>
          </p:cNvGrpSpPr>
          <p:nvPr/>
        </p:nvGrpSpPr>
        <p:grpSpPr>
          <a:xfrm>
            <a:off x="16154463" y="-12702"/>
            <a:ext cx="2133540" cy="10299701"/>
            <a:chOff x="0" y="0"/>
            <a:chExt cx="2844720" cy="13732934"/>
          </a:xfrm>
        </p:grpSpPr>
        <p:sp>
          <p:nvSpPr>
            <p:cNvPr id="17" name="Freeform 17"/>
            <p:cNvSpPr/>
            <p:nvPr/>
          </p:nvSpPr>
          <p:spPr>
            <a:xfrm>
              <a:off x="0" y="0"/>
              <a:ext cx="2850515" cy="13732890"/>
            </a:xfrm>
            <a:custGeom>
              <a:avLst/>
              <a:gdLst/>
              <a:ahLst/>
              <a:cxnLst/>
              <a:rect l="l" t="t" r="r" b="b"/>
              <a:pathLst>
                <a:path w="2850515" h="13732890">
                  <a:moveTo>
                    <a:pt x="0" y="0"/>
                  </a:moveTo>
                  <a:lnTo>
                    <a:pt x="2502916" y="13732890"/>
                  </a:lnTo>
                  <a:lnTo>
                    <a:pt x="2844165" y="13732890"/>
                  </a:lnTo>
                  <a:cubicBezTo>
                    <a:pt x="2850515" y="9149587"/>
                    <a:pt x="2799969" y="4583302"/>
                    <a:pt x="2806192" y="0"/>
                  </a:cubicBezTo>
                  <a:lnTo>
                    <a:pt x="0" y="0"/>
                  </a:lnTo>
                  <a:close/>
                </a:path>
              </a:pathLst>
            </a:custGeom>
            <a:solidFill>
              <a:srgbClr val="57C534"/>
            </a:solidFill>
          </p:spPr>
          <p:txBody>
            <a:bodyPr/>
            <a:lstStyle/>
            <a:p>
              <a:endParaRPr lang="en-US"/>
            </a:p>
          </p:txBody>
        </p:sp>
      </p:grpSp>
      <p:grpSp>
        <p:nvGrpSpPr>
          <p:cNvPr id="18" name="Group 18"/>
          <p:cNvGrpSpPr>
            <a:grpSpLocks noChangeAspect="1"/>
          </p:cNvGrpSpPr>
          <p:nvPr/>
        </p:nvGrpSpPr>
        <p:grpSpPr>
          <a:xfrm>
            <a:off x="16120595" y="7340600"/>
            <a:ext cx="2188172" cy="2946400"/>
            <a:chOff x="0" y="0"/>
            <a:chExt cx="2917563" cy="3928534"/>
          </a:xfrm>
        </p:grpSpPr>
        <p:sp>
          <p:nvSpPr>
            <p:cNvPr id="19" name="Freeform 19"/>
            <p:cNvSpPr/>
            <p:nvPr/>
          </p:nvSpPr>
          <p:spPr>
            <a:xfrm>
              <a:off x="0" y="0"/>
              <a:ext cx="2917571" cy="3928491"/>
            </a:xfrm>
            <a:custGeom>
              <a:avLst/>
              <a:gdLst/>
              <a:ahLst/>
              <a:cxnLst/>
              <a:rect l="l" t="t" r="r" b="b"/>
              <a:pathLst>
                <a:path w="2917571" h="3928491">
                  <a:moveTo>
                    <a:pt x="0" y="3928491"/>
                  </a:moveTo>
                  <a:lnTo>
                    <a:pt x="2903982" y="0"/>
                  </a:lnTo>
                  <a:cubicBezTo>
                    <a:pt x="2908554" y="1306068"/>
                    <a:pt x="2912999" y="2612263"/>
                    <a:pt x="2917571" y="3918331"/>
                  </a:cubicBezTo>
                  <a:lnTo>
                    <a:pt x="0" y="3928491"/>
                  </a:lnTo>
                  <a:close/>
                </a:path>
              </a:pathLst>
            </a:custGeom>
            <a:solidFill>
              <a:srgbClr val="57C534"/>
            </a:solidFill>
          </p:spPr>
          <p:txBody>
            <a:bodyPr/>
            <a:lstStyle/>
            <a:p>
              <a:endParaRPr lang="en-US"/>
            </a:p>
          </p:txBody>
        </p:sp>
      </p:grpSp>
      <p:sp>
        <p:nvSpPr>
          <p:cNvPr id="20" name="TextBox 20"/>
          <p:cNvSpPr txBox="1"/>
          <p:nvPr/>
        </p:nvSpPr>
        <p:spPr>
          <a:xfrm>
            <a:off x="1310637" y="962051"/>
            <a:ext cx="12512550" cy="1231106"/>
          </a:xfrm>
          <a:prstGeom prst="rect">
            <a:avLst/>
          </a:prstGeom>
        </p:spPr>
        <p:txBody>
          <a:bodyPr lIns="0" tIns="0" rIns="0" bIns="0" rtlCol="0" anchor="t">
            <a:spAutoFit/>
          </a:bodyPr>
          <a:lstStyle/>
          <a:p>
            <a:pPr algn="l">
              <a:lnSpc>
                <a:spcPts val="4800"/>
              </a:lnSpc>
            </a:pPr>
            <a:r>
              <a:rPr lang="en-US" sz="4000" spc="-4" dirty="0">
                <a:solidFill>
                  <a:srgbClr val="57C534"/>
                </a:solidFill>
                <a:latin typeface="Alata"/>
              </a:rPr>
              <a:t>Exercise: Save Your Create the </a:t>
            </a:r>
            <a:r>
              <a:rPr lang="en-US" sz="4000" spc="-4" dirty="0" err="1">
                <a:solidFill>
                  <a:srgbClr val="57C534"/>
                </a:solidFill>
                <a:latin typeface="Alata"/>
              </a:rPr>
              <a:t>NeedIt</a:t>
            </a:r>
            <a:r>
              <a:rPr lang="en-US" sz="4000" spc="-4" dirty="0">
                <a:solidFill>
                  <a:srgbClr val="57C534"/>
                </a:solidFill>
                <a:latin typeface="Alata"/>
              </a:rPr>
              <a:t> Application Work</a:t>
            </a:r>
          </a:p>
        </p:txBody>
      </p:sp>
      <p:sp>
        <p:nvSpPr>
          <p:cNvPr id="21" name="TextBox 21"/>
          <p:cNvSpPr txBox="1"/>
          <p:nvPr/>
        </p:nvSpPr>
        <p:spPr>
          <a:xfrm>
            <a:off x="1310637" y="2592917"/>
            <a:ext cx="13624563" cy="4574073"/>
          </a:xfrm>
          <a:prstGeom prst="rect">
            <a:avLst/>
          </a:prstGeom>
        </p:spPr>
        <p:txBody>
          <a:bodyPr wrap="square" lIns="0" tIns="0" rIns="0" bIns="0" rtlCol="0" anchor="t">
            <a:spAutoFit/>
          </a:bodyPr>
          <a:lstStyle/>
          <a:p>
            <a:pPr marL="669989" lvl="1" indent="-514350" algn="l">
              <a:lnSpc>
                <a:spcPts val="3586"/>
              </a:lnSpc>
              <a:buFont typeface="+mj-lt"/>
              <a:buAutoNum type="arabicPeriod" startAt="4"/>
            </a:pPr>
            <a:r>
              <a:rPr lang="en-US" sz="2200" spc="-2" dirty="0">
                <a:solidFill>
                  <a:schemeClr val="tx1">
                    <a:lumMod val="75000"/>
                    <a:lumOff val="25000"/>
                  </a:schemeClr>
                </a:solidFill>
                <a:latin typeface="Open Sans"/>
              </a:rPr>
              <a:t>In the Confirm files to commit to source control for </a:t>
            </a:r>
            <a:r>
              <a:rPr lang="en-US" sz="2200" spc="-2" dirty="0" err="1">
                <a:solidFill>
                  <a:schemeClr val="tx1">
                    <a:lumMod val="75000"/>
                    <a:lumOff val="25000"/>
                  </a:schemeClr>
                </a:solidFill>
                <a:latin typeface="Open Sans"/>
              </a:rPr>
              <a:t>NeedIt</a:t>
            </a:r>
            <a:r>
              <a:rPr lang="en-US" sz="2200" spc="-2" dirty="0">
                <a:solidFill>
                  <a:schemeClr val="tx1">
                    <a:lumMod val="75000"/>
                    <a:lumOff val="25000"/>
                  </a:schemeClr>
                </a:solidFill>
                <a:latin typeface="Open Sans"/>
              </a:rPr>
              <a:t> dialog, enter a </a:t>
            </a:r>
            <a:r>
              <a:rPr lang="en-US" sz="2200" b="1" spc="-2" dirty="0">
                <a:solidFill>
                  <a:schemeClr val="tx1">
                    <a:lumMod val="75000"/>
                    <a:lumOff val="25000"/>
                  </a:schemeClr>
                </a:solidFill>
                <a:latin typeface="Open Sans"/>
              </a:rPr>
              <a:t>Commit comment</a:t>
            </a:r>
            <a:r>
              <a:rPr lang="en-US" sz="2200" spc="-2" dirty="0">
                <a:solidFill>
                  <a:schemeClr val="tx1">
                    <a:lumMod val="75000"/>
                    <a:lumOff val="25000"/>
                  </a:schemeClr>
                </a:solidFill>
                <a:latin typeface="Open Sans"/>
              </a:rPr>
              <a:t>, such as </a:t>
            </a:r>
            <a:r>
              <a:rPr lang="en-US" sz="2200" i="1" spc="-2" dirty="0">
                <a:solidFill>
                  <a:schemeClr val="tx1">
                    <a:lumMod val="75000"/>
                    <a:lumOff val="25000"/>
                  </a:schemeClr>
                </a:solidFill>
                <a:latin typeface="Open Sans"/>
              </a:rPr>
              <a:t>Create the </a:t>
            </a:r>
            <a:r>
              <a:rPr lang="en-US" sz="2200" i="1" spc="-2" dirty="0" err="1">
                <a:solidFill>
                  <a:schemeClr val="tx1">
                    <a:lumMod val="75000"/>
                    <a:lumOff val="25000"/>
                  </a:schemeClr>
                </a:solidFill>
                <a:latin typeface="Open Sans"/>
              </a:rPr>
              <a:t>NeedIt</a:t>
            </a:r>
            <a:r>
              <a:rPr lang="en-US" sz="2200" i="1" spc="-2" dirty="0">
                <a:solidFill>
                  <a:schemeClr val="tx1">
                    <a:lumMod val="75000"/>
                    <a:lumOff val="25000"/>
                  </a:schemeClr>
                </a:solidFill>
                <a:latin typeface="Open Sans"/>
              </a:rPr>
              <a:t> Application Module Completed</a:t>
            </a:r>
            <a:r>
              <a:rPr lang="en-US" sz="2200" spc="-2" dirty="0">
                <a:solidFill>
                  <a:schemeClr val="tx1">
                    <a:lumMod val="75000"/>
                    <a:lumOff val="25000"/>
                  </a:schemeClr>
                </a:solidFill>
                <a:latin typeface="Open Sans"/>
              </a:rPr>
              <a:t>.</a:t>
            </a:r>
          </a:p>
          <a:p>
            <a:pPr marL="669989" lvl="1" indent="-514350" algn="l">
              <a:lnSpc>
                <a:spcPts val="3586"/>
              </a:lnSpc>
              <a:buFont typeface="+mj-lt"/>
              <a:buAutoNum type="arabicPeriod" startAt="4"/>
            </a:pPr>
            <a:r>
              <a:rPr lang="en-US" sz="2200" spc="-2" dirty="0">
                <a:solidFill>
                  <a:schemeClr val="tx1">
                    <a:lumMod val="75000"/>
                    <a:lumOff val="25000"/>
                  </a:schemeClr>
                </a:solidFill>
                <a:latin typeface="Open Sans"/>
              </a:rPr>
              <a:t>Click the </a:t>
            </a:r>
            <a:r>
              <a:rPr lang="en-US" sz="2200" b="1" spc="-2" dirty="0">
                <a:solidFill>
                  <a:schemeClr val="tx1">
                    <a:lumMod val="75000"/>
                    <a:lumOff val="25000"/>
                  </a:schemeClr>
                </a:solidFill>
                <a:latin typeface="Open Sans"/>
              </a:rPr>
              <a:t>Commit Files button</a:t>
            </a:r>
            <a:r>
              <a:rPr lang="en-US" sz="2200" spc="-2" dirty="0">
                <a:solidFill>
                  <a:schemeClr val="tx1">
                    <a:lumMod val="75000"/>
                    <a:lumOff val="25000"/>
                  </a:schemeClr>
                </a:solidFill>
                <a:latin typeface="Open Sans"/>
              </a:rPr>
              <a:t>.</a:t>
            </a:r>
          </a:p>
          <a:p>
            <a:pPr marL="669989" lvl="1" indent="-514350" algn="l">
              <a:lnSpc>
                <a:spcPts val="3586"/>
              </a:lnSpc>
              <a:buFont typeface="+mj-lt"/>
              <a:buAutoNum type="arabicPeriod" startAt="4"/>
            </a:pPr>
            <a:endParaRPr lang="en-US" sz="2200" spc="-2" dirty="0">
              <a:solidFill>
                <a:schemeClr val="tx1">
                  <a:lumMod val="75000"/>
                  <a:lumOff val="25000"/>
                </a:schemeClr>
              </a:solidFill>
              <a:latin typeface="Open Sans"/>
            </a:endParaRPr>
          </a:p>
          <a:p>
            <a:pPr marL="669989" lvl="1" indent="-514350" algn="l">
              <a:lnSpc>
                <a:spcPts val="3586"/>
              </a:lnSpc>
              <a:buFont typeface="+mj-lt"/>
              <a:buAutoNum type="arabicPeriod" startAt="4"/>
            </a:pPr>
            <a:endParaRPr lang="en-US" sz="2200" spc="-2" dirty="0">
              <a:solidFill>
                <a:schemeClr val="tx1">
                  <a:lumMod val="75000"/>
                  <a:lumOff val="25000"/>
                </a:schemeClr>
              </a:solidFill>
              <a:latin typeface="Open Sans"/>
            </a:endParaRPr>
          </a:p>
          <a:p>
            <a:pPr marL="669989" lvl="1" indent="-514350" algn="l">
              <a:lnSpc>
                <a:spcPts val="3586"/>
              </a:lnSpc>
              <a:buFont typeface="+mj-lt"/>
              <a:buAutoNum type="arabicPeriod" startAt="4"/>
            </a:pPr>
            <a:endParaRPr lang="en-US" sz="2200" spc="-2" dirty="0">
              <a:solidFill>
                <a:schemeClr val="tx1">
                  <a:lumMod val="75000"/>
                  <a:lumOff val="25000"/>
                </a:schemeClr>
              </a:solidFill>
              <a:latin typeface="Open Sans"/>
            </a:endParaRPr>
          </a:p>
          <a:p>
            <a:pPr marL="669989" lvl="1" indent="-514350" algn="l">
              <a:lnSpc>
                <a:spcPts val="3586"/>
              </a:lnSpc>
              <a:buFont typeface="+mj-lt"/>
              <a:buAutoNum type="arabicPeriod" startAt="4"/>
            </a:pPr>
            <a:endParaRPr lang="en-US" sz="2200" spc="-2" dirty="0">
              <a:solidFill>
                <a:schemeClr val="tx1">
                  <a:lumMod val="75000"/>
                  <a:lumOff val="25000"/>
                </a:schemeClr>
              </a:solidFill>
              <a:latin typeface="Open Sans"/>
            </a:endParaRPr>
          </a:p>
          <a:p>
            <a:pPr marL="669989" lvl="1" indent="-514350" algn="l">
              <a:lnSpc>
                <a:spcPts val="3586"/>
              </a:lnSpc>
              <a:buFont typeface="+mj-lt"/>
              <a:buAutoNum type="arabicPeriod" startAt="4"/>
            </a:pPr>
            <a:endParaRPr lang="en-US" sz="2200" spc="-2" dirty="0">
              <a:solidFill>
                <a:schemeClr val="tx1">
                  <a:lumMod val="75000"/>
                  <a:lumOff val="25000"/>
                </a:schemeClr>
              </a:solidFill>
              <a:latin typeface="Open Sans"/>
            </a:endParaRPr>
          </a:p>
          <a:p>
            <a:pPr marL="669989" lvl="1" indent="-514350" algn="l">
              <a:lnSpc>
                <a:spcPts val="3586"/>
              </a:lnSpc>
              <a:buFont typeface="+mj-lt"/>
              <a:buAutoNum type="arabicPeriod" startAt="4"/>
            </a:pPr>
            <a:r>
              <a:rPr lang="en-US" sz="2200" spc="-2" dirty="0">
                <a:solidFill>
                  <a:schemeClr val="tx1">
                    <a:lumMod val="75000"/>
                    <a:lumOff val="25000"/>
                  </a:schemeClr>
                </a:solidFill>
                <a:latin typeface="Open Sans"/>
              </a:rPr>
              <a:t>When the Commit Changes dialog reports success, click the </a:t>
            </a:r>
            <a:r>
              <a:rPr lang="en-US" sz="2200" b="1" spc="-2" dirty="0">
                <a:solidFill>
                  <a:schemeClr val="tx1">
                    <a:lumMod val="75000"/>
                    <a:lumOff val="25000"/>
                  </a:schemeClr>
                </a:solidFill>
                <a:latin typeface="Open Sans"/>
              </a:rPr>
              <a:t>Close</a:t>
            </a:r>
            <a:r>
              <a:rPr lang="en-US" sz="2200" spc="-2" dirty="0">
                <a:solidFill>
                  <a:schemeClr val="tx1">
                    <a:lumMod val="75000"/>
                    <a:lumOff val="25000"/>
                  </a:schemeClr>
                </a:solidFill>
                <a:latin typeface="Open Sans"/>
              </a:rPr>
              <a:t> button.</a:t>
            </a:r>
          </a:p>
          <a:p>
            <a:pPr marL="669989" lvl="1" indent="-514350" algn="l">
              <a:lnSpc>
                <a:spcPts val="3586"/>
              </a:lnSpc>
              <a:buFont typeface="+mj-lt"/>
              <a:buAutoNum type="arabicPeriod" startAt="4"/>
            </a:pPr>
            <a:endParaRPr lang="en-US" sz="2200" spc="-2" dirty="0">
              <a:solidFill>
                <a:schemeClr val="tx1">
                  <a:lumMod val="75000"/>
                  <a:lumOff val="25000"/>
                </a:schemeClr>
              </a:solidFill>
              <a:latin typeface="Open Sans"/>
            </a:endParaRPr>
          </a:p>
        </p:txBody>
      </p:sp>
      <p:pic>
        <p:nvPicPr>
          <p:cNvPr id="4098" name="Picture 2" descr="Enter a commit message">
            <a:extLst>
              <a:ext uri="{FF2B5EF4-FFF2-40B4-BE49-F238E27FC236}">
                <a16:creationId xmlns:a16="http://schemas.microsoft.com/office/drawing/2014/main" id="{7960BB32-24D5-8CED-6A10-E8E3A9ED0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173" y="4218178"/>
            <a:ext cx="12180065" cy="15378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changes were successfully committed">
            <a:extLst>
              <a:ext uri="{FF2B5EF4-FFF2-40B4-BE49-F238E27FC236}">
                <a16:creationId xmlns:a16="http://schemas.microsoft.com/office/drawing/2014/main" id="{D649E248-3D2C-10B7-8E20-471F404F1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805" y="7139039"/>
            <a:ext cx="6625909" cy="209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28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61708EEEC6B140A87159A802C4570F" ma:contentTypeVersion="4" ma:contentTypeDescription="Create a new document." ma:contentTypeScope="" ma:versionID="c7ea5bc06e7bbd6e7c3df2a1232516a6">
  <xsd:schema xmlns:xsd="http://www.w3.org/2001/XMLSchema" xmlns:xs="http://www.w3.org/2001/XMLSchema" xmlns:p="http://schemas.microsoft.com/office/2006/metadata/properties" xmlns:ns2="0751bcc9-8219-4f0d-a49e-d88b0f731c85" targetNamespace="http://schemas.microsoft.com/office/2006/metadata/properties" ma:root="true" ma:fieldsID="225e3f5185a49a8f38e9840ef9edd930" ns2:_="">
    <xsd:import namespace="0751bcc9-8219-4f0d-a49e-d88b0f731c8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51bcc9-8219-4f0d-a49e-d88b0f731c8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B7C158-E005-4FAD-B904-586F0D66C6D4}"/>
</file>

<file path=customXml/itemProps2.xml><?xml version="1.0" encoding="utf-8"?>
<ds:datastoreItem xmlns:ds="http://schemas.openxmlformats.org/officeDocument/2006/customXml" ds:itemID="{9A1F6E70-95E6-4B74-88CA-6A56B1E1BB95}"/>
</file>

<file path=docProps/app.xml><?xml version="1.0" encoding="utf-8"?>
<Properties xmlns="http://schemas.openxmlformats.org/officeDocument/2006/extended-properties" xmlns:vt="http://schemas.openxmlformats.org/officeDocument/2006/docPropsVTypes">
  <TotalTime>91</TotalTime>
  <Words>230</Words>
  <Application>Microsoft Office PowerPoint</Application>
  <PresentationFormat>Custom</PresentationFormat>
  <Paragraphs>26</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Open Sans</vt:lpstr>
      <vt:lpstr>Alata</vt:lpstr>
      <vt:lpstr>Source Sans Pro</vt:lpstr>
      <vt:lpstr>Open Sans Bold</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 Client-Side Scripting.pptx</dc:title>
  <cp:lastModifiedBy>ERIKA BABUYO</cp:lastModifiedBy>
  <cp:revision>6</cp:revision>
  <dcterms:created xsi:type="dcterms:W3CDTF">2006-08-16T00:00:00Z</dcterms:created>
  <dcterms:modified xsi:type="dcterms:W3CDTF">2023-09-25T00:05:32Z</dcterms:modified>
  <dc:identifier>DAFGuNCS0fs</dc:identifier>
</cp:coreProperties>
</file>