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1" r:id="rId2"/>
    <p:sldId id="262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988AF-DD2D-4D25-AC95-00CF4684B947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BA896-2552-4E5E-8A8F-C9485B150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de12685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de12685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2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de12685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de12685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1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4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65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683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15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2639d3f5_10_102"/>
          <p:cNvSpPr txBox="1">
            <a:spLocks noGrp="1"/>
          </p:cNvSpPr>
          <p:nvPr>
            <p:ph type="title"/>
          </p:nvPr>
        </p:nvSpPr>
        <p:spPr>
          <a:xfrm>
            <a:off x="609601" y="401689"/>
            <a:ext cx="10972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232639d3f5_10_102"/>
          <p:cNvSpPr txBox="1">
            <a:spLocks noGrp="1"/>
          </p:cNvSpPr>
          <p:nvPr>
            <p:ph type="body" idx="1"/>
          </p:nvPr>
        </p:nvSpPr>
        <p:spPr>
          <a:xfrm>
            <a:off x="609601" y="1269264"/>
            <a:ext cx="10972800" cy="4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2232639d3f5_10_102"/>
          <p:cNvSpPr txBox="1">
            <a:spLocks noGrp="1"/>
          </p:cNvSpPr>
          <p:nvPr>
            <p:ph type="dt" idx="10"/>
          </p:nvPr>
        </p:nvSpPr>
        <p:spPr>
          <a:xfrm>
            <a:off x="609600" y="6356362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232639d3f5_10_102"/>
          <p:cNvSpPr txBox="1">
            <a:spLocks noGrp="1"/>
          </p:cNvSpPr>
          <p:nvPr>
            <p:ph type="ftr" idx="11"/>
          </p:nvPr>
        </p:nvSpPr>
        <p:spPr>
          <a:xfrm>
            <a:off x="4165605" y="6296903"/>
            <a:ext cx="386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Gulim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232639d3f5_10_102"/>
          <p:cNvSpPr txBox="1">
            <a:spLocks noGrp="1"/>
          </p:cNvSpPr>
          <p:nvPr>
            <p:ph type="sldNum" idx="12"/>
          </p:nvPr>
        </p:nvSpPr>
        <p:spPr>
          <a:xfrm>
            <a:off x="9347210" y="6479466"/>
            <a:ext cx="284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56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7a13de90d_0_177"/>
          <p:cNvSpPr txBox="1">
            <a:spLocks noGrp="1"/>
          </p:cNvSpPr>
          <p:nvPr>
            <p:ph type="title"/>
          </p:nvPr>
        </p:nvSpPr>
        <p:spPr>
          <a:xfrm>
            <a:off x="609601" y="401689"/>
            <a:ext cx="10972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799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27a13de90d_0_177"/>
          <p:cNvSpPr txBox="1">
            <a:spLocks noGrp="1"/>
          </p:cNvSpPr>
          <p:nvPr>
            <p:ph type="body" idx="1"/>
          </p:nvPr>
        </p:nvSpPr>
        <p:spPr>
          <a:xfrm>
            <a:off x="609601" y="1269261"/>
            <a:ext cx="10972800" cy="48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599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199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227a13de90d_0_177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27a13de90d_0_177"/>
          <p:cNvSpPr txBox="1">
            <a:spLocks noGrp="1"/>
          </p:cNvSpPr>
          <p:nvPr>
            <p:ph type="ftr" idx="11"/>
          </p:nvPr>
        </p:nvSpPr>
        <p:spPr>
          <a:xfrm>
            <a:off x="4165601" y="629689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27a13de90d_0_177"/>
          <p:cNvSpPr txBox="1">
            <a:spLocks noGrp="1"/>
          </p:cNvSpPr>
          <p:nvPr>
            <p:ph type="sldNum" idx="12"/>
          </p:nvPr>
        </p:nvSpPr>
        <p:spPr>
          <a:xfrm>
            <a:off x="9347200" y="647945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738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daaf2fbf_0_694"/>
          <p:cNvSpPr txBox="1">
            <a:spLocks noGrp="1"/>
          </p:cNvSpPr>
          <p:nvPr>
            <p:ph type="sldNum" idx="12"/>
          </p:nvPr>
        </p:nvSpPr>
        <p:spPr>
          <a:xfrm>
            <a:off x="47244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69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daaf2fbf_0_696"/>
          <p:cNvSpPr txBox="1">
            <a:spLocks noGrp="1"/>
          </p:cNvSpPr>
          <p:nvPr>
            <p:ph type="title"/>
          </p:nvPr>
        </p:nvSpPr>
        <p:spPr>
          <a:xfrm>
            <a:off x="609601" y="401689"/>
            <a:ext cx="10972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799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51daaf2fbf_0_696"/>
          <p:cNvSpPr txBox="1">
            <a:spLocks noGrp="1"/>
          </p:cNvSpPr>
          <p:nvPr>
            <p:ph type="body" idx="1"/>
          </p:nvPr>
        </p:nvSpPr>
        <p:spPr>
          <a:xfrm>
            <a:off x="609601" y="1269261"/>
            <a:ext cx="10972800" cy="48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599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199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51daaf2fbf_0_696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51daaf2fbf_0_696"/>
          <p:cNvSpPr txBox="1">
            <a:spLocks noGrp="1"/>
          </p:cNvSpPr>
          <p:nvPr>
            <p:ph type="ftr" idx="11"/>
          </p:nvPr>
        </p:nvSpPr>
        <p:spPr>
          <a:xfrm>
            <a:off x="4165601" y="629689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51daaf2fbf_0_696"/>
          <p:cNvSpPr txBox="1">
            <a:spLocks noGrp="1"/>
          </p:cNvSpPr>
          <p:nvPr>
            <p:ph type="sldNum" idx="12"/>
          </p:nvPr>
        </p:nvSpPr>
        <p:spPr>
          <a:xfrm>
            <a:off x="9347200" y="647945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751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 1">
  <p:cSld name="사용자 지정 레이아웃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daaf2fbf_0_798"/>
          <p:cNvSpPr txBox="1">
            <a:spLocks noGrp="1"/>
          </p:cNvSpPr>
          <p:nvPr>
            <p:ph type="sldNum" idx="12"/>
          </p:nvPr>
        </p:nvSpPr>
        <p:spPr>
          <a:xfrm>
            <a:off x="47244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39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5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14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40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7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1"/>
          <p:cNvSpPr txBox="1">
            <a:spLocks noGrp="1"/>
          </p:cNvSpPr>
          <p:nvPr>
            <p:ph type="title"/>
          </p:nvPr>
        </p:nvSpPr>
        <p:spPr>
          <a:xfrm>
            <a:off x="609601" y="401689"/>
            <a:ext cx="10972800" cy="72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799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1"/>
          <p:cNvSpPr txBox="1">
            <a:spLocks noGrp="1"/>
          </p:cNvSpPr>
          <p:nvPr>
            <p:ph type="body" idx="1"/>
          </p:nvPr>
        </p:nvSpPr>
        <p:spPr>
          <a:xfrm>
            <a:off x="609601" y="1269261"/>
            <a:ext cx="10972800" cy="485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599"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199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1"/>
          <p:cNvSpPr txBox="1">
            <a:spLocks noGrp="1"/>
          </p:cNvSpPr>
          <p:nvPr>
            <p:ph type="dt" idx="10"/>
          </p:nvPr>
        </p:nvSpPr>
        <p:spPr>
          <a:xfrm>
            <a:off x="609599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1"/>
          <p:cNvSpPr txBox="1">
            <a:spLocks noGrp="1"/>
          </p:cNvSpPr>
          <p:nvPr>
            <p:ph type="ftr" idx="11"/>
          </p:nvPr>
        </p:nvSpPr>
        <p:spPr>
          <a:xfrm>
            <a:off x="4165601" y="629689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1"/>
          <p:cNvSpPr txBox="1">
            <a:spLocks noGrp="1"/>
          </p:cNvSpPr>
          <p:nvPr>
            <p:ph type="sldNum" idx="12"/>
          </p:nvPr>
        </p:nvSpPr>
        <p:spPr>
          <a:xfrm>
            <a:off x="9347200" y="64794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43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9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1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98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4408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99415"/>
              </p:ext>
            </p:extLst>
          </p:nvPr>
        </p:nvGraphicFramePr>
        <p:xfrm>
          <a:off x="322946" y="446200"/>
          <a:ext cx="11597958" cy="3270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72">
                  <a:extLst>
                    <a:ext uri="{9D8B030D-6E8A-4147-A177-3AD203B41FA5}">
                      <a16:colId xmlns:a16="http://schemas.microsoft.com/office/drawing/2014/main" val="580390315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2355819009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011343951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48810212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616372186"/>
                    </a:ext>
                  </a:extLst>
                </a:gridCol>
                <a:gridCol w="1154603">
                  <a:extLst>
                    <a:ext uri="{9D8B030D-6E8A-4147-A177-3AD203B41FA5}">
                      <a16:colId xmlns:a16="http://schemas.microsoft.com/office/drawing/2014/main" val="1546814975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1086905051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1133893409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624589617"/>
                    </a:ext>
                  </a:extLst>
                </a:gridCol>
                <a:gridCol w="1098867">
                  <a:extLst>
                    <a:ext uri="{9D8B030D-6E8A-4147-A177-3AD203B41FA5}">
                      <a16:colId xmlns:a16="http://schemas.microsoft.com/office/drawing/2014/main" val="2488233594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401136921"/>
                    </a:ext>
                  </a:extLst>
                </a:gridCol>
              </a:tblGrid>
              <a:tr h="41954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VeriSign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VS+ICANN+Pay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(6.6%)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GoDaddy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Namecheap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Squrespace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Sav.com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Porkbun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Spaceship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Cosmotown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6011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.com New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$7.99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$8.55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$8.88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19024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2022.9.1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$9.15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$11.99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$9.76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$9.73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$8.06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$7.77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980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2023.9.1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$9.59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$11.99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$10.46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$9.76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$10.37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$8.66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62708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1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+/-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+$0.62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+$0.62</a:t>
                      </a:r>
                      <a:endParaRPr lang="ko-KR" altLang="en-US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$0.70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+$0.77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+$0.64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79010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.com Renew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simulation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$8.99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$9.55</a:t>
                      </a:r>
                    </a:p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$9.99</a:t>
                      </a:r>
                    </a:p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10443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2022.9.1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$9.15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$21.99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$13.98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$9.14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$9.73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$8.80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17876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2023.9.1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$9.59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$22.17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$15.88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$9.76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$10.37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$9.73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55028"/>
                  </a:ext>
                </a:extLst>
              </a:tr>
              <a:tr h="2975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+/-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+$0.62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+$0.62</a:t>
                      </a:r>
                      <a:endParaRPr lang="ko-KR" altLang="en-US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$0.18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$1.90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$0.00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+$0.62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+$0.64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+$0.93</a:t>
                      </a:r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65720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.com Transfer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54557"/>
                  </a:ext>
                </a:extLst>
              </a:tr>
              <a:tr h="251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2022.9.1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$9.15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$8.99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6685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2023.9.1</a:t>
                      </a:r>
                      <a:endParaRPr lang="ko-KR" altLang="en-US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$9.59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$9.77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$11.17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$10.46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$12.00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$9.76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$10.37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$7.98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57691"/>
                  </a:ext>
                </a:extLst>
              </a:tr>
              <a:tr h="2301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+/-</a:t>
                      </a:r>
                      <a:endParaRPr lang="ko-KR" altLang="en-US"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9904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93895" y="160847"/>
            <a:ext cx="1846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.</a:t>
            </a:r>
            <a:r>
              <a:rPr lang="en-US" altLang="ko-KR" sz="1400" b="1" dirty="0" smtClean="0"/>
              <a:t>com Price Change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23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18978"/>
              </p:ext>
            </p:extLst>
          </p:nvPr>
        </p:nvGraphicFramePr>
        <p:xfrm>
          <a:off x="264223" y="399531"/>
          <a:ext cx="11646178" cy="302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11">
                  <a:extLst>
                    <a:ext uri="{9D8B030D-6E8A-4147-A177-3AD203B41FA5}">
                      <a16:colId xmlns:a16="http://schemas.microsoft.com/office/drawing/2014/main" val="580390315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2355819009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3011343951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348810212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616372186"/>
                    </a:ext>
                  </a:extLst>
                </a:gridCol>
                <a:gridCol w="1160513">
                  <a:extLst>
                    <a:ext uri="{9D8B030D-6E8A-4147-A177-3AD203B41FA5}">
                      <a16:colId xmlns:a16="http://schemas.microsoft.com/office/drawing/2014/main" val="1546814975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1086905051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1133893409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3624589617"/>
                    </a:ext>
                  </a:extLst>
                </a:gridCol>
                <a:gridCol w="1098867">
                  <a:extLst>
                    <a:ext uri="{9D8B030D-6E8A-4147-A177-3AD203B41FA5}">
                      <a16:colId xmlns:a16="http://schemas.microsoft.com/office/drawing/2014/main" val="2488233594"/>
                    </a:ext>
                  </a:extLst>
                </a:gridCol>
                <a:gridCol w="1031551">
                  <a:extLst>
                    <a:ext uri="{9D8B030D-6E8A-4147-A177-3AD203B41FA5}">
                      <a16:colId xmlns:a16="http://schemas.microsoft.com/office/drawing/2014/main" val="2537283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VeriSign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Fee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VS+ICANN+Pay</a:t>
                      </a:r>
                      <a:r>
                        <a:rPr lang="en-US" altLang="ko-KR" sz="1200" dirty="0" smtClean="0"/>
                        <a:t>(6.6%)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GoDaddy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Namecheap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Google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Squrespace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Sav.com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Porkbun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Spaceship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Cosmotown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Remark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.net New</a:t>
                      </a:r>
                      <a:endParaRPr lang="ko-KR" altLang="en-US" sz="1200" b="1" dirty="0" smtClean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1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 smtClean="0"/>
                        <a:t>    2022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$9.77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$10.61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$15.17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$11.16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$12.00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$9.88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$10.56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$7.59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7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 smtClean="0"/>
                        <a:t>    2023.2.1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$11.57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$16.99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$11.98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$12.00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$11.17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$11.48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$9.98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$8.59</a:t>
                      </a:r>
                      <a:endParaRPr lang="ko-KR" altLang="en-US" sz="1200" b="1" dirty="0" smtClean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6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</a:rPr>
                        <a:t>         +/-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+$0.90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+$0.96</a:t>
                      </a:r>
                      <a:endParaRPr lang="ko-KR" alt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7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.net Renew</a:t>
                      </a:r>
                      <a:endParaRPr lang="ko-KR" altLang="en-US" sz="1200" b="1" dirty="0" smtClean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1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  2022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$9.77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$10.61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$21.99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$14.98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$12.00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$9.88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$10.56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$9.49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1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  2023.2.1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$11.57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$22.99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$14.98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$12.00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$11.17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$11.48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$9.98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$11.45</a:t>
                      </a:r>
                      <a:endParaRPr lang="ko-KR" altLang="en-US" sz="1200" b="1" dirty="0" smtClean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5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</a:rPr>
                        <a:t>         +/-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+$0.90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+$0.96</a:t>
                      </a:r>
                      <a:endParaRPr lang="ko-KR" alt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56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.net Transfer</a:t>
                      </a:r>
                      <a:endParaRPr lang="ko-KR" altLang="en-US" sz="1200" b="1" dirty="0" smtClean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361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  2022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$9.77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$10.61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$23.17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$11.16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$12.00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$9.88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$10.56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$9.49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92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    2023.2.1</a:t>
                      </a:r>
                      <a:endParaRPr lang="ko-KR" altLang="en-US" sz="1200" b="1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$10.67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$11.57</a:t>
                      </a:r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ejd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$12.16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$12.00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$11.17</a:t>
                      </a: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$11.48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$8.48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$11.45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</a:rPr>
                        <a:t>         +/-</a:t>
                      </a:r>
                      <a:endParaRPr lang="ko-KR" alt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+$0.90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+$0.96</a:t>
                      </a:r>
                      <a:endParaRPr lang="ko-KR" altLang="en-US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6815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63412" y="95516"/>
            <a:ext cx="1745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.net Price Change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73916" y="42117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flash </a:t>
            </a:r>
            <a:r>
              <a:rPr lang="en-US" altLang="ko-KR" dirty="0" smtClean="0"/>
              <a:t>Rebate 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Sep </a:t>
            </a:r>
            <a:r>
              <a:rPr lang="en-US" altLang="ko-KR" dirty="0"/>
              <a:t>18 ~ 22 (5 day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rebate : $7.92 </a:t>
            </a:r>
            <a:r>
              <a:rPr lang="en-US" altLang="ko-KR" dirty="0"/>
              <a:t>per domain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unit economic cost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$8.59 =&gt; +$4.94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$3.65 </a:t>
            </a:r>
            <a:r>
              <a:rPr lang="en-US" altLang="ko-KR" dirty="0"/>
              <a:t>=&gt; $0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529431" y="4095574"/>
            <a:ext cx="5464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rebate2</a:t>
            </a:r>
          </a:p>
          <a:p>
            <a:r>
              <a:rPr lang="en-US" altLang="ko-KR" dirty="0" smtClean="0"/>
              <a:t>- October </a:t>
            </a:r>
            <a:r>
              <a:rPr lang="en-US" altLang="ko-KR" dirty="0"/>
              <a:t>1, 2023 to March 31, 2024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rebate : $6.45 </a:t>
            </a:r>
            <a:r>
              <a:rPr lang="en-US" altLang="ko-KR" dirty="0"/>
              <a:t>per </a:t>
            </a:r>
            <a:r>
              <a:rPr lang="en-US" altLang="ko-KR" dirty="0" smtClean="0"/>
              <a:t>domain ( same day .com 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unit economic cost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$</a:t>
            </a:r>
            <a:r>
              <a:rPr lang="en-US" altLang="ko-KR" dirty="0"/>
              <a:t>8.59 =&gt; +$</a:t>
            </a:r>
            <a:r>
              <a:rPr lang="en-US" altLang="ko-KR" dirty="0" smtClean="0"/>
              <a:t>3.47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$5.12 </a:t>
            </a:r>
            <a:r>
              <a:rPr lang="en-US" altLang="ko-KR" dirty="0"/>
              <a:t>=&gt; $0</a:t>
            </a:r>
          </a:p>
        </p:txBody>
      </p:sp>
    </p:spTree>
    <p:extLst>
      <p:ext uri="{BB962C8B-B14F-4D97-AF65-F5344CB8AC3E}">
        <p14:creationId xmlns:p14="http://schemas.microsoft.com/office/powerpoint/2010/main" val="7838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000547"/>
              </p:ext>
            </p:extLst>
          </p:nvPr>
        </p:nvGraphicFramePr>
        <p:xfrm>
          <a:off x="361007" y="662044"/>
          <a:ext cx="11597958" cy="9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72">
                  <a:extLst>
                    <a:ext uri="{9D8B030D-6E8A-4147-A177-3AD203B41FA5}">
                      <a16:colId xmlns:a16="http://schemas.microsoft.com/office/drawing/2014/main" val="580390315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2355819009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011343951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488102123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616372186"/>
                    </a:ext>
                  </a:extLst>
                </a:gridCol>
                <a:gridCol w="1154603">
                  <a:extLst>
                    <a:ext uri="{9D8B030D-6E8A-4147-A177-3AD203B41FA5}">
                      <a16:colId xmlns:a16="http://schemas.microsoft.com/office/drawing/2014/main" val="1546814975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1086905051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1133893409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3624589617"/>
                    </a:ext>
                  </a:extLst>
                </a:gridCol>
                <a:gridCol w="1098867">
                  <a:extLst>
                    <a:ext uri="{9D8B030D-6E8A-4147-A177-3AD203B41FA5}">
                      <a16:colId xmlns:a16="http://schemas.microsoft.com/office/drawing/2014/main" val="2488233594"/>
                    </a:ext>
                  </a:extLst>
                </a:gridCol>
                <a:gridCol w="1026298">
                  <a:extLst>
                    <a:ext uri="{9D8B030D-6E8A-4147-A177-3AD203B41FA5}">
                      <a16:colId xmlns:a16="http://schemas.microsoft.com/office/drawing/2014/main" val="401136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( 1Y</a:t>
                      </a:r>
                      <a:r>
                        <a:rPr lang="en-US" altLang="ko-KR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)</a:t>
                      </a:r>
                      <a:endParaRPr lang="en-US" altLang="ko-KR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registry Fee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fee+Pay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(6.6%)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GoDaddy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Namecheap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Squrespace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Sav.com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Porkbun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Spaceship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Cosmotown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Remark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35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1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$70.00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$74.62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$99.99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$79.88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$72.40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$68.18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$67.77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1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는 기본 </a:t>
                      </a:r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결제임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119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1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Renew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$70.00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$74.62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$139.99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$79.88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$72.40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$68.18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$67.77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10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altLang="ko-KR" sz="11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  <a:r>
                        <a:rPr lang="en-US" altLang="ko-KR" sz="11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Transfer</a:t>
                      </a:r>
                      <a:endParaRPr lang="ko-KR" altLang="en-US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$140.00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$149.24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$139.99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$145.00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$144.49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$140.00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$139.77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5455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43561" y="226503"/>
            <a:ext cx="2763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ai</a:t>
            </a:r>
            <a:r>
              <a:rPr lang="en-US" altLang="ko-KR" sz="1600" b="1" dirty="0" smtClean="0"/>
              <a:t> Price Comparison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23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497</Words>
  <Application>Microsoft Office PowerPoint</Application>
  <PresentationFormat>와이드스크린</PresentationFormat>
  <Paragraphs>233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Gulim</vt:lpstr>
      <vt:lpstr>맑은 고딕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 yang</dc:creator>
  <cp:lastModifiedBy>seungmo yang</cp:lastModifiedBy>
  <cp:revision>25</cp:revision>
  <dcterms:created xsi:type="dcterms:W3CDTF">2023-09-15T00:22:30Z</dcterms:created>
  <dcterms:modified xsi:type="dcterms:W3CDTF">2023-09-18T08:59:58Z</dcterms:modified>
</cp:coreProperties>
</file>