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74" r:id="rId3"/>
  </p:sldMasterIdLst>
  <p:notesMasterIdLst>
    <p:notesMasterId r:id="rId25"/>
  </p:notesMasterIdLst>
  <p:sldIdLst>
    <p:sldId id="291" r:id="rId4"/>
    <p:sldId id="256" r:id="rId5"/>
    <p:sldId id="292" r:id="rId6"/>
    <p:sldId id="294" r:id="rId7"/>
    <p:sldId id="293" r:id="rId8"/>
    <p:sldId id="298" r:id="rId9"/>
    <p:sldId id="295" r:id="rId10"/>
    <p:sldId id="308" r:id="rId11"/>
    <p:sldId id="309" r:id="rId12"/>
    <p:sldId id="296" r:id="rId13"/>
    <p:sldId id="300" r:id="rId14"/>
    <p:sldId id="301" r:id="rId15"/>
    <p:sldId id="302" r:id="rId16"/>
    <p:sldId id="303" r:id="rId17"/>
    <p:sldId id="304" r:id="rId18"/>
    <p:sldId id="297" r:id="rId19"/>
    <p:sldId id="305" r:id="rId20"/>
    <p:sldId id="306" r:id="rId21"/>
    <p:sldId id="307" r:id="rId22"/>
    <p:sldId id="299" r:id="rId23"/>
    <p:sldId id="258" r:id="rId24"/>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289"/>
    <a:srgbClr val="1A6680"/>
    <a:srgbClr val="1748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0" d="100"/>
          <a:sy n="160" d="100"/>
        </p:scale>
        <p:origin x="108" y="14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9FFF42-6DAB-491A-BD8F-5479E4D42F3B}" type="doc">
      <dgm:prSet loTypeId="urn:microsoft.com/office/officeart/2005/8/layout/cycle8" loCatId="cycle" qsTypeId="urn:microsoft.com/office/officeart/2005/8/quickstyle/simple1" qsCatId="simple" csTypeId="urn:microsoft.com/office/officeart/2005/8/colors/colorful1" csCatId="colorful" phldr="1"/>
      <dgm:spPr/>
    </dgm:pt>
    <dgm:pt modelId="{FD171378-08A6-42EB-BCE7-15196152E4F2}">
      <dgm:prSet phldrT="[Text]"/>
      <dgm:spPr>
        <a:noFill/>
      </dgm:spPr>
      <dgm:t>
        <a:bodyPr/>
        <a:lstStyle/>
        <a:p>
          <a:r>
            <a:rPr lang="en-US" dirty="0">
              <a:solidFill>
                <a:schemeClr val="bg2"/>
              </a:solidFill>
            </a:rPr>
            <a:t>Workplace Solutions</a:t>
          </a:r>
          <a:endParaRPr lang="en-CA" dirty="0">
            <a:solidFill>
              <a:schemeClr val="bg2"/>
            </a:solidFill>
          </a:endParaRPr>
        </a:p>
      </dgm:t>
    </dgm:pt>
    <dgm:pt modelId="{6646836D-CDCA-46F7-AF04-B9769999B766}" type="parTrans" cxnId="{299A7A36-5F6D-40C4-8C47-4328A4EA4527}">
      <dgm:prSet/>
      <dgm:spPr/>
      <dgm:t>
        <a:bodyPr/>
        <a:lstStyle/>
        <a:p>
          <a:endParaRPr lang="en-CA"/>
        </a:p>
      </dgm:t>
    </dgm:pt>
    <dgm:pt modelId="{7E857D60-18C5-44E2-8F23-9FE095099940}" type="sibTrans" cxnId="{299A7A36-5F6D-40C4-8C47-4328A4EA4527}">
      <dgm:prSet/>
      <dgm:spPr/>
      <dgm:t>
        <a:bodyPr/>
        <a:lstStyle/>
        <a:p>
          <a:endParaRPr lang="en-CA"/>
        </a:p>
      </dgm:t>
    </dgm:pt>
    <dgm:pt modelId="{6B0435FE-DFA0-475A-9030-A1317BE3098C}">
      <dgm:prSet phldrT="[Text]"/>
      <dgm:spPr>
        <a:noFill/>
      </dgm:spPr>
      <dgm:t>
        <a:bodyPr/>
        <a:lstStyle/>
        <a:p>
          <a:r>
            <a:rPr lang="en-US" dirty="0">
              <a:solidFill>
                <a:schemeClr val="tx2"/>
              </a:solidFill>
            </a:rPr>
            <a:t>Transaction Management</a:t>
          </a:r>
          <a:endParaRPr lang="en-CA" dirty="0">
            <a:solidFill>
              <a:schemeClr val="tx2"/>
            </a:solidFill>
          </a:endParaRPr>
        </a:p>
      </dgm:t>
    </dgm:pt>
    <dgm:pt modelId="{E110EEE2-7F15-465F-934D-7A5BC4BF5F6B}" type="parTrans" cxnId="{ADAA411F-29E8-4496-B41C-A0442A87BF88}">
      <dgm:prSet/>
      <dgm:spPr/>
      <dgm:t>
        <a:bodyPr/>
        <a:lstStyle/>
        <a:p>
          <a:endParaRPr lang="en-CA"/>
        </a:p>
      </dgm:t>
    </dgm:pt>
    <dgm:pt modelId="{FADB971A-F129-4F2A-A271-71A2C9591A7E}" type="sibTrans" cxnId="{ADAA411F-29E8-4496-B41C-A0442A87BF88}">
      <dgm:prSet/>
      <dgm:spPr/>
      <dgm:t>
        <a:bodyPr/>
        <a:lstStyle/>
        <a:p>
          <a:endParaRPr lang="en-CA"/>
        </a:p>
      </dgm:t>
    </dgm:pt>
    <dgm:pt modelId="{53D73ED1-C2A1-4D8C-8D49-10830C85A9E3}">
      <dgm:prSet phldrT="[Text]"/>
      <dgm:spPr>
        <a:noFill/>
      </dgm:spPr>
      <dgm:t>
        <a:bodyPr/>
        <a:lstStyle/>
        <a:p>
          <a:r>
            <a:rPr lang="en-US" dirty="0">
              <a:solidFill>
                <a:schemeClr val="accent3"/>
              </a:solidFill>
            </a:rPr>
            <a:t>Data Centers</a:t>
          </a:r>
          <a:endParaRPr lang="en-CA" dirty="0">
            <a:solidFill>
              <a:schemeClr val="accent3"/>
            </a:solidFill>
          </a:endParaRPr>
        </a:p>
      </dgm:t>
    </dgm:pt>
    <dgm:pt modelId="{6D0A317F-364A-43D5-B1BC-3D73D3F8FC92}" type="parTrans" cxnId="{1F2EBF05-DF3A-4107-96BF-52B95B1CBA45}">
      <dgm:prSet/>
      <dgm:spPr/>
      <dgm:t>
        <a:bodyPr/>
        <a:lstStyle/>
        <a:p>
          <a:endParaRPr lang="en-CA"/>
        </a:p>
      </dgm:t>
    </dgm:pt>
    <dgm:pt modelId="{366BC495-0AB4-4F71-9B35-DBC461AF2524}" type="sibTrans" cxnId="{1F2EBF05-DF3A-4107-96BF-52B95B1CBA45}">
      <dgm:prSet/>
      <dgm:spPr/>
      <dgm:t>
        <a:bodyPr/>
        <a:lstStyle/>
        <a:p>
          <a:endParaRPr lang="en-CA"/>
        </a:p>
      </dgm:t>
    </dgm:pt>
    <dgm:pt modelId="{BF5E3FB1-FCE2-43B0-A320-C6D6AFBFC897}">
      <dgm:prSet phldrT="[Text]"/>
      <dgm:spPr>
        <a:noFill/>
      </dgm:spPr>
      <dgm:t>
        <a:bodyPr/>
        <a:lstStyle/>
        <a:p>
          <a:r>
            <a:rPr lang="en-US" dirty="0">
              <a:solidFill>
                <a:schemeClr val="accent2"/>
              </a:solidFill>
            </a:rPr>
            <a:t>Consulting Services</a:t>
          </a:r>
          <a:endParaRPr lang="en-CA" dirty="0">
            <a:solidFill>
              <a:schemeClr val="accent2"/>
            </a:solidFill>
          </a:endParaRPr>
        </a:p>
      </dgm:t>
    </dgm:pt>
    <dgm:pt modelId="{09E0018C-7EC4-4307-A3CF-568320AD7336}" type="parTrans" cxnId="{DC062108-B190-44FA-92C6-30703D34C3E0}">
      <dgm:prSet/>
      <dgm:spPr/>
      <dgm:t>
        <a:bodyPr/>
        <a:lstStyle/>
        <a:p>
          <a:endParaRPr lang="en-CA"/>
        </a:p>
      </dgm:t>
    </dgm:pt>
    <dgm:pt modelId="{D4332C1D-6C9A-436D-AB7D-7633CE71C286}" type="sibTrans" cxnId="{DC062108-B190-44FA-92C6-30703D34C3E0}">
      <dgm:prSet/>
      <dgm:spPr/>
      <dgm:t>
        <a:bodyPr/>
        <a:lstStyle/>
        <a:p>
          <a:endParaRPr lang="en-CA"/>
        </a:p>
      </dgm:t>
    </dgm:pt>
    <dgm:pt modelId="{BEBF16D7-6A89-4803-9802-379D1C7C5E74}">
      <dgm:prSet phldrT="[Text]"/>
      <dgm:spPr>
        <a:noFill/>
      </dgm:spPr>
      <dgm:t>
        <a:bodyPr/>
        <a:lstStyle/>
        <a:p>
          <a:r>
            <a:rPr lang="en-US" dirty="0">
              <a:solidFill>
                <a:schemeClr val="accent5"/>
              </a:solidFill>
            </a:rPr>
            <a:t>Project Management</a:t>
          </a:r>
          <a:endParaRPr lang="en-CA" dirty="0">
            <a:solidFill>
              <a:schemeClr val="accent5"/>
            </a:solidFill>
          </a:endParaRPr>
        </a:p>
      </dgm:t>
    </dgm:pt>
    <dgm:pt modelId="{828A0768-566B-4708-B73D-7009F15D6FA0}" type="parTrans" cxnId="{23FFC625-EF8E-4C15-BCC6-A38FC4C1CFAC}">
      <dgm:prSet/>
      <dgm:spPr/>
      <dgm:t>
        <a:bodyPr/>
        <a:lstStyle/>
        <a:p>
          <a:endParaRPr lang="en-CA"/>
        </a:p>
      </dgm:t>
    </dgm:pt>
    <dgm:pt modelId="{E493D475-D5D2-42E5-AB31-5573E69EA27F}" type="sibTrans" cxnId="{23FFC625-EF8E-4C15-BCC6-A38FC4C1CFAC}">
      <dgm:prSet/>
      <dgm:spPr/>
      <dgm:t>
        <a:bodyPr/>
        <a:lstStyle/>
        <a:p>
          <a:endParaRPr lang="en-CA"/>
        </a:p>
      </dgm:t>
    </dgm:pt>
    <dgm:pt modelId="{B89DA858-FB40-4881-8FB0-E26ACE7C5659}">
      <dgm:prSet phldrT="[Text]"/>
      <dgm:spPr>
        <a:noFill/>
      </dgm:spPr>
      <dgm:t>
        <a:bodyPr/>
        <a:lstStyle/>
        <a:p>
          <a:r>
            <a:rPr lang="en-US" dirty="0">
              <a:solidFill>
                <a:schemeClr val="accent1">
                  <a:lumMod val="50000"/>
                </a:schemeClr>
              </a:solidFill>
            </a:rPr>
            <a:t>Client Management</a:t>
          </a:r>
          <a:endParaRPr lang="en-CA" dirty="0">
            <a:solidFill>
              <a:schemeClr val="accent1">
                <a:lumMod val="50000"/>
              </a:schemeClr>
            </a:solidFill>
          </a:endParaRPr>
        </a:p>
      </dgm:t>
    </dgm:pt>
    <dgm:pt modelId="{A0CF135D-C1B4-4012-8873-CFD66C7F8EB5}" type="parTrans" cxnId="{4209D197-3E65-40CD-9EE9-9C2C748442DF}">
      <dgm:prSet/>
      <dgm:spPr/>
      <dgm:t>
        <a:bodyPr/>
        <a:lstStyle/>
        <a:p>
          <a:endParaRPr lang="en-CA"/>
        </a:p>
      </dgm:t>
    </dgm:pt>
    <dgm:pt modelId="{4A5D46FF-E010-46FF-AC79-30362F17E572}" type="sibTrans" cxnId="{4209D197-3E65-40CD-9EE9-9C2C748442DF}">
      <dgm:prSet/>
      <dgm:spPr/>
      <dgm:t>
        <a:bodyPr/>
        <a:lstStyle/>
        <a:p>
          <a:endParaRPr lang="en-CA"/>
        </a:p>
      </dgm:t>
    </dgm:pt>
    <dgm:pt modelId="{44514D86-6ABA-43CA-9D00-9E458C6B9864}" type="pres">
      <dgm:prSet presAssocID="{3B9FFF42-6DAB-491A-BD8F-5479E4D42F3B}" presName="compositeShape" presStyleCnt="0">
        <dgm:presLayoutVars>
          <dgm:chMax val="7"/>
          <dgm:dir/>
          <dgm:resizeHandles val="exact"/>
        </dgm:presLayoutVars>
      </dgm:prSet>
      <dgm:spPr/>
    </dgm:pt>
    <dgm:pt modelId="{E9B29AF0-F13D-4BB4-ABF5-F786958411B0}" type="pres">
      <dgm:prSet presAssocID="{3B9FFF42-6DAB-491A-BD8F-5479E4D42F3B}" presName="wedge1" presStyleLbl="node1" presStyleIdx="0" presStyleCnt="6"/>
      <dgm:spPr/>
    </dgm:pt>
    <dgm:pt modelId="{89219407-CAB8-4E02-9930-AE676CF8571E}" type="pres">
      <dgm:prSet presAssocID="{3B9FFF42-6DAB-491A-BD8F-5479E4D42F3B}" presName="dummy1a" presStyleCnt="0"/>
      <dgm:spPr/>
    </dgm:pt>
    <dgm:pt modelId="{5460C971-8772-4400-87E5-2B3F6D4F4D57}" type="pres">
      <dgm:prSet presAssocID="{3B9FFF42-6DAB-491A-BD8F-5479E4D42F3B}" presName="dummy1b" presStyleCnt="0"/>
      <dgm:spPr/>
    </dgm:pt>
    <dgm:pt modelId="{34A2FA55-503B-4549-86FD-25B3BE9A2D1D}" type="pres">
      <dgm:prSet presAssocID="{3B9FFF42-6DAB-491A-BD8F-5479E4D42F3B}" presName="wedge1Tx" presStyleLbl="node1" presStyleIdx="0" presStyleCnt="6">
        <dgm:presLayoutVars>
          <dgm:chMax val="0"/>
          <dgm:chPref val="0"/>
          <dgm:bulletEnabled val="1"/>
        </dgm:presLayoutVars>
      </dgm:prSet>
      <dgm:spPr/>
    </dgm:pt>
    <dgm:pt modelId="{BEFFB053-FC0C-4B31-8C36-2522ABB86E76}" type="pres">
      <dgm:prSet presAssocID="{3B9FFF42-6DAB-491A-BD8F-5479E4D42F3B}" presName="wedge2" presStyleLbl="node1" presStyleIdx="1" presStyleCnt="6"/>
      <dgm:spPr/>
    </dgm:pt>
    <dgm:pt modelId="{E52BD404-D17B-4CE3-B25B-EDE22BC683B2}" type="pres">
      <dgm:prSet presAssocID="{3B9FFF42-6DAB-491A-BD8F-5479E4D42F3B}" presName="dummy2a" presStyleCnt="0"/>
      <dgm:spPr/>
    </dgm:pt>
    <dgm:pt modelId="{8B67EF06-9B81-4428-86C2-5EB3591E9BED}" type="pres">
      <dgm:prSet presAssocID="{3B9FFF42-6DAB-491A-BD8F-5479E4D42F3B}" presName="dummy2b" presStyleCnt="0"/>
      <dgm:spPr/>
    </dgm:pt>
    <dgm:pt modelId="{3C167572-23D6-4F36-89CC-08B0D5011F68}" type="pres">
      <dgm:prSet presAssocID="{3B9FFF42-6DAB-491A-BD8F-5479E4D42F3B}" presName="wedge2Tx" presStyleLbl="node1" presStyleIdx="1" presStyleCnt="6">
        <dgm:presLayoutVars>
          <dgm:chMax val="0"/>
          <dgm:chPref val="0"/>
          <dgm:bulletEnabled val="1"/>
        </dgm:presLayoutVars>
      </dgm:prSet>
      <dgm:spPr/>
    </dgm:pt>
    <dgm:pt modelId="{BF27B09F-D60A-43DD-9BDE-090D9E726421}" type="pres">
      <dgm:prSet presAssocID="{3B9FFF42-6DAB-491A-BD8F-5479E4D42F3B}" presName="wedge3" presStyleLbl="node1" presStyleIdx="2" presStyleCnt="6"/>
      <dgm:spPr/>
    </dgm:pt>
    <dgm:pt modelId="{E2039F39-0BD2-4106-AD0F-BDD6E239B274}" type="pres">
      <dgm:prSet presAssocID="{3B9FFF42-6DAB-491A-BD8F-5479E4D42F3B}" presName="dummy3a" presStyleCnt="0"/>
      <dgm:spPr/>
    </dgm:pt>
    <dgm:pt modelId="{864D0986-A906-4C2C-87A7-BF2E12D7348F}" type="pres">
      <dgm:prSet presAssocID="{3B9FFF42-6DAB-491A-BD8F-5479E4D42F3B}" presName="dummy3b" presStyleCnt="0"/>
      <dgm:spPr/>
    </dgm:pt>
    <dgm:pt modelId="{AF5ADA9B-F70D-441C-8C17-4C3498F6BB92}" type="pres">
      <dgm:prSet presAssocID="{3B9FFF42-6DAB-491A-BD8F-5479E4D42F3B}" presName="wedge3Tx" presStyleLbl="node1" presStyleIdx="2" presStyleCnt="6">
        <dgm:presLayoutVars>
          <dgm:chMax val="0"/>
          <dgm:chPref val="0"/>
          <dgm:bulletEnabled val="1"/>
        </dgm:presLayoutVars>
      </dgm:prSet>
      <dgm:spPr/>
    </dgm:pt>
    <dgm:pt modelId="{6BBD0203-1CEF-4C52-A11C-3EACB4F84FD6}" type="pres">
      <dgm:prSet presAssocID="{3B9FFF42-6DAB-491A-BD8F-5479E4D42F3B}" presName="wedge4" presStyleLbl="node1" presStyleIdx="3" presStyleCnt="6"/>
      <dgm:spPr/>
    </dgm:pt>
    <dgm:pt modelId="{4B209A1E-5B7B-47C8-A4D0-521F0D1F6A12}" type="pres">
      <dgm:prSet presAssocID="{3B9FFF42-6DAB-491A-BD8F-5479E4D42F3B}" presName="dummy4a" presStyleCnt="0"/>
      <dgm:spPr/>
    </dgm:pt>
    <dgm:pt modelId="{FB4CE0D6-7330-4DE4-92EC-FC776DDE00CA}" type="pres">
      <dgm:prSet presAssocID="{3B9FFF42-6DAB-491A-BD8F-5479E4D42F3B}" presName="dummy4b" presStyleCnt="0"/>
      <dgm:spPr/>
    </dgm:pt>
    <dgm:pt modelId="{EF6464EE-3815-4254-ADEE-5E45A524B6E7}" type="pres">
      <dgm:prSet presAssocID="{3B9FFF42-6DAB-491A-BD8F-5479E4D42F3B}" presName="wedge4Tx" presStyleLbl="node1" presStyleIdx="3" presStyleCnt="6">
        <dgm:presLayoutVars>
          <dgm:chMax val="0"/>
          <dgm:chPref val="0"/>
          <dgm:bulletEnabled val="1"/>
        </dgm:presLayoutVars>
      </dgm:prSet>
      <dgm:spPr/>
    </dgm:pt>
    <dgm:pt modelId="{21F38AAE-F95F-44A1-8529-75D558BDC3B6}" type="pres">
      <dgm:prSet presAssocID="{3B9FFF42-6DAB-491A-BD8F-5479E4D42F3B}" presName="wedge5" presStyleLbl="node1" presStyleIdx="4" presStyleCnt="6"/>
      <dgm:spPr/>
    </dgm:pt>
    <dgm:pt modelId="{F4444D66-9ACB-4A2A-89F9-A58898156B96}" type="pres">
      <dgm:prSet presAssocID="{3B9FFF42-6DAB-491A-BD8F-5479E4D42F3B}" presName="dummy5a" presStyleCnt="0"/>
      <dgm:spPr/>
    </dgm:pt>
    <dgm:pt modelId="{866E0FF0-A7D7-4D26-9CD5-49CD91D81385}" type="pres">
      <dgm:prSet presAssocID="{3B9FFF42-6DAB-491A-BD8F-5479E4D42F3B}" presName="dummy5b" presStyleCnt="0"/>
      <dgm:spPr/>
    </dgm:pt>
    <dgm:pt modelId="{8226F62B-3432-4B6A-A7B7-D03E60D262D5}" type="pres">
      <dgm:prSet presAssocID="{3B9FFF42-6DAB-491A-BD8F-5479E4D42F3B}" presName="wedge5Tx" presStyleLbl="node1" presStyleIdx="4" presStyleCnt="6">
        <dgm:presLayoutVars>
          <dgm:chMax val="0"/>
          <dgm:chPref val="0"/>
          <dgm:bulletEnabled val="1"/>
        </dgm:presLayoutVars>
      </dgm:prSet>
      <dgm:spPr/>
    </dgm:pt>
    <dgm:pt modelId="{9864E8B4-32E8-402E-A707-9CBF4A981D51}" type="pres">
      <dgm:prSet presAssocID="{3B9FFF42-6DAB-491A-BD8F-5479E4D42F3B}" presName="wedge6" presStyleLbl="node1" presStyleIdx="5" presStyleCnt="6"/>
      <dgm:spPr/>
    </dgm:pt>
    <dgm:pt modelId="{574C2E6D-7868-4311-BE4A-437F31EA0F90}" type="pres">
      <dgm:prSet presAssocID="{3B9FFF42-6DAB-491A-BD8F-5479E4D42F3B}" presName="dummy6a" presStyleCnt="0"/>
      <dgm:spPr/>
    </dgm:pt>
    <dgm:pt modelId="{F2CB53D3-C67E-4218-A25A-08C8755250DF}" type="pres">
      <dgm:prSet presAssocID="{3B9FFF42-6DAB-491A-BD8F-5479E4D42F3B}" presName="dummy6b" presStyleCnt="0"/>
      <dgm:spPr/>
    </dgm:pt>
    <dgm:pt modelId="{89A51983-887E-4EFD-8378-8568449EE0CA}" type="pres">
      <dgm:prSet presAssocID="{3B9FFF42-6DAB-491A-BD8F-5479E4D42F3B}" presName="wedge6Tx" presStyleLbl="node1" presStyleIdx="5" presStyleCnt="6">
        <dgm:presLayoutVars>
          <dgm:chMax val="0"/>
          <dgm:chPref val="0"/>
          <dgm:bulletEnabled val="1"/>
        </dgm:presLayoutVars>
      </dgm:prSet>
      <dgm:spPr/>
    </dgm:pt>
    <dgm:pt modelId="{94948687-A0E4-4750-AD42-5FEEA49A5DE0}" type="pres">
      <dgm:prSet presAssocID="{7E857D60-18C5-44E2-8F23-9FE095099940}" presName="arrowWedge1" presStyleLbl="fgSibTrans2D1" presStyleIdx="0" presStyleCnt="6"/>
      <dgm:spPr>
        <a:solidFill>
          <a:schemeClr val="bg2"/>
        </a:solidFill>
      </dgm:spPr>
    </dgm:pt>
    <dgm:pt modelId="{715E5CBC-091C-4FAB-8C12-AB3DAF09214E}" type="pres">
      <dgm:prSet presAssocID="{FADB971A-F129-4F2A-A271-71A2C9591A7E}" presName="arrowWedge2" presStyleLbl="fgSibTrans2D1" presStyleIdx="1" presStyleCnt="6"/>
      <dgm:spPr>
        <a:solidFill>
          <a:schemeClr val="tx2"/>
        </a:solidFill>
      </dgm:spPr>
    </dgm:pt>
    <dgm:pt modelId="{29CDC3F3-B4EA-4AF5-BA40-B6EAEA95EB90}" type="pres">
      <dgm:prSet presAssocID="{366BC495-0AB4-4F71-9B35-DBC461AF2524}" presName="arrowWedge3" presStyleLbl="fgSibTrans2D1" presStyleIdx="2" presStyleCnt="6"/>
      <dgm:spPr>
        <a:solidFill>
          <a:schemeClr val="accent3"/>
        </a:solidFill>
      </dgm:spPr>
    </dgm:pt>
    <dgm:pt modelId="{46AFF48E-60A9-488B-91B4-F50AFD2A4C16}" type="pres">
      <dgm:prSet presAssocID="{D4332C1D-6C9A-436D-AB7D-7633CE71C286}" presName="arrowWedge4" presStyleLbl="fgSibTrans2D1" presStyleIdx="3" presStyleCnt="6"/>
      <dgm:spPr>
        <a:solidFill>
          <a:schemeClr val="accent2"/>
        </a:solidFill>
      </dgm:spPr>
    </dgm:pt>
    <dgm:pt modelId="{5FABB490-CAFB-485F-AA8D-F27D6AC59659}" type="pres">
      <dgm:prSet presAssocID="{4A5D46FF-E010-46FF-AC79-30362F17E572}" presName="arrowWedge5" presStyleLbl="fgSibTrans2D1" presStyleIdx="4" presStyleCnt="6"/>
      <dgm:spPr>
        <a:solidFill>
          <a:schemeClr val="accent1"/>
        </a:solidFill>
      </dgm:spPr>
    </dgm:pt>
    <dgm:pt modelId="{D7C929A2-ECA6-40F7-8F7C-405E04B8A4C1}" type="pres">
      <dgm:prSet presAssocID="{E493D475-D5D2-42E5-AB31-5573E69EA27F}" presName="arrowWedge6" presStyleLbl="fgSibTrans2D1" presStyleIdx="5" presStyleCnt="6"/>
      <dgm:spPr>
        <a:solidFill>
          <a:schemeClr val="accent5"/>
        </a:solidFill>
      </dgm:spPr>
    </dgm:pt>
  </dgm:ptLst>
  <dgm:cxnLst>
    <dgm:cxn modelId="{1F2EBF05-DF3A-4107-96BF-52B95B1CBA45}" srcId="{3B9FFF42-6DAB-491A-BD8F-5479E4D42F3B}" destId="{53D73ED1-C2A1-4D8C-8D49-10830C85A9E3}" srcOrd="2" destOrd="0" parTransId="{6D0A317F-364A-43D5-B1BC-3D73D3F8FC92}" sibTransId="{366BC495-0AB4-4F71-9B35-DBC461AF2524}"/>
    <dgm:cxn modelId="{DC062108-B190-44FA-92C6-30703D34C3E0}" srcId="{3B9FFF42-6DAB-491A-BD8F-5479E4D42F3B}" destId="{BF5E3FB1-FCE2-43B0-A320-C6D6AFBFC897}" srcOrd="3" destOrd="0" parTransId="{09E0018C-7EC4-4307-A3CF-568320AD7336}" sibTransId="{D4332C1D-6C9A-436D-AB7D-7633CE71C286}"/>
    <dgm:cxn modelId="{ADAA411F-29E8-4496-B41C-A0442A87BF88}" srcId="{3B9FFF42-6DAB-491A-BD8F-5479E4D42F3B}" destId="{6B0435FE-DFA0-475A-9030-A1317BE3098C}" srcOrd="1" destOrd="0" parTransId="{E110EEE2-7F15-465F-934D-7A5BC4BF5F6B}" sibTransId="{FADB971A-F129-4F2A-A271-71A2C9591A7E}"/>
    <dgm:cxn modelId="{3A0F7C24-660D-4A93-979D-8143D7CDB7DE}" type="presOf" srcId="{BEBF16D7-6A89-4803-9802-379D1C7C5E74}" destId="{89A51983-887E-4EFD-8378-8568449EE0CA}" srcOrd="1" destOrd="0" presId="urn:microsoft.com/office/officeart/2005/8/layout/cycle8"/>
    <dgm:cxn modelId="{23FFC625-EF8E-4C15-BCC6-A38FC4C1CFAC}" srcId="{3B9FFF42-6DAB-491A-BD8F-5479E4D42F3B}" destId="{BEBF16D7-6A89-4803-9802-379D1C7C5E74}" srcOrd="5" destOrd="0" parTransId="{828A0768-566B-4708-B73D-7009F15D6FA0}" sibTransId="{E493D475-D5D2-42E5-AB31-5573E69EA27F}"/>
    <dgm:cxn modelId="{299A7A36-5F6D-40C4-8C47-4328A4EA4527}" srcId="{3B9FFF42-6DAB-491A-BD8F-5479E4D42F3B}" destId="{FD171378-08A6-42EB-BCE7-15196152E4F2}" srcOrd="0" destOrd="0" parTransId="{6646836D-CDCA-46F7-AF04-B9769999B766}" sibTransId="{7E857D60-18C5-44E2-8F23-9FE095099940}"/>
    <dgm:cxn modelId="{0EE28D4B-134E-4072-B9DF-D2BD21C9586C}" type="presOf" srcId="{6B0435FE-DFA0-475A-9030-A1317BE3098C}" destId="{BEFFB053-FC0C-4B31-8C36-2522ABB86E76}" srcOrd="0" destOrd="0" presId="urn:microsoft.com/office/officeart/2005/8/layout/cycle8"/>
    <dgm:cxn modelId="{002DF484-1485-48E4-8927-1CA50A22C144}" type="presOf" srcId="{BF5E3FB1-FCE2-43B0-A320-C6D6AFBFC897}" destId="{EF6464EE-3815-4254-ADEE-5E45A524B6E7}" srcOrd="1" destOrd="0" presId="urn:microsoft.com/office/officeart/2005/8/layout/cycle8"/>
    <dgm:cxn modelId="{73ED4C8B-A259-499C-9F4A-4B61B0A72A9D}" type="presOf" srcId="{3B9FFF42-6DAB-491A-BD8F-5479E4D42F3B}" destId="{44514D86-6ABA-43CA-9D00-9E458C6B9864}" srcOrd="0" destOrd="0" presId="urn:microsoft.com/office/officeart/2005/8/layout/cycle8"/>
    <dgm:cxn modelId="{4C51BB8E-EE43-42EF-9E0B-6D500A3DF656}" type="presOf" srcId="{6B0435FE-DFA0-475A-9030-A1317BE3098C}" destId="{3C167572-23D6-4F36-89CC-08B0D5011F68}" srcOrd="1" destOrd="0" presId="urn:microsoft.com/office/officeart/2005/8/layout/cycle8"/>
    <dgm:cxn modelId="{4209D197-3E65-40CD-9EE9-9C2C748442DF}" srcId="{3B9FFF42-6DAB-491A-BD8F-5479E4D42F3B}" destId="{B89DA858-FB40-4881-8FB0-E26ACE7C5659}" srcOrd="4" destOrd="0" parTransId="{A0CF135D-C1B4-4012-8873-CFD66C7F8EB5}" sibTransId="{4A5D46FF-E010-46FF-AC79-30362F17E572}"/>
    <dgm:cxn modelId="{EEEF8DA3-DE70-472F-BAE0-E04F88403C1F}" type="presOf" srcId="{B89DA858-FB40-4881-8FB0-E26ACE7C5659}" destId="{8226F62B-3432-4B6A-A7B7-D03E60D262D5}" srcOrd="1" destOrd="0" presId="urn:microsoft.com/office/officeart/2005/8/layout/cycle8"/>
    <dgm:cxn modelId="{7A02EEA3-23DB-46C1-87CC-ED0913C4EF40}" type="presOf" srcId="{BF5E3FB1-FCE2-43B0-A320-C6D6AFBFC897}" destId="{6BBD0203-1CEF-4C52-A11C-3EACB4F84FD6}" srcOrd="0" destOrd="0" presId="urn:microsoft.com/office/officeart/2005/8/layout/cycle8"/>
    <dgm:cxn modelId="{C755A6B6-49B9-46A3-BE3C-EE726C8E85D3}" type="presOf" srcId="{B89DA858-FB40-4881-8FB0-E26ACE7C5659}" destId="{21F38AAE-F95F-44A1-8529-75D558BDC3B6}" srcOrd="0" destOrd="0" presId="urn:microsoft.com/office/officeart/2005/8/layout/cycle8"/>
    <dgm:cxn modelId="{6395F9B6-EA69-49C1-A968-FDF73E1AE8B1}" type="presOf" srcId="{BEBF16D7-6A89-4803-9802-379D1C7C5E74}" destId="{9864E8B4-32E8-402E-A707-9CBF4A981D51}" srcOrd="0" destOrd="0" presId="urn:microsoft.com/office/officeart/2005/8/layout/cycle8"/>
    <dgm:cxn modelId="{61DDD9BD-EB84-4DCB-8354-BF9BD2B1B16D}" type="presOf" srcId="{53D73ED1-C2A1-4D8C-8D49-10830C85A9E3}" destId="{AF5ADA9B-F70D-441C-8C17-4C3498F6BB92}" srcOrd="1" destOrd="0" presId="urn:microsoft.com/office/officeart/2005/8/layout/cycle8"/>
    <dgm:cxn modelId="{946C49C0-2718-4564-A7E8-AD8C61708B3D}" type="presOf" srcId="{FD171378-08A6-42EB-BCE7-15196152E4F2}" destId="{34A2FA55-503B-4549-86FD-25B3BE9A2D1D}" srcOrd="1" destOrd="0" presId="urn:microsoft.com/office/officeart/2005/8/layout/cycle8"/>
    <dgm:cxn modelId="{C3A182C5-E6D5-4E01-9761-FACCE35BD807}" type="presOf" srcId="{FD171378-08A6-42EB-BCE7-15196152E4F2}" destId="{E9B29AF0-F13D-4BB4-ABF5-F786958411B0}" srcOrd="0" destOrd="0" presId="urn:microsoft.com/office/officeart/2005/8/layout/cycle8"/>
    <dgm:cxn modelId="{AC2E34DE-1CC7-4FE7-80A0-1F826F45DFD2}" type="presOf" srcId="{53D73ED1-C2A1-4D8C-8D49-10830C85A9E3}" destId="{BF27B09F-D60A-43DD-9BDE-090D9E726421}" srcOrd="0" destOrd="0" presId="urn:microsoft.com/office/officeart/2005/8/layout/cycle8"/>
    <dgm:cxn modelId="{4395E881-3F53-48B4-9A4E-9BDF423D4424}" type="presParOf" srcId="{44514D86-6ABA-43CA-9D00-9E458C6B9864}" destId="{E9B29AF0-F13D-4BB4-ABF5-F786958411B0}" srcOrd="0" destOrd="0" presId="urn:microsoft.com/office/officeart/2005/8/layout/cycle8"/>
    <dgm:cxn modelId="{7D8AD10C-3C2A-40A0-BD7D-F3361F559CD5}" type="presParOf" srcId="{44514D86-6ABA-43CA-9D00-9E458C6B9864}" destId="{89219407-CAB8-4E02-9930-AE676CF8571E}" srcOrd="1" destOrd="0" presId="urn:microsoft.com/office/officeart/2005/8/layout/cycle8"/>
    <dgm:cxn modelId="{47563493-50CB-492D-A0F8-979D8D977B22}" type="presParOf" srcId="{44514D86-6ABA-43CA-9D00-9E458C6B9864}" destId="{5460C971-8772-4400-87E5-2B3F6D4F4D57}" srcOrd="2" destOrd="0" presId="urn:microsoft.com/office/officeart/2005/8/layout/cycle8"/>
    <dgm:cxn modelId="{3041C3A7-9C6E-4B65-B875-F3C67EC9F50A}" type="presParOf" srcId="{44514D86-6ABA-43CA-9D00-9E458C6B9864}" destId="{34A2FA55-503B-4549-86FD-25B3BE9A2D1D}" srcOrd="3" destOrd="0" presId="urn:microsoft.com/office/officeart/2005/8/layout/cycle8"/>
    <dgm:cxn modelId="{3CEEE4DD-1822-4E04-80D2-98B9A05A0929}" type="presParOf" srcId="{44514D86-6ABA-43CA-9D00-9E458C6B9864}" destId="{BEFFB053-FC0C-4B31-8C36-2522ABB86E76}" srcOrd="4" destOrd="0" presId="urn:microsoft.com/office/officeart/2005/8/layout/cycle8"/>
    <dgm:cxn modelId="{071B1F82-68EC-4EE0-8BB5-0D50C6707BC7}" type="presParOf" srcId="{44514D86-6ABA-43CA-9D00-9E458C6B9864}" destId="{E52BD404-D17B-4CE3-B25B-EDE22BC683B2}" srcOrd="5" destOrd="0" presId="urn:microsoft.com/office/officeart/2005/8/layout/cycle8"/>
    <dgm:cxn modelId="{AD5F00E7-94E3-48EB-BE1A-F03289BC5DF2}" type="presParOf" srcId="{44514D86-6ABA-43CA-9D00-9E458C6B9864}" destId="{8B67EF06-9B81-4428-86C2-5EB3591E9BED}" srcOrd="6" destOrd="0" presId="urn:microsoft.com/office/officeart/2005/8/layout/cycle8"/>
    <dgm:cxn modelId="{ABEC08B5-9BF6-488F-BCEC-69DBA05AE7B4}" type="presParOf" srcId="{44514D86-6ABA-43CA-9D00-9E458C6B9864}" destId="{3C167572-23D6-4F36-89CC-08B0D5011F68}" srcOrd="7" destOrd="0" presId="urn:microsoft.com/office/officeart/2005/8/layout/cycle8"/>
    <dgm:cxn modelId="{266C485C-208A-407F-B39C-AA71272A318F}" type="presParOf" srcId="{44514D86-6ABA-43CA-9D00-9E458C6B9864}" destId="{BF27B09F-D60A-43DD-9BDE-090D9E726421}" srcOrd="8" destOrd="0" presId="urn:microsoft.com/office/officeart/2005/8/layout/cycle8"/>
    <dgm:cxn modelId="{0E525857-9D65-46AF-9292-BBC47975E8F7}" type="presParOf" srcId="{44514D86-6ABA-43CA-9D00-9E458C6B9864}" destId="{E2039F39-0BD2-4106-AD0F-BDD6E239B274}" srcOrd="9" destOrd="0" presId="urn:microsoft.com/office/officeart/2005/8/layout/cycle8"/>
    <dgm:cxn modelId="{8480DA33-159F-4550-8FC5-B24A23CA40EC}" type="presParOf" srcId="{44514D86-6ABA-43CA-9D00-9E458C6B9864}" destId="{864D0986-A906-4C2C-87A7-BF2E12D7348F}" srcOrd="10" destOrd="0" presId="urn:microsoft.com/office/officeart/2005/8/layout/cycle8"/>
    <dgm:cxn modelId="{BA1771B0-CDD2-493E-86A0-7AB167938464}" type="presParOf" srcId="{44514D86-6ABA-43CA-9D00-9E458C6B9864}" destId="{AF5ADA9B-F70D-441C-8C17-4C3498F6BB92}" srcOrd="11" destOrd="0" presId="urn:microsoft.com/office/officeart/2005/8/layout/cycle8"/>
    <dgm:cxn modelId="{ED43D4D1-DF8D-4398-B9F6-79AE163CDE5F}" type="presParOf" srcId="{44514D86-6ABA-43CA-9D00-9E458C6B9864}" destId="{6BBD0203-1CEF-4C52-A11C-3EACB4F84FD6}" srcOrd="12" destOrd="0" presId="urn:microsoft.com/office/officeart/2005/8/layout/cycle8"/>
    <dgm:cxn modelId="{EB2EA3E1-89F5-4D50-B3FD-39D7FFFB416B}" type="presParOf" srcId="{44514D86-6ABA-43CA-9D00-9E458C6B9864}" destId="{4B209A1E-5B7B-47C8-A4D0-521F0D1F6A12}" srcOrd="13" destOrd="0" presId="urn:microsoft.com/office/officeart/2005/8/layout/cycle8"/>
    <dgm:cxn modelId="{9047EBAE-C794-489D-9F51-9D1369C76631}" type="presParOf" srcId="{44514D86-6ABA-43CA-9D00-9E458C6B9864}" destId="{FB4CE0D6-7330-4DE4-92EC-FC776DDE00CA}" srcOrd="14" destOrd="0" presId="urn:microsoft.com/office/officeart/2005/8/layout/cycle8"/>
    <dgm:cxn modelId="{5748C6AE-318D-41F6-8832-2B63F7915A2A}" type="presParOf" srcId="{44514D86-6ABA-43CA-9D00-9E458C6B9864}" destId="{EF6464EE-3815-4254-ADEE-5E45A524B6E7}" srcOrd="15" destOrd="0" presId="urn:microsoft.com/office/officeart/2005/8/layout/cycle8"/>
    <dgm:cxn modelId="{B89465DD-2F61-4A8D-8277-E054585E9AD7}" type="presParOf" srcId="{44514D86-6ABA-43CA-9D00-9E458C6B9864}" destId="{21F38AAE-F95F-44A1-8529-75D558BDC3B6}" srcOrd="16" destOrd="0" presId="urn:microsoft.com/office/officeart/2005/8/layout/cycle8"/>
    <dgm:cxn modelId="{BAC89C7B-0B47-4188-A617-95F28C9BD7FA}" type="presParOf" srcId="{44514D86-6ABA-43CA-9D00-9E458C6B9864}" destId="{F4444D66-9ACB-4A2A-89F9-A58898156B96}" srcOrd="17" destOrd="0" presId="urn:microsoft.com/office/officeart/2005/8/layout/cycle8"/>
    <dgm:cxn modelId="{6C071B55-C6EE-49E6-B194-0A568C4DD874}" type="presParOf" srcId="{44514D86-6ABA-43CA-9D00-9E458C6B9864}" destId="{866E0FF0-A7D7-4D26-9CD5-49CD91D81385}" srcOrd="18" destOrd="0" presId="urn:microsoft.com/office/officeart/2005/8/layout/cycle8"/>
    <dgm:cxn modelId="{FD63FB0E-23A1-46BF-A592-86C8FFBCEDE8}" type="presParOf" srcId="{44514D86-6ABA-43CA-9D00-9E458C6B9864}" destId="{8226F62B-3432-4B6A-A7B7-D03E60D262D5}" srcOrd="19" destOrd="0" presId="urn:microsoft.com/office/officeart/2005/8/layout/cycle8"/>
    <dgm:cxn modelId="{197E93F5-93E3-4331-AEC5-DB574DCCC886}" type="presParOf" srcId="{44514D86-6ABA-43CA-9D00-9E458C6B9864}" destId="{9864E8B4-32E8-402E-A707-9CBF4A981D51}" srcOrd="20" destOrd="0" presId="urn:microsoft.com/office/officeart/2005/8/layout/cycle8"/>
    <dgm:cxn modelId="{C4CD8FE5-0D19-42B2-B414-A3EC078BA51E}" type="presParOf" srcId="{44514D86-6ABA-43CA-9D00-9E458C6B9864}" destId="{574C2E6D-7868-4311-BE4A-437F31EA0F90}" srcOrd="21" destOrd="0" presId="urn:microsoft.com/office/officeart/2005/8/layout/cycle8"/>
    <dgm:cxn modelId="{98CBDC44-D044-4470-A4FD-6CC9291BB23C}" type="presParOf" srcId="{44514D86-6ABA-43CA-9D00-9E458C6B9864}" destId="{F2CB53D3-C67E-4218-A25A-08C8755250DF}" srcOrd="22" destOrd="0" presId="urn:microsoft.com/office/officeart/2005/8/layout/cycle8"/>
    <dgm:cxn modelId="{68021962-22C8-442E-AF44-1281E102981F}" type="presParOf" srcId="{44514D86-6ABA-43CA-9D00-9E458C6B9864}" destId="{89A51983-887E-4EFD-8378-8568449EE0CA}" srcOrd="23" destOrd="0" presId="urn:microsoft.com/office/officeart/2005/8/layout/cycle8"/>
    <dgm:cxn modelId="{A34E4472-1869-4CC7-B0A4-8FFA32FD19E0}" type="presParOf" srcId="{44514D86-6ABA-43CA-9D00-9E458C6B9864}" destId="{94948687-A0E4-4750-AD42-5FEEA49A5DE0}" srcOrd="24" destOrd="0" presId="urn:microsoft.com/office/officeart/2005/8/layout/cycle8"/>
    <dgm:cxn modelId="{55F4CE61-C7A0-479C-8DA5-D7087FB9B9EE}" type="presParOf" srcId="{44514D86-6ABA-43CA-9D00-9E458C6B9864}" destId="{715E5CBC-091C-4FAB-8C12-AB3DAF09214E}" srcOrd="25" destOrd="0" presId="urn:microsoft.com/office/officeart/2005/8/layout/cycle8"/>
    <dgm:cxn modelId="{14D197FB-BC67-4425-BC4F-068703F57DCC}" type="presParOf" srcId="{44514D86-6ABA-43CA-9D00-9E458C6B9864}" destId="{29CDC3F3-B4EA-4AF5-BA40-B6EAEA95EB90}" srcOrd="26" destOrd="0" presId="urn:microsoft.com/office/officeart/2005/8/layout/cycle8"/>
    <dgm:cxn modelId="{9EF378F1-4D55-40E3-8731-C7AEB99229C9}" type="presParOf" srcId="{44514D86-6ABA-43CA-9D00-9E458C6B9864}" destId="{46AFF48E-60A9-488B-91B4-F50AFD2A4C16}" srcOrd="27" destOrd="0" presId="urn:microsoft.com/office/officeart/2005/8/layout/cycle8"/>
    <dgm:cxn modelId="{3FBC5F44-A4EF-4551-BD59-EB558AD113D6}" type="presParOf" srcId="{44514D86-6ABA-43CA-9D00-9E458C6B9864}" destId="{5FABB490-CAFB-485F-AA8D-F27D6AC59659}" srcOrd="28" destOrd="0" presId="urn:microsoft.com/office/officeart/2005/8/layout/cycle8"/>
    <dgm:cxn modelId="{C207A02E-7D79-468A-9264-E9952981C1FD}" type="presParOf" srcId="{44514D86-6ABA-43CA-9D00-9E458C6B9864}" destId="{D7C929A2-ECA6-40F7-8F7C-405E04B8A4C1}" srcOrd="29" destOrd="0" presId="urn:microsoft.com/office/officeart/2005/8/layout/cycle8"/>
  </dgm:cxnLst>
  <dgm:bg>
    <a:no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29AF0-F13D-4BB4-ABF5-F786958411B0}">
      <dsp:nvSpPr>
        <dsp:cNvPr id="0" name=""/>
        <dsp:cNvSpPr/>
      </dsp:nvSpPr>
      <dsp:spPr>
        <a:xfrm>
          <a:off x="3649529" y="296280"/>
          <a:ext cx="4210459" cy="4210459"/>
        </a:xfrm>
        <a:prstGeom prst="pie">
          <a:avLst>
            <a:gd name="adj1" fmla="val 16200000"/>
            <a:gd name="adj2" fmla="val 1980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2"/>
              </a:solidFill>
            </a:rPr>
            <a:t>Workplace Solutions</a:t>
          </a:r>
          <a:endParaRPr lang="en-CA" sz="1500" kern="1200" dirty="0">
            <a:solidFill>
              <a:schemeClr val="bg2"/>
            </a:solidFill>
          </a:endParaRPr>
        </a:p>
      </dsp:txBody>
      <dsp:txXfrm>
        <a:off x="5855008" y="834116"/>
        <a:ext cx="1102739" cy="852116"/>
      </dsp:txXfrm>
    </dsp:sp>
    <dsp:sp modelId="{BEFFB053-FC0C-4B31-8C36-2522ABB86E76}">
      <dsp:nvSpPr>
        <dsp:cNvPr id="0" name=""/>
        <dsp:cNvSpPr/>
      </dsp:nvSpPr>
      <dsp:spPr>
        <a:xfrm>
          <a:off x="3699654" y="382996"/>
          <a:ext cx="4210459" cy="4210459"/>
        </a:xfrm>
        <a:prstGeom prst="pie">
          <a:avLst>
            <a:gd name="adj1" fmla="val 19800000"/>
            <a:gd name="adj2" fmla="val 180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2"/>
              </a:solidFill>
            </a:rPr>
            <a:t>Transaction Management</a:t>
          </a:r>
          <a:endParaRPr lang="en-CA" sz="1500" kern="1200" dirty="0">
            <a:solidFill>
              <a:schemeClr val="tx2"/>
            </a:solidFill>
          </a:endParaRPr>
        </a:p>
      </dsp:txBody>
      <dsp:txXfrm>
        <a:off x="6556751" y="2087229"/>
        <a:ext cx="1152863" cy="827054"/>
      </dsp:txXfrm>
    </dsp:sp>
    <dsp:sp modelId="{BF27B09F-D60A-43DD-9BDE-090D9E726421}">
      <dsp:nvSpPr>
        <dsp:cNvPr id="0" name=""/>
        <dsp:cNvSpPr/>
      </dsp:nvSpPr>
      <dsp:spPr>
        <a:xfrm>
          <a:off x="3649529" y="469711"/>
          <a:ext cx="4210459" cy="4210459"/>
        </a:xfrm>
        <a:prstGeom prst="pie">
          <a:avLst>
            <a:gd name="adj1" fmla="val 1800000"/>
            <a:gd name="adj2" fmla="val 540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3"/>
              </a:solidFill>
            </a:rPr>
            <a:t>Data Centers</a:t>
          </a:r>
          <a:endParaRPr lang="en-CA" sz="1500" kern="1200" dirty="0">
            <a:solidFill>
              <a:schemeClr val="accent3"/>
            </a:solidFill>
          </a:endParaRPr>
        </a:p>
      </dsp:txBody>
      <dsp:txXfrm>
        <a:off x="5855008" y="3315280"/>
        <a:ext cx="1102739" cy="852116"/>
      </dsp:txXfrm>
    </dsp:sp>
    <dsp:sp modelId="{6BBD0203-1CEF-4C52-A11C-3EACB4F84FD6}">
      <dsp:nvSpPr>
        <dsp:cNvPr id="0" name=""/>
        <dsp:cNvSpPr/>
      </dsp:nvSpPr>
      <dsp:spPr>
        <a:xfrm>
          <a:off x="3549280" y="469711"/>
          <a:ext cx="4210459" cy="4210459"/>
        </a:xfrm>
        <a:prstGeom prst="pie">
          <a:avLst>
            <a:gd name="adj1" fmla="val 5400000"/>
            <a:gd name="adj2" fmla="val 900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2"/>
              </a:solidFill>
            </a:rPr>
            <a:t>Consulting Services</a:t>
          </a:r>
          <a:endParaRPr lang="en-CA" sz="1500" kern="1200" dirty="0">
            <a:solidFill>
              <a:schemeClr val="accent2"/>
            </a:solidFill>
          </a:endParaRPr>
        </a:p>
      </dsp:txBody>
      <dsp:txXfrm>
        <a:off x="4451522" y="3315280"/>
        <a:ext cx="1102739" cy="852116"/>
      </dsp:txXfrm>
    </dsp:sp>
    <dsp:sp modelId="{21F38AAE-F95F-44A1-8529-75D558BDC3B6}">
      <dsp:nvSpPr>
        <dsp:cNvPr id="0" name=""/>
        <dsp:cNvSpPr/>
      </dsp:nvSpPr>
      <dsp:spPr>
        <a:xfrm>
          <a:off x="3499156" y="382996"/>
          <a:ext cx="4210459" cy="4210459"/>
        </a:xfrm>
        <a:prstGeom prst="pie">
          <a:avLst>
            <a:gd name="adj1" fmla="val 9000000"/>
            <a:gd name="adj2" fmla="val 1260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1">
                  <a:lumMod val="50000"/>
                </a:schemeClr>
              </a:solidFill>
            </a:rPr>
            <a:t>Client Management</a:t>
          </a:r>
          <a:endParaRPr lang="en-CA" sz="1500" kern="1200" dirty="0">
            <a:solidFill>
              <a:schemeClr val="accent1">
                <a:lumMod val="50000"/>
              </a:schemeClr>
            </a:solidFill>
          </a:endParaRPr>
        </a:p>
      </dsp:txBody>
      <dsp:txXfrm>
        <a:off x="3699654" y="2087229"/>
        <a:ext cx="1152863" cy="827054"/>
      </dsp:txXfrm>
    </dsp:sp>
    <dsp:sp modelId="{9864E8B4-32E8-402E-A707-9CBF4A981D51}">
      <dsp:nvSpPr>
        <dsp:cNvPr id="0" name=""/>
        <dsp:cNvSpPr/>
      </dsp:nvSpPr>
      <dsp:spPr>
        <a:xfrm>
          <a:off x="3549280" y="296280"/>
          <a:ext cx="4210459" cy="4210459"/>
        </a:xfrm>
        <a:prstGeom prst="pie">
          <a:avLst>
            <a:gd name="adj1" fmla="val 12600000"/>
            <a:gd name="adj2" fmla="val 1620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5"/>
              </a:solidFill>
            </a:rPr>
            <a:t>Project Management</a:t>
          </a:r>
          <a:endParaRPr lang="en-CA" sz="1500" kern="1200" dirty="0">
            <a:solidFill>
              <a:schemeClr val="accent5"/>
            </a:solidFill>
          </a:endParaRPr>
        </a:p>
      </dsp:txBody>
      <dsp:txXfrm>
        <a:off x="4451522" y="834116"/>
        <a:ext cx="1102739" cy="852116"/>
      </dsp:txXfrm>
    </dsp:sp>
    <dsp:sp modelId="{94948687-A0E4-4750-AD42-5FEEA49A5DE0}">
      <dsp:nvSpPr>
        <dsp:cNvPr id="0" name=""/>
        <dsp:cNvSpPr/>
      </dsp:nvSpPr>
      <dsp:spPr>
        <a:xfrm>
          <a:off x="3388728" y="35633"/>
          <a:ext cx="4731754" cy="4731754"/>
        </a:xfrm>
        <a:prstGeom prst="circularArrow">
          <a:avLst>
            <a:gd name="adj1" fmla="val 5085"/>
            <a:gd name="adj2" fmla="val 327528"/>
            <a:gd name="adj3" fmla="val 19472472"/>
            <a:gd name="adj4" fmla="val 16200251"/>
            <a:gd name="adj5" fmla="val 5932"/>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sp>
    <dsp:sp modelId="{715E5CBC-091C-4FAB-8C12-AB3DAF09214E}">
      <dsp:nvSpPr>
        <dsp:cNvPr id="0" name=""/>
        <dsp:cNvSpPr/>
      </dsp:nvSpPr>
      <dsp:spPr>
        <a:xfrm>
          <a:off x="3438852" y="122348"/>
          <a:ext cx="4731754" cy="4731754"/>
        </a:xfrm>
        <a:prstGeom prst="circularArrow">
          <a:avLst>
            <a:gd name="adj1" fmla="val 5085"/>
            <a:gd name="adj2" fmla="val 327528"/>
            <a:gd name="adj3" fmla="val 1472472"/>
            <a:gd name="adj4" fmla="val 19800000"/>
            <a:gd name="adj5" fmla="val 5932"/>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sp>
    <dsp:sp modelId="{29CDC3F3-B4EA-4AF5-BA40-B6EAEA95EB90}">
      <dsp:nvSpPr>
        <dsp:cNvPr id="0" name=""/>
        <dsp:cNvSpPr/>
      </dsp:nvSpPr>
      <dsp:spPr>
        <a:xfrm>
          <a:off x="3388728" y="209064"/>
          <a:ext cx="4731754" cy="4731754"/>
        </a:xfrm>
        <a:prstGeom prst="circularArrow">
          <a:avLst>
            <a:gd name="adj1" fmla="val 5085"/>
            <a:gd name="adj2" fmla="val 327528"/>
            <a:gd name="adj3" fmla="val 5072221"/>
            <a:gd name="adj4" fmla="val 1800000"/>
            <a:gd name="adj5" fmla="val 5932"/>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sp>
    <dsp:sp modelId="{46AFF48E-60A9-488B-91B4-F50AFD2A4C16}">
      <dsp:nvSpPr>
        <dsp:cNvPr id="0" name=""/>
        <dsp:cNvSpPr/>
      </dsp:nvSpPr>
      <dsp:spPr>
        <a:xfrm>
          <a:off x="3288786" y="209064"/>
          <a:ext cx="4731754" cy="4731754"/>
        </a:xfrm>
        <a:prstGeom prst="circularArrow">
          <a:avLst>
            <a:gd name="adj1" fmla="val 5085"/>
            <a:gd name="adj2" fmla="val 327528"/>
            <a:gd name="adj3" fmla="val 8672472"/>
            <a:gd name="adj4" fmla="val 5400251"/>
            <a:gd name="adj5" fmla="val 5932"/>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 modelId="{5FABB490-CAFB-485F-AA8D-F27D6AC59659}">
      <dsp:nvSpPr>
        <dsp:cNvPr id="0" name=""/>
        <dsp:cNvSpPr/>
      </dsp:nvSpPr>
      <dsp:spPr>
        <a:xfrm>
          <a:off x="3238662" y="122348"/>
          <a:ext cx="4731754" cy="4731754"/>
        </a:xfrm>
        <a:prstGeom prst="circularArrow">
          <a:avLst>
            <a:gd name="adj1" fmla="val 5085"/>
            <a:gd name="adj2" fmla="val 327528"/>
            <a:gd name="adj3" fmla="val 12272472"/>
            <a:gd name="adj4" fmla="val 9000000"/>
            <a:gd name="adj5" fmla="val 5932"/>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sp>
    <dsp:sp modelId="{D7C929A2-ECA6-40F7-8F7C-405E04B8A4C1}">
      <dsp:nvSpPr>
        <dsp:cNvPr id="0" name=""/>
        <dsp:cNvSpPr/>
      </dsp:nvSpPr>
      <dsp:spPr>
        <a:xfrm>
          <a:off x="3288786" y="35633"/>
          <a:ext cx="4731754" cy="4731754"/>
        </a:xfrm>
        <a:prstGeom prst="circularArrow">
          <a:avLst>
            <a:gd name="adj1" fmla="val 5085"/>
            <a:gd name="adj2" fmla="val 327528"/>
            <a:gd name="adj3" fmla="val 15872221"/>
            <a:gd name="adj4" fmla="val 12600000"/>
            <a:gd name="adj5" fmla="val 5932"/>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58A6D1D-B836-41B5-99EA-248A92235A9C}" type="datetimeFigureOut">
              <a:rPr lang="en-CA" smtClean="0"/>
              <a:t>2019-04-24</a:t>
            </a:fld>
            <a:endParaRPr lang="en-CA"/>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A56ACCB-2806-42BE-B57B-A42DF557C9C6}" type="slidenum">
              <a:rPr lang="en-CA" smtClean="0"/>
              <a:t>‹#›</a:t>
            </a:fld>
            <a:endParaRPr lang="en-CA"/>
          </a:p>
        </p:txBody>
      </p:sp>
    </p:spTree>
    <p:extLst>
      <p:ext uri="{BB962C8B-B14F-4D97-AF65-F5344CB8AC3E}">
        <p14:creationId xmlns:p14="http://schemas.microsoft.com/office/powerpoint/2010/main" val="2034182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C1C5-7ABD-4719-88B6-DEA5FC994E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2BEBF6C-C0F0-4652-9000-E37E5DEDE8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FB21FBF-7D4D-48F0-BB1B-5D8FA793766F}"/>
              </a:ext>
            </a:extLst>
          </p:cNvPr>
          <p:cNvSpPr>
            <a:spLocks noGrp="1"/>
          </p:cNvSpPr>
          <p:nvPr>
            <p:ph type="dt" sz="half" idx="10"/>
          </p:nvPr>
        </p:nvSpPr>
        <p:spPr/>
        <p:txBody>
          <a:bodyPr/>
          <a:lstStyle/>
          <a:p>
            <a:endParaRPr lang="en-CA"/>
          </a:p>
        </p:txBody>
      </p:sp>
      <p:sp>
        <p:nvSpPr>
          <p:cNvPr id="5" name="Footer Placeholder 4">
            <a:extLst>
              <a:ext uri="{FF2B5EF4-FFF2-40B4-BE49-F238E27FC236}">
                <a16:creationId xmlns:a16="http://schemas.microsoft.com/office/drawing/2014/main" id="{C153C9F8-97E1-453A-A8EC-D7506619AAD3}"/>
              </a:ext>
            </a:extLst>
          </p:cNvPr>
          <p:cNvSpPr>
            <a:spLocks noGrp="1"/>
          </p:cNvSpPr>
          <p:nvPr>
            <p:ph type="ftr" sz="quarter" idx="11"/>
          </p:nvPr>
        </p:nvSpPr>
        <p:spPr/>
        <p:txBody>
          <a:bodyPr/>
          <a:lstStyle/>
          <a:p>
            <a:r>
              <a:rPr lang="en-CA"/>
              <a:t>Strictly Private and Confidential</a:t>
            </a:r>
          </a:p>
        </p:txBody>
      </p:sp>
      <p:sp>
        <p:nvSpPr>
          <p:cNvPr id="6" name="Slide Number Placeholder 5">
            <a:extLst>
              <a:ext uri="{FF2B5EF4-FFF2-40B4-BE49-F238E27FC236}">
                <a16:creationId xmlns:a16="http://schemas.microsoft.com/office/drawing/2014/main" id="{9619CB49-98D1-45F6-A2CD-AD73A7B8499C}"/>
              </a:ext>
            </a:extLst>
          </p:cNvPr>
          <p:cNvSpPr>
            <a:spLocks noGrp="1"/>
          </p:cNvSpPr>
          <p:nvPr>
            <p:ph type="sldNum" sz="quarter" idx="12"/>
          </p:nvPr>
        </p:nvSpPr>
        <p:spPr/>
        <p:txBody>
          <a:bodyPr/>
          <a:lstStyle/>
          <a:p>
            <a:fld id="{17B7F35F-8ECF-4F0B-B873-BF4290F02A5A}" type="slidenum">
              <a:rPr lang="en-CA" smtClean="0"/>
              <a:t>‹#›</a:t>
            </a:fld>
            <a:endParaRPr lang="en-CA"/>
          </a:p>
        </p:txBody>
      </p:sp>
    </p:spTree>
    <p:extLst>
      <p:ext uri="{BB962C8B-B14F-4D97-AF65-F5344CB8AC3E}">
        <p14:creationId xmlns:p14="http://schemas.microsoft.com/office/powerpoint/2010/main" val="56794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B2BB-A3E3-4807-A2CF-84434B50507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D21F32-EDF3-4E57-BE5D-A1107099B3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5819DAB-7C7C-4727-9752-E1AB9EE016FD}"/>
              </a:ext>
            </a:extLst>
          </p:cNvPr>
          <p:cNvSpPr>
            <a:spLocks noGrp="1"/>
          </p:cNvSpPr>
          <p:nvPr>
            <p:ph type="dt" sz="half" idx="10"/>
          </p:nvPr>
        </p:nvSpPr>
        <p:spPr/>
        <p:txBody>
          <a:bodyPr/>
          <a:lstStyle/>
          <a:p>
            <a:endParaRPr lang="en-CA"/>
          </a:p>
        </p:txBody>
      </p:sp>
      <p:sp>
        <p:nvSpPr>
          <p:cNvPr id="5" name="Footer Placeholder 4">
            <a:extLst>
              <a:ext uri="{FF2B5EF4-FFF2-40B4-BE49-F238E27FC236}">
                <a16:creationId xmlns:a16="http://schemas.microsoft.com/office/drawing/2014/main" id="{A8485355-2463-452A-A877-682F37FBCB54}"/>
              </a:ext>
            </a:extLst>
          </p:cNvPr>
          <p:cNvSpPr>
            <a:spLocks noGrp="1"/>
          </p:cNvSpPr>
          <p:nvPr>
            <p:ph type="ftr" sz="quarter" idx="11"/>
          </p:nvPr>
        </p:nvSpPr>
        <p:spPr/>
        <p:txBody>
          <a:bodyPr/>
          <a:lstStyle/>
          <a:p>
            <a:r>
              <a:rPr lang="en-CA"/>
              <a:t>Strictly Private and Confidential</a:t>
            </a:r>
          </a:p>
        </p:txBody>
      </p:sp>
      <p:sp>
        <p:nvSpPr>
          <p:cNvPr id="6" name="Slide Number Placeholder 5">
            <a:extLst>
              <a:ext uri="{FF2B5EF4-FFF2-40B4-BE49-F238E27FC236}">
                <a16:creationId xmlns:a16="http://schemas.microsoft.com/office/drawing/2014/main" id="{DFFD4AAF-93E5-4C72-AF68-3122C77AA933}"/>
              </a:ext>
            </a:extLst>
          </p:cNvPr>
          <p:cNvSpPr>
            <a:spLocks noGrp="1"/>
          </p:cNvSpPr>
          <p:nvPr>
            <p:ph type="sldNum" sz="quarter" idx="12"/>
          </p:nvPr>
        </p:nvSpPr>
        <p:spPr/>
        <p:txBody>
          <a:bodyPr/>
          <a:lstStyle/>
          <a:p>
            <a:fld id="{17B7F35F-8ECF-4F0B-B873-BF4290F02A5A}" type="slidenum">
              <a:rPr lang="en-CA" smtClean="0"/>
              <a:t>‹#›</a:t>
            </a:fld>
            <a:endParaRPr lang="en-CA"/>
          </a:p>
        </p:txBody>
      </p:sp>
    </p:spTree>
    <p:extLst>
      <p:ext uri="{BB962C8B-B14F-4D97-AF65-F5344CB8AC3E}">
        <p14:creationId xmlns:p14="http://schemas.microsoft.com/office/powerpoint/2010/main" val="221654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2DA711-F077-4289-BE00-8B264C4E4A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378F6D9-B4BF-4B9A-8300-5D99DDC6D5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1F315C8-23DA-4C74-BDDD-DACA2CA7DBC7}"/>
              </a:ext>
            </a:extLst>
          </p:cNvPr>
          <p:cNvSpPr>
            <a:spLocks noGrp="1"/>
          </p:cNvSpPr>
          <p:nvPr>
            <p:ph type="dt" sz="half" idx="10"/>
          </p:nvPr>
        </p:nvSpPr>
        <p:spPr/>
        <p:txBody>
          <a:bodyPr/>
          <a:lstStyle/>
          <a:p>
            <a:endParaRPr lang="en-CA"/>
          </a:p>
        </p:txBody>
      </p:sp>
      <p:sp>
        <p:nvSpPr>
          <p:cNvPr id="5" name="Footer Placeholder 4">
            <a:extLst>
              <a:ext uri="{FF2B5EF4-FFF2-40B4-BE49-F238E27FC236}">
                <a16:creationId xmlns:a16="http://schemas.microsoft.com/office/drawing/2014/main" id="{DC1EB5D7-2F74-4E81-990D-B68A8A39E623}"/>
              </a:ext>
            </a:extLst>
          </p:cNvPr>
          <p:cNvSpPr>
            <a:spLocks noGrp="1"/>
          </p:cNvSpPr>
          <p:nvPr>
            <p:ph type="ftr" sz="quarter" idx="11"/>
          </p:nvPr>
        </p:nvSpPr>
        <p:spPr/>
        <p:txBody>
          <a:bodyPr/>
          <a:lstStyle/>
          <a:p>
            <a:r>
              <a:rPr lang="en-CA"/>
              <a:t>Strictly Private and Confidential</a:t>
            </a:r>
          </a:p>
        </p:txBody>
      </p:sp>
      <p:sp>
        <p:nvSpPr>
          <p:cNvPr id="6" name="Slide Number Placeholder 5">
            <a:extLst>
              <a:ext uri="{FF2B5EF4-FFF2-40B4-BE49-F238E27FC236}">
                <a16:creationId xmlns:a16="http://schemas.microsoft.com/office/drawing/2014/main" id="{7F79F07A-0E7B-4DC6-A151-C33D51BF2B77}"/>
              </a:ext>
            </a:extLst>
          </p:cNvPr>
          <p:cNvSpPr>
            <a:spLocks noGrp="1"/>
          </p:cNvSpPr>
          <p:nvPr>
            <p:ph type="sldNum" sz="quarter" idx="12"/>
          </p:nvPr>
        </p:nvSpPr>
        <p:spPr/>
        <p:txBody>
          <a:bodyPr/>
          <a:lstStyle/>
          <a:p>
            <a:fld id="{17B7F35F-8ECF-4F0B-B873-BF4290F02A5A}" type="slidenum">
              <a:rPr lang="en-CA" smtClean="0"/>
              <a:t>‹#›</a:t>
            </a:fld>
            <a:endParaRPr lang="en-CA"/>
          </a:p>
        </p:txBody>
      </p:sp>
    </p:spTree>
    <p:extLst>
      <p:ext uri="{BB962C8B-B14F-4D97-AF65-F5344CB8AC3E}">
        <p14:creationId xmlns:p14="http://schemas.microsoft.com/office/powerpoint/2010/main" val="371252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40AF-40F2-43EF-A424-FBD5620B0B3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ECD4490-21DB-4A8D-BE3A-5ADB9EBADA3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C0BBF8A-0B5A-49D8-98BB-00CDE5BBFCF6}"/>
              </a:ext>
            </a:extLst>
          </p:cNvPr>
          <p:cNvSpPr>
            <a:spLocks noGrp="1"/>
          </p:cNvSpPr>
          <p:nvPr>
            <p:ph type="dt" sz="half" idx="10"/>
          </p:nvPr>
        </p:nvSpPr>
        <p:spPr>
          <a:xfrm>
            <a:off x="838200" y="6356350"/>
            <a:ext cx="2743200" cy="365125"/>
          </a:xfrm>
          <a:prstGeom prst="rect">
            <a:avLst/>
          </a:prstGeom>
        </p:spPr>
        <p:txBody>
          <a:bodyPr/>
          <a:lstStyle/>
          <a:p>
            <a:endParaRPr lang="en-CA"/>
          </a:p>
        </p:txBody>
      </p:sp>
      <p:sp>
        <p:nvSpPr>
          <p:cNvPr id="5" name="Footer Placeholder 4">
            <a:extLst>
              <a:ext uri="{FF2B5EF4-FFF2-40B4-BE49-F238E27FC236}">
                <a16:creationId xmlns:a16="http://schemas.microsoft.com/office/drawing/2014/main" id="{588CF7AA-B1E9-49F6-B6DF-7EBF70C4E6A2}"/>
              </a:ext>
            </a:extLst>
          </p:cNvPr>
          <p:cNvSpPr>
            <a:spLocks noGrp="1"/>
          </p:cNvSpPr>
          <p:nvPr>
            <p:ph type="ftr" sz="quarter" idx="11"/>
          </p:nvPr>
        </p:nvSpPr>
        <p:spPr>
          <a:xfrm>
            <a:off x="4038600" y="6356350"/>
            <a:ext cx="4114800" cy="365125"/>
          </a:xfrm>
          <a:prstGeom prst="rect">
            <a:avLst/>
          </a:prstGeom>
        </p:spPr>
        <p:txBody>
          <a:bodyPr/>
          <a:lstStyle/>
          <a:p>
            <a:r>
              <a:rPr lang="en-CA"/>
              <a:t>Strictly Private and Confidential</a:t>
            </a:r>
          </a:p>
        </p:txBody>
      </p:sp>
      <p:sp>
        <p:nvSpPr>
          <p:cNvPr id="6" name="Slide Number Placeholder 5">
            <a:extLst>
              <a:ext uri="{FF2B5EF4-FFF2-40B4-BE49-F238E27FC236}">
                <a16:creationId xmlns:a16="http://schemas.microsoft.com/office/drawing/2014/main" id="{4A429579-92F0-4246-BB4F-B79939A62067}"/>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71148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6D6A-CC4E-44A1-A4A0-28734A2F43D3}"/>
              </a:ext>
            </a:extLst>
          </p:cNvPr>
          <p:cNvSpPr>
            <a:spLocks noGrp="1"/>
          </p:cNvSpPr>
          <p:nvPr>
            <p:ph type="title"/>
          </p:nvPr>
        </p:nvSpPr>
        <p:spPr>
          <a:xfrm>
            <a:off x="0" y="88345"/>
            <a:ext cx="10515600" cy="480131"/>
          </a:xfrm>
          <a:prstGeom prst="rect">
            <a:avLst/>
          </a:prstGeom>
        </p:spPr>
        <p:txBody>
          <a:bodyPr>
            <a:spAutoFit/>
          </a:bodyPr>
          <a:lstStyle>
            <a:lvl1pPr>
              <a:defRPr sz="2800">
                <a:solidFill>
                  <a:schemeClr val="accent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endParaRPr lang="en-CA" dirty="0"/>
          </a:p>
        </p:txBody>
      </p:sp>
      <p:sp>
        <p:nvSpPr>
          <p:cNvPr id="3" name="Content Placeholder 2">
            <a:extLst>
              <a:ext uri="{FF2B5EF4-FFF2-40B4-BE49-F238E27FC236}">
                <a16:creationId xmlns:a16="http://schemas.microsoft.com/office/drawing/2014/main" id="{D58E92C6-9271-4204-B09B-7D8100E26832}"/>
              </a:ext>
            </a:extLst>
          </p:cNvPr>
          <p:cNvSpPr>
            <a:spLocks noGrp="1"/>
          </p:cNvSpPr>
          <p:nvPr>
            <p:ph idx="1"/>
          </p:nvPr>
        </p:nvSpPr>
        <p:spPr>
          <a:xfrm>
            <a:off x="347870" y="937729"/>
            <a:ext cx="10515600" cy="4351338"/>
          </a:xfrm>
          <a:prstGeom prst="rect">
            <a:avLst/>
          </a:prstGeo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8" name="Straight Connector 7">
            <a:extLst>
              <a:ext uri="{FF2B5EF4-FFF2-40B4-BE49-F238E27FC236}">
                <a16:creationId xmlns:a16="http://schemas.microsoft.com/office/drawing/2014/main" id="{8B05976F-65AB-4AB7-98E0-8B7C51457253}"/>
              </a:ext>
            </a:extLst>
          </p:cNvPr>
          <p:cNvCxnSpPr>
            <a:cxnSpLocks/>
          </p:cNvCxnSpPr>
          <p:nvPr userDrawn="1"/>
        </p:nvCxnSpPr>
        <p:spPr>
          <a:xfrm>
            <a:off x="0" y="643568"/>
            <a:ext cx="1758122" cy="0"/>
          </a:xfrm>
          <a:prstGeom prst="line">
            <a:avLst/>
          </a:prstGeom>
          <a:ln w="44450">
            <a:gradFill flip="none" rotWithShape="1">
              <a:gsLst>
                <a:gs pos="0">
                  <a:schemeClr val="accent1"/>
                </a:gs>
                <a:gs pos="53000">
                  <a:schemeClr val="accent1"/>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D0B9F7D-0A79-4F7A-8287-4E72BD6FE0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82574" y="6356350"/>
            <a:ext cx="1049856" cy="325553"/>
          </a:xfrm>
          <a:prstGeom prst="rect">
            <a:avLst/>
          </a:prstGeom>
        </p:spPr>
      </p:pic>
    </p:spTree>
    <p:extLst>
      <p:ext uri="{BB962C8B-B14F-4D97-AF65-F5344CB8AC3E}">
        <p14:creationId xmlns:p14="http://schemas.microsoft.com/office/powerpoint/2010/main" val="2951886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39442-F3FE-42EA-BEC2-D2F3AE8EFC9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D18E17E-267A-419A-A751-7CD8396B0E3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703DBF-24FD-45B7-937A-792FF56C92AE}"/>
              </a:ext>
            </a:extLst>
          </p:cNvPr>
          <p:cNvSpPr>
            <a:spLocks noGrp="1"/>
          </p:cNvSpPr>
          <p:nvPr>
            <p:ph type="dt" sz="half" idx="10"/>
          </p:nvPr>
        </p:nvSpPr>
        <p:spPr>
          <a:xfrm>
            <a:off x="838200" y="6356350"/>
            <a:ext cx="2743200" cy="365125"/>
          </a:xfrm>
          <a:prstGeom prst="rect">
            <a:avLst/>
          </a:prstGeom>
        </p:spPr>
        <p:txBody>
          <a:bodyPr/>
          <a:lstStyle/>
          <a:p>
            <a:endParaRPr lang="en-CA"/>
          </a:p>
        </p:txBody>
      </p:sp>
      <p:sp>
        <p:nvSpPr>
          <p:cNvPr id="5" name="Footer Placeholder 4">
            <a:extLst>
              <a:ext uri="{FF2B5EF4-FFF2-40B4-BE49-F238E27FC236}">
                <a16:creationId xmlns:a16="http://schemas.microsoft.com/office/drawing/2014/main" id="{07C15F3F-569F-4771-B4ED-28DE178FBA97}"/>
              </a:ext>
            </a:extLst>
          </p:cNvPr>
          <p:cNvSpPr>
            <a:spLocks noGrp="1"/>
          </p:cNvSpPr>
          <p:nvPr>
            <p:ph type="ftr" sz="quarter" idx="11"/>
          </p:nvPr>
        </p:nvSpPr>
        <p:spPr>
          <a:xfrm>
            <a:off x="4038600" y="6356350"/>
            <a:ext cx="4114800" cy="365125"/>
          </a:xfrm>
          <a:prstGeom prst="rect">
            <a:avLst/>
          </a:prstGeom>
        </p:spPr>
        <p:txBody>
          <a:bodyPr/>
          <a:lstStyle/>
          <a:p>
            <a:r>
              <a:rPr lang="en-CA"/>
              <a:t>Strictly Private and Confidential</a:t>
            </a:r>
          </a:p>
        </p:txBody>
      </p:sp>
      <p:sp>
        <p:nvSpPr>
          <p:cNvPr id="6" name="Slide Number Placeholder 5">
            <a:extLst>
              <a:ext uri="{FF2B5EF4-FFF2-40B4-BE49-F238E27FC236}">
                <a16:creationId xmlns:a16="http://schemas.microsoft.com/office/drawing/2014/main" id="{86D0A3CB-0305-4CE0-95FE-B92072989BD5}"/>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50600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A341-B8F9-4F43-90EB-DAB7AC41EEE3}"/>
              </a:ext>
            </a:extLst>
          </p:cNvPr>
          <p:cNvSpPr>
            <a:spLocks noGrp="1"/>
          </p:cNvSpPr>
          <p:nvPr>
            <p:ph type="title"/>
          </p:nvPr>
        </p:nvSpPr>
        <p:spPr>
          <a:xfrm>
            <a:off x="838200" y="365125"/>
            <a:ext cx="10515600" cy="535531"/>
          </a:xfrm>
          <a:prstGeom prst="rect">
            <a:avLst/>
          </a:prstGeom>
        </p:spPr>
        <p:txBody>
          <a:bodyPr>
            <a:spAutoFit/>
          </a:bodyPr>
          <a:lstStyle>
            <a:lvl1pPr>
              <a:defRPr sz="3200">
                <a:solidFill>
                  <a:schemeClr val="tx2"/>
                </a:solidFill>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04A01F5F-0DF9-4874-AA60-D190F80237D5}"/>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0B2CE84-6341-4CFB-BAAF-2A291FA95BB0}"/>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3B162D3-56E3-4E93-85D5-153F71D577DD}"/>
              </a:ext>
            </a:extLst>
          </p:cNvPr>
          <p:cNvSpPr>
            <a:spLocks noGrp="1"/>
          </p:cNvSpPr>
          <p:nvPr>
            <p:ph type="dt" sz="half" idx="10"/>
          </p:nvPr>
        </p:nvSpPr>
        <p:spPr>
          <a:xfrm>
            <a:off x="838200" y="6356350"/>
            <a:ext cx="2743200" cy="365125"/>
          </a:xfrm>
          <a:prstGeom prst="rect">
            <a:avLst/>
          </a:prstGeom>
        </p:spPr>
        <p:txBody>
          <a:bodyPr/>
          <a:lstStyle/>
          <a:p>
            <a:endParaRPr lang="en-CA"/>
          </a:p>
        </p:txBody>
      </p:sp>
      <p:sp>
        <p:nvSpPr>
          <p:cNvPr id="6" name="Footer Placeholder 5">
            <a:extLst>
              <a:ext uri="{FF2B5EF4-FFF2-40B4-BE49-F238E27FC236}">
                <a16:creationId xmlns:a16="http://schemas.microsoft.com/office/drawing/2014/main" id="{51C90F25-5305-42D3-8116-216331EB72AA}"/>
              </a:ext>
            </a:extLst>
          </p:cNvPr>
          <p:cNvSpPr>
            <a:spLocks noGrp="1"/>
          </p:cNvSpPr>
          <p:nvPr>
            <p:ph type="ftr" sz="quarter" idx="11"/>
          </p:nvPr>
        </p:nvSpPr>
        <p:spPr>
          <a:xfrm>
            <a:off x="4038600" y="6356350"/>
            <a:ext cx="4114800" cy="365125"/>
          </a:xfrm>
          <a:prstGeom prst="rect">
            <a:avLst/>
          </a:prstGeom>
        </p:spPr>
        <p:txBody>
          <a:bodyPr/>
          <a:lstStyle/>
          <a:p>
            <a:r>
              <a:rPr lang="en-CA"/>
              <a:t>Strictly Private and Confidential</a:t>
            </a:r>
          </a:p>
        </p:txBody>
      </p:sp>
      <p:sp>
        <p:nvSpPr>
          <p:cNvPr id="7" name="Slide Number Placeholder 6">
            <a:extLst>
              <a:ext uri="{FF2B5EF4-FFF2-40B4-BE49-F238E27FC236}">
                <a16:creationId xmlns:a16="http://schemas.microsoft.com/office/drawing/2014/main" id="{A64D5B12-F0FB-4481-9949-C531D66A3CA7}"/>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3683625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5006E-9612-4B5B-B9D6-319842F378CC}"/>
              </a:ext>
            </a:extLst>
          </p:cNvPr>
          <p:cNvSpPr>
            <a:spLocks noGrp="1"/>
          </p:cNvSpPr>
          <p:nvPr>
            <p:ph type="title"/>
          </p:nvPr>
        </p:nvSpPr>
        <p:spPr>
          <a:xfrm>
            <a:off x="839788" y="365125"/>
            <a:ext cx="10515600" cy="535531"/>
          </a:xfrm>
          <a:prstGeom prst="rect">
            <a:avLst/>
          </a:prstGeom>
        </p:spPr>
        <p:txBody>
          <a:bodyPr>
            <a:spAutoFit/>
          </a:bodyPr>
          <a:lstStyle>
            <a:lvl1pPr>
              <a:defRPr sz="3200">
                <a:solidFill>
                  <a:schemeClr val="tx2"/>
                </a:solidFill>
              </a:defRPr>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EA0239C-3A52-4BA2-9EA7-5153B67D3CC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99B155-DC71-4F26-B565-C2E9EBCDE289}"/>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DE48D62-CF83-44B0-8129-54FAF5620D5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FA1B36-252F-4195-B8E1-79F816A89818}"/>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2E4A17C-35CC-40ED-BAEF-87D258C51E49}"/>
              </a:ext>
            </a:extLst>
          </p:cNvPr>
          <p:cNvSpPr>
            <a:spLocks noGrp="1"/>
          </p:cNvSpPr>
          <p:nvPr>
            <p:ph type="dt" sz="half" idx="10"/>
          </p:nvPr>
        </p:nvSpPr>
        <p:spPr>
          <a:xfrm>
            <a:off x="838200" y="6356350"/>
            <a:ext cx="2743200" cy="365125"/>
          </a:xfrm>
          <a:prstGeom prst="rect">
            <a:avLst/>
          </a:prstGeom>
        </p:spPr>
        <p:txBody>
          <a:bodyPr/>
          <a:lstStyle/>
          <a:p>
            <a:endParaRPr lang="en-CA"/>
          </a:p>
        </p:txBody>
      </p:sp>
      <p:sp>
        <p:nvSpPr>
          <p:cNvPr id="8" name="Footer Placeholder 7">
            <a:extLst>
              <a:ext uri="{FF2B5EF4-FFF2-40B4-BE49-F238E27FC236}">
                <a16:creationId xmlns:a16="http://schemas.microsoft.com/office/drawing/2014/main" id="{00908122-560D-47B4-A7DC-8861A7101DC4}"/>
              </a:ext>
            </a:extLst>
          </p:cNvPr>
          <p:cNvSpPr>
            <a:spLocks noGrp="1"/>
          </p:cNvSpPr>
          <p:nvPr>
            <p:ph type="ftr" sz="quarter" idx="11"/>
          </p:nvPr>
        </p:nvSpPr>
        <p:spPr>
          <a:xfrm>
            <a:off x="4038600" y="6356350"/>
            <a:ext cx="4114800" cy="365125"/>
          </a:xfrm>
          <a:prstGeom prst="rect">
            <a:avLst/>
          </a:prstGeom>
        </p:spPr>
        <p:txBody>
          <a:bodyPr/>
          <a:lstStyle/>
          <a:p>
            <a:r>
              <a:rPr lang="en-CA"/>
              <a:t>Strictly Private and Confidential</a:t>
            </a:r>
          </a:p>
        </p:txBody>
      </p:sp>
      <p:sp>
        <p:nvSpPr>
          <p:cNvPr id="9" name="Slide Number Placeholder 8">
            <a:extLst>
              <a:ext uri="{FF2B5EF4-FFF2-40B4-BE49-F238E27FC236}">
                <a16:creationId xmlns:a16="http://schemas.microsoft.com/office/drawing/2014/main" id="{3104FF47-6DEE-4889-B131-EC047A70B90F}"/>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335889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0E0F-B29B-440D-9283-D8598F0CB403}"/>
              </a:ext>
            </a:extLst>
          </p:cNvPr>
          <p:cNvSpPr>
            <a:spLocks noGrp="1"/>
          </p:cNvSpPr>
          <p:nvPr>
            <p:ph type="title"/>
          </p:nvPr>
        </p:nvSpPr>
        <p:spPr>
          <a:xfrm>
            <a:off x="838200" y="365125"/>
            <a:ext cx="10515600" cy="535531"/>
          </a:xfrm>
          <a:prstGeom prst="rect">
            <a:avLst/>
          </a:prstGeom>
        </p:spPr>
        <p:txBody>
          <a:bodyPr>
            <a:spAutoFit/>
          </a:bodyPr>
          <a:lstStyle>
            <a:lvl1pPr>
              <a:defRPr sz="3200">
                <a:solidFill>
                  <a:schemeClr val="tx2"/>
                </a:solidFill>
              </a:defRPr>
            </a:lvl1pPr>
          </a:lstStyle>
          <a:p>
            <a:r>
              <a:rPr lang="en-US"/>
              <a:t>Click to edit Master title style</a:t>
            </a:r>
            <a:endParaRPr lang="en-CA"/>
          </a:p>
        </p:txBody>
      </p:sp>
      <p:sp>
        <p:nvSpPr>
          <p:cNvPr id="3" name="Date Placeholder 2">
            <a:extLst>
              <a:ext uri="{FF2B5EF4-FFF2-40B4-BE49-F238E27FC236}">
                <a16:creationId xmlns:a16="http://schemas.microsoft.com/office/drawing/2014/main" id="{A414BA7D-30C1-46F5-BEF7-7439FCABE545}"/>
              </a:ext>
            </a:extLst>
          </p:cNvPr>
          <p:cNvSpPr>
            <a:spLocks noGrp="1"/>
          </p:cNvSpPr>
          <p:nvPr>
            <p:ph type="dt" sz="half" idx="10"/>
          </p:nvPr>
        </p:nvSpPr>
        <p:spPr>
          <a:xfrm>
            <a:off x="838200" y="6356350"/>
            <a:ext cx="2743200" cy="365125"/>
          </a:xfrm>
          <a:prstGeom prst="rect">
            <a:avLst/>
          </a:prstGeom>
        </p:spPr>
        <p:txBody>
          <a:bodyPr/>
          <a:lstStyle/>
          <a:p>
            <a:endParaRPr lang="en-CA"/>
          </a:p>
        </p:txBody>
      </p:sp>
      <p:sp>
        <p:nvSpPr>
          <p:cNvPr id="4" name="Footer Placeholder 3">
            <a:extLst>
              <a:ext uri="{FF2B5EF4-FFF2-40B4-BE49-F238E27FC236}">
                <a16:creationId xmlns:a16="http://schemas.microsoft.com/office/drawing/2014/main" id="{AA752371-6651-4329-A58C-F304DCF9FED5}"/>
              </a:ext>
            </a:extLst>
          </p:cNvPr>
          <p:cNvSpPr>
            <a:spLocks noGrp="1"/>
          </p:cNvSpPr>
          <p:nvPr>
            <p:ph type="ftr" sz="quarter" idx="11"/>
          </p:nvPr>
        </p:nvSpPr>
        <p:spPr>
          <a:xfrm>
            <a:off x="4038600" y="6356350"/>
            <a:ext cx="4114800" cy="365125"/>
          </a:xfrm>
          <a:prstGeom prst="rect">
            <a:avLst/>
          </a:prstGeom>
        </p:spPr>
        <p:txBody>
          <a:bodyPr/>
          <a:lstStyle/>
          <a:p>
            <a:r>
              <a:rPr lang="en-CA"/>
              <a:t>Strictly Private and Confidential</a:t>
            </a:r>
          </a:p>
        </p:txBody>
      </p:sp>
      <p:sp>
        <p:nvSpPr>
          <p:cNvPr id="5" name="Slide Number Placeholder 4">
            <a:extLst>
              <a:ext uri="{FF2B5EF4-FFF2-40B4-BE49-F238E27FC236}">
                <a16:creationId xmlns:a16="http://schemas.microsoft.com/office/drawing/2014/main" id="{89A60464-FE22-44D9-B5FE-BCB2C2BE541A}"/>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646781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E90328-A974-4313-AFB3-C15257D9F0D0}"/>
              </a:ext>
            </a:extLst>
          </p:cNvPr>
          <p:cNvSpPr>
            <a:spLocks noGrp="1"/>
          </p:cNvSpPr>
          <p:nvPr>
            <p:ph type="dt" sz="half" idx="10"/>
          </p:nvPr>
        </p:nvSpPr>
        <p:spPr>
          <a:xfrm>
            <a:off x="838200" y="6356350"/>
            <a:ext cx="2743200" cy="365125"/>
          </a:xfrm>
          <a:prstGeom prst="rect">
            <a:avLst/>
          </a:prstGeom>
        </p:spPr>
        <p:txBody>
          <a:bodyPr/>
          <a:lstStyle/>
          <a:p>
            <a:endParaRPr lang="en-CA"/>
          </a:p>
        </p:txBody>
      </p:sp>
      <p:sp>
        <p:nvSpPr>
          <p:cNvPr id="3" name="Footer Placeholder 2">
            <a:extLst>
              <a:ext uri="{FF2B5EF4-FFF2-40B4-BE49-F238E27FC236}">
                <a16:creationId xmlns:a16="http://schemas.microsoft.com/office/drawing/2014/main" id="{174B9563-8E55-4466-9900-A84767B2300A}"/>
              </a:ext>
            </a:extLst>
          </p:cNvPr>
          <p:cNvSpPr>
            <a:spLocks noGrp="1"/>
          </p:cNvSpPr>
          <p:nvPr>
            <p:ph type="ftr" sz="quarter" idx="11"/>
          </p:nvPr>
        </p:nvSpPr>
        <p:spPr>
          <a:xfrm>
            <a:off x="4038600" y="6356350"/>
            <a:ext cx="4114800" cy="365125"/>
          </a:xfrm>
          <a:prstGeom prst="rect">
            <a:avLst/>
          </a:prstGeom>
        </p:spPr>
        <p:txBody>
          <a:bodyPr/>
          <a:lstStyle/>
          <a:p>
            <a:r>
              <a:rPr lang="en-CA"/>
              <a:t>Strictly Private and Confidential</a:t>
            </a:r>
          </a:p>
        </p:txBody>
      </p:sp>
      <p:sp>
        <p:nvSpPr>
          <p:cNvPr id="4" name="Slide Number Placeholder 3">
            <a:extLst>
              <a:ext uri="{FF2B5EF4-FFF2-40B4-BE49-F238E27FC236}">
                <a16:creationId xmlns:a16="http://schemas.microsoft.com/office/drawing/2014/main" id="{0E3844D0-7ED2-4EA9-BAE9-FAAD7C8B7978}"/>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0029141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AFEF-A2DF-4C48-9412-2682A0CE65C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C9BAFE8-8664-4B71-80BC-207C5FBD974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FFA1BA1-2FD9-49F4-95DE-5FC17F49BE1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43D4A3-596C-453B-88A8-149B2C85DAE0}"/>
              </a:ext>
            </a:extLst>
          </p:cNvPr>
          <p:cNvSpPr>
            <a:spLocks noGrp="1"/>
          </p:cNvSpPr>
          <p:nvPr>
            <p:ph type="dt" sz="half" idx="10"/>
          </p:nvPr>
        </p:nvSpPr>
        <p:spPr>
          <a:xfrm>
            <a:off x="838200" y="6356350"/>
            <a:ext cx="2743200" cy="365125"/>
          </a:xfrm>
          <a:prstGeom prst="rect">
            <a:avLst/>
          </a:prstGeom>
        </p:spPr>
        <p:txBody>
          <a:bodyPr/>
          <a:lstStyle/>
          <a:p>
            <a:endParaRPr lang="en-CA"/>
          </a:p>
        </p:txBody>
      </p:sp>
      <p:sp>
        <p:nvSpPr>
          <p:cNvPr id="6" name="Footer Placeholder 5">
            <a:extLst>
              <a:ext uri="{FF2B5EF4-FFF2-40B4-BE49-F238E27FC236}">
                <a16:creationId xmlns:a16="http://schemas.microsoft.com/office/drawing/2014/main" id="{86EB692B-7D6E-48CE-BBAE-C85810AB332A}"/>
              </a:ext>
            </a:extLst>
          </p:cNvPr>
          <p:cNvSpPr>
            <a:spLocks noGrp="1"/>
          </p:cNvSpPr>
          <p:nvPr>
            <p:ph type="ftr" sz="quarter" idx="11"/>
          </p:nvPr>
        </p:nvSpPr>
        <p:spPr>
          <a:xfrm>
            <a:off x="4038600" y="6356350"/>
            <a:ext cx="4114800" cy="365125"/>
          </a:xfrm>
          <a:prstGeom prst="rect">
            <a:avLst/>
          </a:prstGeom>
        </p:spPr>
        <p:txBody>
          <a:bodyPr/>
          <a:lstStyle/>
          <a:p>
            <a:r>
              <a:rPr lang="en-CA"/>
              <a:t>Strictly Private and Confidential</a:t>
            </a:r>
          </a:p>
        </p:txBody>
      </p:sp>
      <p:sp>
        <p:nvSpPr>
          <p:cNvPr id="7" name="Slide Number Placeholder 6">
            <a:extLst>
              <a:ext uri="{FF2B5EF4-FFF2-40B4-BE49-F238E27FC236}">
                <a16:creationId xmlns:a16="http://schemas.microsoft.com/office/drawing/2014/main" id="{C7756450-8C2F-4965-BA23-D07B2EC0BCF6}"/>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345362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8799-FDFC-4D3F-8EFC-B83966D9E3CB}"/>
              </a:ext>
            </a:extLst>
          </p:cNvPr>
          <p:cNvSpPr>
            <a:spLocks noGrp="1"/>
          </p:cNvSpPr>
          <p:nvPr>
            <p:ph type="title"/>
          </p:nvPr>
        </p:nvSpPr>
        <p:spPr>
          <a:xfrm>
            <a:off x="28575" y="156127"/>
            <a:ext cx="10515600" cy="473074"/>
          </a:xfrm>
        </p:spPr>
        <p:txBody>
          <a:bodyPr>
            <a:noAutofit/>
          </a:bodyPr>
          <a:lstStyle>
            <a:lvl1pPr>
              <a:defRPr sz="320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23A422C-D8F7-4405-A2E9-3FCCFE1E190B}"/>
              </a:ext>
            </a:extLst>
          </p:cNvPr>
          <p:cNvSpPr>
            <a:spLocks noGrp="1"/>
          </p:cNvSpPr>
          <p:nvPr>
            <p:ph idx="1"/>
          </p:nvPr>
        </p:nvSpPr>
        <p:spPr>
          <a:xfrm>
            <a:off x="428002" y="1315519"/>
            <a:ext cx="10515600" cy="4351338"/>
          </a:xfrm>
        </p:spPr>
        <p:txBody>
          <a:bodyPr/>
          <a:lstStyle>
            <a:lvl1pPr>
              <a:defRPr sz="20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2pPr>
            <a:lvl3pPr>
              <a:defRPr sz="16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3pPr>
            <a:lvl4pPr>
              <a:defRPr sz="14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4pPr>
            <a:lvl5pPr>
              <a:defRPr sz="14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7" name="Straight Connector 6">
            <a:extLst>
              <a:ext uri="{FF2B5EF4-FFF2-40B4-BE49-F238E27FC236}">
                <a16:creationId xmlns:a16="http://schemas.microsoft.com/office/drawing/2014/main" id="{388C3D6B-3FE5-42BF-B469-5A194428802C}"/>
              </a:ext>
            </a:extLst>
          </p:cNvPr>
          <p:cNvCxnSpPr>
            <a:cxnSpLocks/>
          </p:cNvCxnSpPr>
          <p:nvPr userDrawn="1"/>
        </p:nvCxnSpPr>
        <p:spPr>
          <a:xfrm>
            <a:off x="0" y="788850"/>
            <a:ext cx="1758122" cy="0"/>
          </a:xfrm>
          <a:prstGeom prst="line">
            <a:avLst/>
          </a:prstGeom>
          <a:ln w="44450">
            <a:gradFill flip="none" rotWithShape="1">
              <a:gsLst>
                <a:gs pos="0">
                  <a:schemeClr val="bg2"/>
                </a:gs>
                <a:gs pos="53000">
                  <a:schemeClr val="bg2"/>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Footer Placeholder 11">
            <a:extLst>
              <a:ext uri="{FF2B5EF4-FFF2-40B4-BE49-F238E27FC236}">
                <a16:creationId xmlns:a16="http://schemas.microsoft.com/office/drawing/2014/main" id="{F7FEEE5D-551F-4E4E-A394-89061EC88ADB}"/>
              </a:ext>
            </a:extLst>
          </p:cNvPr>
          <p:cNvSpPr>
            <a:spLocks noGrp="1"/>
          </p:cNvSpPr>
          <p:nvPr>
            <p:ph type="ftr" sz="quarter" idx="11"/>
          </p:nvPr>
        </p:nvSpPr>
        <p:spPr>
          <a:xfrm>
            <a:off x="190500" y="6328490"/>
            <a:ext cx="4114800" cy="365125"/>
          </a:xfrm>
        </p:spPr>
        <p:txBody>
          <a:bodyPr/>
          <a:lstStyle>
            <a:lvl1pPr algn="l">
              <a:defRPr>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Strictly Private and Confidential</a:t>
            </a:r>
          </a:p>
        </p:txBody>
      </p:sp>
      <p:sp>
        <p:nvSpPr>
          <p:cNvPr id="13" name="Slide Number Placeholder 12">
            <a:extLst>
              <a:ext uri="{FF2B5EF4-FFF2-40B4-BE49-F238E27FC236}">
                <a16:creationId xmlns:a16="http://schemas.microsoft.com/office/drawing/2014/main" id="{6BB21633-519D-43E9-8DA3-AA4A8451A5FC}"/>
              </a:ext>
            </a:extLst>
          </p:cNvPr>
          <p:cNvSpPr>
            <a:spLocks noGrp="1"/>
          </p:cNvSpPr>
          <p:nvPr>
            <p:ph type="sldNum" sz="quarter" idx="12"/>
          </p:nvPr>
        </p:nvSpPr>
        <p:spPr>
          <a:xfrm>
            <a:off x="8610600" y="6356350"/>
            <a:ext cx="1789632" cy="365125"/>
          </a:xfrm>
        </p:spPr>
        <p:txBody>
          <a:bodyPr/>
          <a:lstStyle>
            <a:lvl1pPr>
              <a:defRPr>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fld id="{17B7F35F-8ECF-4F0B-B873-BF4290F02A5A}" type="slidenum">
              <a:rPr lang="en-CA" smtClean="0"/>
              <a:pPr/>
              <a:t>‹#›</a:t>
            </a:fld>
            <a:endParaRPr lang="en-CA"/>
          </a:p>
        </p:txBody>
      </p:sp>
      <p:pic>
        <p:nvPicPr>
          <p:cNvPr id="2050" name="Picture 2" descr="CFI Logo Trademark Small">
            <a:extLst>
              <a:ext uri="{FF2B5EF4-FFF2-40B4-BE49-F238E27FC236}">
                <a16:creationId xmlns:a16="http://schemas.microsoft.com/office/drawing/2014/main" id="{774F2831-E75E-4FC6-81CC-D7F50678013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28744" y="6384207"/>
            <a:ext cx="1172756" cy="30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317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4423-CE78-4485-B704-1D9E5F49590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044A5C3-043E-48FE-ABEF-7D325245CED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90D58DC-2794-4A09-A864-7F4372F8239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D069AC-5355-446D-A0E3-7AEEDA9C1BB9}"/>
              </a:ext>
            </a:extLst>
          </p:cNvPr>
          <p:cNvSpPr>
            <a:spLocks noGrp="1"/>
          </p:cNvSpPr>
          <p:nvPr>
            <p:ph type="dt" sz="half" idx="10"/>
          </p:nvPr>
        </p:nvSpPr>
        <p:spPr>
          <a:xfrm>
            <a:off x="838200" y="6356350"/>
            <a:ext cx="2743200" cy="365125"/>
          </a:xfrm>
          <a:prstGeom prst="rect">
            <a:avLst/>
          </a:prstGeom>
        </p:spPr>
        <p:txBody>
          <a:bodyPr/>
          <a:lstStyle/>
          <a:p>
            <a:endParaRPr lang="en-CA"/>
          </a:p>
        </p:txBody>
      </p:sp>
      <p:sp>
        <p:nvSpPr>
          <p:cNvPr id="6" name="Footer Placeholder 5">
            <a:extLst>
              <a:ext uri="{FF2B5EF4-FFF2-40B4-BE49-F238E27FC236}">
                <a16:creationId xmlns:a16="http://schemas.microsoft.com/office/drawing/2014/main" id="{C37A63A0-611D-4848-8878-1F7DB1307B48}"/>
              </a:ext>
            </a:extLst>
          </p:cNvPr>
          <p:cNvSpPr>
            <a:spLocks noGrp="1"/>
          </p:cNvSpPr>
          <p:nvPr>
            <p:ph type="ftr" sz="quarter" idx="11"/>
          </p:nvPr>
        </p:nvSpPr>
        <p:spPr>
          <a:xfrm>
            <a:off x="4038600" y="6356350"/>
            <a:ext cx="4114800" cy="365125"/>
          </a:xfrm>
          <a:prstGeom prst="rect">
            <a:avLst/>
          </a:prstGeom>
        </p:spPr>
        <p:txBody>
          <a:bodyPr/>
          <a:lstStyle/>
          <a:p>
            <a:r>
              <a:rPr lang="en-CA"/>
              <a:t>Strictly Private and Confidential</a:t>
            </a:r>
          </a:p>
        </p:txBody>
      </p:sp>
      <p:sp>
        <p:nvSpPr>
          <p:cNvPr id="7" name="Slide Number Placeholder 6">
            <a:extLst>
              <a:ext uri="{FF2B5EF4-FFF2-40B4-BE49-F238E27FC236}">
                <a16:creationId xmlns:a16="http://schemas.microsoft.com/office/drawing/2014/main" id="{8E6008F5-7605-4852-9EA9-CF1955F523F8}"/>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0639340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88D64-F586-458D-92BC-C918883B8FF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6D8591A-31B2-4156-A090-46A956FFDCC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F788D86-A4CC-4D2E-A24D-6E8B0F5829BD}"/>
              </a:ext>
            </a:extLst>
          </p:cNvPr>
          <p:cNvSpPr>
            <a:spLocks noGrp="1"/>
          </p:cNvSpPr>
          <p:nvPr>
            <p:ph type="dt" sz="half" idx="10"/>
          </p:nvPr>
        </p:nvSpPr>
        <p:spPr>
          <a:xfrm>
            <a:off x="838200" y="6356350"/>
            <a:ext cx="2743200" cy="365125"/>
          </a:xfrm>
          <a:prstGeom prst="rect">
            <a:avLst/>
          </a:prstGeom>
        </p:spPr>
        <p:txBody>
          <a:bodyPr/>
          <a:lstStyle/>
          <a:p>
            <a:endParaRPr lang="en-CA"/>
          </a:p>
        </p:txBody>
      </p:sp>
      <p:sp>
        <p:nvSpPr>
          <p:cNvPr id="5" name="Footer Placeholder 4">
            <a:extLst>
              <a:ext uri="{FF2B5EF4-FFF2-40B4-BE49-F238E27FC236}">
                <a16:creationId xmlns:a16="http://schemas.microsoft.com/office/drawing/2014/main" id="{013475D1-4BC7-4134-92FA-5FC08E894F59}"/>
              </a:ext>
            </a:extLst>
          </p:cNvPr>
          <p:cNvSpPr>
            <a:spLocks noGrp="1"/>
          </p:cNvSpPr>
          <p:nvPr>
            <p:ph type="ftr" sz="quarter" idx="11"/>
          </p:nvPr>
        </p:nvSpPr>
        <p:spPr>
          <a:xfrm>
            <a:off x="4038600" y="6356350"/>
            <a:ext cx="4114800" cy="365125"/>
          </a:xfrm>
          <a:prstGeom prst="rect">
            <a:avLst/>
          </a:prstGeom>
        </p:spPr>
        <p:txBody>
          <a:bodyPr/>
          <a:lstStyle/>
          <a:p>
            <a:r>
              <a:rPr lang="en-CA"/>
              <a:t>Strictly Private and Confidential</a:t>
            </a:r>
          </a:p>
        </p:txBody>
      </p:sp>
      <p:sp>
        <p:nvSpPr>
          <p:cNvPr id="6" name="Slide Number Placeholder 5">
            <a:extLst>
              <a:ext uri="{FF2B5EF4-FFF2-40B4-BE49-F238E27FC236}">
                <a16:creationId xmlns:a16="http://schemas.microsoft.com/office/drawing/2014/main" id="{2F0F9DE1-73AF-4D6F-AE13-139BCE3A811C}"/>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1255252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36DB-4F9B-4205-9A9D-432D62D4F89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5786C0F-C26E-4AD4-B759-85F8197B167E}"/>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CC5F2B-9C06-46A1-937F-C201A01AD17C}"/>
              </a:ext>
            </a:extLst>
          </p:cNvPr>
          <p:cNvSpPr>
            <a:spLocks noGrp="1"/>
          </p:cNvSpPr>
          <p:nvPr>
            <p:ph type="dt" sz="half" idx="10"/>
          </p:nvPr>
        </p:nvSpPr>
        <p:spPr>
          <a:xfrm>
            <a:off x="838200" y="6356350"/>
            <a:ext cx="2743200" cy="365125"/>
          </a:xfrm>
          <a:prstGeom prst="rect">
            <a:avLst/>
          </a:prstGeom>
        </p:spPr>
        <p:txBody>
          <a:bodyPr/>
          <a:lstStyle/>
          <a:p>
            <a:endParaRPr lang="en-CA"/>
          </a:p>
        </p:txBody>
      </p:sp>
      <p:sp>
        <p:nvSpPr>
          <p:cNvPr id="5" name="Footer Placeholder 4">
            <a:extLst>
              <a:ext uri="{FF2B5EF4-FFF2-40B4-BE49-F238E27FC236}">
                <a16:creationId xmlns:a16="http://schemas.microsoft.com/office/drawing/2014/main" id="{372C7A0E-C6A9-4B54-BE75-B1D9D7746998}"/>
              </a:ext>
            </a:extLst>
          </p:cNvPr>
          <p:cNvSpPr>
            <a:spLocks noGrp="1"/>
          </p:cNvSpPr>
          <p:nvPr>
            <p:ph type="ftr" sz="quarter" idx="11"/>
          </p:nvPr>
        </p:nvSpPr>
        <p:spPr>
          <a:xfrm>
            <a:off x="4038600" y="6356350"/>
            <a:ext cx="4114800" cy="365125"/>
          </a:xfrm>
          <a:prstGeom prst="rect">
            <a:avLst/>
          </a:prstGeom>
        </p:spPr>
        <p:txBody>
          <a:bodyPr/>
          <a:lstStyle/>
          <a:p>
            <a:r>
              <a:rPr lang="en-CA"/>
              <a:t>Strictly Private and Confidential</a:t>
            </a:r>
          </a:p>
        </p:txBody>
      </p:sp>
      <p:sp>
        <p:nvSpPr>
          <p:cNvPr id="6" name="Slide Number Placeholder 5">
            <a:extLst>
              <a:ext uri="{FF2B5EF4-FFF2-40B4-BE49-F238E27FC236}">
                <a16:creationId xmlns:a16="http://schemas.microsoft.com/office/drawing/2014/main" id="{D48BBF28-BAD1-426B-A7B4-F4FC45A27308}"/>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4112249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Content Placeholder 2"/>
          <p:cNvSpPr>
            <a:spLocks noGrp="1"/>
          </p:cNvSpPr>
          <p:nvPr>
            <p:ph idx="11"/>
          </p:nvPr>
        </p:nvSpPr>
        <p:spPr>
          <a:xfrm>
            <a:off x="395367" y="953725"/>
            <a:ext cx="11341260" cy="5174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2" name="Title 1"/>
          <p:cNvSpPr>
            <a:spLocks noGrp="1"/>
          </p:cNvSpPr>
          <p:nvPr>
            <p:ph type="title"/>
          </p:nvPr>
        </p:nvSpPr>
        <p:spPr>
          <a:xfrm>
            <a:off x="296338" y="205740"/>
            <a:ext cx="11527367" cy="603887"/>
          </a:xfrm>
        </p:spPr>
        <p:txBody>
          <a:bodyPr/>
          <a:lstStyle/>
          <a:p>
            <a:r>
              <a:rPr lang="en-US"/>
              <a:t>Click to edit Master title style</a:t>
            </a:r>
            <a:endParaRPr lang="en-SG"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extLst>
      <p:ext uri="{BB962C8B-B14F-4D97-AF65-F5344CB8AC3E}">
        <p14:creationId xmlns:p14="http://schemas.microsoft.com/office/powerpoint/2010/main" val="986929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Section Title">
    <p:bg>
      <p:bgRef idx="1001">
        <a:schemeClr val="bg2"/>
      </p:bgRef>
    </p:bg>
    <p:spTree>
      <p:nvGrpSpPr>
        <p:cNvPr id="1" name=""/>
        <p:cNvGrpSpPr/>
        <p:nvPr/>
      </p:nvGrpSpPr>
      <p:grpSpPr>
        <a:xfrm>
          <a:off x="0" y="0"/>
          <a:ext cx="0" cy="0"/>
          <a:chOff x="0" y="0"/>
          <a:chExt cx="0" cy="0"/>
        </a:xfrm>
      </p:grpSpPr>
      <p:sp>
        <p:nvSpPr>
          <p:cNvPr id="5" name="Title 1"/>
          <p:cNvSpPr>
            <a:spLocks noGrp="1"/>
          </p:cNvSpPr>
          <p:nvPr>
            <p:ph type="ctrTitle"/>
          </p:nvPr>
        </p:nvSpPr>
        <p:spPr>
          <a:xfrm>
            <a:off x="1524000" y="2817019"/>
            <a:ext cx="9144000" cy="1223963"/>
          </a:xfrm>
        </p:spPr>
        <p:txBody>
          <a:bodyPr anchor="ctr">
            <a:normAutofit/>
          </a:bodyPr>
          <a:lstStyle>
            <a:lvl1pPr algn="ctr">
              <a:defRPr sz="4800">
                <a:solidFill>
                  <a:srgbClr val="FA621C"/>
                </a:solidFill>
              </a:defRPr>
            </a:lvl1p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34429186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CE14-34AF-4098-BAB6-7DF915EAA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447442-A2B0-4F49-86F2-82375BB45118}"/>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19EAA3-6D1B-4327-9658-3547BCEFDC6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284F9-DC2F-4166-9685-9659A34CB39D}"/>
              </a:ext>
            </a:extLst>
          </p:cNvPr>
          <p:cNvSpPr>
            <a:spLocks noGrp="1"/>
          </p:cNvSpPr>
          <p:nvPr>
            <p:ph type="ftr" sz="quarter" idx="11"/>
          </p:nvPr>
        </p:nvSpPr>
        <p:spPr/>
        <p:txBody>
          <a:bodyPr/>
          <a:lstStyle/>
          <a:p>
            <a:r>
              <a:rPr lang="en-US"/>
              <a:t>Strictly Private and Confidential</a:t>
            </a:r>
          </a:p>
        </p:txBody>
      </p:sp>
      <p:sp>
        <p:nvSpPr>
          <p:cNvPr id="6" name="Slide Number Placeholder 5">
            <a:extLst>
              <a:ext uri="{FF2B5EF4-FFF2-40B4-BE49-F238E27FC236}">
                <a16:creationId xmlns:a16="http://schemas.microsoft.com/office/drawing/2014/main" id="{631CCB17-3DC1-4C49-8588-734B3EE110E3}"/>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28660850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282F-E63A-4077-9793-0D75C196BA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C7746-E127-4FB8-AE78-D9E83A3177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BE928-C700-4F17-AE0F-10A4E4523D8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C54F6E2-93A1-4EDF-81C0-9BF4DCF5F8A8}"/>
              </a:ext>
            </a:extLst>
          </p:cNvPr>
          <p:cNvSpPr>
            <a:spLocks noGrp="1"/>
          </p:cNvSpPr>
          <p:nvPr>
            <p:ph type="ftr" sz="quarter" idx="11"/>
          </p:nvPr>
        </p:nvSpPr>
        <p:spPr/>
        <p:txBody>
          <a:bodyPr/>
          <a:lstStyle/>
          <a:p>
            <a:r>
              <a:rPr lang="en-US"/>
              <a:t>Strictly Private and Confidential</a:t>
            </a:r>
          </a:p>
        </p:txBody>
      </p:sp>
      <p:sp>
        <p:nvSpPr>
          <p:cNvPr id="6" name="Slide Number Placeholder 5">
            <a:extLst>
              <a:ext uri="{FF2B5EF4-FFF2-40B4-BE49-F238E27FC236}">
                <a16:creationId xmlns:a16="http://schemas.microsoft.com/office/drawing/2014/main" id="{08E211F7-C486-40BB-A58D-7B4F5260257A}"/>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22246672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CEF8-DC53-4928-BEB1-78D627832CBC}"/>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74C4CC-49A6-4618-AE3C-35468F69EDBD}"/>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77AD87-8BC8-4238-9031-F7808D4770C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7C84CE-4EAD-4878-993E-55EEC3B0044D}"/>
              </a:ext>
            </a:extLst>
          </p:cNvPr>
          <p:cNvSpPr>
            <a:spLocks noGrp="1"/>
          </p:cNvSpPr>
          <p:nvPr>
            <p:ph type="ftr" sz="quarter" idx="11"/>
          </p:nvPr>
        </p:nvSpPr>
        <p:spPr/>
        <p:txBody>
          <a:bodyPr/>
          <a:lstStyle/>
          <a:p>
            <a:r>
              <a:rPr lang="en-US"/>
              <a:t>Strictly Private and Confidential</a:t>
            </a:r>
          </a:p>
        </p:txBody>
      </p:sp>
      <p:sp>
        <p:nvSpPr>
          <p:cNvPr id="6" name="Slide Number Placeholder 5">
            <a:extLst>
              <a:ext uri="{FF2B5EF4-FFF2-40B4-BE49-F238E27FC236}">
                <a16:creationId xmlns:a16="http://schemas.microsoft.com/office/drawing/2014/main" id="{0E3B382E-A424-47BC-BA0E-909AC3351E95}"/>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41168361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DC65-D227-4280-A606-7BF536352A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8D4D4A-9964-4EAC-8BBD-4E4EE593C9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B2755E-FC40-4589-B3A6-AA4B9960FF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4F569C-216A-4E33-8192-9CB9FEEC911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879E928-F33D-436B-86F5-4B37D9DE7080}"/>
              </a:ext>
            </a:extLst>
          </p:cNvPr>
          <p:cNvSpPr>
            <a:spLocks noGrp="1"/>
          </p:cNvSpPr>
          <p:nvPr>
            <p:ph type="ftr" sz="quarter" idx="11"/>
          </p:nvPr>
        </p:nvSpPr>
        <p:spPr/>
        <p:txBody>
          <a:bodyPr/>
          <a:lstStyle/>
          <a:p>
            <a:r>
              <a:rPr lang="en-US"/>
              <a:t>Strictly Private and Confidential</a:t>
            </a:r>
          </a:p>
        </p:txBody>
      </p:sp>
      <p:sp>
        <p:nvSpPr>
          <p:cNvPr id="7" name="Slide Number Placeholder 6">
            <a:extLst>
              <a:ext uri="{FF2B5EF4-FFF2-40B4-BE49-F238E27FC236}">
                <a16:creationId xmlns:a16="http://schemas.microsoft.com/office/drawing/2014/main" id="{7CA6FA00-174F-4309-ABEC-376DC89FC734}"/>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41314263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57A6-38D5-4BD9-87F5-CE2F01858908}"/>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334681-4D11-4478-A288-A00FC66737C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ADAC39-BA13-4F9F-9A38-0D487606DCE1}"/>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847B51-0206-4BCB-A3B9-83622D5483AB}"/>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893D3A-591C-443B-A11A-0F029A76F101}"/>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6D7E01-465F-439B-ABCD-A1EA6C480D6B}"/>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5068388E-8E03-4C2A-B882-361FB8AA70B2}"/>
              </a:ext>
            </a:extLst>
          </p:cNvPr>
          <p:cNvSpPr>
            <a:spLocks noGrp="1"/>
          </p:cNvSpPr>
          <p:nvPr>
            <p:ph type="ftr" sz="quarter" idx="11"/>
          </p:nvPr>
        </p:nvSpPr>
        <p:spPr/>
        <p:txBody>
          <a:bodyPr/>
          <a:lstStyle/>
          <a:p>
            <a:r>
              <a:rPr lang="en-US"/>
              <a:t>Strictly Private and Confidential</a:t>
            </a:r>
          </a:p>
        </p:txBody>
      </p:sp>
      <p:sp>
        <p:nvSpPr>
          <p:cNvPr id="9" name="Slide Number Placeholder 8">
            <a:extLst>
              <a:ext uri="{FF2B5EF4-FFF2-40B4-BE49-F238E27FC236}">
                <a16:creationId xmlns:a16="http://schemas.microsoft.com/office/drawing/2014/main" id="{5B538CC3-199B-435D-B645-28B3455B2CC8}"/>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1738962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bg2"/>
            </a:gs>
            <a:gs pos="40000">
              <a:schemeClr val="bg2"/>
            </a:gs>
            <a:gs pos="100000">
              <a:schemeClr val="accent3"/>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419E-FFEF-4937-A0C3-BEADE2836B08}"/>
              </a:ext>
            </a:extLst>
          </p:cNvPr>
          <p:cNvSpPr>
            <a:spLocks noGrp="1"/>
          </p:cNvSpPr>
          <p:nvPr>
            <p:ph type="title"/>
          </p:nvPr>
        </p:nvSpPr>
        <p:spPr>
          <a:xfrm>
            <a:off x="831850" y="1709738"/>
            <a:ext cx="10515600" cy="2852737"/>
          </a:xfrm>
        </p:spPr>
        <p:txBody>
          <a:bodyPr anchor="ctr">
            <a:normAutofit/>
          </a:bodyPr>
          <a:lstStyle>
            <a:lvl1pPr algn="ctr">
              <a:defRPr sz="40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t>Click to edit Master title style</a:t>
            </a:r>
            <a:endParaRPr lang="en-CA"/>
          </a:p>
        </p:txBody>
      </p:sp>
      <p:sp>
        <p:nvSpPr>
          <p:cNvPr id="8" name="Footer Placeholder 11">
            <a:extLst>
              <a:ext uri="{FF2B5EF4-FFF2-40B4-BE49-F238E27FC236}">
                <a16:creationId xmlns:a16="http://schemas.microsoft.com/office/drawing/2014/main" id="{5CF0667E-4674-4389-B7BC-F3FECF8906DB}"/>
              </a:ext>
            </a:extLst>
          </p:cNvPr>
          <p:cNvSpPr>
            <a:spLocks noGrp="1"/>
          </p:cNvSpPr>
          <p:nvPr>
            <p:ph type="ftr" sz="quarter" idx="11"/>
          </p:nvPr>
        </p:nvSpPr>
        <p:spPr>
          <a:xfrm>
            <a:off x="190500" y="6328490"/>
            <a:ext cx="4114800" cy="365125"/>
          </a:xfrm>
        </p:spPr>
        <p:txBody>
          <a:bodyPr/>
          <a:lstStyle>
            <a:lvl1pPr algn="l">
              <a:defRPr>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Strictly Private and Confidential</a:t>
            </a:r>
            <a:endParaRPr lang="en-CA" dirty="0"/>
          </a:p>
        </p:txBody>
      </p:sp>
      <p:sp>
        <p:nvSpPr>
          <p:cNvPr id="9" name="Slide Number Placeholder 12">
            <a:extLst>
              <a:ext uri="{FF2B5EF4-FFF2-40B4-BE49-F238E27FC236}">
                <a16:creationId xmlns:a16="http://schemas.microsoft.com/office/drawing/2014/main" id="{0F95D2F0-4B99-47EC-84EE-6DA91053E763}"/>
              </a:ext>
            </a:extLst>
          </p:cNvPr>
          <p:cNvSpPr>
            <a:spLocks noGrp="1"/>
          </p:cNvSpPr>
          <p:nvPr>
            <p:ph type="sldNum" sz="quarter" idx="12"/>
          </p:nvPr>
        </p:nvSpPr>
        <p:spPr>
          <a:xfrm>
            <a:off x="8610600" y="6356350"/>
            <a:ext cx="1789632" cy="365125"/>
          </a:xfrm>
        </p:spPr>
        <p:txBody>
          <a:bodyPr/>
          <a:lstStyle>
            <a:lvl1pPr>
              <a:defRPr>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fld id="{17B7F35F-8ECF-4F0B-B873-BF4290F02A5A}" type="slidenum">
              <a:rPr lang="en-CA" smtClean="0"/>
              <a:pPr/>
              <a:t>‹#›</a:t>
            </a:fld>
            <a:endParaRPr lang="en-CA"/>
          </a:p>
        </p:txBody>
      </p:sp>
      <p:pic>
        <p:nvPicPr>
          <p:cNvPr id="6" name="Picture 2" descr="CFI Logo Trademark Small">
            <a:extLst>
              <a:ext uri="{FF2B5EF4-FFF2-40B4-BE49-F238E27FC236}">
                <a16:creationId xmlns:a16="http://schemas.microsoft.com/office/drawing/2014/main" id="{58C0B3D0-5D8E-469B-810B-BB36509D29E0}"/>
              </a:ext>
            </a:extLst>
          </p:cNvPr>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0848484" y="6389415"/>
            <a:ext cx="1153016" cy="30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460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1F3C-FAE4-498E-800C-B6ADE0B850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6E0835-0B08-4CF1-9DCB-FAA7C4E150B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DCE829E-2734-4313-8EF1-09FBB716F42D}"/>
              </a:ext>
            </a:extLst>
          </p:cNvPr>
          <p:cNvSpPr>
            <a:spLocks noGrp="1"/>
          </p:cNvSpPr>
          <p:nvPr>
            <p:ph type="ftr" sz="quarter" idx="11"/>
          </p:nvPr>
        </p:nvSpPr>
        <p:spPr/>
        <p:txBody>
          <a:bodyPr/>
          <a:lstStyle/>
          <a:p>
            <a:r>
              <a:rPr lang="en-US"/>
              <a:t>Strictly Private and Confidential</a:t>
            </a:r>
          </a:p>
        </p:txBody>
      </p:sp>
      <p:sp>
        <p:nvSpPr>
          <p:cNvPr id="5" name="Slide Number Placeholder 4">
            <a:extLst>
              <a:ext uri="{FF2B5EF4-FFF2-40B4-BE49-F238E27FC236}">
                <a16:creationId xmlns:a16="http://schemas.microsoft.com/office/drawing/2014/main" id="{A98796DB-44CF-4FB1-820E-B6675A62A3A5}"/>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42904390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69C53-BE2E-4D9B-994A-7DC7B09B3FBC}"/>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917D0F43-8CD6-4314-BDB9-C01EFAB366C7}"/>
              </a:ext>
            </a:extLst>
          </p:cNvPr>
          <p:cNvSpPr>
            <a:spLocks noGrp="1"/>
          </p:cNvSpPr>
          <p:nvPr>
            <p:ph type="ftr" sz="quarter" idx="11"/>
          </p:nvPr>
        </p:nvSpPr>
        <p:spPr/>
        <p:txBody>
          <a:bodyPr/>
          <a:lstStyle/>
          <a:p>
            <a:r>
              <a:rPr lang="en-US"/>
              <a:t>Strictly Private and Confidential</a:t>
            </a:r>
          </a:p>
        </p:txBody>
      </p:sp>
      <p:sp>
        <p:nvSpPr>
          <p:cNvPr id="4" name="Slide Number Placeholder 3">
            <a:extLst>
              <a:ext uri="{FF2B5EF4-FFF2-40B4-BE49-F238E27FC236}">
                <a16:creationId xmlns:a16="http://schemas.microsoft.com/office/drawing/2014/main" id="{7BC2F7E1-096B-4C82-B7EB-C3496730A6A9}"/>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272062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5247-F271-4549-83FC-9CC3D8C24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9EADF1-E576-4F9F-8997-809EB7822F5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573FDA-38FA-4AB8-9FCD-56367C3625F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72FB7C-C48D-47EA-9330-3A5E6DA8A44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05764A8-7D5A-4618-BC5C-C278EA83D416}"/>
              </a:ext>
            </a:extLst>
          </p:cNvPr>
          <p:cNvSpPr>
            <a:spLocks noGrp="1"/>
          </p:cNvSpPr>
          <p:nvPr>
            <p:ph type="ftr" sz="quarter" idx="11"/>
          </p:nvPr>
        </p:nvSpPr>
        <p:spPr/>
        <p:txBody>
          <a:bodyPr/>
          <a:lstStyle/>
          <a:p>
            <a:r>
              <a:rPr lang="en-US"/>
              <a:t>Strictly Private and Confidential</a:t>
            </a:r>
          </a:p>
        </p:txBody>
      </p:sp>
      <p:sp>
        <p:nvSpPr>
          <p:cNvPr id="7" name="Slide Number Placeholder 6">
            <a:extLst>
              <a:ext uri="{FF2B5EF4-FFF2-40B4-BE49-F238E27FC236}">
                <a16:creationId xmlns:a16="http://schemas.microsoft.com/office/drawing/2014/main" id="{97D7754C-7A3A-47E6-BD23-94397D381AAD}"/>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25003734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CDD9-251E-467A-A505-8EF25D439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0AC1CF-90B9-45C8-A8CD-FC6EF171A9D9}"/>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4FAFB609-2F3A-447F-929C-40247DDAEF5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C0D07E-B440-46FD-AC4F-A64534D1FE5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CEF6B47-A142-4418-AAD1-8FE21995BC16}"/>
              </a:ext>
            </a:extLst>
          </p:cNvPr>
          <p:cNvSpPr>
            <a:spLocks noGrp="1"/>
          </p:cNvSpPr>
          <p:nvPr>
            <p:ph type="ftr" sz="quarter" idx="11"/>
          </p:nvPr>
        </p:nvSpPr>
        <p:spPr/>
        <p:txBody>
          <a:bodyPr/>
          <a:lstStyle/>
          <a:p>
            <a:r>
              <a:rPr lang="en-US"/>
              <a:t>Strictly Private and Confidential</a:t>
            </a:r>
          </a:p>
        </p:txBody>
      </p:sp>
      <p:sp>
        <p:nvSpPr>
          <p:cNvPr id="7" name="Slide Number Placeholder 6">
            <a:extLst>
              <a:ext uri="{FF2B5EF4-FFF2-40B4-BE49-F238E27FC236}">
                <a16:creationId xmlns:a16="http://schemas.microsoft.com/office/drawing/2014/main" id="{4A8EF1B7-44A6-4ACB-8397-E305F86A1450}"/>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2377583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5EBE-07D9-42C5-A8AC-6A45E6A3BD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A764D5-8096-4E5B-93A8-E6E98AC196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F5246-55E3-472F-B0D7-710591E352B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7257FBF-12E0-4C79-B837-038C55B45889}"/>
              </a:ext>
            </a:extLst>
          </p:cNvPr>
          <p:cNvSpPr>
            <a:spLocks noGrp="1"/>
          </p:cNvSpPr>
          <p:nvPr>
            <p:ph type="ftr" sz="quarter" idx="11"/>
          </p:nvPr>
        </p:nvSpPr>
        <p:spPr/>
        <p:txBody>
          <a:bodyPr/>
          <a:lstStyle/>
          <a:p>
            <a:r>
              <a:rPr lang="en-US"/>
              <a:t>Strictly Private and Confidential</a:t>
            </a:r>
          </a:p>
        </p:txBody>
      </p:sp>
      <p:sp>
        <p:nvSpPr>
          <p:cNvPr id="6" name="Slide Number Placeholder 5">
            <a:extLst>
              <a:ext uri="{FF2B5EF4-FFF2-40B4-BE49-F238E27FC236}">
                <a16:creationId xmlns:a16="http://schemas.microsoft.com/office/drawing/2014/main" id="{77369A67-96B3-4D25-89FB-DD0B23A7E80E}"/>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3053125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3D8172-A97E-4086-80E8-C3958669C2A6}"/>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C1A4F8-A006-4D99-A0C8-0E8EB5682DCD}"/>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583D5-302D-47AA-A42D-C3F81783FF6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4DCDCB8-7704-4FB0-B28C-958B6657EE0F}"/>
              </a:ext>
            </a:extLst>
          </p:cNvPr>
          <p:cNvSpPr>
            <a:spLocks noGrp="1"/>
          </p:cNvSpPr>
          <p:nvPr>
            <p:ph type="ftr" sz="quarter" idx="11"/>
          </p:nvPr>
        </p:nvSpPr>
        <p:spPr/>
        <p:txBody>
          <a:bodyPr/>
          <a:lstStyle/>
          <a:p>
            <a:r>
              <a:rPr lang="en-US"/>
              <a:t>Strictly Private and Confidential</a:t>
            </a:r>
          </a:p>
        </p:txBody>
      </p:sp>
      <p:sp>
        <p:nvSpPr>
          <p:cNvPr id="6" name="Slide Number Placeholder 5">
            <a:extLst>
              <a:ext uri="{FF2B5EF4-FFF2-40B4-BE49-F238E27FC236}">
                <a16:creationId xmlns:a16="http://schemas.microsoft.com/office/drawing/2014/main" id="{66BB8D0D-1501-4634-BB2E-C66F6D601026}"/>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3356640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7D15-508B-45C4-A63E-89286B949E4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CE58382-EECF-4DCE-97F2-27168B3745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ECCB862-503E-40B1-8479-4AADFA36F4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6F61537-7FB4-4D97-99F4-EDCE29FC4A7E}"/>
              </a:ext>
            </a:extLst>
          </p:cNvPr>
          <p:cNvSpPr>
            <a:spLocks noGrp="1"/>
          </p:cNvSpPr>
          <p:nvPr>
            <p:ph type="dt" sz="half" idx="10"/>
          </p:nvPr>
        </p:nvSpPr>
        <p:spPr/>
        <p:txBody>
          <a:bodyPr/>
          <a:lstStyle/>
          <a:p>
            <a:endParaRPr lang="en-CA"/>
          </a:p>
        </p:txBody>
      </p:sp>
      <p:sp>
        <p:nvSpPr>
          <p:cNvPr id="6" name="Footer Placeholder 5">
            <a:extLst>
              <a:ext uri="{FF2B5EF4-FFF2-40B4-BE49-F238E27FC236}">
                <a16:creationId xmlns:a16="http://schemas.microsoft.com/office/drawing/2014/main" id="{F3059AB6-7F5A-49D4-985C-4DEC04595B07}"/>
              </a:ext>
            </a:extLst>
          </p:cNvPr>
          <p:cNvSpPr>
            <a:spLocks noGrp="1"/>
          </p:cNvSpPr>
          <p:nvPr>
            <p:ph type="ftr" sz="quarter" idx="11"/>
          </p:nvPr>
        </p:nvSpPr>
        <p:spPr/>
        <p:txBody>
          <a:bodyPr/>
          <a:lstStyle/>
          <a:p>
            <a:r>
              <a:rPr lang="en-CA"/>
              <a:t>Strictly Private and Confidential</a:t>
            </a:r>
          </a:p>
        </p:txBody>
      </p:sp>
      <p:sp>
        <p:nvSpPr>
          <p:cNvPr id="7" name="Slide Number Placeholder 6">
            <a:extLst>
              <a:ext uri="{FF2B5EF4-FFF2-40B4-BE49-F238E27FC236}">
                <a16:creationId xmlns:a16="http://schemas.microsoft.com/office/drawing/2014/main" id="{92E02E29-E8AB-43FC-8538-1EF68289F821}"/>
              </a:ext>
            </a:extLst>
          </p:cNvPr>
          <p:cNvSpPr>
            <a:spLocks noGrp="1"/>
          </p:cNvSpPr>
          <p:nvPr>
            <p:ph type="sldNum" sz="quarter" idx="12"/>
          </p:nvPr>
        </p:nvSpPr>
        <p:spPr/>
        <p:txBody>
          <a:bodyPr/>
          <a:lstStyle/>
          <a:p>
            <a:fld id="{17B7F35F-8ECF-4F0B-B873-BF4290F02A5A}" type="slidenum">
              <a:rPr lang="en-CA" smtClean="0"/>
              <a:t>‹#›</a:t>
            </a:fld>
            <a:endParaRPr lang="en-CA"/>
          </a:p>
        </p:txBody>
      </p:sp>
    </p:spTree>
    <p:extLst>
      <p:ext uri="{BB962C8B-B14F-4D97-AF65-F5344CB8AC3E}">
        <p14:creationId xmlns:p14="http://schemas.microsoft.com/office/powerpoint/2010/main" val="1857599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5EE5-1FBE-4FF3-A933-99A8A622DF3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389E823-3C79-4E05-82F7-0C9F619F1E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900CAB-340B-4248-BE1F-185BDB7167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07156A9-3117-40C5-A0AA-8B3A2997E8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1CFDA6-9189-423D-B64C-DC5B87D6B5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5C4E08D-BFF6-4E64-9FB0-C3F37ABDF0A3}"/>
              </a:ext>
            </a:extLst>
          </p:cNvPr>
          <p:cNvSpPr>
            <a:spLocks noGrp="1"/>
          </p:cNvSpPr>
          <p:nvPr>
            <p:ph type="dt" sz="half" idx="10"/>
          </p:nvPr>
        </p:nvSpPr>
        <p:spPr/>
        <p:txBody>
          <a:bodyPr/>
          <a:lstStyle/>
          <a:p>
            <a:endParaRPr lang="en-CA"/>
          </a:p>
        </p:txBody>
      </p:sp>
      <p:sp>
        <p:nvSpPr>
          <p:cNvPr id="8" name="Footer Placeholder 7">
            <a:extLst>
              <a:ext uri="{FF2B5EF4-FFF2-40B4-BE49-F238E27FC236}">
                <a16:creationId xmlns:a16="http://schemas.microsoft.com/office/drawing/2014/main" id="{FB75E247-7B90-458D-B229-5DADDDBA1A51}"/>
              </a:ext>
            </a:extLst>
          </p:cNvPr>
          <p:cNvSpPr>
            <a:spLocks noGrp="1"/>
          </p:cNvSpPr>
          <p:nvPr>
            <p:ph type="ftr" sz="quarter" idx="11"/>
          </p:nvPr>
        </p:nvSpPr>
        <p:spPr/>
        <p:txBody>
          <a:bodyPr/>
          <a:lstStyle/>
          <a:p>
            <a:r>
              <a:rPr lang="en-CA"/>
              <a:t>Strictly Private and Confidential</a:t>
            </a:r>
          </a:p>
        </p:txBody>
      </p:sp>
      <p:sp>
        <p:nvSpPr>
          <p:cNvPr id="9" name="Slide Number Placeholder 8">
            <a:extLst>
              <a:ext uri="{FF2B5EF4-FFF2-40B4-BE49-F238E27FC236}">
                <a16:creationId xmlns:a16="http://schemas.microsoft.com/office/drawing/2014/main" id="{96BCBA8F-00F5-4B8A-ABA3-4FAE5EAC8710}"/>
              </a:ext>
            </a:extLst>
          </p:cNvPr>
          <p:cNvSpPr>
            <a:spLocks noGrp="1"/>
          </p:cNvSpPr>
          <p:nvPr>
            <p:ph type="sldNum" sz="quarter" idx="12"/>
          </p:nvPr>
        </p:nvSpPr>
        <p:spPr/>
        <p:txBody>
          <a:bodyPr/>
          <a:lstStyle/>
          <a:p>
            <a:fld id="{17B7F35F-8ECF-4F0B-B873-BF4290F02A5A}" type="slidenum">
              <a:rPr lang="en-CA" smtClean="0"/>
              <a:t>‹#›</a:t>
            </a:fld>
            <a:endParaRPr lang="en-CA"/>
          </a:p>
        </p:txBody>
      </p:sp>
    </p:spTree>
    <p:extLst>
      <p:ext uri="{BB962C8B-B14F-4D97-AF65-F5344CB8AC3E}">
        <p14:creationId xmlns:p14="http://schemas.microsoft.com/office/powerpoint/2010/main" val="270208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7E58-1DD1-442D-982F-50CA7112E65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61BCE9C-1EE0-4D49-A37A-3C50CE42BC2B}"/>
              </a:ext>
            </a:extLst>
          </p:cNvPr>
          <p:cNvSpPr>
            <a:spLocks noGrp="1"/>
          </p:cNvSpPr>
          <p:nvPr>
            <p:ph type="dt" sz="half" idx="10"/>
          </p:nvPr>
        </p:nvSpPr>
        <p:spPr/>
        <p:txBody>
          <a:bodyPr/>
          <a:lstStyle/>
          <a:p>
            <a:endParaRPr lang="en-CA"/>
          </a:p>
        </p:txBody>
      </p:sp>
      <p:sp>
        <p:nvSpPr>
          <p:cNvPr id="4" name="Footer Placeholder 3">
            <a:extLst>
              <a:ext uri="{FF2B5EF4-FFF2-40B4-BE49-F238E27FC236}">
                <a16:creationId xmlns:a16="http://schemas.microsoft.com/office/drawing/2014/main" id="{033641A1-9E9C-4E03-92F9-958F216B9361}"/>
              </a:ext>
            </a:extLst>
          </p:cNvPr>
          <p:cNvSpPr>
            <a:spLocks noGrp="1"/>
          </p:cNvSpPr>
          <p:nvPr>
            <p:ph type="ftr" sz="quarter" idx="11"/>
          </p:nvPr>
        </p:nvSpPr>
        <p:spPr/>
        <p:txBody>
          <a:bodyPr/>
          <a:lstStyle/>
          <a:p>
            <a:r>
              <a:rPr lang="en-CA"/>
              <a:t>Strictly Private and Confidential</a:t>
            </a:r>
          </a:p>
        </p:txBody>
      </p:sp>
      <p:sp>
        <p:nvSpPr>
          <p:cNvPr id="5" name="Slide Number Placeholder 4">
            <a:extLst>
              <a:ext uri="{FF2B5EF4-FFF2-40B4-BE49-F238E27FC236}">
                <a16:creationId xmlns:a16="http://schemas.microsoft.com/office/drawing/2014/main" id="{68837299-C34C-4618-BC67-21055B76A022}"/>
              </a:ext>
            </a:extLst>
          </p:cNvPr>
          <p:cNvSpPr>
            <a:spLocks noGrp="1"/>
          </p:cNvSpPr>
          <p:nvPr>
            <p:ph type="sldNum" sz="quarter" idx="12"/>
          </p:nvPr>
        </p:nvSpPr>
        <p:spPr/>
        <p:txBody>
          <a:bodyPr/>
          <a:lstStyle/>
          <a:p>
            <a:fld id="{17B7F35F-8ECF-4F0B-B873-BF4290F02A5A}" type="slidenum">
              <a:rPr lang="en-CA" smtClean="0"/>
              <a:t>‹#›</a:t>
            </a:fld>
            <a:endParaRPr lang="en-CA"/>
          </a:p>
        </p:txBody>
      </p:sp>
    </p:spTree>
    <p:extLst>
      <p:ext uri="{BB962C8B-B14F-4D97-AF65-F5344CB8AC3E}">
        <p14:creationId xmlns:p14="http://schemas.microsoft.com/office/powerpoint/2010/main" val="45016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2A5E8-2F1F-4FA1-82BF-C0EE036F4A3E}"/>
              </a:ext>
            </a:extLst>
          </p:cNvPr>
          <p:cNvSpPr>
            <a:spLocks noGrp="1"/>
          </p:cNvSpPr>
          <p:nvPr>
            <p:ph type="dt" sz="half" idx="10"/>
          </p:nvPr>
        </p:nvSpPr>
        <p:spPr/>
        <p:txBody>
          <a:bodyPr/>
          <a:lstStyle/>
          <a:p>
            <a:endParaRPr lang="en-CA"/>
          </a:p>
        </p:txBody>
      </p:sp>
      <p:sp>
        <p:nvSpPr>
          <p:cNvPr id="3" name="Footer Placeholder 2">
            <a:extLst>
              <a:ext uri="{FF2B5EF4-FFF2-40B4-BE49-F238E27FC236}">
                <a16:creationId xmlns:a16="http://schemas.microsoft.com/office/drawing/2014/main" id="{90AFFD32-F6FC-4F0B-8B18-B146B2A751AF}"/>
              </a:ext>
            </a:extLst>
          </p:cNvPr>
          <p:cNvSpPr>
            <a:spLocks noGrp="1"/>
          </p:cNvSpPr>
          <p:nvPr>
            <p:ph type="ftr" sz="quarter" idx="11"/>
          </p:nvPr>
        </p:nvSpPr>
        <p:spPr/>
        <p:txBody>
          <a:bodyPr/>
          <a:lstStyle/>
          <a:p>
            <a:r>
              <a:rPr lang="en-CA"/>
              <a:t>Strictly Private and Confidential</a:t>
            </a:r>
          </a:p>
        </p:txBody>
      </p:sp>
      <p:sp>
        <p:nvSpPr>
          <p:cNvPr id="4" name="Slide Number Placeholder 3">
            <a:extLst>
              <a:ext uri="{FF2B5EF4-FFF2-40B4-BE49-F238E27FC236}">
                <a16:creationId xmlns:a16="http://schemas.microsoft.com/office/drawing/2014/main" id="{9414C442-07CF-47E1-86DE-A4EEDDC75223}"/>
              </a:ext>
            </a:extLst>
          </p:cNvPr>
          <p:cNvSpPr>
            <a:spLocks noGrp="1"/>
          </p:cNvSpPr>
          <p:nvPr>
            <p:ph type="sldNum" sz="quarter" idx="12"/>
          </p:nvPr>
        </p:nvSpPr>
        <p:spPr/>
        <p:txBody>
          <a:bodyPr/>
          <a:lstStyle/>
          <a:p>
            <a:fld id="{17B7F35F-8ECF-4F0B-B873-BF4290F02A5A}" type="slidenum">
              <a:rPr lang="en-CA" smtClean="0"/>
              <a:t>‹#›</a:t>
            </a:fld>
            <a:endParaRPr lang="en-CA"/>
          </a:p>
        </p:txBody>
      </p:sp>
    </p:spTree>
    <p:extLst>
      <p:ext uri="{BB962C8B-B14F-4D97-AF65-F5344CB8AC3E}">
        <p14:creationId xmlns:p14="http://schemas.microsoft.com/office/powerpoint/2010/main" val="190053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2C4D-F7D3-4CA2-97D3-229D017CB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4557BE5-FF9F-4BBE-A3A4-CF626D2FF1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F843A53-27E4-4BE0-B2FB-BE3397BD9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A8341-83CF-40F3-B97F-8D794C979E9A}"/>
              </a:ext>
            </a:extLst>
          </p:cNvPr>
          <p:cNvSpPr>
            <a:spLocks noGrp="1"/>
          </p:cNvSpPr>
          <p:nvPr>
            <p:ph type="dt" sz="half" idx="10"/>
          </p:nvPr>
        </p:nvSpPr>
        <p:spPr/>
        <p:txBody>
          <a:bodyPr/>
          <a:lstStyle/>
          <a:p>
            <a:endParaRPr lang="en-CA"/>
          </a:p>
        </p:txBody>
      </p:sp>
      <p:sp>
        <p:nvSpPr>
          <p:cNvPr id="6" name="Footer Placeholder 5">
            <a:extLst>
              <a:ext uri="{FF2B5EF4-FFF2-40B4-BE49-F238E27FC236}">
                <a16:creationId xmlns:a16="http://schemas.microsoft.com/office/drawing/2014/main" id="{B6DA39B0-CC99-448F-BF19-44A4365F4DDB}"/>
              </a:ext>
            </a:extLst>
          </p:cNvPr>
          <p:cNvSpPr>
            <a:spLocks noGrp="1"/>
          </p:cNvSpPr>
          <p:nvPr>
            <p:ph type="ftr" sz="quarter" idx="11"/>
          </p:nvPr>
        </p:nvSpPr>
        <p:spPr/>
        <p:txBody>
          <a:bodyPr/>
          <a:lstStyle/>
          <a:p>
            <a:r>
              <a:rPr lang="en-CA"/>
              <a:t>Strictly Private and Confidential</a:t>
            </a:r>
          </a:p>
        </p:txBody>
      </p:sp>
      <p:sp>
        <p:nvSpPr>
          <p:cNvPr id="7" name="Slide Number Placeholder 6">
            <a:extLst>
              <a:ext uri="{FF2B5EF4-FFF2-40B4-BE49-F238E27FC236}">
                <a16:creationId xmlns:a16="http://schemas.microsoft.com/office/drawing/2014/main" id="{1A2F0CC8-4001-4CAE-B16E-ACF02B819539}"/>
              </a:ext>
            </a:extLst>
          </p:cNvPr>
          <p:cNvSpPr>
            <a:spLocks noGrp="1"/>
          </p:cNvSpPr>
          <p:nvPr>
            <p:ph type="sldNum" sz="quarter" idx="12"/>
          </p:nvPr>
        </p:nvSpPr>
        <p:spPr/>
        <p:txBody>
          <a:bodyPr/>
          <a:lstStyle/>
          <a:p>
            <a:fld id="{17B7F35F-8ECF-4F0B-B873-BF4290F02A5A}" type="slidenum">
              <a:rPr lang="en-CA" smtClean="0"/>
              <a:t>‹#›</a:t>
            </a:fld>
            <a:endParaRPr lang="en-CA"/>
          </a:p>
        </p:txBody>
      </p:sp>
    </p:spTree>
    <p:extLst>
      <p:ext uri="{BB962C8B-B14F-4D97-AF65-F5344CB8AC3E}">
        <p14:creationId xmlns:p14="http://schemas.microsoft.com/office/powerpoint/2010/main" val="409446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B877-0D0F-443E-B34B-1A56799E4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1EC738E-FE3D-4704-911E-6B955A8BF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847302B-2F17-487A-9CC4-E7C2253C96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9D52F3-D40A-489B-919F-16439FEF4986}"/>
              </a:ext>
            </a:extLst>
          </p:cNvPr>
          <p:cNvSpPr>
            <a:spLocks noGrp="1"/>
          </p:cNvSpPr>
          <p:nvPr>
            <p:ph type="dt" sz="half" idx="10"/>
          </p:nvPr>
        </p:nvSpPr>
        <p:spPr/>
        <p:txBody>
          <a:bodyPr/>
          <a:lstStyle/>
          <a:p>
            <a:endParaRPr lang="en-CA"/>
          </a:p>
        </p:txBody>
      </p:sp>
      <p:sp>
        <p:nvSpPr>
          <p:cNvPr id="6" name="Footer Placeholder 5">
            <a:extLst>
              <a:ext uri="{FF2B5EF4-FFF2-40B4-BE49-F238E27FC236}">
                <a16:creationId xmlns:a16="http://schemas.microsoft.com/office/drawing/2014/main" id="{92F7BECE-95F6-4563-B76B-785D030AEF00}"/>
              </a:ext>
            </a:extLst>
          </p:cNvPr>
          <p:cNvSpPr>
            <a:spLocks noGrp="1"/>
          </p:cNvSpPr>
          <p:nvPr>
            <p:ph type="ftr" sz="quarter" idx="11"/>
          </p:nvPr>
        </p:nvSpPr>
        <p:spPr/>
        <p:txBody>
          <a:bodyPr/>
          <a:lstStyle/>
          <a:p>
            <a:r>
              <a:rPr lang="en-CA"/>
              <a:t>Strictly Private and Confidential</a:t>
            </a:r>
          </a:p>
        </p:txBody>
      </p:sp>
      <p:sp>
        <p:nvSpPr>
          <p:cNvPr id="7" name="Slide Number Placeholder 6">
            <a:extLst>
              <a:ext uri="{FF2B5EF4-FFF2-40B4-BE49-F238E27FC236}">
                <a16:creationId xmlns:a16="http://schemas.microsoft.com/office/drawing/2014/main" id="{B780D8F5-DC93-498D-9C59-E853561E49BB}"/>
              </a:ext>
            </a:extLst>
          </p:cNvPr>
          <p:cNvSpPr>
            <a:spLocks noGrp="1"/>
          </p:cNvSpPr>
          <p:nvPr>
            <p:ph type="sldNum" sz="quarter" idx="12"/>
          </p:nvPr>
        </p:nvSpPr>
        <p:spPr/>
        <p:txBody>
          <a:bodyPr/>
          <a:lstStyle/>
          <a:p>
            <a:fld id="{17B7F35F-8ECF-4F0B-B873-BF4290F02A5A}" type="slidenum">
              <a:rPr lang="en-CA" smtClean="0"/>
              <a:t>‹#›</a:t>
            </a:fld>
            <a:endParaRPr lang="en-CA"/>
          </a:p>
        </p:txBody>
      </p:sp>
    </p:spTree>
    <p:extLst>
      <p:ext uri="{BB962C8B-B14F-4D97-AF65-F5344CB8AC3E}">
        <p14:creationId xmlns:p14="http://schemas.microsoft.com/office/powerpoint/2010/main" val="35075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corporatefinanceinstitute.com/"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041978-56FF-450B-8EE6-0BCD18AD1E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1D0BAA1-65C9-4E93-AF2C-B7A176E514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0D700CF-8C93-4D47-938E-812F6DD127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p>
        </p:txBody>
      </p:sp>
      <p:sp>
        <p:nvSpPr>
          <p:cNvPr id="5" name="Footer Placeholder 4">
            <a:extLst>
              <a:ext uri="{FF2B5EF4-FFF2-40B4-BE49-F238E27FC236}">
                <a16:creationId xmlns:a16="http://schemas.microsoft.com/office/drawing/2014/main" id="{3ED57F43-F5DA-4DF3-BEAA-1743D80F8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Strictly Private and Confidential</a:t>
            </a:r>
          </a:p>
        </p:txBody>
      </p:sp>
      <p:sp>
        <p:nvSpPr>
          <p:cNvPr id="6" name="Slide Number Placeholder 5">
            <a:extLst>
              <a:ext uri="{FF2B5EF4-FFF2-40B4-BE49-F238E27FC236}">
                <a16:creationId xmlns:a16="http://schemas.microsoft.com/office/drawing/2014/main" id="{759B2AC7-A375-48F4-8423-608F346ED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B7F35F-8ECF-4F0B-B873-BF4290F02A5A}" type="slidenum">
              <a:rPr lang="en-CA" smtClean="0"/>
              <a:t>‹#›</a:t>
            </a:fld>
            <a:endParaRPr lang="en-CA"/>
          </a:p>
        </p:txBody>
      </p:sp>
    </p:spTree>
    <p:extLst>
      <p:ext uri="{BB962C8B-B14F-4D97-AF65-F5344CB8AC3E}">
        <p14:creationId xmlns:p14="http://schemas.microsoft.com/office/powerpoint/2010/main" val="353977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80931B-36FA-41C1-847D-06627B30DE0A}"/>
              </a:ext>
            </a:extLst>
          </p:cNvPr>
          <p:cNvSpPr txBox="1"/>
          <p:nvPr userDrawn="1"/>
        </p:nvSpPr>
        <p:spPr>
          <a:xfrm>
            <a:off x="0" y="6611779"/>
            <a:ext cx="2894549" cy="246221"/>
          </a:xfrm>
          <a:prstGeom prst="rect">
            <a:avLst/>
          </a:prstGeom>
          <a:noFill/>
        </p:spPr>
        <p:txBody>
          <a:bodyPr wrap="square" rtlCol="0">
            <a:spAutoFit/>
          </a:bodyPr>
          <a:lstStyle/>
          <a:p>
            <a:r>
              <a:rPr lang="en-CA" sz="1000" u="sng" dirty="0">
                <a:solidFill>
                  <a:schemeClr val="accent5"/>
                </a:solidFill>
                <a:hlinkClick r:id="rId15"/>
              </a:rPr>
              <a:t>www.corporatefinanceinstitute.com</a:t>
            </a:r>
            <a:endParaRPr lang="en-CA" sz="1000" u="sng" dirty="0">
              <a:solidFill>
                <a:schemeClr val="accent5"/>
              </a:solidFill>
            </a:endParaRPr>
          </a:p>
        </p:txBody>
      </p:sp>
      <p:pic>
        <p:nvPicPr>
          <p:cNvPr id="6" name="Picture 5" descr="A picture containing clipart&#10;&#10;Description generated with high confidence">
            <a:extLst>
              <a:ext uri="{FF2B5EF4-FFF2-40B4-BE49-F238E27FC236}">
                <a16:creationId xmlns:a16="http://schemas.microsoft.com/office/drawing/2014/main" id="{34F30C92-CD4D-48B9-B955-C864C815978C}"/>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1161986" y="6501919"/>
            <a:ext cx="979564" cy="316540"/>
          </a:xfrm>
          <a:prstGeom prst="rect">
            <a:avLst/>
          </a:prstGeom>
        </p:spPr>
      </p:pic>
    </p:spTree>
    <p:extLst>
      <p:ext uri="{BB962C8B-B14F-4D97-AF65-F5344CB8AC3E}">
        <p14:creationId xmlns:p14="http://schemas.microsoft.com/office/powerpoint/2010/main" val="186965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D4E331-414F-412A-8141-25678B49E1F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741134-2A9B-4C70-8A22-4E45841F2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3CB52-41B4-40E3-A5DC-122785E46BE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A9FD41CE-C2A5-4538-90C1-669FC9D69FE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Strictly Private and Confidential</a:t>
            </a:r>
          </a:p>
        </p:txBody>
      </p:sp>
      <p:sp>
        <p:nvSpPr>
          <p:cNvPr id="6" name="Slide Number Placeholder 5">
            <a:extLst>
              <a:ext uri="{FF2B5EF4-FFF2-40B4-BE49-F238E27FC236}">
                <a16:creationId xmlns:a16="http://schemas.microsoft.com/office/drawing/2014/main" id="{03682888-FEE5-448C-BAC9-7C3E8E23497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6ADD1-67D1-4DBE-9F13-13AE3ECC0671}" type="slidenum">
              <a:rPr lang="en-US" smtClean="0"/>
              <a:t>‹#›</a:t>
            </a:fld>
            <a:endParaRPr lang="en-US"/>
          </a:p>
        </p:txBody>
      </p:sp>
    </p:spTree>
    <p:extLst>
      <p:ext uri="{BB962C8B-B14F-4D97-AF65-F5344CB8AC3E}">
        <p14:creationId xmlns:p14="http://schemas.microsoft.com/office/powerpoint/2010/main" val="254836304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1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3.emf"/><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5.png"/><Relationship Id="rId1" Type="http://schemas.openxmlformats.org/officeDocument/2006/relationships/slideLayout" Target="../slideLayouts/slideLayout2.xml"/><Relationship Id="rId5" Type="http://schemas.microsoft.com/office/2007/relationships/hdphoto" Target="../media/hdphoto9.wdp"/><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hdphoto" Target="../media/hdphoto6.wdp"/><Relationship Id="rId3" Type="http://schemas.microsoft.com/office/2007/relationships/hdphoto" Target="../media/hdphoto2.wdp"/><Relationship Id="rId7" Type="http://schemas.microsoft.com/office/2007/relationships/hdphoto" Target="../media/hdphoto4.wdp"/><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0.png"/><Relationship Id="rId5" Type="http://schemas.microsoft.com/office/2007/relationships/hdphoto" Target="../media/hdphoto3.wdp"/><Relationship Id="rId10" Type="http://schemas.openxmlformats.org/officeDocument/2006/relationships/image" Target="../media/image9.png"/><Relationship Id="rId4" Type="http://schemas.openxmlformats.org/officeDocument/2006/relationships/image" Target="../media/image6.png"/><Relationship Id="rId9" Type="http://schemas.microsoft.com/office/2007/relationships/hdphoto" Target="../media/hdphoto5.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rporatefinanceinstitute.com/" TargetMode="External"/><Relationship Id="rId1" Type="http://schemas.openxmlformats.org/officeDocument/2006/relationships/slideLayout" Target="../slideLayouts/slideLayout25.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hdphoto" Target="../media/hdphoto6.wdp"/><Relationship Id="rId3" Type="http://schemas.microsoft.com/office/2007/relationships/hdphoto" Target="../media/hdphoto2.wdp"/><Relationship Id="rId7" Type="http://schemas.microsoft.com/office/2007/relationships/hdphoto" Target="../media/hdphoto4.wdp"/><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0.png"/><Relationship Id="rId5" Type="http://schemas.microsoft.com/office/2007/relationships/hdphoto" Target="../media/hdphoto3.wdp"/><Relationship Id="rId10" Type="http://schemas.openxmlformats.org/officeDocument/2006/relationships/image" Target="../media/image9.png"/><Relationship Id="rId4" Type="http://schemas.openxmlformats.org/officeDocument/2006/relationships/image" Target="../media/image6.png"/><Relationship Id="rId9" Type="http://schemas.microsoft.com/office/2007/relationships/hdphoto" Target="../media/hdphoto5.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hdphoto" Target="../media/hdphoto7.wdp"/><Relationship Id="rId3" Type="http://schemas.openxmlformats.org/officeDocument/2006/relationships/image" Target="../media/image18.emf"/><Relationship Id="rId7" Type="http://schemas.openxmlformats.org/officeDocument/2006/relationships/diagramColors" Target="../diagrams/colors1.xml"/><Relationship Id="rId12" Type="http://schemas.openxmlformats.org/officeDocument/2006/relationships/image" Target="../media/image22.png"/><Relationship Id="rId2" Type="http://schemas.openxmlformats.org/officeDocument/2006/relationships/image" Target="../media/image17.emf"/><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21.png"/><Relationship Id="rId5" Type="http://schemas.openxmlformats.org/officeDocument/2006/relationships/diagramLayout" Target="../diagrams/layout1.xml"/><Relationship Id="rId15" Type="http://schemas.openxmlformats.org/officeDocument/2006/relationships/image" Target="../media/image24.png"/><Relationship Id="rId10" Type="http://schemas.openxmlformats.org/officeDocument/2006/relationships/image" Target="../media/image20.png"/><Relationship Id="rId4" Type="http://schemas.openxmlformats.org/officeDocument/2006/relationships/diagramData" Target="../diagrams/data1.xml"/><Relationship Id="rId9" Type="http://schemas.openxmlformats.org/officeDocument/2006/relationships/image" Target="../media/image19.png"/><Relationship Id="rId1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50000">
              <a:schemeClr val="accent1"/>
            </a:gs>
            <a:gs pos="100000">
              <a:schemeClr val="accent3"/>
            </a:gs>
          </a:gsLst>
          <a:lin ang="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97C0-83CC-4513-8ADA-BB9F256A2A38}"/>
              </a:ext>
            </a:extLst>
          </p:cNvPr>
          <p:cNvSpPr>
            <a:spLocks noGrp="1"/>
          </p:cNvSpPr>
          <p:nvPr>
            <p:ph type="ctrTitle"/>
          </p:nvPr>
        </p:nvSpPr>
        <p:spPr>
          <a:xfrm>
            <a:off x="5093251" y="3817728"/>
            <a:ext cx="5879548" cy="1120910"/>
          </a:xfrm>
        </p:spPr>
        <p:txBody>
          <a:bodyPr>
            <a:normAutofit/>
          </a:bodyPr>
          <a:lstStyle/>
          <a:p>
            <a:pPr algn="r"/>
            <a:r>
              <a:rPr lang="en-CA" sz="2400" dirty="0">
                <a:solidFill>
                  <a:schemeClr val="tx1"/>
                </a:solidFill>
                <a:latin typeface="+mn-lt"/>
                <a:ea typeface="Open Sans Semibold" panose="020B0706030804020204" pitchFamily="34" charset="0"/>
                <a:cs typeface="Open Sans Semibold" panose="020B0706030804020204" pitchFamily="34" charset="0"/>
              </a:rPr>
              <a:t>A Proposed Acquisition of Technology Inc.</a:t>
            </a:r>
            <a:endParaRPr lang="en-CA" sz="3600" dirty="0">
              <a:solidFill>
                <a:schemeClr val="tx1"/>
              </a:solidFill>
              <a:latin typeface="+mn-lt"/>
              <a:ea typeface="Open Sans Semibold" panose="020B0706030804020204" pitchFamily="34" charset="0"/>
              <a:cs typeface="Open Sans Semibold" panose="020B0706030804020204" pitchFamily="34" charset="0"/>
            </a:endParaRPr>
          </a:p>
        </p:txBody>
      </p:sp>
      <p:sp>
        <p:nvSpPr>
          <p:cNvPr id="3" name="TextBox 2">
            <a:extLst>
              <a:ext uri="{FF2B5EF4-FFF2-40B4-BE49-F238E27FC236}">
                <a16:creationId xmlns:a16="http://schemas.microsoft.com/office/drawing/2014/main" id="{0F425517-B2DC-467D-AFFC-CCD545D2732D}"/>
              </a:ext>
            </a:extLst>
          </p:cNvPr>
          <p:cNvSpPr txBox="1"/>
          <p:nvPr/>
        </p:nvSpPr>
        <p:spPr>
          <a:xfrm>
            <a:off x="9289773" y="5586272"/>
            <a:ext cx="1683026"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Open Sans Light"/>
                <a:ea typeface="+mn-ea"/>
                <a:cs typeface="+mn-cs"/>
              </a:rPr>
              <a:t>Date</a:t>
            </a:r>
            <a:endParaRPr kumimoji="0" lang="en-CA" sz="1800" b="0" i="0" u="none" strike="noStrike" kern="1200" cap="none" spc="0" normalizeH="0" baseline="0" noProof="0" dirty="0">
              <a:ln>
                <a:noFill/>
              </a:ln>
              <a:solidFill>
                <a:prstClr val="white"/>
              </a:solidFill>
              <a:effectLst/>
              <a:uLnTx/>
              <a:uFillTx/>
              <a:latin typeface="Open Sans Light"/>
              <a:ea typeface="+mn-ea"/>
              <a:cs typeface="+mn-cs"/>
            </a:endParaRPr>
          </a:p>
        </p:txBody>
      </p:sp>
      <p:cxnSp>
        <p:nvCxnSpPr>
          <p:cNvPr id="6" name="Straight Connector 5">
            <a:extLst>
              <a:ext uri="{FF2B5EF4-FFF2-40B4-BE49-F238E27FC236}">
                <a16:creationId xmlns:a16="http://schemas.microsoft.com/office/drawing/2014/main" id="{4E9F5B98-D0AB-458E-8A0C-0041B809A479}"/>
              </a:ext>
            </a:extLst>
          </p:cNvPr>
          <p:cNvCxnSpPr>
            <a:cxnSpLocks/>
          </p:cNvCxnSpPr>
          <p:nvPr/>
        </p:nvCxnSpPr>
        <p:spPr>
          <a:xfrm>
            <a:off x="9289773" y="3551599"/>
            <a:ext cx="1616765" cy="0"/>
          </a:xfrm>
          <a:prstGeom prst="line">
            <a:avLst/>
          </a:prstGeom>
          <a:ln w="444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48F68A7-51EE-48FE-AF68-BFF081B9D940}"/>
              </a:ext>
            </a:extLst>
          </p:cNvPr>
          <p:cNvSpPr/>
          <p:nvPr/>
        </p:nvSpPr>
        <p:spPr>
          <a:xfrm>
            <a:off x="4876798" y="2273906"/>
            <a:ext cx="6096000" cy="646331"/>
          </a:xfrm>
          <a:prstGeom prst="rect">
            <a:avLst/>
          </a:prstGeom>
        </p:spPr>
        <p:txBody>
          <a:bodyP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CA" sz="3600" b="0" i="0" u="none" strike="noStrike" kern="1200" cap="none" spc="0" normalizeH="0" baseline="0" noProof="0" dirty="0">
                <a:ln>
                  <a:noFill/>
                </a:ln>
                <a:solidFill>
                  <a:prstClr val="white"/>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rPr>
              <a:t>Pitch Deck Template</a:t>
            </a:r>
            <a:endParaRPr kumimoji="0" lang="en-CA" sz="3600" b="0" i="0" u="none" strike="noStrike" kern="1200" cap="none" spc="0" normalizeH="0" baseline="0" noProof="0" dirty="0">
              <a:ln>
                <a:noFill/>
              </a:ln>
              <a:solidFill>
                <a:prstClr val="white"/>
              </a:solidFill>
              <a:effectLst/>
              <a:uLnTx/>
              <a:uFillTx/>
              <a:latin typeface="Open Sans Light"/>
              <a:ea typeface="+mn-ea"/>
              <a:cs typeface="+mn-cs"/>
            </a:endParaRPr>
          </a:p>
        </p:txBody>
      </p:sp>
      <p:sp>
        <p:nvSpPr>
          <p:cNvPr id="11" name="Flowchart: Document 10">
            <a:extLst>
              <a:ext uri="{FF2B5EF4-FFF2-40B4-BE49-F238E27FC236}">
                <a16:creationId xmlns:a16="http://schemas.microsoft.com/office/drawing/2014/main" id="{C590F03D-F2CD-4565-BAD0-D9AFEC86CBC1}"/>
              </a:ext>
            </a:extLst>
          </p:cNvPr>
          <p:cNvSpPr/>
          <p:nvPr/>
        </p:nvSpPr>
        <p:spPr>
          <a:xfrm rot="16200000">
            <a:off x="-1419964" y="1419961"/>
            <a:ext cx="6858001" cy="4018072"/>
          </a:xfrm>
          <a:prstGeom prst="flowChartDocument">
            <a:avLst/>
          </a:prstGeom>
          <a:gradFill>
            <a:gsLst>
              <a:gs pos="0">
                <a:schemeClr val="accent3">
                  <a:alpha val="30000"/>
                </a:schemeClr>
              </a:gs>
              <a:gs pos="100000">
                <a:schemeClr val="accent1">
                  <a:alpha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Open Sans Light"/>
              <a:ea typeface="+mn-ea"/>
              <a:cs typeface="+mn-cs"/>
            </a:endParaRPr>
          </a:p>
        </p:txBody>
      </p:sp>
      <p:sp>
        <p:nvSpPr>
          <p:cNvPr id="12" name="Flowchart: Document 11">
            <a:extLst>
              <a:ext uri="{FF2B5EF4-FFF2-40B4-BE49-F238E27FC236}">
                <a16:creationId xmlns:a16="http://schemas.microsoft.com/office/drawing/2014/main" id="{CA6C7BE6-0116-4642-A850-9F2929B92AFE}"/>
              </a:ext>
            </a:extLst>
          </p:cNvPr>
          <p:cNvSpPr/>
          <p:nvPr/>
        </p:nvSpPr>
        <p:spPr>
          <a:xfrm rot="16200000">
            <a:off x="-1022625" y="1011578"/>
            <a:ext cx="6858001" cy="4834836"/>
          </a:xfrm>
          <a:prstGeom prst="flowChartDocument">
            <a:avLst/>
          </a:prstGeom>
          <a:gradFill>
            <a:gsLst>
              <a:gs pos="0">
                <a:schemeClr val="accent3">
                  <a:alpha val="25000"/>
                </a:schemeClr>
              </a:gs>
              <a:gs pos="100000">
                <a:schemeClr val="accent1">
                  <a:alpha val="1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Open Sans Light"/>
              <a:ea typeface="+mn-ea"/>
              <a:cs typeface="+mn-cs"/>
            </a:endParaRPr>
          </a:p>
        </p:txBody>
      </p:sp>
      <p:sp>
        <p:nvSpPr>
          <p:cNvPr id="10" name="object 2">
            <a:extLst>
              <a:ext uri="{FF2B5EF4-FFF2-40B4-BE49-F238E27FC236}">
                <a16:creationId xmlns:a16="http://schemas.microsoft.com/office/drawing/2014/main" id="{260F1952-092A-4666-A25F-599D5B16BE36}"/>
              </a:ext>
            </a:extLst>
          </p:cNvPr>
          <p:cNvSpPr txBox="1"/>
          <p:nvPr/>
        </p:nvSpPr>
        <p:spPr>
          <a:xfrm>
            <a:off x="9386956" y="3012124"/>
            <a:ext cx="1691609" cy="181460"/>
          </a:xfrm>
          <a:prstGeom prst="rect">
            <a:avLst/>
          </a:prstGeom>
        </p:spPr>
        <p:txBody>
          <a:bodyPr vert="horz" wrap="square" lIns="0" tIns="12065" rIns="0" bIns="0" rtlCol="0">
            <a:spAutoFit/>
          </a:bodyPr>
          <a:lstStyle/>
          <a:p>
            <a:pPr marL="12700">
              <a:spcBef>
                <a:spcPts val="95"/>
              </a:spcBef>
            </a:pPr>
            <a:r>
              <a:rPr sz="1100" spc="-114" dirty="0">
                <a:solidFill>
                  <a:srgbClr val="FFFFFF"/>
                </a:solidFill>
                <a:latin typeface="Open Sans" panose="020B0606030504020204" pitchFamily="34" charset="0"/>
                <a:ea typeface="Open Sans" panose="020B0606030504020204" pitchFamily="34" charset="0"/>
                <a:cs typeface="Open Sans" panose="020B0606030504020204" pitchFamily="34" charset="0"/>
              </a:rPr>
              <a:t>PRIVATE </a:t>
            </a:r>
            <a:r>
              <a:rPr sz="1100" spc="-5" dirty="0">
                <a:solidFill>
                  <a:srgbClr val="FFFFFF"/>
                </a:solidFill>
                <a:latin typeface="Open Sans" panose="020B0606030504020204" pitchFamily="34" charset="0"/>
                <a:ea typeface="Open Sans" panose="020B0606030504020204" pitchFamily="34" charset="0"/>
                <a:cs typeface="Open Sans" panose="020B0606030504020204" pitchFamily="34" charset="0"/>
              </a:rPr>
              <a:t>&amp;</a:t>
            </a:r>
            <a:r>
              <a:rPr sz="1100" spc="-12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sz="1100" spc="-100" dirty="0">
                <a:solidFill>
                  <a:srgbClr val="FFFFFF"/>
                </a:solidFill>
                <a:latin typeface="Open Sans" panose="020B0606030504020204" pitchFamily="34" charset="0"/>
                <a:ea typeface="Open Sans" panose="020B0606030504020204" pitchFamily="34" charset="0"/>
                <a:cs typeface="Open Sans" panose="020B0606030504020204" pitchFamily="34" charset="0"/>
              </a:rPr>
              <a:t>CONFIDENTIAL</a:t>
            </a:r>
            <a:endParaRPr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CFI Logo Trademark Small">
            <a:extLst>
              <a:ext uri="{FF2B5EF4-FFF2-40B4-BE49-F238E27FC236}">
                <a16:creationId xmlns:a16="http://schemas.microsoft.com/office/drawing/2014/main" id="{28053365-A62C-4081-8761-45B6026232A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9214638" y="1424132"/>
            <a:ext cx="1863927" cy="49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2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E289-5674-463B-8FC6-FD174BD9CB69}"/>
              </a:ext>
            </a:extLst>
          </p:cNvPr>
          <p:cNvSpPr>
            <a:spLocks noGrp="1"/>
          </p:cNvSpPr>
          <p:nvPr>
            <p:ph type="title"/>
          </p:nvPr>
        </p:nvSpPr>
        <p:spPr/>
        <p:txBody>
          <a:bodyPr/>
          <a:lstStyle/>
          <a:p>
            <a:r>
              <a:rPr lang="en-CA" dirty="0"/>
              <a:t>Valuation Summary</a:t>
            </a:r>
          </a:p>
        </p:txBody>
      </p:sp>
      <p:sp>
        <p:nvSpPr>
          <p:cNvPr id="3" name="Footer Placeholder 2">
            <a:extLst>
              <a:ext uri="{FF2B5EF4-FFF2-40B4-BE49-F238E27FC236}">
                <a16:creationId xmlns:a16="http://schemas.microsoft.com/office/drawing/2014/main" id="{DE58701B-69AE-4C61-A057-8DCA0A4A4BDB}"/>
              </a:ext>
            </a:extLst>
          </p:cNvPr>
          <p:cNvSpPr>
            <a:spLocks noGrp="1"/>
          </p:cNvSpPr>
          <p:nvPr>
            <p:ph type="ftr" sz="quarter" idx="11"/>
          </p:nvPr>
        </p:nvSpPr>
        <p:spPr/>
        <p:txBody>
          <a:bodyPr/>
          <a:lstStyle/>
          <a:p>
            <a:r>
              <a:rPr lang="en-US"/>
              <a:t>Strictly Private and Confidential</a:t>
            </a:r>
            <a:endParaRPr lang="en-CA" dirty="0"/>
          </a:p>
        </p:txBody>
      </p:sp>
      <p:sp>
        <p:nvSpPr>
          <p:cNvPr id="4" name="Slide Number Placeholder 3">
            <a:extLst>
              <a:ext uri="{FF2B5EF4-FFF2-40B4-BE49-F238E27FC236}">
                <a16:creationId xmlns:a16="http://schemas.microsoft.com/office/drawing/2014/main" id="{7B69767B-5A56-4014-89D7-F73908746C13}"/>
              </a:ext>
            </a:extLst>
          </p:cNvPr>
          <p:cNvSpPr>
            <a:spLocks noGrp="1"/>
          </p:cNvSpPr>
          <p:nvPr>
            <p:ph type="sldNum" sz="quarter" idx="12"/>
          </p:nvPr>
        </p:nvSpPr>
        <p:spPr/>
        <p:txBody>
          <a:bodyPr/>
          <a:lstStyle/>
          <a:p>
            <a:fld id="{17B7F35F-8ECF-4F0B-B873-BF4290F02A5A}" type="slidenum">
              <a:rPr lang="en-CA" smtClean="0"/>
              <a:pPr/>
              <a:t>10</a:t>
            </a:fld>
            <a:endParaRPr lang="en-CA"/>
          </a:p>
        </p:txBody>
      </p:sp>
    </p:spTree>
    <p:extLst>
      <p:ext uri="{BB962C8B-B14F-4D97-AF65-F5344CB8AC3E}">
        <p14:creationId xmlns:p14="http://schemas.microsoft.com/office/powerpoint/2010/main" val="293265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EAFC62-6259-4DB0-B646-5EA681F8D574}"/>
              </a:ext>
            </a:extLst>
          </p:cNvPr>
          <p:cNvPicPr>
            <a:picLocks noChangeAspect="1"/>
          </p:cNvPicPr>
          <p:nvPr/>
        </p:nvPicPr>
        <p:blipFill>
          <a:blip r:embed="rId2"/>
          <a:stretch>
            <a:fillRect/>
          </a:stretch>
        </p:blipFill>
        <p:spPr>
          <a:xfrm>
            <a:off x="362310" y="908369"/>
            <a:ext cx="10342635" cy="3070093"/>
          </a:xfrm>
          <a:prstGeom prst="rect">
            <a:avLst/>
          </a:prstGeom>
        </p:spPr>
      </p:pic>
      <p:sp>
        <p:nvSpPr>
          <p:cNvPr id="2" name="Title 1">
            <a:extLst>
              <a:ext uri="{FF2B5EF4-FFF2-40B4-BE49-F238E27FC236}">
                <a16:creationId xmlns:a16="http://schemas.microsoft.com/office/drawing/2014/main" id="{FDA6B247-B145-434C-B6F1-F13F0EC89AC4}"/>
              </a:ext>
            </a:extLst>
          </p:cNvPr>
          <p:cNvSpPr>
            <a:spLocks noGrp="1"/>
          </p:cNvSpPr>
          <p:nvPr>
            <p:ph type="title"/>
          </p:nvPr>
        </p:nvSpPr>
        <p:spPr/>
        <p:txBody>
          <a:bodyPr/>
          <a:lstStyle/>
          <a:p>
            <a:r>
              <a:rPr lang="en-US" dirty="0"/>
              <a:t>Target Valuation Analysis</a:t>
            </a:r>
            <a:endParaRPr lang="en-CA" dirty="0"/>
          </a:p>
        </p:txBody>
      </p:sp>
      <p:sp>
        <p:nvSpPr>
          <p:cNvPr id="4" name="Footer Placeholder 3">
            <a:extLst>
              <a:ext uri="{FF2B5EF4-FFF2-40B4-BE49-F238E27FC236}">
                <a16:creationId xmlns:a16="http://schemas.microsoft.com/office/drawing/2014/main" id="{EEDF22B4-A4BE-46F2-B0CA-56FFBE84BD95}"/>
              </a:ext>
            </a:extLst>
          </p:cNvPr>
          <p:cNvSpPr>
            <a:spLocks noGrp="1"/>
          </p:cNvSpPr>
          <p:nvPr>
            <p:ph type="ftr" sz="quarter" idx="11"/>
          </p:nvPr>
        </p:nvSpPr>
        <p:spPr/>
        <p:txBody>
          <a:bodyPr/>
          <a:lstStyle/>
          <a:p>
            <a:r>
              <a:rPr lang="en-US"/>
              <a:t>Strictly Private and Confidential</a:t>
            </a:r>
            <a:endParaRPr lang="en-CA" dirty="0"/>
          </a:p>
        </p:txBody>
      </p:sp>
      <p:sp>
        <p:nvSpPr>
          <p:cNvPr id="5" name="Slide Number Placeholder 4">
            <a:extLst>
              <a:ext uri="{FF2B5EF4-FFF2-40B4-BE49-F238E27FC236}">
                <a16:creationId xmlns:a16="http://schemas.microsoft.com/office/drawing/2014/main" id="{EAF1974A-A0CA-4A45-865C-79C035C231F9}"/>
              </a:ext>
            </a:extLst>
          </p:cNvPr>
          <p:cNvSpPr>
            <a:spLocks noGrp="1"/>
          </p:cNvSpPr>
          <p:nvPr>
            <p:ph type="sldNum" sz="quarter" idx="12"/>
          </p:nvPr>
        </p:nvSpPr>
        <p:spPr/>
        <p:txBody>
          <a:bodyPr/>
          <a:lstStyle/>
          <a:p>
            <a:fld id="{17B7F35F-8ECF-4F0B-B873-BF4290F02A5A}" type="slidenum">
              <a:rPr lang="en-CA" smtClean="0"/>
              <a:pPr/>
              <a:t>11</a:t>
            </a:fld>
            <a:endParaRPr lang="en-CA"/>
          </a:p>
        </p:txBody>
      </p:sp>
      <p:grpSp>
        <p:nvGrpSpPr>
          <p:cNvPr id="12" name="Group 11">
            <a:extLst>
              <a:ext uri="{FF2B5EF4-FFF2-40B4-BE49-F238E27FC236}">
                <a16:creationId xmlns:a16="http://schemas.microsoft.com/office/drawing/2014/main" id="{B6BA8801-ACFB-4F66-A0BA-CAD7ADAB5F67}"/>
              </a:ext>
            </a:extLst>
          </p:cNvPr>
          <p:cNvGrpSpPr/>
          <p:nvPr/>
        </p:nvGrpSpPr>
        <p:grpSpPr>
          <a:xfrm>
            <a:off x="1155940" y="2076120"/>
            <a:ext cx="10845560" cy="276999"/>
            <a:chOff x="711197" y="1588698"/>
            <a:chExt cx="8019149" cy="276999"/>
          </a:xfrm>
        </p:grpSpPr>
        <p:cxnSp>
          <p:nvCxnSpPr>
            <p:cNvPr id="13" name="Straight Connector 12">
              <a:extLst>
                <a:ext uri="{FF2B5EF4-FFF2-40B4-BE49-F238E27FC236}">
                  <a16:creationId xmlns:a16="http://schemas.microsoft.com/office/drawing/2014/main" id="{BCBA94AA-9D1F-4B73-8D5F-0D2F859C2B7E}"/>
                </a:ext>
              </a:extLst>
            </p:cNvPr>
            <p:cNvCxnSpPr>
              <a:cxnSpLocks/>
            </p:cNvCxnSpPr>
            <p:nvPr/>
          </p:nvCxnSpPr>
          <p:spPr>
            <a:xfrm>
              <a:off x="711197" y="1727198"/>
              <a:ext cx="6675120"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1ADC5EB-92EB-4358-9A1E-36CD4CBBCB7C}"/>
                </a:ext>
              </a:extLst>
            </p:cNvPr>
            <p:cNvSpPr txBox="1"/>
            <p:nvPr/>
          </p:nvSpPr>
          <p:spPr>
            <a:xfrm>
              <a:off x="7476507" y="1588698"/>
              <a:ext cx="1253839" cy="276999"/>
            </a:xfrm>
            <a:prstGeom prst="rect">
              <a:avLst/>
            </a:prstGeom>
            <a:noFill/>
          </p:spPr>
          <p:txBody>
            <a:bodyPr wrap="square" rtlCol="0">
              <a:spAutoFit/>
            </a:bodyPr>
            <a:lstStyle/>
            <a:p>
              <a:r>
                <a:rPr lang="en-US" sz="12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Target Price: $164.10</a:t>
              </a:r>
              <a:endParaRPr lang="en-CA" sz="12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grpSp>
        <p:nvGrpSpPr>
          <p:cNvPr id="15" name="Group 14">
            <a:extLst>
              <a:ext uri="{FF2B5EF4-FFF2-40B4-BE49-F238E27FC236}">
                <a16:creationId xmlns:a16="http://schemas.microsoft.com/office/drawing/2014/main" id="{80B763DD-7154-47E2-9CE0-B0B8AAA82073}"/>
              </a:ext>
            </a:extLst>
          </p:cNvPr>
          <p:cNvGrpSpPr/>
          <p:nvPr/>
        </p:nvGrpSpPr>
        <p:grpSpPr>
          <a:xfrm>
            <a:off x="1157998" y="2637791"/>
            <a:ext cx="10967537" cy="276999"/>
            <a:chOff x="711197" y="1588698"/>
            <a:chExt cx="8109338" cy="276999"/>
          </a:xfrm>
        </p:grpSpPr>
        <p:cxnSp>
          <p:nvCxnSpPr>
            <p:cNvPr id="16" name="Straight Connector 15">
              <a:extLst>
                <a:ext uri="{FF2B5EF4-FFF2-40B4-BE49-F238E27FC236}">
                  <a16:creationId xmlns:a16="http://schemas.microsoft.com/office/drawing/2014/main" id="{6BBED60F-09B2-4D6F-B742-2C66A97EC32C}"/>
                </a:ext>
              </a:extLst>
            </p:cNvPr>
            <p:cNvCxnSpPr>
              <a:cxnSpLocks/>
            </p:cNvCxnSpPr>
            <p:nvPr/>
          </p:nvCxnSpPr>
          <p:spPr>
            <a:xfrm>
              <a:off x="711197" y="1727198"/>
              <a:ext cx="6675120" cy="0"/>
            </a:xfrm>
            <a:prstGeom prst="line">
              <a:avLst/>
            </a:prstGeom>
            <a:ln w="28575">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ECC8549-9212-48B9-9CB3-20436C18147E}"/>
                </a:ext>
              </a:extLst>
            </p:cNvPr>
            <p:cNvSpPr txBox="1"/>
            <p:nvPr/>
          </p:nvSpPr>
          <p:spPr>
            <a:xfrm>
              <a:off x="7476506" y="1588698"/>
              <a:ext cx="1344029" cy="276999"/>
            </a:xfrm>
            <a:prstGeom prst="rect">
              <a:avLst/>
            </a:prstGeom>
            <a:noFill/>
          </p:spPr>
          <p:txBody>
            <a:bodyPr wrap="square" rtlCol="0">
              <a:spAutoFit/>
            </a:bodyPr>
            <a:lstStyle/>
            <a:p>
              <a:r>
                <a:rPr lang="en-US" sz="1200" dirty="0">
                  <a:solidFill>
                    <a:schemeClr val="accent3"/>
                  </a:solidFill>
                  <a:latin typeface="Open Sans Semibold" panose="020B0706030804020204" pitchFamily="34" charset="0"/>
                  <a:ea typeface="Open Sans Semibold" panose="020B0706030804020204" pitchFamily="34" charset="0"/>
                  <a:cs typeface="Open Sans Semibold" panose="020B0706030804020204" pitchFamily="34" charset="0"/>
                </a:rPr>
                <a:t>Current Price: $104.70</a:t>
              </a:r>
              <a:endParaRPr lang="en-CA" sz="1200" dirty="0">
                <a:solidFill>
                  <a:schemeClr val="accent3"/>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graphicFrame>
        <p:nvGraphicFramePr>
          <p:cNvPr id="20" name="Table 19">
            <a:extLst>
              <a:ext uri="{FF2B5EF4-FFF2-40B4-BE49-F238E27FC236}">
                <a16:creationId xmlns:a16="http://schemas.microsoft.com/office/drawing/2014/main" id="{F271B82D-F7D6-410D-9371-B0CFBB379B16}"/>
              </a:ext>
            </a:extLst>
          </p:cNvPr>
          <p:cNvGraphicFramePr>
            <a:graphicFrameLocks noGrp="1"/>
          </p:cNvGraphicFramePr>
          <p:nvPr>
            <p:extLst>
              <p:ext uri="{D42A27DB-BD31-4B8C-83A1-F6EECF244321}">
                <p14:modId xmlns:p14="http://schemas.microsoft.com/office/powerpoint/2010/main" val="181304590"/>
              </p:ext>
            </p:extLst>
          </p:nvPr>
        </p:nvGraphicFramePr>
        <p:xfrm>
          <a:off x="362310" y="4040294"/>
          <a:ext cx="9618454" cy="2147404"/>
        </p:xfrm>
        <a:graphic>
          <a:graphicData uri="http://schemas.openxmlformats.org/drawingml/2006/table">
            <a:tbl>
              <a:tblPr>
                <a:tableStyleId>{5C22544A-7EE6-4342-B048-85BDC9FD1C3A}</a:tableStyleId>
              </a:tblPr>
              <a:tblGrid>
                <a:gridCol w="3593949">
                  <a:extLst>
                    <a:ext uri="{9D8B030D-6E8A-4147-A177-3AD203B41FA5}">
                      <a16:colId xmlns:a16="http://schemas.microsoft.com/office/drawing/2014/main" val="99909104"/>
                    </a:ext>
                  </a:extLst>
                </a:gridCol>
                <a:gridCol w="1204901">
                  <a:extLst>
                    <a:ext uri="{9D8B030D-6E8A-4147-A177-3AD203B41FA5}">
                      <a16:colId xmlns:a16="http://schemas.microsoft.com/office/drawing/2014/main" val="625910587"/>
                    </a:ext>
                  </a:extLst>
                </a:gridCol>
                <a:gridCol w="1204901">
                  <a:extLst>
                    <a:ext uri="{9D8B030D-6E8A-4147-A177-3AD203B41FA5}">
                      <a16:colId xmlns:a16="http://schemas.microsoft.com/office/drawing/2014/main" val="3392276071"/>
                    </a:ext>
                  </a:extLst>
                </a:gridCol>
                <a:gridCol w="1204901">
                  <a:extLst>
                    <a:ext uri="{9D8B030D-6E8A-4147-A177-3AD203B41FA5}">
                      <a16:colId xmlns:a16="http://schemas.microsoft.com/office/drawing/2014/main" val="1233502231"/>
                    </a:ext>
                  </a:extLst>
                </a:gridCol>
                <a:gridCol w="1204901">
                  <a:extLst>
                    <a:ext uri="{9D8B030D-6E8A-4147-A177-3AD203B41FA5}">
                      <a16:colId xmlns:a16="http://schemas.microsoft.com/office/drawing/2014/main" val="656611389"/>
                    </a:ext>
                  </a:extLst>
                </a:gridCol>
                <a:gridCol w="1204901">
                  <a:extLst>
                    <a:ext uri="{9D8B030D-6E8A-4147-A177-3AD203B41FA5}">
                      <a16:colId xmlns:a16="http://schemas.microsoft.com/office/drawing/2014/main" val="792652756"/>
                    </a:ext>
                  </a:extLst>
                </a:gridCol>
              </a:tblGrid>
              <a:tr h="306772">
                <a:tc gridSpan="6">
                  <a:txBody>
                    <a:bodyPr/>
                    <a:lstStyle/>
                    <a:p>
                      <a:pPr algn="ctr" fontAlgn="ctr"/>
                      <a:r>
                        <a:rPr lang="en-US" sz="12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Analysis at Various Prices</a:t>
                      </a:r>
                      <a:endParaRPr lang="en-CA" sz="12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hMerge="1">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81939056"/>
                  </a:ext>
                </a:extLst>
              </a:tr>
              <a:tr h="306772">
                <a:tc>
                  <a:txBody>
                    <a:bodyPr/>
                    <a:lstStyle/>
                    <a:p>
                      <a:pPr algn="l" fontAlgn="ctr"/>
                      <a:r>
                        <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Premium to Current Share Price</a:t>
                      </a:r>
                      <a:endParaRPr lang="en-CA"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0%</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25%</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50%</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r>
                        <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56.7%</a:t>
                      </a:r>
                      <a:endParaRPr lang="en-CA"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75%</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6887108"/>
                  </a:ext>
                </a:extLst>
              </a:tr>
              <a:tr h="30677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Purchase Price</a:t>
                      </a:r>
                      <a:endParaRPr lang="en-CA"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$104.70</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$130.88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$157.05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$164.10</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$183.23</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01757908"/>
                  </a:ext>
                </a:extLst>
              </a:tr>
              <a:tr h="30677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Equity Premium Paid ($000)</a:t>
                      </a:r>
                      <a:endParaRPr lang="en-CA"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r>
                        <a:rPr lang="en-CA" sz="1200" b="0" i="0" u="none" strike="noStrike" kern="120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$0</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r>
                        <a:rPr lang="en-CA" sz="1200" b="0" i="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$9,659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r>
                        <a:rPr lang="en-CA" sz="1200" b="0" i="0" u="none" strike="noStrike" kern="120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$19,317</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r>
                        <a:rPr lang="en-CA" sz="1200" b="0" i="0" u="none" strike="noStrike" kern="1200"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$21,918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r>
                        <a:rPr lang="en-CA" sz="1200" b="0" i="0" u="none" strike="noStrike" kern="120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$28,976</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0713920"/>
                  </a:ext>
                </a:extLst>
              </a:tr>
              <a:tr h="30677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Target Equity Value ($000)</a:t>
                      </a:r>
                      <a:endParaRPr lang="en-CA"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$38,634</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$48,293</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$57,951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$60,552</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$67,610</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371541896"/>
                  </a:ext>
                </a:extLst>
              </a:tr>
              <a:tr h="30677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Target Net Debt ($000)</a:t>
                      </a:r>
                      <a:endParaRPr lang="en-CA"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r>
                        <a:rPr lang="en-CA" sz="1200" b="0" i="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($24,388)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r>
                        <a:rPr lang="en-CA" sz="1200" b="0" i="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($24,388)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r>
                        <a:rPr lang="en-CA" sz="1200" b="0" i="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($24,388)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r>
                        <a:rPr lang="en-CA" sz="1200" b="0" i="0" u="none" strike="noStrike" kern="1200"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($24,388)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r>
                        <a:rPr lang="en-CA" sz="1200" b="0" i="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($24,388)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5647428"/>
                  </a:ext>
                </a:extLst>
              </a:tr>
              <a:tr h="30677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Technology Inc. Enterprise Value ($000)</a:t>
                      </a:r>
                      <a:endParaRPr lang="en-CA"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$14,246</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$23,905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$33,563</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$36,164</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$43,222</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160149934"/>
                  </a:ext>
                </a:extLst>
              </a:tr>
            </a:tbl>
          </a:graphicData>
        </a:graphic>
      </p:graphicFrame>
      <p:sp>
        <p:nvSpPr>
          <p:cNvPr id="21" name="Rectangle: Rounded Corners 20">
            <a:extLst>
              <a:ext uri="{FF2B5EF4-FFF2-40B4-BE49-F238E27FC236}">
                <a16:creationId xmlns:a16="http://schemas.microsoft.com/office/drawing/2014/main" id="{BA3BE86A-FB71-40F8-A675-3AA0B328FB7E}"/>
              </a:ext>
            </a:extLst>
          </p:cNvPr>
          <p:cNvSpPr/>
          <p:nvPr/>
        </p:nvSpPr>
        <p:spPr>
          <a:xfrm>
            <a:off x="10305737" y="4967228"/>
            <a:ext cx="1695763" cy="646986"/>
          </a:xfrm>
          <a:prstGeom prst="roundRect">
            <a:avLst/>
          </a:prstGeom>
          <a:solidFill>
            <a:schemeClr val="bg2"/>
          </a:solidFill>
          <a:ln w="31750" cmpd="dbl">
            <a:solidFill>
              <a:schemeClr val="tx2"/>
            </a:solidFill>
          </a:ln>
        </p:spPr>
        <p:txBody>
          <a:bodyPr wrap="square" rtlCol="0">
            <a:spAutoFit/>
          </a:bodyPr>
          <a:lstStyle/>
          <a:p>
            <a:pPr algn="ctr"/>
            <a:r>
              <a:rPr lang="en-US" sz="12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Offer Price</a:t>
            </a:r>
          </a:p>
          <a:p>
            <a:pPr algn="ctr"/>
            <a:r>
              <a:rPr lang="en-US" sz="20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$163.65</a:t>
            </a:r>
            <a:endParaRPr lang="en-CA" sz="20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149082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FA4E583-CA39-4FEA-821D-002A5DB3ACA1}"/>
              </a:ext>
            </a:extLst>
          </p:cNvPr>
          <p:cNvPicPr>
            <a:picLocks noChangeAspect="1"/>
          </p:cNvPicPr>
          <p:nvPr/>
        </p:nvPicPr>
        <p:blipFill>
          <a:blip r:embed="rId2"/>
          <a:stretch>
            <a:fillRect/>
          </a:stretch>
        </p:blipFill>
        <p:spPr>
          <a:xfrm>
            <a:off x="160003" y="3597717"/>
            <a:ext cx="8579279" cy="2182149"/>
          </a:xfrm>
          <a:prstGeom prst="rect">
            <a:avLst/>
          </a:prstGeom>
        </p:spPr>
      </p:pic>
      <p:sp>
        <p:nvSpPr>
          <p:cNvPr id="2" name="Title 1">
            <a:extLst>
              <a:ext uri="{FF2B5EF4-FFF2-40B4-BE49-F238E27FC236}">
                <a16:creationId xmlns:a16="http://schemas.microsoft.com/office/drawing/2014/main" id="{742D8A53-4FA2-43ED-BEC0-653258FDEFA6}"/>
              </a:ext>
            </a:extLst>
          </p:cNvPr>
          <p:cNvSpPr>
            <a:spLocks noGrp="1"/>
          </p:cNvSpPr>
          <p:nvPr>
            <p:ph type="title"/>
          </p:nvPr>
        </p:nvSpPr>
        <p:spPr/>
        <p:txBody>
          <a:bodyPr/>
          <a:lstStyle/>
          <a:p>
            <a:r>
              <a:rPr lang="en-US" dirty="0"/>
              <a:t>Accretion Analysis</a:t>
            </a:r>
            <a:endParaRPr lang="en-CA" dirty="0"/>
          </a:p>
        </p:txBody>
      </p:sp>
      <p:sp>
        <p:nvSpPr>
          <p:cNvPr id="4" name="Footer Placeholder 3">
            <a:extLst>
              <a:ext uri="{FF2B5EF4-FFF2-40B4-BE49-F238E27FC236}">
                <a16:creationId xmlns:a16="http://schemas.microsoft.com/office/drawing/2014/main" id="{1F961EB9-6994-49E2-9A00-ECCC00DD21DA}"/>
              </a:ext>
            </a:extLst>
          </p:cNvPr>
          <p:cNvSpPr>
            <a:spLocks noGrp="1"/>
          </p:cNvSpPr>
          <p:nvPr>
            <p:ph type="ftr" sz="quarter" idx="11"/>
          </p:nvPr>
        </p:nvSpPr>
        <p:spPr/>
        <p:txBody>
          <a:bodyPr/>
          <a:lstStyle/>
          <a:p>
            <a:r>
              <a:rPr lang="en-US"/>
              <a:t>Strictly Private and Confidential</a:t>
            </a:r>
            <a:endParaRPr lang="en-CA" dirty="0"/>
          </a:p>
        </p:txBody>
      </p:sp>
      <p:sp>
        <p:nvSpPr>
          <p:cNvPr id="5" name="Slide Number Placeholder 4">
            <a:extLst>
              <a:ext uri="{FF2B5EF4-FFF2-40B4-BE49-F238E27FC236}">
                <a16:creationId xmlns:a16="http://schemas.microsoft.com/office/drawing/2014/main" id="{A4C8F0EE-01EC-45DA-AB25-EE4FF930C90E}"/>
              </a:ext>
            </a:extLst>
          </p:cNvPr>
          <p:cNvSpPr>
            <a:spLocks noGrp="1"/>
          </p:cNvSpPr>
          <p:nvPr>
            <p:ph type="sldNum" sz="quarter" idx="12"/>
          </p:nvPr>
        </p:nvSpPr>
        <p:spPr>
          <a:xfrm>
            <a:off x="8610600" y="6356350"/>
            <a:ext cx="1789632" cy="365125"/>
          </a:xfrm>
        </p:spPr>
        <p:txBody>
          <a:bodyPr/>
          <a:lstStyle/>
          <a:p>
            <a:fld id="{17B7F35F-8ECF-4F0B-B873-BF4290F02A5A}" type="slidenum">
              <a:rPr lang="en-CA" smtClean="0"/>
              <a:pPr/>
              <a:t>12</a:t>
            </a:fld>
            <a:endParaRPr lang="en-CA"/>
          </a:p>
        </p:txBody>
      </p:sp>
      <p:graphicFrame>
        <p:nvGraphicFramePr>
          <p:cNvPr id="6" name="Content Placeholder 5">
            <a:extLst>
              <a:ext uri="{FF2B5EF4-FFF2-40B4-BE49-F238E27FC236}">
                <a16:creationId xmlns:a16="http://schemas.microsoft.com/office/drawing/2014/main" id="{C52017DD-4F4D-43B6-A0CF-76ABA08C1626}"/>
              </a:ext>
            </a:extLst>
          </p:cNvPr>
          <p:cNvGraphicFramePr>
            <a:graphicFrameLocks noGrp="1"/>
          </p:cNvGraphicFramePr>
          <p:nvPr>
            <p:ph idx="1"/>
            <p:extLst>
              <p:ext uri="{D42A27DB-BD31-4B8C-83A1-F6EECF244321}">
                <p14:modId xmlns:p14="http://schemas.microsoft.com/office/powerpoint/2010/main" val="2559656168"/>
              </p:ext>
            </p:extLst>
          </p:nvPr>
        </p:nvGraphicFramePr>
        <p:xfrm>
          <a:off x="163944" y="1150192"/>
          <a:ext cx="8104785" cy="2054170"/>
        </p:xfrm>
        <a:graphic>
          <a:graphicData uri="http://schemas.openxmlformats.org/drawingml/2006/table">
            <a:tbl>
              <a:tblPr>
                <a:tableStyleId>{5C22544A-7EE6-4342-B048-85BDC9FD1C3A}</a:tableStyleId>
              </a:tblPr>
              <a:tblGrid>
                <a:gridCol w="2209195">
                  <a:extLst>
                    <a:ext uri="{9D8B030D-6E8A-4147-A177-3AD203B41FA5}">
                      <a16:colId xmlns:a16="http://schemas.microsoft.com/office/drawing/2014/main" val="2542347683"/>
                    </a:ext>
                  </a:extLst>
                </a:gridCol>
                <a:gridCol w="589559">
                  <a:extLst>
                    <a:ext uri="{9D8B030D-6E8A-4147-A177-3AD203B41FA5}">
                      <a16:colId xmlns:a16="http://schemas.microsoft.com/office/drawing/2014/main" val="3811541962"/>
                    </a:ext>
                  </a:extLst>
                </a:gridCol>
                <a:gridCol w="589559">
                  <a:extLst>
                    <a:ext uri="{9D8B030D-6E8A-4147-A177-3AD203B41FA5}">
                      <a16:colId xmlns:a16="http://schemas.microsoft.com/office/drawing/2014/main" val="3477925757"/>
                    </a:ext>
                  </a:extLst>
                </a:gridCol>
                <a:gridCol w="589559">
                  <a:extLst>
                    <a:ext uri="{9D8B030D-6E8A-4147-A177-3AD203B41FA5}">
                      <a16:colId xmlns:a16="http://schemas.microsoft.com/office/drawing/2014/main" val="3308091473"/>
                    </a:ext>
                  </a:extLst>
                </a:gridCol>
                <a:gridCol w="589559">
                  <a:extLst>
                    <a:ext uri="{9D8B030D-6E8A-4147-A177-3AD203B41FA5}">
                      <a16:colId xmlns:a16="http://schemas.microsoft.com/office/drawing/2014/main" val="979928496"/>
                    </a:ext>
                  </a:extLst>
                </a:gridCol>
                <a:gridCol w="589559">
                  <a:extLst>
                    <a:ext uri="{9D8B030D-6E8A-4147-A177-3AD203B41FA5}">
                      <a16:colId xmlns:a16="http://schemas.microsoft.com/office/drawing/2014/main" val="1397561964"/>
                    </a:ext>
                  </a:extLst>
                </a:gridCol>
                <a:gridCol w="589559">
                  <a:extLst>
                    <a:ext uri="{9D8B030D-6E8A-4147-A177-3AD203B41FA5}">
                      <a16:colId xmlns:a16="http://schemas.microsoft.com/office/drawing/2014/main" val="3439523044"/>
                    </a:ext>
                  </a:extLst>
                </a:gridCol>
                <a:gridCol w="589559">
                  <a:extLst>
                    <a:ext uri="{9D8B030D-6E8A-4147-A177-3AD203B41FA5}">
                      <a16:colId xmlns:a16="http://schemas.microsoft.com/office/drawing/2014/main" val="1145569118"/>
                    </a:ext>
                  </a:extLst>
                </a:gridCol>
                <a:gridCol w="589559">
                  <a:extLst>
                    <a:ext uri="{9D8B030D-6E8A-4147-A177-3AD203B41FA5}">
                      <a16:colId xmlns:a16="http://schemas.microsoft.com/office/drawing/2014/main" val="3515868081"/>
                    </a:ext>
                  </a:extLst>
                </a:gridCol>
                <a:gridCol w="589559">
                  <a:extLst>
                    <a:ext uri="{9D8B030D-6E8A-4147-A177-3AD203B41FA5}">
                      <a16:colId xmlns:a16="http://schemas.microsoft.com/office/drawing/2014/main" val="3395968514"/>
                    </a:ext>
                  </a:extLst>
                </a:gridCol>
                <a:gridCol w="589559">
                  <a:extLst>
                    <a:ext uri="{9D8B030D-6E8A-4147-A177-3AD203B41FA5}">
                      <a16:colId xmlns:a16="http://schemas.microsoft.com/office/drawing/2014/main" val="910478804"/>
                    </a:ext>
                  </a:extLst>
                </a:gridCol>
              </a:tblGrid>
              <a:tr h="205417">
                <a:tc>
                  <a:txBody>
                    <a:bodyPr/>
                    <a:lstStyle/>
                    <a:p>
                      <a:pPr algn="l" fontAlgn="ct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2019</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2020</a:t>
                      </a: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2021</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2022</a:t>
                      </a: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2023</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2024</a:t>
                      </a: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2025</a:t>
                      </a: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2026</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2027</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2028</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0807532"/>
                  </a:ext>
                </a:extLst>
              </a:tr>
              <a:tr h="205417">
                <a:tc>
                  <a:txBody>
                    <a:bodyPr/>
                    <a:lstStyle/>
                    <a:p>
                      <a:pPr algn="l"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Technology Inc. Revenue</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23,822</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24,671</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25,380</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26,194</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31,598</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33,239</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36,508</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39,863</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45,771</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48,989</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8371402"/>
                  </a:ext>
                </a:extLst>
              </a:tr>
              <a:tr h="205417">
                <a:tc>
                  <a:txBody>
                    <a:bodyPr/>
                    <a:lstStyle/>
                    <a:p>
                      <a:pPr algn="l"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Software Co. Revenue</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38,432</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43,910</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56,774</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60,826</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65,931</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70,050</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77,987</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84,680</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90,480</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103,972</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2895871"/>
                  </a:ext>
                </a:extLst>
              </a:tr>
              <a:tr h="205417">
                <a:tc>
                  <a:txBody>
                    <a:bodyPr/>
                    <a:lstStyle/>
                    <a:p>
                      <a:pPr algn="l"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Total Revenue</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64,273</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70,601</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84,175</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89,042</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99,552</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105,313</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116,520</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126,569</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138,278</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154,989</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56423946"/>
                  </a:ext>
                </a:extLst>
              </a:tr>
              <a:tr h="205417">
                <a:tc>
                  <a:txBody>
                    <a:bodyPr/>
                    <a:lstStyle/>
                    <a:p>
                      <a:pPr algn="l"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COGS Synergies</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51</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53</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67</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92</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126</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173</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211</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280</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395</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504</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9813978"/>
                  </a:ext>
                </a:extLst>
              </a:tr>
              <a:tr h="205417">
                <a:tc>
                  <a:txBody>
                    <a:bodyPr/>
                    <a:lstStyle/>
                    <a:p>
                      <a:pPr algn="l"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Overhead Synergies</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180</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183</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195</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201</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232</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241</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266</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289</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311</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387</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49612773"/>
                  </a:ext>
                </a:extLst>
              </a:tr>
              <a:tr h="205417">
                <a:tc>
                  <a:txBody>
                    <a:bodyPr/>
                    <a:lstStyle/>
                    <a:p>
                      <a:pPr algn="l"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Marketing Synergies</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114</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169</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190</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274</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355</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366</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398</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401</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427</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450</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4427382"/>
                  </a:ext>
                </a:extLst>
              </a:tr>
              <a:tr h="205417">
                <a:tc>
                  <a:txBody>
                    <a:bodyPr/>
                    <a:lstStyle/>
                    <a:p>
                      <a:pPr algn="l"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Total Synergies</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345</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405</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452</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567</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713</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780</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875</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970</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1,133</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1,341</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22952246"/>
                  </a:ext>
                </a:extLst>
              </a:tr>
              <a:tr h="205417">
                <a:tc>
                  <a:txBody>
                    <a:bodyPr/>
                    <a:lstStyle/>
                    <a:p>
                      <a:pPr algn="l"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EBITDA</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13,497</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14,826</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17,677</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18,699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20,906</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22,116</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24,469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26,579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29,038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32,548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46928125"/>
                  </a:ext>
                </a:extLst>
              </a:tr>
              <a:tr h="205417">
                <a:tc>
                  <a:txBody>
                    <a:bodyPr/>
                    <a:lstStyle/>
                    <a:p>
                      <a:pPr algn="l"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Net Income</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6,556</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6,707</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6,313</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4,897</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1,195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1,790</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3,263</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6,328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14,519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8,524</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9682630"/>
                  </a:ext>
                </a:extLst>
              </a:tr>
            </a:tbl>
          </a:graphicData>
        </a:graphic>
      </p:graphicFrame>
      <p:sp>
        <p:nvSpPr>
          <p:cNvPr id="7" name="TextBox 6">
            <a:extLst>
              <a:ext uri="{FF2B5EF4-FFF2-40B4-BE49-F238E27FC236}">
                <a16:creationId xmlns:a16="http://schemas.microsoft.com/office/drawing/2014/main" id="{F6F88A28-780C-4DBE-8180-FDFC8DA00D49}"/>
              </a:ext>
            </a:extLst>
          </p:cNvPr>
          <p:cNvSpPr txBox="1"/>
          <p:nvPr/>
        </p:nvSpPr>
        <p:spPr>
          <a:xfrm>
            <a:off x="163945" y="847282"/>
            <a:ext cx="8104773" cy="307777"/>
          </a:xfrm>
          <a:prstGeom prst="rect">
            <a:avLst/>
          </a:prstGeom>
          <a:solidFill>
            <a:schemeClr val="tx2"/>
          </a:solidFill>
          <a:ln>
            <a:no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Key Assumptions ($000)</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9" name="TextBox 8">
            <a:extLst>
              <a:ext uri="{FF2B5EF4-FFF2-40B4-BE49-F238E27FC236}">
                <a16:creationId xmlns:a16="http://schemas.microsoft.com/office/drawing/2014/main" id="{E5EC8060-0D75-4917-B9D5-DAC19E3EAF50}"/>
              </a:ext>
            </a:extLst>
          </p:cNvPr>
          <p:cNvSpPr txBox="1"/>
          <p:nvPr/>
        </p:nvSpPr>
        <p:spPr>
          <a:xfrm>
            <a:off x="163945" y="3289941"/>
            <a:ext cx="8104773" cy="307777"/>
          </a:xfrm>
          <a:prstGeom prst="rect">
            <a:avLst/>
          </a:prstGeom>
          <a:solidFill>
            <a:schemeClr val="tx2"/>
          </a:solidFill>
          <a:ln>
            <a:no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Projected EPS</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 name="TextBox 2">
            <a:extLst>
              <a:ext uri="{FF2B5EF4-FFF2-40B4-BE49-F238E27FC236}">
                <a16:creationId xmlns:a16="http://schemas.microsoft.com/office/drawing/2014/main" id="{D0CDFFBF-C88D-45BB-AE14-C8FE1F432645}"/>
              </a:ext>
            </a:extLst>
          </p:cNvPr>
          <p:cNvSpPr txBox="1"/>
          <p:nvPr/>
        </p:nvSpPr>
        <p:spPr>
          <a:xfrm>
            <a:off x="45419" y="5773808"/>
            <a:ext cx="778286" cy="553998"/>
          </a:xfrm>
          <a:prstGeom prst="rect">
            <a:avLst/>
          </a:prstGeom>
          <a:noFill/>
        </p:spPr>
        <p:txBody>
          <a:bodyPr wrap="square" rtlCol="0">
            <a:spAutoFit/>
          </a:bodyPr>
          <a:lstStyle/>
          <a:p>
            <a:r>
              <a:rPr lang="en-US" sz="1000" dirty="0">
                <a:solidFill>
                  <a:schemeClr val="accent1">
                    <a:lumMod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Diluted Dividend per Share</a:t>
            </a:r>
            <a:endParaRPr lang="en-CA" sz="1000" dirty="0">
              <a:solidFill>
                <a:schemeClr val="accent1">
                  <a:lumMod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0" name="TextBox 9">
            <a:extLst>
              <a:ext uri="{FF2B5EF4-FFF2-40B4-BE49-F238E27FC236}">
                <a16:creationId xmlns:a16="http://schemas.microsoft.com/office/drawing/2014/main" id="{A6261957-F516-4C2B-A5AB-B34AECA6CAA7}"/>
              </a:ext>
            </a:extLst>
          </p:cNvPr>
          <p:cNvSpPr txBox="1"/>
          <p:nvPr/>
        </p:nvSpPr>
        <p:spPr>
          <a:xfrm>
            <a:off x="823705" y="5938460"/>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$2.18</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1" name="TextBox 10">
            <a:extLst>
              <a:ext uri="{FF2B5EF4-FFF2-40B4-BE49-F238E27FC236}">
                <a16:creationId xmlns:a16="http://schemas.microsoft.com/office/drawing/2014/main" id="{6F887801-74F4-48FE-9816-2FC6A17D8666}"/>
              </a:ext>
            </a:extLst>
          </p:cNvPr>
          <p:cNvSpPr txBox="1"/>
          <p:nvPr/>
        </p:nvSpPr>
        <p:spPr>
          <a:xfrm>
            <a:off x="1587851" y="5945363"/>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$2.23</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2" name="TextBox 11">
            <a:extLst>
              <a:ext uri="{FF2B5EF4-FFF2-40B4-BE49-F238E27FC236}">
                <a16:creationId xmlns:a16="http://schemas.microsoft.com/office/drawing/2014/main" id="{71E70EFA-1562-4CCC-9481-88EF662B27F7}"/>
              </a:ext>
            </a:extLst>
          </p:cNvPr>
          <p:cNvSpPr txBox="1"/>
          <p:nvPr/>
        </p:nvSpPr>
        <p:spPr>
          <a:xfrm>
            <a:off x="2351997" y="5945363"/>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$2.10</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3" name="TextBox 12">
            <a:extLst>
              <a:ext uri="{FF2B5EF4-FFF2-40B4-BE49-F238E27FC236}">
                <a16:creationId xmlns:a16="http://schemas.microsoft.com/office/drawing/2014/main" id="{D5B98C9B-A63D-4202-BAE7-DFAC97D1AE0D}"/>
              </a:ext>
            </a:extLst>
          </p:cNvPr>
          <p:cNvSpPr txBox="1"/>
          <p:nvPr/>
        </p:nvSpPr>
        <p:spPr>
          <a:xfrm>
            <a:off x="7701020" y="5948382"/>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$2.83</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4" name="TextBox 13">
            <a:extLst>
              <a:ext uri="{FF2B5EF4-FFF2-40B4-BE49-F238E27FC236}">
                <a16:creationId xmlns:a16="http://schemas.microsoft.com/office/drawing/2014/main" id="{DA3A82F8-A70E-4F11-A5A9-2E892A403EC7}"/>
              </a:ext>
            </a:extLst>
          </p:cNvPr>
          <p:cNvSpPr txBox="1"/>
          <p:nvPr/>
        </p:nvSpPr>
        <p:spPr>
          <a:xfrm>
            <a:off x="3116143" y="5952358"/>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$1.63</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5" name="TextBox 14">
            <a:extLst>
              <a:ext uri="{FF2B5EF4-FFF2-40B4-BE49-F238E27FC236}">
                <a16:creationId xmlns:a16="http://schemas.microsoft.com/office/drawing/2014/main" id="{17825E7E-6E09-40EE-8689-B9B4799E67D2}"/>
              </a:ext>
            </a:extLst>
          </p:cNvPr>
          <p:cNvSpPr txBox="1"/>
          <p:nvPr/>
        </p:nvSpPr>
        <p:spPr>
          <a:xfrm>
            <a:off x="3880289" y="5965812"/>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$0.40</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6" name="TextBox 15">
            <a:extLst>
              <a:ext uri="{FF2B5EF4-FFF2-40B4-BE49-F238E27FC236}">
                <a16:creationId xmlns:a16="http://schemas.microsoft.com/office/drawing/2014/main" id="{A6A6851A-AD1B-47CF-98EC-D384C2B935AC}"/>
              </a:ext>
            </a:extLst>
          </p:cNvPr>
          <p:cNvSpPr txBox="1"/>
          <p:nvPr/>
        </p:nvSpPr>
        <p:spPr>
          <a:xfrm>
            <a:off x="4644435" y="5952358"/>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$0.60</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7" name="TextBox 16">
            <a:extLst>
              <a:ext uri="{FF2B5EF4-FFF2-40B4-BE49-F238E27FC236}">
                <a16:creationId xmlns:a16="http://schemas.microsoft.com/office/drawing/2014/main" id="{0868A75B-89A2-4076-B44E-ADD96E4C0718}"/>
              </a:ext>
            </a:extLst>
          </p:cNvPr>
          <p:cNvSpPr txBox="1"/>
          <p:nvPr/>
        </p:nvSpPr>
        <p:spPr>
          <a:xfrm>
            <a:off x="5408581" y="5965812"/>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$1.08</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8" name="TextBox 17">
            <a:extLst>
              <a:ext uri="{FF2B5EF4-FFF2-40B4-BE49-F238E27FC236}">
                <a16:creationId xmlns:a16="http://schemas.microsoft.com/office/drawing/2014/main" id="{0F0B6285-C3F5-4EDB-B87E-DEEAA5D6D0D3}"/>
              </a:ext>
            </a:extLst>
          </p:cNvPr>
          <p:cNvSpPr txBox="1"/>
          <p:nvPr/>
        </p:nvSpPr>
        <p:spPr>
          <a:xfrm>
            <a:off x="6172727" y="5965812"/>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$2.10</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9" name="TextBox 18">
            <a:extLst>
              <a:ext uri="{FF2B5EF4-FFF2-40B4-BE49-F238E27FC236}">
                <a16:creationId xmlns:a16="http://schemas.microsoft.com/office/drawing/2014/main" id="{FCF270DD-4E42-4C02-90BE-15753598E9A1}"/>
              </a:ext>
            </a:extLst>
          </p:cNvPr>
          <p:cNvSpPr txBox="1"/>
          <p:nvPr/>
        </p:nvSpPr>
        <p:spPr>
          <a:xfrm>
            <a:off x="6936873" y="5956334"/>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$4.83</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1" name="TextBox 20">
            <a:extLst>
              <a:ext uri="{FF2B5EF4-FFF2-40B4-BE49-F238E27FC236}">
                <a16:creationId xmlns:a16="http://schemas.microsoft.com/office/drawing/2014/main" id="{4ED5AE4B-FD52-4C09-9E61-E17344F943B1}"/>
              </a:ext>
            </a:extLst>
          </p:cNvPr>
          <p:cNvSpPr txBox="1"/>
          <p:nvPr/>
        </p:nvSpPr>
        <p:spPr>
          <a:xfrm>
            <a:off x="8360797" y="852494"/>
            <a:ext cx="3667258" cy="307777"/>
          </a:xfrm>
          <a:prstGeom prst="rect">
            <a:avLst/>
          </a:prstGeom>
          <a:solidFill>
            <a:schemeClr val="tx2"/>
          </a:solidFill>
          <a:ln>
            <a:no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Sources and Uses ($000)</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2" name="TextBox 21">
            <a:extLst>
              <a:ext uri="{FF2B5EF4-FFF2-40B4-BE49-F238E27FC236}">
                <a16:creationId xmlns:a16="http://schemas.microsoft.com/office/drawing/2014/main" id="{2C88CEFA-8632-4253-B414-0A067E5890DE}"/>
              </a:ext>
            </a:extLst>
          </p:cNvPr>
          <p:cNvSpPr txBox="1"/>
          <p:nvPr/>
        </p:nvSpPr>
        <p:spPr>
          <a:xfrm>
            <a:off x="8360797" y="3103084"/>
            <a:ext cx="3667258" cy="307777"/>
          </a:xfrm>
          <a:prstGeom prst="rect">
            <a:avLst/>
          </a:prstGeom>
          <a:solidFill>
            <a:schemeClr val="tx2"/>
          </a:solidFill>
          <a:ln>
            <a:no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Contribution Analysis ($000)</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aphicFrame>
        <p:nvGraphicFramePr>
          <p:cNvPr id="28" name="Table 27">
            <a:extLst>
              <a:ext uri="{FF2B5EF4-FFF2-40B4-BE49-F238E27FC236}">
                <a16:creationId xmlns:a16="http://schemas.microsoft.com/office/drawing/2014/main" id="{ADDBE692-0BAF-4A25-AAB1-3D5602BBE97F}"/>
              </a:ext>
            </a:extLst>
          </p:cNvPr>
          <p:cNvGraphicFramePr>
            <a:graphicFrameLocks noGrp="1"/>
          </p:cNvGraphicFramePr>
          <p:nvPr>
            <p:extLst>
              <p:ext uri="{D42A27DB-BD31-4B8C-83A1-F6EECF244321}">
                <p14:modId xmlns:p14="http://schemas.microsoft.com/office/powerpoint/2010/main" val="3721048259"/>
              </p:ext>
            </p:extLst>
          </p:nvPr>
        </p:nvGraphicFramePr>
        <p:xfrm>
          <a:off x="8360786" y="1192755"/>
          <a:ext cx="3667258" cy="1871127"/>
        </p:xfrm>
        <a:graphic>
          <a:graphicData uri="http://schemas.openxmlformats.org/drawingml/2006/table">
            <a:tbl>
              <a:tblPr>
                <a:tableStyleId>{5C22544A-7EE6-4342-B048-85BDC9FD1C3A}</a:tableStyleId>
              </a:tblPr>
              <a:tblGrid>
                <a:gridCol w="2247938">
                  <a:extLst>
                    <a:ext uri="{9D8B030D-6E8A-4147-A177-3AD203B41FA5}">
                      <a16:colId xmlns:a16="http://schemas.microsoft.com/office/drawing/2014/main" val="2526266973"/>
                    </a:ext>
                  </a:extLst>
                </a:gridCol>
                <a:gridCol w="1419320">
                  <a:extLst>
                    <a:ext uri="{9D8B030D-6E8A-4147-A177-3AD203B41FA5}">
                      <a16:colId xmlns:a16="http://schemas.microsoft.com/office/drawing/2014/main" val="3906381201"/>
                    </a:ext>
                  </a:extLst>
                </a:gridCol>
              </a:tblGrid>
              <a:tr h="207903">
                <a:tc>
                  <a:txBody>
                    <a:bodyPr/>
                    <a:lstStyle/>
                    <a:p>
                      <a:pPr algn="l" fontAlgn="ctr"/>
                      <a:r>
                        <a:rPr lang="en-US"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Sources</a:t>
                      </a:r>
                      <a:endParaRPr lang="en-CA"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ctr"/>
                      <a:endParaRPr lang="en-CA"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70105810"/>
                  </a:ext>
                </a:extLst>
              </a:tr>
              <a:tr h="207903">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Stock Issued</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36,164</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1330998"/>
                  </a:ext>
                </a:extLst>
              </a:tr>
              <a:tr h="207903">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Cash Available at Software Co.</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35,799</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2593362"/>
                  </a:ext>
                </a:extLst>
              </a:tr>
              <a:tr h="207903">
                <a:tc>
                  <a:txBody>
                    <a:bodyPr/>
                    <a:lstStyle/>
                    <a:p>
                      <a:pPr algn="l" fontAlgn="ctr"/>
                      <a:r>
                        <a:rPr lang="en-US"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Total Sources</a:t>
                      </a:r>
                      <a:endParaRPr lang="en-CA"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71,963</a:t>
                      </a:r>
                      <a:endParaRPr lang="en-CA"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36851477"/>
                  </a:ext>
                </a:extLst>
              </a:tr>
              <a:tr h="207903">
                <a:tc>
                  <a:txBody>
                    <a:bodyPr/>
                    <a:lstStyle/>
                    <a:p>
                      <a:pPr marL="0" algn="l" defTabSz="914400" rtl="0" eaLnBrk="1" fontAlgn="ctr" latinLnBrk="0" hangingPunct="1"/>
                      <a:r>
                        <a:rPr lang="en-US" sz="1100" b="0" i="0" u="none" strike="noStrike" kern="1200"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Uses</a:t>
                      </a:r>
                      <a:endParaRPr lang="en-CA" sz="1100" b="0" i="0" u="none" strike="noStrike" kern="1200"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algn="l" defTabSz="914400" rtl="0" eaLnBrk="1" fontAlgn="ctr" latinLnBrk="0" hangingPunct="1"/>
                      <a:endParaRPr lang="en-CA" sz="1100" b="0" i="0" u="none" strike="noStrike" kern="1200"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916856775"/>
                  </a:ext>
                </a:extLst>
              </a:tr>
              <a:tr h="207903">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Equity Market Value</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38,634</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87111678"/>
                  </a:ext>
                </a:extLst>
              </a:tr>
              <a:tr h="207903">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Equity Market Premium Paid</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21,918</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001225"/>
                  </a:ext>
                </a:extLst>
              </a:tr>
              <a:tr h="207903">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Repayment of Debt</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11,411</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9633309"/>
                  </a:ext>
                </a:extLst>
              </a:tr>
              <a:tr h="207903">
                <a:tc>
                  <a:txBody>
                    <a:bodyPr/>
                    <a:lstStyle/>
                    <a:p>
                      <a:pPr algn="l" fontAlgn="ctr"/>
                      <a:r>
                        <a:rPr lang="en-US"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Total Uses</a:t>
                      </a:r>
                      <a:endParaRPr lang="en-CA"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71,963</a:t>
                      </a:r>
                      <a:endParaRPr lang="en-CA"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005931385"/>
                  </a:ext>
                </a:extLst>
              </a:tr>
            </a:tbl>
          </a:graphicData>
        </a:graphic>
      </p:graphicFrame>
      <p:pic>
        <p:nvPicPr>
          <p:cNvPr id="23" name="Picture 22">
            <a:extLst>
              <a:ext uri="{FF2B5EF4-FFF2-40B4-BE49-F238E27FC236}">
                <a16:creationId xmlns:a16="http://schemas.microsoft.com/office/drawing/2014/main" id="{4C9770F9-A2C5-460B-A9D1-F3868D1D27AA}"/>
              </a:ext>
            </a:extLst>
          </p:cNvPr>
          <p:cNvPicPr>
            <a:picLocks noChangeAspect="1"/>
          </p:cNvPicPr>
          <p:nvPr/>
        </p:nvPicPr>
        <p:blipFill>
          <a:blip r:embed="rId3"/>
          <a:stretch>
            <a:fillRect/>
          </a:stretch>
        </p:blipFill>
        <p:spPr>
          <a:xfrm>
            <a:off x="8360785" y="3410861"/>
            <a:ext cx="3667257" cy="1335592"/>
          </a:xfrm>
          <a:prstGeom prst="rect">
            <a:avLst/>
          </a:prstGeom>
        </p:spPr>
      </p:pic>
      <p:pic>
        <p:nvPicPr>
          <p:cNvPr id="24" name="Picture 23">
            <a:extLst>
              <a:ext uri="{FF2B5EF4-FFF2-40B4-BE49-F238E27FC236}">
                <a16:creationId xmlns:a16="http://schemas.microsoft.com/office/drawing/2014/main" id="{D00107A7-AE99-4EDF-8C4B-7A838AB95BAC}"/>
              </a:ext>
            </a:extLst>
          </p:cNvPr>
          <p:cNvPicPr>
            <a:picLocks noChangeAspect="1"/>
          </p:cNvPicPr>
          <p:nvPr/>
        </p:nvPicPr>
        <p:blipFill>
          <a:blip r:embed="rId4"/>
          <a:stretch>
            <a:fillRect/>
          </a:stretch>
        </p:blipFill>
        <p:spPr>
          <a:xfrm>
            <a:off x="8360784" y="4840704"/>
            <a:ext cx="3667256" cy="1297649"/>
          </a:xfrm>
          <a:prstGeom prst="rect">
            <a:avLst/>
          </a:prstGeom>
        </p:spPr>
      </p:pic>
    </p:spTree>
    <p:extLst>
      <p:ext uri="{BB962C8B-B14F-4D97-AF65-F5344CB8AC3E}">
        <p14:creationId xmlns:p14="http://schemas.microsoft.com/office/powerpoint/2010/main" val="282334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C539A3-1411-4F2E-97DC-AE30D67413A2}"/>
              </a:ext>
            </a:extLst>
          </p:cNvPr>
          <p:cNvPicPr>
            <a:picLocks noChangeAspect="1"/>
          </p:cNvPicPr>
          <p:nvPr/>
        </p:nvPicPr>
        <p:blipFill>
          <a:blip r:embed="rId2"/>
          <a:stretch>
            <a:fillRect/>
          </a:stretch>
        </p:blipFill>
        <p:spPr>
          <a:xfrm>
            <a:off x="3472211" y="962735"/>
            <a:ext cx="7976526" cy="2581230"/>
          </a:xfrm>
          <a:prstGeom prst="rect">
            <a:avLst/>
          </a:prstGeom>
        </p:spPr>
      </p:pic>
      <p:sp>
        <p:nvSpPr>
          <p:cNvPr id="2" name="Title 1">
            <a:extLst>
              <a:ext uri="{FF2B5EF4-FFF2-40B4-BE49-F238E27FC236}">
                <a16:creationId xmlns:a16="http://schemas.microsoft.com/office/drawing/2014/main" id="{96979DBC-21D0-400E-A01A-3961397EC9BF}"/>
              </a:ext>
            </a:extLst>
          </p:cNvPr>
          <p:cNvSpPr>
            <a:spLocks noGrp="1"/>
          </p:cNvSpPr>
          <p:nvPr>
            <p:ph type="title"/>
          </p:nvPr>
        </p:nvSpPr>
        <p:spPr/>
        <p:txBody>
          <a:bodyPr/>
          <a:lstStyle/>
          <a:p>
            <a:r>
              <a:rPr lang="en-US" dirty="0"/>
              <a:t>Comparables Analysis</a:t>
            </a:r>
            <a:endParaRPr lang="en-CA" dirty="0"/>
          </a:p>
        </p:txBody>
      </p:sp>
      <p:sp>
        <p:nvSpPr>
          <p:cNvPr id="4" name="Footer Placeholder 3">
            <a:extLst>
              <a:ext uri="{FF2B5EF4-FFF2-40B4-BE49-F238E27FC236}">
                <a16:creationId xmlns:a16="http://schemas.microsoft.com/office/drawing/2014/main" id="{23901D50-0B21-4D3B-888B-8CBDCFD3E525}"/>
              </a:ext>
            </a:extLst>
          </p:cNvPr>
          <p:cNvSpPr>
            <a:spLocks noGrp="1"/>
          </p:cNvSpPr>
          <p:nvPr>
            <p:ph type="ftr" sz="quarter" idx="11"/>
          </p:nvPr>
        </p:nvSpPr>
        <p:spPr/>
        <p:txBody>
          <a:bodyPr/>
          <a:lstStyle/>
          <a:p>
            <a:r>
              <a:rPr lang="en-US"/>
              <a:t>Strictly Private and Confidential</a:t>
            </a:r>
            <a:endParaRPr lang="en-CA" dirty="0"/>
          </a:p>
        </p:txBody>
      </p:sp>
      <p:sp>
        <p:nvSpPr>
          <p:cNvPr id="5" name="Slide Number Placeholder 4">
            <a:extLst>
              <a:ext uri="{FF2B5EF4-FFF2-40B4-BE49-F238E27FC236}">
                <a16:creationId xmlns:a16="http://schemas.microsoft.com/office/drawing/2014/main" id="{743F3467-A6C1-4323-B71B-F1AE0F7C5F0D}"/>
              </a:ext>
            </a:extLst>
          </p:cNvPr>
          <p:cNvSpPr>
            <a:spLocks noGrp="1"/>
          </p:cNvSpPr>
          <p:nvPr>
            <p:ph type="sldNum" sz="quarter" idx="12"/>
          </p:nvPr>
        </p:nvSpPr>
        <p:spPr/>
        <p:txBody>
          <a:bodyPr/>
          <a:lstStyle/>
          <a:p>
            <a:fld id="{17B7F35F-8ECF-4F0B-B873-BF4290F02A5A}" type="slidenum">
              <a:rPr lang="en-CA" smtClean="0"/>
              <a:pPr/>
              <a:t>13</a:t>
            </a:fld>
            <a:endParaRPr lang="en-CA"/>
          </a:p>
        </p:txBody>
      </p:sp>
      <p:grpSp>
        <p:nvGrpSpPr>
          <p:cNvPr id="16" name="Group 15">
            <a:extLst>
              <a:ext uri="{FF2B5EF4-FFF2-40B4-BE49-F238E27FC236}">
                <a16:creationId xmlns:a16="http://schemas.microsoft.com/office/drawing/2014/main" id="{2A1B65BF-0916-43D2-9B6C-1FF6165E9FFB}"/>
              </a:ext>
            </a:extLst>
          </p:cNvPr>
          <p:cNvGrpSpPr/>
          <p:nvPr/>
        </p:nvGrpSpPr>
        <p:grpSpPr>
          <a:xfrm>
            <a:off x="4164709" y="1588453"/>
            <a:ext cx="7910948" cy="276999"/>
            <a:chOff x="711197" y="1588698"/>
            <a:chExt cx="7910948" cy="276999"/>
          </a:xfrm>
        </p:grpSpPr>
        <p:cxnSp>
          <p:nvCxnSpPr>
            <p:cNvPr id="8" name="Straight Connector 7">
              <a:extLst>
                <a:ext uri="{FF2B5EF4-FFF2-40B4-BE49-F238E27FC236}">
                  <a16:creationId xmlns:a16="http://schemas.microsoft.com/office/drawing/2014/main" id="{230149EE-71ED-46F9-B887-BEE86C752094}"/>
                </a:ext>
              </a:extLst>
            </p:cNvPr>
            <p:cNvCxnSpPr>
              <a:cxnSpLocks/>
            </p:cNvCxnSpPr>
            <p:nvPr/>
          </p:nvCxnSpPr>
          <p:spPr>
            <a:xfrm>
              <a:off x="711197" y="1727198"/>
              <a:ext cx="6675120"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932A48-3F5E-4C70-8591-9823A08D3551}"/>
                </a:ext>
              </a:extLst>
            </p:cNvPr>
            <p:cNvSpPr txBox="1"/>
            <p:nvPr/>
          </p:nvSpPr>
          <p:spPr>
            <a:xfrm>
              <a:off x="7368306" y="1588698"/>
              <a:ext cx="1253839" cy="276999"/>
            </a:xfrm>
            <a:prstGeom prst="rect">
              <a:avLst/>
            </a:prstGeom>
            <a:noFill/>
          </p:spPr>
          <p:txBody>
            <a:bodyPr wrap="square" rtlCol="0">
              <a:spAutoFit/>
            </a:bodyPr>
            <a:lstStyle/>
            <a:p>
              <a:r>
                <a:rPr lang="en-US" sz="12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Average: 17.5x</a:t>
              </a:r>
              <a:endParaRPr lang="en-CA" sz="12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graphicFrame>
        <p:nvGraphicFramePr>
          <p:cNvPr id="15" name="Table 14">
            <a:extLst>
              <a:ext uri="{FF2B5EF4-FFF2-40B4-BE49-F238E27FC236}">
                <a16:creationId xmlns:a16="http://schemas.microsoft.com/office/drawing/2014/main" id="{4B82DDE6-85DC-4722-B90C-96EAD04D5CC1}"/>
              </a:ext>
            </a:extLst>
          </p:cNvPr>
          <p:cNvGraphicFramePr>
            <a:graphicFrameLocks noGrp="1"/>
          </p:cNvGraphicFramePr>
          <p:nvPr>
            <p:extLst>
              <p:ext uri="{D42A27DB-BD31-4B8C-83A1-F6EECF244321}">
                <p14:modId xmlns:p14="http://schemas.microsoft.com/office/powerpoint/2010/main" val="1748615257"/>
              </p:ext>
            </p:extLst>
          </p:nvPr>
        </p:nvGraphicFramePr>
        <p:xfrm>
          <a:off x="302948" y="976487"/>
          <a:ext cx="2750353" cy="2516004"/>
        </p:xfrm>
        <a:graphic>
          <a:graphicData uri="http://schemas.openxmlformats.org/drawingml/2006/table">
            <a:tbl>
              <a:tblPr>
                <a:tableStyleId>{5C22544A-7EE6-4342-B048-85BDC9FD1C3A}</a:tableStyleId>
              </a:tblPr>
              <a:tblGrid>
                <a:gridCol w="1898072">
                  <a:extLst>
                    <a:ext uri="{9D8B030D-6E8A-4147-A177-3AD203B41FA5}">
                      <a16:colId xmlns:a16="http://schemas.microsoft.com/office/drawing/2014/main" val="3025472544"/>
                    </a:ext>
                  </a:extLst>
                </a:gridCol>
                <a:gridCol w="852281">
                  <a:extLst>
                    <a:ext uri="{9D8B030D-6E8A-4147-A177-3AD203B41FA5}">
                      <a16:colId xmlns:a16="http://schemas.microsoft.com/office/drawing/2014/main" val="3590859006"/>
                    </a:ext>
                  </a:extLst>
                </a:gridCol>
              </a:tblGrid>
              <a:tr h="279556">
                <a:tc>
                  <a:txBody>
                    <a:bodyPr/>
                    <a:lstStyle/>
                    <a:p>
                      <a:pPr algn="l" fontAlgn="ctr"/>
                      <a:r>
                        <a:rPr lang="en-US"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Valuation ($000)</a:t>
                      </a:r>
                      <a:endParaRPr lang="en-CA"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ctr"/>
                      <a:endParaRPr lang="en-CA"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965175548"/>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Comps EV/EBITDA</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17.5x</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7991055"/>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2019 EBITDA</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3,071</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1804966"/>
                  </a:ext>
                </a:extLst>
              </a:tr>
              <a:tr h="27955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Implied EV</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53,891</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12570537"/>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Debt</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11,411</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91184309"/>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Cash</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35,799</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6905838"/>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Equity Value</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78,279</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7684896"/>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Shares Outstanding (000)</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369</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02761006"/>
                  </a:ext>
                </a:extLst>
              </a:tr>
              <a:tr h="27955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Equity Value/Share</a:t>
                      </a:r>
                      <a:endParaRPr lang="en-CA"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$212.14</a:t>
                      </a:r>
                      <a:endParaRPr lang="en-CA"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52277429"/>
                  </a:ext>
                </a:extLst>
              </a:tr>
            </a:tbl>
          </a:graphicData>
        </a:graphic>
      </p:graphicFrame>
      <p:graphicFrame>
        <p:nvGraphicFramePr>
          <p:cNvPr id="17" name="Table 16">
            <a:extLst>
              <a:ext uri="{FF2B5EF4-FFF2-40B4-BE49-F238E27FC236}">
                <a16:creationId xmlns:a16="http://schemas.microsoft.com/office/drawing/2014/main" id="{04D7B5DC-59F2-48B7-8DCF-37ACCDAE7B0B}"/>
              </a:ext>
            </a:extLst>
          </p:cNvPr>
          <p:cNvGraphicFramePr>
            <a:graphicFrameLocks noGrp="1"/>
          </p:cNvGraphicFramePr>
          <p:nvPr>
            <p:extLst>
              <p:ext uri="{D42A27DB-BD31-4B8C-83A1-F6EECF244321}">
                <p14:modId xmlns:p14="http://schemas.microsoft.com/office/powerpoint/2010/main" val="610739168"/>
              </p:ext>
            </p:extLst>
          </p:nvPr>
        </p:nvGraphicFramePr>
        <p:xfrm>
          <a:off x="302949" y="3696342"/>
          <a:ext cx="10723639" cy="2031087"/>
        </p:xfrm>
        <a:graphic>
          <a:graphicData uri="http://schemas.openxmlformats.org/drawingml/2006/table">
            <a:tbl>
              <a:tblPr>
                <a:tableStyleId>{5C22544A-7EE6-4342-B048-85BDC9FD1C3A}</a:tableStyleId>
              </a:tblPr>
              <a:tblGrid>
                <a:gridCol w="3560839">
                  <a:extLst>
                    <a:ext uri="{9D8B030D-6E8A-4147-A177-3AD203B41FA5}">
                      <a16:colId xmlns:a16="http://schemas.microsoft.com/office/drawing/2014/main" val="99909104"/>
                    </a:ext>
                  </a:extLst>
                </a:gridCol>
                <a:gridCol w="1193800">
                  <a:extLst>
                    <a:ext uri="{9D8B030D-6E8A-4147-A177-3AD203B41FA5}">
                      <a16:colId xmlns:a16="http://schemas.microsoft.com/office/drawing/2014/main" val="625910587"/>
                    </a:ext>
                  </a:extLst>
                </a:gridCol>
                <a:gridCol w="1193800">
                  <a:extLst>
                    <a:ext uri="{9D8B030D-6E8A-4147-A177-3AD203B41FA5}">
                      <a16:colId xmlns:a16="http://schemas.microsoft.com/office/drawing/2014/main" val="3392276071"/>
                    </a:ext>
                  </a:extLst>
                </a:gridCol>
                <a:gridCol w="1193800">
                  <a:extLst>
                    <a:ext uri="{9D8B030D-6E8A-4147-A177-3AD203B41FA5}">
                      <a16:colId xmlns:a16="http://schemas.microsoft.com/office/drawing/2014/main" val="1233502231"/>
                    </a:ext>
                  </a:extLst>
                </a:gridCol>
                <a:gridCol w="1193800">
                  <a:extLst>
                    <a:ext uri="{9D8B030D-6E8A-4147-A177-3AD203B41FA5}">
                      <a16:colId xmlns:a16="http://schemas.microsoft.com/office/drawing/2014/main" val="656611389"/>
                    </a:ext>
                  </a:extLst>
                </a:gridCol>
                <a:gridCol w="1193800">
                  <a:extLst>
                    <a:ext uri="{9D8B030D-6E8A-4147-A177-3AD203B41FA5}">
                      <a16:colId xmlns:a16="http://schemas.microsoft.com/office/drawing/2014/main" val="792652756"/>
                    </a:ext>
                  </a:extLst>
                </a:gridCol>
                <a:gridCol w="1193800">
                  <a:extLst>
                    <a:ext uri="{9D8B030D-6E8A-4147-A177-3AD203B41FA5}">
                      <a16:colId xmlns:a16="http://schemas.microsoft.com/office/drawing/2014/main" val="3790042225"/>
                    </a:ext>
                  </a:extLst>
                </a:gridCol>
              </a:tblGrid>
              <a:tr h="379178">
                <a:tc>
                  <a:txBody>
                    <a:bodyPr/>
                    <a:lstStyle/>
                    <a:p>
                      <a:pPr algn="l" fontAlgn="ctr"/>
                      <a:r>
                        <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Current Share Price</a:t>
                      </a:r>
                      <a:endParaRPr lang="en-CA"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$85.90</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$118.60</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$65.10</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$153.00</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$97.40</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$104.70</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81939056"/>
                  </a:ext>
                </a:extLst>
              </a:tr>
              <a:tr h="379178">
                <a:tc>
                  <a:txBody>
                    <a:bodyPr/>
                    <a:lstStyle/>
                    <a:p>
                      <a:pPr algn="l" fontAlgn="ctr"/>
                      <a:r>
                        <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Current Enterprise Value ($000)</a:t>
                      </a:r>
                      <a:endParaRPr lang="en-CA"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19,137</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24,940</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3,300</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5,915</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8,594</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53,891</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36887108"/>
                  </a:ext>
                </a:extLst>
              </a:tr>
              <a:tr h="379178">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2019E EBITDA ($000)</a:t>
                      </a:r>
                      <a:endParaRPr lang="en-CA"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825</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1,154</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359</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307</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594</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3,071</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01757908"/>
                  </a:ext>
                </a:extLst>
              </a:tr>
              <a:tr h="89355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Global Market Exposure</a:t>
                      </a:r>
                    </a:p>
                    <a:p>
                      <a:pPr marL="0" marR="0" lvl="0" indent="0" algn="l" defTabSz="914400" rtl="0" eaLnBrk="1" fontAlgn="ctr" latinLnBrk="0" hangingPunct="1">
                        <a:lnSpc>
                          <a:spcPct val="100000"/>
                        </a:lnSpc>
                        <a:spcBef>
                          <a:spcPts val="0"/>
                        </a:spcBef>
                        <a:spcAft>
                          <a:spcPts val="0"/>
                        </a:spcAft>
                        <a:buClrTx/>
                        <a:buSzTx/>
                        <a:buFontTx/>
                        <a:buNone/>
                        <a:tabLst/>
                        <a:defRPr/>
                      </a:pPr>
                      <a:endPar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lang="en-CA"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1359520"/>
                  </a:ext>
                </a:extLst>
              </a:tr>
            </a:tbl>
          </a:graphicData>
        </a:graphic>
      </p:graphicFrame>
      <p:pic>
        <p:nvPicPr>
          <p:cNvPr id="21" name="Picture 20">
            <a:extLst>
              <a:ext uri="{FF2B5EF4-FFF2-40B4-BE49-F238E27FC236}">
                <a16:creationId xmlns:a16="http://schemas.microsoft.com/office/drawing/2014/main" id="{ACE12130-73E6-4810-9BD2-35DCE75C73D2}"/>
              </a:ext>
            </a:extLst>
          </p:cNvPr>
          <p:cNvPicPr>
            <a:picLocks noChangeAspect="1"/>
          </p:cNvPicPr>
          <p:nvPr/>
        </p:nvPicPr>
        <p:blipFill rotWithShape="1">
          <a:blip r:embed="rId3"/>
          <a:srcRect l="19806" t="87894" r="18821" b="1639"/>
          <a:stretch/>
        </p:blipFill>
        <p:spPr>
          <a:xfrm>
            <a:off x="364366" y="5287922"/>
            <a:ext cx="2973653" cy="307437"/>
          </a:xfrm>
          <a:prstGeom prst="rect">
            <a:avLst/>
          </a:prstGeom>
        </p:spPr>
      </p:pic>
      <p:pic>
        <p:nvPicPr>
          <p:cNvPr id="9" name="Picture 8">
            <a:extLst>
              <a:ext uri="{FF2B5EF4-FFF2-40B4-BE49-F238E27FC236}">
                <a16:creationId xmlns:a16="http://schemas.microsoft.com/office/drawing/2014/main" id="{B8F94986-D059-4AD8-B6D2-F0F9BDB56F49}"/>
              </a:ext>
            </a:extLst>
          </p:cNvPr>
          <p:cNvPicPr>
            <a:picLocks noChangeAspect="1"/>
          </p:cNvPicPr>
          <p:nvPr/>
        </p:nvPicPr>
        <p:blipFill>
          <a:blip r:embed="rId4"/>
          <a:stretch>
            <a:fillRect/>
          </a:stretch>
        </p:blipFill>
        <p:spPr>
          <a:xfrm>
            <a:off x="3142620" y="4812567"/>
            <a:ext cx="8746431" cy="1412741"/>
          </a:xfrm>
          <a:prstGeom prst="rect">
            <a:avLst/>
          </a:prstGeom>
        </p:spPr>
      </p:pic>
    </p:spTree>
    <p:extLst>
      <p:ext uri="{BB962C8B-B14F-4D97-AF65-F5344CB8AC3E}">
        <p14:creationId xmlns:p14="http://schemas.microsoft.com/office/powerpoint/2010/main" val="63932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E5F5C2-F365-4C21-947C-EBA33248028F}"/>
              </a:ext>
            </a:extLst>
          </p:cNvPr>
          <p:cNvPicPr>
            <a:picLocks noChangeAspect="1"/>
          </p:cNvPicPr>
          <p:nvPr/>
        </p:nvPicPr>
        <p:blipFill>
          <a:blip r:embed="rId2"/>
          <a:stretch>
            <a:fillRect/>
          </a:stretch>
        </p:blipFill>
        <p:spPr>
          <a:xfrm>
            <a:off x="3623606" y="946899"/>
            <a:ext cx="7602188" cy="2482101"/>
          </a:xfrm>
          <a:prstGeom prst="rect">
            <a:avLst/>
          </a:prstGeom>
        </p:spPr>
      </p:pic>
      <p:sp>
        <p:nvSpPr>
          <p:cNvPr id="2" name="Title 1">
            <a:extLst>
              <a:ext uri="{FF2B5EF4-FFF2-40B4-BE49-F238E27FC236}">
                <a16:creationId xmlns:a16="http://schemas.microsoft.com/office/drawing/2014/main" id="{778AF292-EFCE-4D31-B97D-54BCDECF363E}"/>
              </a:ext>
            </a:extLst>
          </p:cNvPr>
          <p:cNvSpPr>
            <a:spLocks noGrp="1"/>
          </p:cNvSpPr>
          <p:nvPr>
            <p:ph type="title"/>
          </p:nvPr>
        </p:nvSpPr>
        <p:spPr/>
        <p:txBody>
          <a:bodyPr/>
          <a:lstStyle/>
          <a:p>
            <a:r>
              <a:rPr lang="en-US" dirty="0"/>
              <a:t>Precedents Analysis</a:t>
            </a:r>
            <a:endParaRPr lang="en-CA" dirty="0"/>
          </a:p>
        </p:txBody>
      </p:sp>
      <p:sp>
        <p:nvSpPr>
          <p:cNvPr id="4" name="Footer Placeholder 3">
            <a:extLst>
              <a:ext uri="{FF2B5EF4-FFF2-40B4-BE49-F238E27FC236}">
                <a16:creationId xmlns:a16="http://schemas.microsoft.com/office/drawing/2014/main" id="{690A0B94-C92A-4F10-A263-CF117518AF85}"/>
              </a:ext>
            </a:extLst>
          </p:cNvPr>
          <p:cNvSpPr>
            <a:spLocks noGrp="1"/>
          </p:cNvSpPr>
          <p:nvPr>
            <p:ph type="ftr" sz="quarter" idx="11"/>
          </p:nvPr>
        </p:nvSpPr>
        <p:spPr/>
        <p:txBody>
          <a:bodyPr/>
          <a:lstStyle/>
          <a:p>
            <a:r>
              <a:rPr lang="en-US"/>
              <a:t>Strictly Private and Confidential</a:t>
            </a:r>
            <a:endParaRPr lang="en-CA" dirty="0"/>
          </a:p>
        </p:txBody>
      </p:sp>
      <p:sp>
        <p:nvSpPr>
          <p:cNvPr id="5" name="Slide Number Placeholder 4">
            <a:extLst>
              <a:ext uri="{FF2B5EF4-FFF2-40B4-BE49-F238E27FC236}">
                <a16:creationId xmlns:a16="http://schemas.microsoft.com/office/drawing/2014/main" id="{0D78E85F-A96C-4C6B-A681-65AEA31013E2}"/>
              </a:ext>
            </a:extLst>
          </p:cNvPr>
          <p:cNvSpPr>
            <a:spLocks noGrp="1"/>
          </p:cNvSpPr>
          <p:nvPr>
            <p:ph type="sldNum" sz="quarter" idx="12"/>
          </p:nvPr>
        </p:nvSpPr>
        <p:spPr/>
        <p:txBody>
          <a:bodyPr/>
          <a:lstStyle/>
          <a:p>
            <a:fld id="{17B7F35F-8ECF-4F0B-B873-BF4290F02A5A}" type="slidenum">
              <a:rPr lang="en-CA" smtClean="0"/>
              <a:pPr/>
              <a:t>14</a:t>
            </a:fld>
            <a:endParaRPr lang="en-CA"/>
          </a:p>
        </p:txBody>
      </p:sp>
      <p:graphicFrame>
        <p:nvGraphicFramePr>
          <p:cNvPr id="6" name="Table 5">
            <a:extLst>
              <a:ext uri="{FF2B5EF4-FFF2-40B4-BE49-F238E27FC236}">
                <a16:creationId xmlns:a16="http://schemas.microsoft.com/office/drawing/2014/main" id="{7A8362F9-3788-4617-B203-36E22BF7A202}"/>
              </a:ext>
            </a:extLst>
          </p:cNvPr>
          <p:cNvGraphicFramePr>
            <a:graphicFrameLocks noGrp="1"/>
          </p:cNvGraphicFramePr>
          <p:nvPr>
            <p:extLst>
              <p:ext uri="{D42A27DB-BD31-4B8C-83A1-F6EECF244321}">
                <p14:modId xmlns:p14="http://schemas.microsoft.com/office/powerpoint/2010/main" val="3249934290"/>
              </p:ext>
            </p:extLst>
          </p:nvPr>
        </p:nvGraphicFramePr>
        <p:xfrm>
          <a:off x="302948" y="976487"/>
          <a:ext cx="2750353" cy="2516004"/>
        </p:xfrm>
        <a:graphic>
          <a:graphicData uri="http://schemas.openxmlformats.org/drawingml/2006/table">
            <a:tbl>
              <a:tblPr>
                <a:tableStyleId>{5C22544A-7EE6-4342-B048-85BDC9FD1C3A}</a:tableStyleId>
              </a:tblPr>
              <a:tblGrid>
                <a:gridCol w="1898072">
                  <a:extLst>
                    <a:ext uri="{9D8B030D-6E8A-4147-A177-3AD203B41FA5}">
                      <a16:colId xmlns:a16="http://schemas.microsoft.com/office/drawing/2014/main" val="3025472544"/>
                    </a:ext>
                  </a:extLst>
                </a:gridCol>
                <a:gridCol w="852281">
                  <a:extLst>
                    <a:ext uri="{9D8B030D-6E8A-4147-A177-3AD203B41FA5}">
                      <a16:colId xmlns:a16="http://schemas.microsoft.com/office/drawing/2014/main" val="3590859006"/>
                    </a:ext>
                  </a:extLst>
                </a:gridCol>
              </a:tblGrid>
              <a:tr h="279556">
                <a:tc>
                  <a:txBody>
                    <a:bodyPr/>
                    <a:lstStyle/>
                    <a:p>
                      <a:pPr algn="l" fontAlgn="ctr"/>
                      <a:r>
                        <a:rPr lang="en-US"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Valuation ($000)</a:t>
                      </a:r>
                      <a:endParaRPr lang="en-CA"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ctr"/>
                      <a:endParaRPr lang="en-CA"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965175548"/>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Precedents EV/EBITDA</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18.7x</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7991055"/>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2019 EBITDA</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3,071</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1804966"/>
                  </a:ext>
                </a:extLst>
              </a:tr>
              <a:tr h="27955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Implied EV</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57,442</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12570537"/>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Debt</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11,411</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91184309"/>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Cash</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35,799</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6905838"/>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Equity Value</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81,830</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7684896"/>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Shares Outstanding (000)</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369</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02761006"/>
                  </a:ext>
                </a:extLst>
              </a:tr>
              <a:tr h="27955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Equity Value/Share</a:t>
                      </a:r>
                      <a:endParaRPr lang="en-CA"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$221.76</a:t>
                      </a:r>
                      <a:endParaRPr lang="en-CA"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52277429"/>
                  </a:ext>
                </a:extLst>
              </a:tr>
            </a:tbl>
          </a:graphicData>
        </a:graphic>
      </p:graphicFrame>
      <p:graphicFrame>
        <p:nvGraphicFramePr>
          <p:cNvPr id="7" name="Table 6">
            <a:extLst>
              <a:ext uri="{FF2B5EF4-FFF2-40B4-BE49-F238E27FC236}">
                <a16:creationId xmlns:a16="http://schemas.microsoft.com/office/drawing/2014/main" id="{9D9BB060-0AB2-47EC-AB5C-A79B87C7ECC1}"/>
              </a:ext>
            </a:extLst>
          </p:cNvPr>
          <p:cNvGraphicFramePr>
            <a:graphicFrameLocks noGrp="1"/>
          </p:cNvGraphicFramePr>
          <p:nvPr>
            <p:extLst>
              <p:ext uri="{D42A27DB-BD31-4B8C-83A1-F6EECF244321}">
                <p14:modId xmlns:p14="http://schemas.microsoft.com/office/powerpoint/2010/main" val="3300665574"/>
              </p:ext>
            </p:extLst>
          </p:nvPr>
        </p:nvGraphicFramePr>
        <p:xfrm>
          <a:off x="302949" y="3696342"/>
          <a:ext cx="10385178" cy="2031087"/>
        </p:xfrm>
        <a:graphic>
          <a:graphicData uri="http://schemas.openxmlformats.org/drawingml/2006/table">
            <a:tbl>
              <a:tblPr>
                <a:tableStyleId>{5C22544A-7EE6-4342-B048-85BDC9FD1C3A}</a:tableStyleId>
              </a:tblPr>
              <a:tblGrid>
                <a:gridCol w="3483294">
                  <a:extLst>
                    <a:ext uri="{9D8B030D-6E8A-4147-A177-3AD203B41FA5}">
                      <a16:colId xmlns:a16="http://schemas.microsoft.com/office/drawing/2014/main" val="99909104"/>
                    </a:ext>
                  </a:extLst>
                </a:gridCol>
                <a:gridCol w="1725471">
                  <a:extLst>
                    <a:ext uri="{9D8B030D-6E8A-4147-A177-3AD203B41FA5}">
                      <a16:colId xmlns:a16="http://schemas.microsoft.com/office/drawing/2014/main" val="625910587"/>
                    </a:ext>
                  </a:extLst>
                </a:gridCol>
                <a:gridCol w="1725471">
                  <a:extLst>
                    <a:ext uri="{9D8B030D-6E8A-4147-A177-3AD203B41FA5}">
                      <a16:colId xmlns:a16="http://schemas.microsoft.com/office/drawing/2014/main" val="3392276071"/>
                    </a:ext>
                  </a:extLst>
                </a:gridCol>
                <a:gridCol w="1725471">
                  <a:extLst>
                    <a:ext uri="{9D8B030D-6E8A-4147-A177-3AD203B41FA5}">
                      <a16:colId xmlns:a16="http://schemas.microsoft.com/office/drawing/2014/main" val="1233502231"/>
                    </a:ext>
                  </a:extLst>
                </a:gridCol>
                <a:gridCol w="1725471">
                  <a:extLst>
                    <a:ext uri="{9D8B030D-6E8A-4147-A177-3AD203B41FA5}">
                      <a16:colId xmlns:a16="http://schemas.microsoft.com/office/drawing/2014/main" val="656611389"/>
                    </a:ext>
                  </a:extLst>
                </a:gridCol>
              </a:tblGrid>
              <a:tr h="379178">
                <a:tc>
                  <a:txBody>
                    <a:bodyPr/>
                    <a:lstStyle/>
                    <a:p>
                      <a:pPr algn="l" fontAlgn="ctr"/>
                      <a:r>
                        <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Share Price</a:t>
                      </a:r>
                      <a:endParaRPr lang="en-CA"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$71.25</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$118.60</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$65.10</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$153.00</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81939056"/>
                  </a:ext>
                </a:extLst>
              </a:tr>
              <a:tr h="379178">
                <a:tc>
                  <a:txBody>
                    <a:bodyPr/>
                    <a:lstStyle/>
                    <a:p>
                      <a:pPr algn="l" fontAlgn="ctr"/>
                      <a:r>
                        <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Transaction (Enterprise) Value ($000)</a:t>
                      </a:r>
                      <a:endParaRPr lang="en-CA"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15,900</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28,250</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7,340</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57,442</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36887108"/>
                  </a:ext>
                </a:extLst>
              </a:tr>
              <a:tr h="379178">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2019E EBITDA ($000)</a:t>
                      </a:r>
                      <a:endParaRPr lang="en-CA"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825</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1,154</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594</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3,071</a:t>
                      </a: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01757908"/>
                  </a:ext>
                </a:extLst>
              </a:tr>
              <a:tr h="89355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Global Market Exposure</a:t>
                      </a:r>
                    </a:p>
                    <a:p>
                      <a:pPr marL="0" marR="0" lvl="0" indent="0" algn="l" defTabSz="914400" rtl="0" eaLnBrk="1" fontAlgn="ctr" latinLnBrk="0" hangingPunct="1">
                        <a:lnSpc>
                          <a:spcPct val="100000"/>
                        </a:lnSpc>
                        <a:spcBef>
                          <a:spcPts val="0"/>
                        </a:spcBef>
                        <a:spcAft>
                          <a:spcPts val="0"/>
                        </a:spcAft>
                        <a:buClrTx/>
                        <a:buSzTx/>
                        <a:buFontTx/>
                        <a:buNone/>
                        <a:tabLst/>
                        <a:defRPr/>
                      </a:pPr>
                      <a:endPar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lang="en-CA"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1359520"/>
                  </a:ext>
                </a:extLst>
              </a:tr>
            </a:tbl>
          </a:graphicData>
        </a:graphic>
      </p:graphicFrame>
      <p:pic>
        <p:nvPicPr>
          <p:cNvPr id="8" name="Picture 7">
            <a:extLst>
              <a:ext uri="{FF2B5EF4-FFF2-40B4-BE49-F238E27FC236}">
                <a16:creationId xmlns:a16="http://schemas.microsoft.com/office/drawing/2014/main" id="{393AEB73-5E46-41B3-86D1-5A79D2CCE215}"/>
              </a:ext>
            </a:extLst>
          </p:cNvPr>
          <p:cNvPicPr>
            <a:picLocks noChangeAspect="1"/>
          </p:cNvPicPr>
          <p:nvPr/>
        </p:nvPicPr>
        <p:blipFill rotWithShape="1">
          <a:blip r:embed="rId3"/>
          <a:srcRect l="19806" t="87894" r="18821" b="1639"/>
          <a:stretch/>
        </p:blipFill>
        <p:spPr>
          <a:xfrm>
            <a:off x="364366" y="5287922"/>
            <a:ext cx="2973653" cy="307437"/>
          </a:xfrm>
          <a:prstGeom prst="rect">
            <a:avLst/>
          </a:prstGeom>
        </p:spPr>
      </p:pic>
      <p:grpSp>
        <p:nvGrpSpPr>
          <p:cNvPr id="10" name="Group 9">
            <a:extLst>
              <a:ext uri="{FF2B5EF4-FFF2-40B4-BE49-F238E27FC236}">
                <a16:creationId xmlns:a16="http://schemas.microsoft.com/office/drawing/2014/main" id="{9938FAC2-5FAE-4DFE-8D32-9C80F227D28F}"/>
              </a:ext>
            </a:extLst>
          </p:cNvPr>
          <p:cNvGrpSpPr/>
          <p:nvPr/>
        </p:nvGrpSpPr>
        <p:grpSpPr>
          <a:xfrm>
            <a:off x="4164709" y="1493564"/>
            <a:ext cx="7910948" cy="276999"/>
            <a:chOff x="711197" y="1588698"/>
            <a:chExt cx="7910948" cy="276999"/>
          </a:xfrm>
        </p:grpSpPr>
        <p:cxnSp>
          <p:nvCxnSpPr>
            <p:cNvPr id="11" name="Straight Connector 10">
              <a:extLst>
                <a:ext uri="{FF2B5EF4-FFF2-40B4-BE49-F238E27FC236}">
                  <a16:creationId xmlns:a16="http://schemas.microsoft.com/office/drawing/2014/main" id="{432FAC98-C0E9-4EB8-B009-3FB4401136B9}"/>
                </a:ext>
              </a:extLst>
            </p:cNvPr>
            <p:cNvCxnSpPr>
              <a:cxnSpLocks/>
            </p:cNvCxnSpPr>
            <p:nvPr/>
          </p:nvCxnSpPr>
          <p:spPr>
            <a:xfrm>
              <a:off x="711197" y="1727198"/>
              <a:ext cx="6675120"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F9A897F-280A-4FE5-85B9-1BDF50DE21AA}"/>
                </a:ext>
              </a:extLst>
            </p:cNvPr>
            <p:cNvSpPr txBox="1"/>
            <p:nvPr/>
          </p:nvSpPr>
          <p:spPr>
            <a:xfrm>
              <a:off x="7368306" y="1588698"/>
              <a:ext cx="1253839" cy="276999"/>
            </a:xfrm>
            <a:prstGeom prst="rect">
              <a:avLst/>
            </a:prstGeom>
            <a:noFill/>
          </p:spPr>
          <p:txBody>
            <a:bodyPr wrap="square" rtlCol="0">
              <a:spAutoFit/>
            </a:bodyPr>
            <a:lstStyle/>
            <a:p>
              <a:r>
                <a:rPr lang="en-US" sz="12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Average: 18.7x</a:t>
              </a:r>
              <a:endParaRPr lang="en-CA" sz="12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pic>
        <p:nvPicPr>
          <p:cNvPr id="9" name="Picture 8">
            <a:extLst>
              <a:ext uri="{FF2B5EF4-FFF2-40B4-BE49-F238E27FC236}">
                <a16:creationId xmlns:a16="http://schemas.microsoft.com/office/drawing/2014/main" id="{E7B286BD-6DD6-4FA7-9FA3-8B0499A5F3C9}"/>
              </a:ext>
            </a:extLst>
          </p:cNvPr>
          <p:cNvPicPr>
            <a:picLocks noChangeAspect="1"/>
          </p:cNvPicPr>
          <p:nvPr/>
        </p:nvPicPr>
        <p:blipFill>
          <a:blip r:embed="rId4"/>
          <a:stretch>
            <a:fillRect/>
          </a:stretch>
        </p:blipFill>
        <p:spPr>
          <a:xfrm>
            <a:off x="3675272" y="4837704"/>
            <a:ext cx="7848722" cy="1382991"/>
          </a:xfrm>
          <a:prstGeom prst="rect">
            <a:avLst/>
          </a:prstGeom>
        </p:spPr>
      </p:pic>
    </p:spTree>
    <p:extLst>
      <p:ext uri="{BB962C8B-B14F-4D97-AF65-F5344CB8AC3E}">
        <p14:creationId xmlns:p14="http://schemas.microsoft.com/office/powerpoint/2010/main" val="1909629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84A1-A40B-45C9-8D5A-89AE0D766E0C}"/>
              </a:ext>
            </a:extLst>
          </p:cNvPr>
          <p:cNvSpPr>
            <a:spLocks noGrp="1"/>
          </p:cNvSpPr>
          <p:nvPr>
            <p:ph type="title"/>
          </p:nvPr>
        </p:nvSpPr>
        <p:spPr/>
        <p:txBody>
          <a:bodyPr/>
          <a:lstStyle/>
          <a:p>
            <a:r>
              <a:rPr lang="en-US" dirty="0"/>
              <a:t>DCF Analysis</a:t>
            </a:r>
            <a:endParaRPr lang="en-CA" dirty="0"/>
          </a:p>
        </p:txBody>
      </p:sp>
      <p:graphicFrame>
        <p:nvGraphicFramePr>
          <p:cNvPr id="6" name="Content Placeholder 5">
            <a:extLst>
              <a:ext uri="{FF2B5EF4-FFF2-40B4-BE49-F238E27FC236}">
                <a16:creationId xmlns:a16="http://schemas.microsoft.com/office/drawing/2014/main" id="{DACCEB19-A233-4FFD-816C-D782B250C5BA}"/>
              </a:ext>
            </a:extLst>
          </p:cNvPr>
          <p:cNvGraphicFramePr>
            <a:graphicFrameLocks noGrp="1"/>
          </p:cNvGraphicFramePr>
          <p:nvPr>
            <p:ph idx="1"/>
            <p:extLst>
              <p:ext uri="{D42A27DB-BD31-4B8C-83A1-F6EECF244321}">
                <p14:modId xmlns:p14="http://schemas.microsoft.com/office/powerpoint/2010/main" val="3640596203"/>
              </p:ext>
            </p:extLst>
          </p:nvPr>
        </p:nvGraphicFramePr>
        <p:xfrm>
          <a:off x="163944" y="1321160"/>
          <a:ext cx="8513628" cy="2438040"/>
        </p:xfrm>
        <a:graphic>
          <a:graphicData uri="http://schemas.openxmlformats.org/drawingml/2006/table">
            <a:tbl>
              <a:tblPr>
                <a:tableStyleId>{5C22544A-7EE6-4342-B048-85BDC9FD1C3A}</a:tableStyleId>
              </a:tblPr>
              <a:tblGrid>
                <a:gridCol w="2320638">
                  <a:extLst>
                    <a:ext uri="{9D8B030D-6E8A-4147-A177-3AD203B41FA5}">
                      <a16:colId xmlns:a16="http://schemas.microsoft.com/office/drawing/2014/main" val="2542347683"/>
                    </a:ext>
                  </a:extLst>
                </a:gridCol>
                <a:gridCol w="619299">
                  <a:extLst>
                    <a:ext uri="{9D8B030D-6E8A-4147-A177-3AD203B41FA5}">
                      <a16:colId xmlns:a16="http://schemas.microsoft.com/office/drawing/2014/main" val="3811541962"/>
                    </a:ext>
                  </a:extLst>
                </a:gridCol>
                <a:gridCol w="619299">
                  <a:extLst>
                    <a:ext uri="{9D8B030D-6E8A-4147-A177-3AD203B41FA5}">
                      <a16:colId xmlns:a16="http://schemas.microsoft.com/office/drawing/2014/main" val="3477925757"/>
                    </a:ext>
                  </a:extLst>
                </a:gridCol>
                <a:gridCol w="619299">
                  <a:extLst>
                    <a:ext uri="{9D8B030D-6E8A-4147-A177-3AD203B41FA5}">
                      <a16:colId xmlns:a16="http://schemas.microsoft.com/office/drawing/2014/main" val="3308091473"/>
                    </a:ext>
                  </a:extLst>
                </a:gridCol>
                <a:gridCol w="619299">
                  <a:extLst>
                    <a:ext uri="{9D8B030D-6E8A-4147-A177-3AD203B41FA5}">
                      <a16:colId xmlns:a16="http://schemas.microsoft.com/office/drawing/2014/main" val="979928496"/>
                    </a:ext>
                  </a:extLst>
                </a:gridCol>
                <a:gridCol w="619299">
                  <a:extLst>
                    <a:ext uri="{9D8B030D-6E8A-4147-A177-3AD203B41FA5}">
                      <a16:colId xmlns:a16="http://schemas.microsoft.com/office/drawing/2014/main" val="1397561964"/>
                    </a:ext>
                  </a:extLst>
                </a:gridCol>
                <a:gridCol w="619299">
                  <a:extLst>
                    <a:ext uri="{9D8B030D-6E8A-4147-A177-3AD203B41FA5}">
                      <a16:colId xmlns:a16="http://schemas.microsoft.com/office/drawing/2014/main" val="3439523044"/>
                    </a:ext>
                  </a:extLst>
                </a:gridCol>
                <a:gridCol w="619299">
                  <a:extLst>
                    <a:ext uri="{9D8B030D-6E8A-4147-A177-3AD203B41FA5}">
                      <a16:colId xmlns:a16="http://schemas.microsoft.com/office/drawing/2014/main" val="1145569118"/>
                    </a:ext>
                  </a:extLst>
                </a:gridCol>
                <a:gridCol w="619299">
                  <a:extLst>
                    <a:ext uri="{9D8B030D-6E8A-4147-A177-3AD203B41FA5}">
                      <a16:colId xmlns:a16="http://schemas.microsoft.com/office/drawing/2014/main" val="3515868081"/>
                    </a:ext>
                  </a:extLst>
                </a:gridCol>
                <a:gridCol w="619299">
                  <a:extLst>
                    <a:ext uri="{9D8B030D-6E8A-4147-A177-3AD203B41FA5}">
                      <a16:colId xmlns:a16="http://schemas.microsoft.com/office/drawing/2014/main" val="3395968514"/>
                    </a:ext>
                  </a:extLst>
                </a:gridCol>
                <a:gridCol w="619299">
                  <a:extLst>
                    <a:ext uri="{9D8B030D-6E8A-4147-A177-3AD203B41FA5}">
                      <a16:colId xmlns:a16="http://schemas.microsoft.com/office/drawing/2014/main" val="910478804"/>
                    </a:ext>
                  </a:extLst>
                </a:gridCol>
              </a:tblGrid>
              <a:tr h="221640">
                <a:tc>
                  <a:txBody>
                    <a:bodyPr/>
                    <a:lstStyle/>
                    <a:p>
                      <a:pPr algn="l" fontAlgn="ctr"/>
                      <a:r>
                        <a:rPr lang="en-CA" sz="1000" b="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Free Cash Flows</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2019</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2020</a:t>
                      </a: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2021</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2022</a:t>
                      </a: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2023</a:t>
                      </a: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2024</a:t>
                      </a: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2025</a:t>
                      </a: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2026</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2027</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2028</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8371402"/>
                  </a:ext>
                </a:extLst>
              </a:tr>
              <a:tr h="221640">
                <a:tc>
                  <a:txBody>
                    <a:bodyPr/>
                    <a:lstStyle/>
                    <a:p>
                      <a:pPr algn="l" fontAlgn="ctr"/>
                      <a:r>
                        <a:rPr lang="en-CA" sz="100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Total Revenue</a:t>
                      </a:r>
                      <a:endPar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23,822</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24,671</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25,380</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26,194</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31,598</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33,239</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36,508</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39,863</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45,771</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48,989</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82895871"/>
                  </a:ext>
                </a:extLst>
              </a:tr>
              <a:tr h="221640">
                <a:tc>
                  <a:txBody>
                    <a:bodyPr/>
                    <a:lstStyle/>
                    <a:p>
                      <a:pPr algn="l" fontAlgn="ctr"/>
                      <a:r>
                        <a:rPr lang="en-CA" sz="100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COGS</a:t>
                      </a:r>
                      <a:endPar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18,460</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19,277</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20,093</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21,892</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28,482</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29,983</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31,647</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32,879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35,078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40,710</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56423946"/>
                  </a:ext>
                </a:extLst>
              </a:tr>
              <a:tr h="221640">
                <a:tc>
                  <a:txBody>
                    <a:bodyPr/>
                    <a:lstStyle/>
                    <a:p>
                      <a:pPr algn="l" fontAlgn="ctr"/>
                      <a:r>
                        <a:rPr lang="en-CA" sz="100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Total Operating Expenses</a:t>
                      </a:r>
                      <a:endPar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1,170</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1,330</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1,684</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1,585</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2,511</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2,349</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3,278</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3,960</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4,207</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4,543</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9813978"/>
                  </a:ext>
                </a:extLst>
              </a:tr>
              <a:tr h="221640">
                <a:tc>
                  <a:txBody>
                    <a:bodyPr/>
                    <a:lstStyle/>
                    <a:p>
                      <a:pPr algn="l" fontAlgn="ctr"/>
                      <a:r>
                        <a:rPr lang="en-CA" sz="100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EBIT</a:t>
                      </a:r>
                      <a:endPar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4,192</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4,064</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3,603</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2,717</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605</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907</a:t>
                      </a:r>
                      <a:endPar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1,583</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3,024</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6,486</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3,736</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49612773"/>
                  </a:ext>
                </a:extLst>
              </a:tr>
              <a:tr h="221640">
                <a:tc>
                  <a:txBody>
                    <a:bodyPr/>
                    <a:lstStyle/>
                    <a:p>
                      <a:pPr algn="l" fontAlgn="ctr"/>
                      <a:r>
                        <a:rPr lang="en-CA" sz="100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Less: Cash Taxes</a:t>
                      </a:r>
                      <a:endPar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1,174</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1,138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1,009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761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a:t>
                      </a: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54</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443</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847</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1,816</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1,046</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4427382"/>
                  </a:ext>
                </a:extLst>
              </a:tr>
              <a:tr h="221640">
                <a:tc>
                  <a:txBody>
                    <a:bodyPr/>
                    <a:lstStyle/>
                    <a:p>
                      <a:pPr algn="l" fontAlgn="ctr"/>
                      <a:r>
                        <a:rPr lang="en-CA" sz="100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Plus: D&amp;A &amp; Non-Cash Expenses</a:t>
                      </a:r>
                      <a:endPar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53</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30</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27</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88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96</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115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128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22952246"/>
                  </a:ext>
                </a:extLst>
              </a:tr>
              <a:tr h="221640">
                <a:tc>
                  <a:txBody>
                    <a:bodyPr/>
                    <a:lstStyle/>
                    <a:p>
                      <a:pPr algn="l" fontAlgn="ctr"/>
                      <a:r>
                        <a:rPr lang="en-CA" sz="100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Less: Capex</a:t>
                      </a:r>
                      <a:endPar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56</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61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65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72</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81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95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105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46928125"/>
                  </a:ext>
                </a:extLst>
              </a:tr>
              <a:tr h="221640">
                <a:tc>
                  <a:txBody>
                    <a:bodyPr/>
                    <a:lstStyle/>
                    <a:p>
                      <a:pPr algn="l" fontAlgn="ctr"/>
                      <a:r>
                        <a:rPr lang="en-CA" sz="100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Less: Stock-Based Compensation</a:t>
                      </a:r>
                      <a:endPar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32</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34</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40</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57</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9682630"/>
                  </a:ext>
                </a:extLst>
              </a:tr>
              <a:tr h="221640">
                <a:tc>
                  <a:txBody>
                    <a:bodyPr/>
                    <a:lstStyle/>
                    <a:p>
                      <a:pPr algn="l" fontAlgn="ctr"/>
                      <a:r>
                        <a:rPr lang="en-US" sz="100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Less: Changes in Net Working Capital</a:t>
                      </a:r>
                      <a:endParaRPr lang="en-US"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232</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53</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(36)</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653</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190</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(597)</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(562)</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(1,248)</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(1,730)</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0033819"/>
                  </a:ext>
                </a:extLst>
              </a:tr>
              <a:tr h="221640">
                <a:tc>
                  <a:txBody>
                    <a:bodyPr/>
                    <a:lstStyle/>
                    <a:p>
                      <a:pPr algn="l"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Unlevered FCF</a:t>
                      </a:r>
                      <a:endParaRPr lang="en-CA" sz="1000" b="1"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2,159</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2,899</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2,495</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1,940</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(231)</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4</a:t>
                      </a: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46</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1,723</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2,722</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5,856</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4,377</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267418"/>
                  </a:ext>
                </a:extLst>
              </a:tr>
            </a:tbl>
          </a:graphicData>
        </a:graphic>
      </p:graphicFrame>
      <p:sp>
        <p:nvSpPr>
          <p:cNvPr id="4" name="Footer Placeholder 3">
            <a:extLst>
              <a:ext uri="{FF2B5EF4-FFF2-40B4-BE49-F238E27FC236}">
                <a16:creationId xmlns:a16="http://schemas.microsoft.com/office/drawing/2014/main" id="{A663DBD9-6E48-486D-A3B8-92E7A913CDB4}"/>
              </a:ext>
            </a:extLst>
          </p:cNvPr>
          <p:cNvSpPr>
            <a:spLocks noGrp="1"/>
          </p:cNvSpPr>
          <p:nvPr>
            <p:ph type="ftr" sz="quarter" idx="11"/>
          </p:nvPr>
        </p:nvSpPr>
        <p:spPr/>
        <p:txBody>
          <a:bodyPr/>
          <a:lstStyle/>
          <a:p>
            <a:r>
              <a:rPr lang="en-US"/>
              <a:t>Strictly Private and Confidential</a:t>
            </a:r>
            <a:endParaRPr lang="en-CA" dirty="0"/>
          </a:p>
        </p:txBody>
      </p:sp>
      <p:sp>
        <p:nvSpPr>
          <p:cNvPr id="5" name="Slide Number Placeholder 4">
            <a:extLst>
              <a:ext uri="{FF2B5EF4-FFF2-40B4-BE49-F238E27FC236}">
                <a16:creationId xmlns:a16="http://schemas.microsoft.com/office/drawing/2014/main" id="{30BDED9E-4D98-465B-A3A8-DEF04FF2B5AB}"/>
              </a:ext>
            </a:extLst>
          </p:cNvPr>
          <p:cNvSpPr>
            <a:spLocks noGrp="1"/>
          </p:cNvSpPr>
          <p:nvPr>
            <p:ph type="sldNum" sz="quarter" idx="12"/>
          </p:nvPr>
        </p:nvSpPr>
        <p:spPr/>
        <p:txBody>
          <a:bodyPr/>
          <a:lstStyle/>
          <a:p>
            <a:fld id="{17B7F35F-8ECF-4F0B-B873-BF4290F02A5A}" type="slidenum">
              <a:rPr lang="en-CA" smtClean="0"/>
              <a:pPr/>
              <a:t>15</a:t>
            </a:fld>
            <a:endParaRPr lang="en-CA"/>
          </a:p>
        </p:txBody>
      </p:sp>
      <p:sp>
        <p:nvSpPr>
          <p:cNvPr id="7" name="TextBox 6">
            <a:extLst>
              <a:ext uri="{FF2B5EF4-FFF2-40B4-BE49-F238E27FC236}">
                <a16:creationId xmlns:a16="http://schemas.microsoft.com/office/drawing/2014/main" id="{EB3BA52E-BDDE-4AAB-8AB8-4396C1F851DA}"/>
              </a:ext>
            </a:extLst>
          </p:cNvPr>
          <p:cNvSpPr txBox="1"/>
          <p:nvPr/>
        </p:nvSpPr>
        <p:spPr>
          <a:xfrm>
            <a:off x="163945" y="962585"/>
            <a:ext cx="8513619" cy="307777"/>
          </a:xfrm>
          <a:prstGeom prst="rect">
            <a:avLst/>
          </a:prstGeom>
          <a:solidFill>
            <a:schemeClr val="tx2"/>
          </a:solidFill>
          <a:ln>
            <a:no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Key Assumptions ($000)</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8" name="TextBox 7">
            <a:extLst>
              <a:ext uri="{FF2B5EF4-FFF2-40B4-BE49-F238E27FC236}">
                <a16:creationId xmlns:a16="http://schemas.microsoft.com/office/drawing/2014/main" id="{70B1BAE2-8B57-4EC0-9F2E-083D2D58106C}"/>
              </a:ext>
            </a:extLst>
          </p:cNvPr>
          <p:cNvSpPr txBox="1"/>
          <p:nvPr/>
        </p:nvSpPr>
        <p:spPr>
          <a:xfrm>
            <a:off x="163945" y="4008985"/>
            <a:ext cx="8513619" cy="307777"/>
          </a:xfrm>
          <a:prstGeom prst="rect">
            <a:avLst/>
          </a:prstGeom>
          <a:solidFill>
            <a:schemeClr val="tx2"/>
          </a:solidFill>
          <a:ln>
            <a:no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Sensitivity Analysis</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9" name="TextBox 8">
            <a:extLst>
              <a:ext uri="{FF2B5EF4-FFF2-40B4-BE49-F238E27FC236}">
                <a16:creationId xmlns:a16="http://schemas.microsoft.com/office/drawing/2014/main" id="{12CDFF53-4301-4886-AFE2-851B227C17CC}"/>
              </a:ext>
            </a:extLst>
          </p:cNvPr>
          <p:cNvSpPr txBox="1"/>
          <p:nvPr/>
        </p:nvSpPr>
        <p:spPr>
          <a:xfrm>
            <a:off x="163945" y="4396556"/>
            <a:ext cx="4211781" cy="276999"/>
          </a:xfrm>
          <a:prstGeom prst="rect">
            <a:avLst/>
          </a:prstGeom>
          <a:solidFill>
            <a:schemeClr val="bg2"/>
          </a:solidFill>
          <a:ln>
            <a:noFill/>
          </a:ln>
        </p:spPr>
        <p:txBody>
          <a:bodyPr wrap="square" rtlCol="0">
            <a:spAutoFit/>
          </a:bodyPr>
          <a:lstStyle/>
          <a:p>
            <a:pPr algn="ctr"/>
            <a:r>
              <a:rPr lang="en-US" sz="12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DCF – Exit Multiple</a:t>
            </a:r>
            <a:endParaRPr lang="en-CA" sz="12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0" name="TextBox 9">
            <a:extLst>
              <a:ext uri="{FF2B5EF4-FFF2-40B4-BE49-F238E27FC236}">
                <a16:creationId xmlns:a16="http://schemas.microsoft.com/office/drawing/2014/main" id="{46D6A8D5-9E0C-4307-8447-60D1ED61D208}"/>
              </a:ext>
            </a:extLst>
          </p:cNvPr>
          <p:cNvSpPr txBox="1"/>
          <p:nvPr/>
        </p:nvSpPr>
        <p:spPr>
          <a:xfrm>
            <a:off x="4465783" y="4396555"/>
            <a:ext cx="4211782" cy="276999"/>
          </a:xfrm>
          <a:prstGeom prst="rect">
            <a:avLst/>
          </a:prstGeom>
          <a:solidFill>
            <a:schemeClr val="bg2"/>
          </a:solidFill>
          <a:ln>
            <a:noFill/>
          </a:ln>
        </p:spPr>
        <p:txBody>
          <a:bodyPr wrap="square" rtlCol="0">
            <a:spAutoFit/>
          </a:bodyPr>
          <a:lstStyle/>
          <a:p>
            <a:pPr algn="ctr"/>
            <a:r>
              <a:rPr lang="en-US" sz="12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DCF – Perpetuity</a:t>
            </a:r>
            <a:endParaRPr lang="en-CA" sz="12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aphicFrame>
        <p:nvGraphicFramePr>
          <p:cNvPr id="11" name="Table 10">
            <a:extLst>
              <a:ext uri="{FF2B5EF4-FFF2-40B4-BE49-F238E27FC236}">
                <a16:creationId xmlns:a16="http://schemas.microsoft.com/office/drawing/2014/main" id="{A2E657F3-2A2C-4698-91E2-6020D6AC00AE}"/>
              </a:ext>
            </a:extLst>
          </p:cNvPr>
          <p:cNvGraphicFramePr>
            <a:graphicFrameLocks noGrp="1"/>
          </p:cNvGraphicFramePr>
          <p:nvPr>
            <p:extLst>
              <p:ext uri="{D42A27DB-BD31-4B8C-83A1-F6EECF244321}">
                <p14:modId xmlns:p14="http://schemas.microsoft.com/office/powerpoint/2010/main" val="3400075139"/>
              </p:ext>
            </p:extLst>
          </p:nvPr>
        </p:nvGraphicFramePr>
        <p:xfrm>
          <a:off x="163944" y="4673555"/>
          <a:ext cx="4211782" cy="1478855"/>
        </p:xfrm>
        <a:graphic>
          <a:graphicData uri="http://schemas.openxmlformats.org/drawingml/2006/table">
            <a:tbl>
              <a:tblPr>
                <a:tableStyleId>{5C22544A-7EE6-4342-B048-85BDC9FD1C3A}</a:tableStyleId>
              </a:tblPr>
              <a:tblGrid>
                <a:gridCol w="430053">
                  <a:extLst>
                    <a:ext uri="{9D8B030D-6E8A-4147-A177-3AD203B41FA5}">
                      <a16:colId xmlns:a16="http://schemas.microsoft.com/office/drawing/2014/main" val="3244855364"/>
                    </a:ext>
                  </a:extLst>
                </a:gridCol>
                <a:gridCol w="441429">
                  <a:extLst>
                    <a:ext uri="{9D8B030D-6E8A-4147-A177-3AD203B41FA5}">
                      <a16:colId xmlns:a16="http://schemas.microsoft.com/office/drawing/2014/main" val="2826295024"/>
                    </a:ext>
                  </a:extLst>
                </a:gridCol>
                <a:gridCol w="668060">
                  <a:extLst>
                    <a:ext uri="{9D8B030D-6E8A-4147-A177-3AD203B41FA5}">
                      <a16:colId xmlns:a16="http://schemas.microsoft.com/office/drawing/2014/main" val="2466020008"/>
                    </a:ext>
                  </a:extLst>
                </a:gridCol>
                <a:gridCol w="668060">
                  <a:extLst>
                    <a:ext uri="{9D8B030D-6E8A-4147-A177-3AD203B41FA5}">
                      <a16:colId xmlns:a16="http://schemas.microsoft.com/office/drawing/2014/main" val="2182607304"/>
                    </a:ext>
                  </a:extLst>
                </a:gridCol>
                <a:gridCol w="668060">
                  <a:extLst>
                    <a:ext uri="{9D8B030D-6E8A-4147-A177-3AD203B41FA5}">
                      <a16:colId xmlns:a16="http://schemas.microsoft.com/office/drawing/2014/main" val="755980913"/>
                    </a:ext>
                  </a:extLst>
                </a:gridCol>
                <a:gridCol w="668060">
                  <a:extLst>
                    <a:ext uri="{9D8B030D-6E8A-4147-A177-3AD203B41FA5}">
                      <a16:colId xmlns:a16="http://schemas.microsoft.com/office/drawing/2014/main" val="1492991649"/>
                    </a:ext>
                  </a:extLst>
                </a:gridCol>
                <a:gridCol w="668060">
                  <a:extLst>
                    <a:ext uri="{9D8B030D-6E8A-4147-A177-3AD203B41FA5}">
                      <a16:colId xmlns:a16="http://schemas.microsoft.com/office/drawing/2014/main" val="3612508038"/>
                    </a:ext>
                  </a:extLst>
                </a:gridCol>
              </a:tblGrid>
              <a:tr h="211265">
                <a:tc>
                  <a:txBody>
                    <a:bodyPr/>
                    <a:lstStyle/>
                    <a:p>
                      <a:pPr algn="l" fontAlgn="ctr"/>
                      <a:endPar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endPar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5">
                  <a:txBody>
                    <a:bodyPr/>
                    <a:lstStyle/>
                    <a:p>
                      <a:pPr algn="ct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EV/EBITDA</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686254321"/>
                  </a:ext>
                </a:extLst>
              </a:tr>
              <a:tr h="211265">
                <a:tc>
                  <a:txBody>
                    <a:bodyPr/>
                    <a:lstStyle/>
                    <a:p>
                      <a:pPr algn="l" fontAlgn="ct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16.0x</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17.0x</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18.0x</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19.0x</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20.0x</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0300290"/>
                  </a:ext>
                </a:extLst>
              </a:tr>
              <a:tr h="211265">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WACC</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10%</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160.31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163.59 </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166.88 </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170.16 </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173.44 </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78127424"/>
                  </a:ext>
                </a:extLst>
              </a:tr>
              <a:tr h="211265">
                <a:tc>
                  <a:txBody>
                    <a:bodyPr/>
                    <a:lstStyle/>
                    <a:p>
                      <a:pPr algn="l" fontAlgn="ct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11%</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154.63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157.65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160.68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163.70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166.73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33029786"/>
                  </a:ext>
                </a:extLst>
              </a:tr>
              <a:tr h="211265">
                <a:tc>
                  <a:txBody>
                    <a:bodyPr/>
                    <a:lstStyle/>
                    <a:p>
                      <a:pPr algn="l" fontAlgn="ct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12%</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149.41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152.20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154.99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157.78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160.57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599248146"/>
                  </a:ext>
                </a:extLst>
              </a:tr>
              <a:tr h="211265">
                <a:tc>
                  <a:txBody>
                    <a:bodyPr/>
                    <a:lstStyle/>
                    <a:p>
                      <a:pPr algn="l" fontAlgn="ct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13%</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144.60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147.18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149.76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152.33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154.91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385844628"/>
                  </a:ext>
                </a:extLst>
              </a:tr>
              <a:tr h="211265">
                <a:tc>
                  <a:txBody>
                    <a:bodyPr/>
                    <a:lstStyle/>
                    <a:p>
                      <a:pPr algn="l" fontAlgn="ct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14%</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140.19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142.57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144.94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147.32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149.70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213770378"/>
                  </a:ext>
                </a:extLst>
              </a:tr>
            </a:tbl>
          </a:graphicData>
        </a:graphic>
      </p:graphicFrame>
      <p:graphicFrame>
        <p:nvGraphicFramePr>
          <p:cNvPr id="12" name="Table 11">
            <a:extLst>
              <a:ext uri="{FF2B5EF4-FFF2-40B4-BE49-F238E27FC236}">
                <a16:creationId xmlns:a16="http://schemas.microsoft.com/office/drawing/2014/main" id="{D1CA0D0C-3D0C-48B0-959C-CE781C9DA82F}"/>
              </a:ext>
            </a:extLst>
          </p:cNvPr>
          <p:cNvGraphicFramePr>
            <a:graphicFrameLocks noGrp="1"/>
          </p:cNvGraphicFramePr>
          <p:nvPr>
            <p:extLst>
              <p:ext uri="{D42A27DB-BD31-4B8C-83A1-F6EECF244321}">
                <p14:modId xmlns:p14="http://schemas.microsoft.com/office/powerpoint/2010/main" val="993094614"/>
              </p:ext>
            </p:extLst>
          </p:nvPr>
        </p:nvGraphicFramePr>
        <p:xfrm>
          <a:off x="4465783" y="4673554"/>
          <a:ext cx="4211782" cy="1478855"/>
        </p:xfrm>
        <a:graphic>
          <a:graphicData uri="http://schemas.openxmlformats.org/drawingml/2006/table">
            <a:tbl>
              <a:tblPr>
                <a:tableStyleId>{5C22544A-7EE6-4342-B048-85BDC9FD1C3A}</a:tableStyleId>
              </a:tblPr>
              <a:tblGrid>
                <a:gridCol w="430053">
                  <a:extLst>
                    <a:ext uri="{9D8B030D-6E8A-4147-A177-3AD203B41FA5}">
                      <a16:colId xmlns:a16="http://schemas.microsoft.com/office/drawing/2014/main" val="3244855364"/>
                    </a:ext>
                  </a:extLst>
                </a:gridCol>
                <a:gridCol w="441429">
                  <a:extLst>
                    <a:ext uri="{9D8B030D-6E8A-4147-A177-3AD203B41FA5}">
                      <a16:colId xmlns:a16="http://schemas.microsoft.com/office/drawing/2014/main" val="2826295024"/>
                    </a:ext>
                  </a:extLst>
                </a:gridCol>
                <a:gridCol w="668060">
                  <a:extLst>
                    <a:ext uri="{9D8B030D-6E8A-4147-A177-3AD203B41FA5}">
                      <a16:colId xmlns:a16="http://schemas.microsoft.com/office/drawing/2014/main" val="2466020008"/>
                    </a:ext>
                  </a:extLst>
                </a:gridCol>
                <a:gridCol w="668060">
                  <a:extLst>
                    <a:ext uri="{9D8B030D-6E8A-4147-A177-3AD203B41FA5}">
                      <a16:colId xmlns:a16="http://schemas.microsoft.com/office/drawing/2014/main" val="2182607304"/>
                    </a:ext>
                  </a:extLst>
                </a:gridCol>
                <a:gridCol w="668060">
                  <a:extLst>
                    <a:ext uri="{9D8B030D-6E8A-4147-A177-3AD203B41FA5}">
                      <a16:colId xmlns:a16="http://schemas.microsoft.com/office/drawing/2014/main" val="755980913"/>
                    </a:ext>
                  </a:extLst>
                </a:gridCol>
                <a:gridCol w="668060">
                  <a:extLst>
                    <a:ext uri="{9D8B030D-6E8A-4147-A177-3AD203B41FA5}">
                      <a16:colId xmlns:a16="http://schemas.microsoft.com/office/drawing/2014/main" val="1492991649"/>
                    </a:ext>
                  </a:extLst>
                </a:gridCol>
                <a:gridCol w="668060">
                  <a:extLst>
                    <a:ext uri="{9D8B030D-6E8A-4147-A177-3AD203B41FA5}">
                      <a16:colId xmlns:a16="http://schemas.microsoft.com/office/drawing/2014/main" val="3612508038"/>
                    </a:ext>
                  </a:extLst>
                </a:gridCol>
              </a:tblGrid>
              <a:tr h="211265">
                <a:tc>
                  <a:txBody>
                    <a:bodyPr/>
                    <a:lstStyle/>
                    <a:p>
                      <a:pPr algn="l" fontAlgn="ctr"/>
                      <a:endPar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endParaRPr lang="en-CA" sz="1000" b="0" i="0" u="none" strike="noStrike">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5">
                  <a:txBody>
                    <a:bodyPr/>
                    <a:lstStyle/>
                    <a:p>
                      <a:pPr algn="ct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Growth Rate</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686254321"/>
                  </a:ext>
                </a:extLst>
              </a:tr>
              <a:tr h="211265">
                <a:tc>
                  <a:txBody>
                    <a:bodyPr/>
                    <a:lstStyle/>
                    <a:p>
                      <a:pPr algn="l" fontAlgn="ct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1.0%</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1.5%</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2.5%</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3.0%</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0300290"/>
                  </a:ext>
                </a:extLst>
              </a:tr>
              <a:tr h="211265">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WACC</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10%</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164.19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167.80 </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171.87 </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176.48 </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181.74 </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78127424"/>
                  </a:ext>
                </a:extLst>
              </a:tr>
              <a:tr h="211265">
                <a:tc>
                  <a:txBody>
                    <a:bodyPr/>
                    <a:lstStyle/>
                    <a:p>
                      <a:pPr algn="l" fontAlgn="ct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11%</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153.00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155.71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158.72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162.08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165.86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33029786"/>
                  </a:ext>
                </a:extLst>
              </a:tr>
              <a:tr h="211265">
                <a:tc>
                  <a:txBody>
                    <a:bodyPr/>
                    <a:lstStyle/>
                    <a:p>
                      <a:pPr algn="l" fontAlgn="ct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12%</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143.98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146.06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148.33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150.85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153.65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599248146"/>
                  </a:ext>
                </a:extLst>
              </a:tr>
              <a:tr h="211265">
                <a:tc>
                  <a:txBody>
                    <a:bodyPr/>
                    <a:lstStyle/>
                    <a:p>
                      <a:pPr algn="l" fontAlgn="ct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13%</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136.58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138.20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139.96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141.89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144.01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385844628"/>
                  </a:ext>
                </a:extLst>
              </a:tr>
              <a:tr h="211265">
                <a:tc>
                  <a:txBody>
                    <a:bodyPr/>
                    <a:lstStyle/>
                    <a:p>
                      <a:pPr algn="l" fontAlgn="ct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14%</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130.42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131.69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133.08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134.58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136.23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213770378"/>
                  </a:ext>
                </a:extLst>
              </a:tr>
            </a:tbl>
          </a:graphicData>
        </a:graphic>
      </p:graphicFrame>
      <p:sp>
        <p:nvSpPr>
          <p:cNvPr id="13" name="TextBox 12">
            <a:extLst>
              <a:ext uri="{FF2B5EF4-FFF2-40B4-BE49-F238E27FC236}">
                <a16:creationId xmlns:a16="http://schemas.microsoft.com/office/drawing/2014/main" id="{8CBF31C9-4F40-4683-AF6A-03D4F418E0BD}"/>
              </a:ext>
            </a:extLst>
          </p:cNvPr>
          <p:cNvSpPr txBox="1"/>
          <p:nvPr/>
        </p:nvSpPr>
        <p:spPr>
          <a:xfrm>
            <a:off x="8931564" y="962585"/>
            <a:ext cx="3096491" cy="307777"/>
          </a:xfrm>
          <a:prstGeom prst="rect">
            <a:avLst/>
          </a:prstGeom>
          <a:solidFill>
            <a:schemeClr val="tx2"/>
          </a:solidFill>
          <a:ln>
            <a:no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DCF Summary</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aphicFrame>
        <p:nvGraphicFramePr>
          <p:cNvPr id="14" name="Table 13">
            <a:extLst>
              <a:ext uri="{FF2B5EF4-FFF2-40B4-BE49-F238E27FC236}">
                <a16:creationId xmlns:a16="http://schemas.microsoft.com/office/drawing/2014/main" id="{03AD5FB6-3CA3-43C8-89ED-942C8533688A}"/>
              </a:ext>
            </a:extLst>
          </p:cNvPr>
          <p:cNvGraphicFramePr>
            <a:graphicFrameLocks noGrp="1"/>
          </p:cNvGraphicFramePr>
          <p:nvPr>
            <p:extLst>
              <p:ext uri="{D42A27DB-BD31-4B8C-83A1-F6EECF244321}">
                <p14:modId xmlns:p14="http://schemas.microsoft.com/office/powerpoint/2010/main" val="2543284701"/>
              </p:ext>
            </p:extLst>
          </p:nvPr>
        </p:nvGraphicFramePr>
        <p:xfrm>
          <a:off x="8931564" y="1321160"/>
          <a:ext cx="3096491" cy="4752452"/>
        </p:xfrm>
        <a:graphic>
          <a:graphicData uri="http://schemas.openxmlformats.org/drawingml/2006/table">
            <a:tbl>
              <a:tblPr>
                <a:tableStyleId>{5C22544A-7EE6-4342-B048-85BDC9FD1C3A}</a:tableStyleId>
              </a:tblPr>
              <a:tblGrid>
                <a:gridCol w="1898072">
                  <a:extLst>
                    <a:ext uri="{9D8B030D-6E8A-4147-A177-3AD203B41FA5}">
                      <a16:colId xmlns:a16="http://schemas.microsoft.com/office/drawing/2014/main" val="3025472544"/>
                    </a:ext>
                  </a:extLst>
                </a:gridCol>
                <a:gridCol w="1198419">
                  <a:extLst>
                    <a:ext uri="{9D8B030D-6E8A-4147-A177-3AD203B41FA5}">
                      <a16:colId xmlns:a16="http://schemas.microsoft.com/office/drawing/2014/main" val="3590859006"/>
                    </a:ext>
                  </a:extLst>
                </a:gridCol>
              </a:tblGrid>
              <a:tr h="279556">
                <a:tc>
                  <a:txBody>
                    <a:bodyPr/>
                    <a:lstStyle/>
                    <a:p>
                      <a:pPr algn="l" fontAlgn="ctr"/>
                      <a:r>
                        <a:rPr lang="en-US"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Exit Multiple Method</a:t>
                      </a:r>
                      <a:endParaRPr lang="en-CA"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ctr"/>
                      <a:endParaRPr lang="en-CA"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965175548"/>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Enterprise Value ($000)</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32,802</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7991055"/>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Net Debt ($000)</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(24,388)</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1804966"/>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Equity Value ($000)</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57,191</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12570537"/>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Shares Outstanding (000)</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369</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91184309"/>
                  </a:ext>
                </a:extLst>
              </a:tr>
              <a:tr h="279556">
                <a:tc>
                  <a:txBody>
                    <a:bodyPr/>
                    <a:lstStyle/>
                    <a:p>
                      <a:pPr algn="l" fontAlgn="ctr"/>
                      <a:r>
                        <a:rPr lang="en-US"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Equity Value/Share</a:t>
                      </a:r>
                      <a:endParaRPr lang="en-CA"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$154.99</a:t>
                      </a:r>
                      <a:endParaRPr lang="en-CA"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396905838"/>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Target Price Upside</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48%</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7684896"/>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IRR</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25%</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02761006"/>
                  </a:ext>
                </a:extLst>
              </a:tr>
              <a:tr h="279556">
                <a:tc>
                  <a:txBody>
                    <a:bodyPr/>
                    <a:lstStyle/>
                    <a:p>
                      <a:pPr algn="l" fontAlgn="ct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2277429"/>
                  </a:ext>
                </a:extLst>
              </a:tr>
              <a:tr h="279556">
                <a:tc>
                  <a:txBody>
                    <a:bodyPr/>
                    <a:lstStyle/>
                    <a:p>
                      <a:pPr algn="l" fontAlgn="ctr"/>
                      <a:r>
                        <a:rPr lang="en-US"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Perpetuity Method</a:t>
                      </a:r>
                      <a:endParaRPr lang="en-CA"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ctr"/>
                      <a:endParaRPr lang="en-CA"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66286866"/>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Enterprise Value ($000)</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30,347</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1447379"/>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Net Debt ($000)</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(24,388)</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24047053"/>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Equity Value ($000)</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54,736</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1644083"/>
                  </a:ext>
                </a:extLst>
              </a:tr>
              <a:tr h="27955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Shares Outstanding (000)</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369</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4872976"/>
                  </a:ext>
                </a:extLst>
              </a:tr>
              <a:tr h="279556">
                <a:tc>
                  <a:txBody>
                    <a:bodyPr/>
                    <a:lstStyle/>
                    <a:p>
                      <a:pPr algn="l" fontAlgn="ctr"/>
                      <a:r>
                        <a:rPr lang="en-US"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Equity Value/Share</a:t>
                      </a:r>
                      <a:endParaRPr lang="en-CA"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ctr"/>
                      <a:r>
                        <a:rPr lang="en-US"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$148.33</a:t>
                      </a:r>
                      <a:endParaRPr lang="en-CA" sz="11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675115999"/>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Target Price Upside</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42%</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1780015"/>
                  </a:ext>
                </a:extLst>
              </a:tr>
              <a:tr h="279556">
                <a:tc>
                  <a:txBody>
                    <a:bodyPr/>
                    <a:lstStyle/>
                    <a:p>
                      <a:pPr algn="l"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IRR</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23%</a:t>
                      </a:r>
                      <a:endParaRPr lang="en-CA" sz="11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00270966"/>
                  </a:ext>
                </a:extLst>
              </a:tr>
            </a:tbl>
          </a:graphicData>
        </a:graphic>
      </p:graphicFrame>
    </p:spTree>
    <p:extLst>
      <p:ext uri="{BB962C8B-B14F-4D97-AF65-F5344CB8AC3E}">
        <p14:creationId xmlns:p14="http://schemas.microsoft.com/office/powerpoint/2010/main" val="3131755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B9A05-2D33-4F15-9AC8-B7457D2B857D}"/>
              </a:ext>
            </a:extLst>
          </p:cNvPr>
          <p:cNvSpPr>
            <a:spLocks noGrp="1"/>
          </p:cNvSpPr>
          <p:nvPr>
            <p:ph type="title"/>
          </p:nvPr>
        </p:nvSpPr>
        <p:spPr/>
        <p:txBody>
          <a:bodyPr/>
          <a:lstStyle/>
          <a:p>
            <a:r>
              <a:rPr lang="en-US" dirty="0"/>
              <a:t>Considerations</a:t>
            </a:r>
            <a:endParaRPr lang="en-CA" dirty="0"/>
          </a:p>
        </p:txBody>
      </p:sp>
      <p:sp>
        <p:nvSpPr>
          <p:cNvPr id="3" name="Footer Placeholder 2">
            <a:extLst>
              <a:ext uri="{FF2B5EF4-FFF2-40B4-BE49-F238E27FC236}">
                <a16:creationId xmlns:a16="http://schemas.microsoft.com/office/drawing/2014/main" id="{0188C1E8-CAF7-4A11-8340-3CD76CD4578C}"/>
              </a:ext>
            </a:extLst>
          </p:cNvPr>
          <p:cNvSpPr>
            <a:spLocks noGrp="1"/>
          </p:cNvSpPr>
          <p:nvPr>
            <p:ph type="ftr" sz="quarter" idx="11"/>
          </p:nvPr>
        </p:nvSpPr>
        <p:spPr/>
        <p:txBody>
          <a:bodyPr/>
          <a:lstStyle/>
          <a:p>
            <a:r>
              <a:rPr lang="en-US"/>
              <a:t>Strictly Private and Confidential</a:t>
            </a:r>
            <a:endParaRPr lang="en-CA" dirty="0"/>
          </a:p>
        </p:txBody>
      </p:sp>
      <p:sp>
        <p:nvSpPr>
          <p:cNvPr id="4" name="Slide Number Placeholder 3">
            <a:extLst>
              <a:ext uri="{FF2B5EF4-FFF2-40B4-BE49-F238E27FC236}">
                <a16:creationId xmlns:a16="http://schemas.microsoft.com/office/drawing/2014/main" id="{8B6479F2-3597-4412-A0BE-9B9688066FF4}"/>
              </a:ext>
            </a:extLst>
          </p:cNvPr>
          <p:cNvSpPr>
            <a:spLocks noGrp="1"/>
          </p:cNvSpPr>
          <p:nvPr>
            <p:ph type="sldNum" sz="quarter" idx="12"/>
          </p:nvPr>
        </p:nvSpPr>
        <p:spPr/>
        <p:txBody>
          <a:bodyPr/>
          <a:lstStyle/>
          <a:p>
            <a:fld id="{17B7F35F-8ECF-4F0B-B873-BF4290F02A5A}" type="slidenum">
              <a:rPr lang="en-CA" smtClean="0"/>
              <a:pPr/>
              <a:t>16</a:t>
            </a:fld>
            <a:endParaRPr lang="en-CA"/>
          </a:p>
        </p:txBody>
      </p:sp>
    </p:spTree>
    <p:extLst>
      <p:ext uri="{BB962C8B-B14F-4D97-AF65-F5344CB8AC3E}">
        <p14:creationId xmlns:p14="http://schemas.microsoft.com/office/powerpoint/2010/main" val="786170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8CF4-BF15-4604-95B8-475F74318269}"/>
              </a:ext>
            </a:extLst>
          </p:cNvPr>
          <p:cNvSpPr>
            <a:spLocks noGrp="1"/>
          </p:cNvSpPr>
          <p:nvPr>
            <p:ph type="title"/>
          </p:nvPr>
        </p:nvSpPr>
        <p:spPr>
          <a:xfrm>
            <a:off x="28575" y="156127"/>
            <a:ext cx="10515600" cy="473074"/>
          </a:xfrm>
        </p:spPr>
        <p:txBody>
          <a:bodyPr/>
          <a:lstStyle/>
          <a:p>
            <a:r>
              <a:rPr lang="en-CA" dirty="0"/>
              <a:t>Risks and Mitigants</a:t>
            </a:r>
          </a:p>
        </p:txBody>
      </p:sp>
      <p:sp>
        <p:nvSpPr>
          <p:cNvPr id="4" name="Footer Placeholder 3">
            <a:extLst>
              <a:ext uri="{FF2B5EF4-FFF2-40B4-BE49-F238E27FC236}">
                <a16:creationId xmlns:a16="http://schemas.microsoft.com/office/drawing/2014/main" id="{450568BF-9566-46DB-BAE7-83976F550B24}"/>
              </a:ext>
            </a:extLst>
          </p:cNvPr>
          <p:cNvSpPr>
            <a:spLocks noGrp="1"/>
          </p:cNvSpPr>
          <p:nvPr>
            <p:ph type="ftr" sz="quarter" idx="11"/>
          </p:nvPr>
        </p:nvSpPr>
        <p:spPr/>
        <p:txBody>
          <a:bodyPr/>
          <a:lstStyle/>
          <a:p>
            <a:r>
              <a:rPr lang="en-US"/>
              <a:t>Strictly Private and Confidential</a:t>
            </a:r>
            <a:endParaRPr lang="en-CA" dirty="0"/>
          </a:p>
        </p:txBody>
      </p:sp>
      <p:sp>
        <p:nvSpPr>
          <p:cNvPr id="5" name="Slide Number Placeholder 4">
            <a:extLst>
              <a:ext uri="{FF2B5EF4-FFF2-40B4-BE49-F238E27FC236}">
                <a16:creationId xmlns:a16="http://schemas.microsoft.com/office/drawing/2014/main" id="{83CD4AA3-7AF3-4AF6-A08A-4E7EA7636A96}"/>
              </a:ext>
            </a:extLst>
          </p:cNvPr>
          <p:cNvSpPr>
            <a:spLocks noGrp="1"/>
          </p:cNvSpPr>
          <p:nvPr>
            <p:ph type="sldNum" sz="quarter" idx="12"/>
          </p:nvPr>
        </p:nvSpPr>
        <p:spPr/>
        <p:txBody>
          <a:bodyPr/>
          <a:lstStyle/>
          <a:p>
            <a:fld id="{17B7F35F-8ECF-4F0B-B873-BF4290F02A5A}" type="slidenum">
              <a:rPr lang="en-CA" smtClean="0"/>
              <a:pPr/>
              <a:t>17</a:t>
            </a:fld>
            <a:endParaRPr lang="en-CA"/>
          </a:p>
        </p:txBody>
      </p:sp>
      <p:sp>
        <p:nvSpPr>
          <p:cNvPr id="6" name="TextBox 5">
            <a:extLst>
              <a:ext uri="{FF2B5EF4-FFF2-40B4-BE49-F238E27FC236}">
                <a16:creationId xmlns:a16="http://schemas.microsoft.com/office/drawing/2014/main" id="{7F7F4F3D-E43A-464F-9EA1-6A035C140F99}"/>
              </a:ext>
            </a:extLst>
          </p:cNvPr>
          <p:cNvSpPr txBox="1"/>
          <p:nvPr/>
        </p:nvSpPr>
        <p:spPr>
          <a:xfrm>
            <a:off x="352203" y="962585"/>
            <a:ext cx="5371753" cy="307777"/>
          </a:xfrm>
          <a:prstGeom prst="rect">
            <a:avLst/>
          </a:prstGeom>
          <a:solidFill>
            <a:schemeClr val="tx2"/>
          </a:solidFill>
          <a:ln>
            <a:no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Risk Matrix</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aphicFrame>
        <p:nvGraphicFramePr>
          <p:cNvPr id="7" name="Table 6">
            <a:extLst>
              <a:ext uri="{FF2B5EF4-FFF2-40B4-BE49-F238E27FC236}">
                <a16:creationId xmlns:a16="http://schemas.microsoft.com/office/drawing/2014/main" id="{3571421F-4DFC-4FCE-A1F1-89928A312FC6}"/>
              </a:ext>
            </a:extLst>
          </p:cNvPr>
          <p:cNvGraphicFramePr>
            <a:graphicFrameLocks noGrp="1"/>
          </p:cNvGraphicFramePr>
          <p:nvPr>
            <p:extLst>
              <p:ext uri="{D42A27DB-BD31-4B8C-83A1-F6EECF244321}">
                <p14:modId xmlns:p14="http://schemas.microsoft.com/office/powerpoint/2010/main" val="3928357695"/>
              </p:ext>
            </p:extLst>
          </p:nvPr>
        </p:nvGraphicFramePr>
        <p:xfrm>
          <a:off x="1008529" y="1459255"/>
          <a:ext cx="4540624" cy="2435912"/>
        </p:xfrm>
        <a:graphic>
          <a:graphicData uri="http://schemas.openxmlformats.org/drawingml/2006/table">
            <a:tbl>
              <a:tblPr firstRow="1" bandRow="1">
                <a:tableStyleId>{5C22544A-7EE6-4342-B048-85BDC9FD1C3A}</a:tableStyleId>
              </a:tblPr>
              <a:tblGrid>
                <a:gridCol w="1135156">
                  <a:extLst>
                    <a:ext uri="{9D8B030D-6E8A-4147-A177-3AD203B41FA5}">
                      <a16:colId xmlns:a16="http://schemas.microsoft.com/office/drawing/2014/main" val="375340486"/>
                    </a:ext>
                  </a:extLst>
                </a:gridCol>
                <a:gridCol w="1135156">
                  <a:extLst>
                    <a:ext uri="{9D8B030D-6E8A-4147-A177-3AD203B41FA5}">
                      <a16:colId xmlns:a16="http://schemas.microsoft.com/office/drawing/2014/main" val="3898949861"/>
                    </a:ext>
                  </a:extLst>
                </a:gridCol>
                <a:gridCol w="1135156">
                  <a:extLst>
                    <a:ext uri="{9D8B030D-6E8A-4147-A177-3AD203B41FA5}">
                      <a16:colId xmlns:a16="http://schemas.microsoft.com/office/drawing/2014/main" val="74874688"/>
                    </a:ext>
                  </a:extLst>
                </a:gridCol>
                <a:gridCol w="1135156">
                  <a:extLst>
                    <a:ext uri="{9D8B030D-6E8A-4147-A177-3AD203B41FA5}">
                      <a16:colId xmlns:a16="http://schemas.microsoft.com/office/drawing/2014/main" val="1266907504"/>
                    </a:ext>
                  </a:extLst>
                </a:gridCol>
              </a:tblGrid>
              <a:tr h="608978">
                <a:tc>
                  <a:txBody>
                    <a:bodyPr/>
                    <a:lstStyle/>
                    <a:p>
                      <a:endParaRPr lang="en-CA"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solidFill>
                  </a:tcPr>
                </a:tc>
                <a:tc>
                  <a:txBody>
                    <a:bodyPr/>
                    <a:lstStyle/>
                    <a:p>
                      <a:endParaRPr lang="en-CA"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solidFill>
                  </a:tcPr>
                </a:tc>
                <a:tc>
                  <a:txBody>
                    <a:bodyPr/>
                    <a:lstStyle/>
                    <a:p>
                      <a:endParaRPr lang="en-CA"/>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solidFill>
                  </a:tcPr>
                </a:tc>
                <a:tc>
                  <a:txBody>
                    <a:bodyPr/>
                    <a:lstStyle/>
                    <a:p>
                      <a:endParaRPr lang="en-CA"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1160816744"/>
                  </a:ext>
                </a:extLst>
              </a:tr>
              <a:tr h="608978">
                <a:tc>
                  <a:txBody>
                    <a:bodyPr/>
                    <a:lstStyle/>
                    <a:p>
                      <a:endParaRPr lang="en-CA"/>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solidFill>
                  </a:tcPr>
                </a:tc>
                <a:tc>
                  <a:txBody>
                    <a:bodyPr/>
                    <a:lstStyle/>
                    <a:p>
                      <a:endParaRPr lang="en-CA"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solidFill>
                  </a:tcPr>
                </a:tc>
                <a:tc>
                  <a:txBody>
                    <a:bodyPr/>
                    <a:lstStyle/>
                    <a:p>
                      <a:endParaRPr lang="en-CA"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solidFill>
                  </a:tcPr>
                </a:tc>
                <a:tc>
                  <a:txBody>
                    <a:bodyPr/>
                    <a:lstStyle/>
                    <a:p>
                      <a:endParaRPr lang="en-CA"/>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1456273278"/>
                  </a:ext>
                </a:extLst>
              </a:tr>
              <a:tr h="608978">
                <a:tc>
                  <a:txBody>
                    <a:bodyPr/>
                    <a:lstStyle/>
                    <a:p>
                      <a:endParaRPr lang="en-CA"/>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solidFill>
                  </a:tcPr>
                </a:tc>
                <a:tc>
                  <a:txBody>
                    <a:bodyPr/>
                    <a:lstStyle/>
                    <a:p>
                      <a:endParaRPr lang="en-CA"/>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solidFill>
                  </a:tcPr>
                </a:tc>
                <a:tc>
                  <a:txBody>
                    <a:bodyPr/>
                    <a:lstStyle/>
                    <a:p>
                      <a:endParaRPr lang="en-CA"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solidFill>
                  </a:tcPr>
                </a:tc>
                <a:tc>
                  <a:txBody>
                    <a:bodyPr/>
                    <a:lstStyle/>
                    <a:p>
                      <a:endParaRPr lang="en-CA"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2074910766"/>
                  </a:ext>
                </a:extLst>
              </a:tr>
              <a:tr h="608978">
                <a:tc>
                  <a:txBody>
                    <a:bodyPr/>
                    <a:lstStyle/>
                    <a:p>
                      <a:endParaRPr lang="en-CA"/>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solidFill>
                  </a:tcPr>
                </a:tc>
                <a:tc>
                  <a:txBody>
                    <a:bodyPr/>
                    <a:lstStyle/>
                    <a:p>
                      <a:endParaRPr lang="en-CA"/>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solidFill>
                  </a:tcPr>
                </a:tc>
                <a:tc>
                  <a:txBody>
                    <a:bodyPr/>
                    <a:lstStyle/>
                    <a:p>
                      <a:endParaRPr lang="en-CA"/>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solidFill>
                  </a:tcPr>
                </a:tc>
                <a:tc>
                  <a:txBody>
                    <a:bodyPr/>
                    <a:lstStyle/>
                    <a:p>
                      <a:endParaRPr lang="en-CA"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1299706462"/>
                  </a:ext>
                </a:extLst>
              </a:tr>
            </a:tbl>
          </a:graphicData>
        </a:graphic>
      </p:graphicFrame>
      <p:cxnSp>
        <p:nvCxnSpPr>
          <p:cNvPr id="9" name="Straight Arrow Connector 8">
            <a:extLst>
              <a:ext uri="{FF2B5EF4-FFF2-40B4-BE49-F238E27FC236}">
                <a16:creationId xmlns:a16="http://schemas.microsoft.com/office/drawing/2014/main" id="{614648CB-013F-4A75-A663-D0DCDAE7AD17}"/>
              </a:ext>
            </a:extLst>
          </p:cNvPr>
          <p:cNvCxnSpPr>
            <a:cxnSpLocks/>
          </p:cNvCxnSpPr>
          <p:nvPr/>
        </p:nvCxnSpPr>
        <p:spPr>
          <a:xfrm flipV="1">
            <a:off x="1008529" y="1344707"/>
            <a:ext cx="0" cy="255046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67539F6-67B5-4B1A-9AE1-CE773ABB8E6B}"/>
              </a:ext>
            </a:extLst>
          </p:cNvPr>
          <p:cNvCxnSpPr>
            <a:cxnSpLocks/>
          </p:cNvCxnSpPr>
          <p:nvPr/>
        </p:nvCxnSpPr>
        <p:spPr>
          <a:xfrm flipV="1">
            <a:off x="995082" y="3886201"/>
            <a:ext cx="4679579" cy="1"/>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D871FE-39CA-4859-AF89-6FFEE3904C28}"/>
              </a:ext>
            </a:extLst>
          </p:cNvPr>
          <p:cNvSpPr txBox="1"/>
          <p:nvPr/>
        </p:nvSpPr>
        <p:spPr>
          <a:xfrm>
            <a:off x="358592" y="1349190"/>
            <a:ext cx="643213" cy="400110"/>
          </a:xfrm>
          <a:prstGeom prst="rect">
            <a:avLst/>
          </a:prstGeom>
          <a:noFill/>
        </p:spPr>
        <p:txBody>
          <a:bodyPr wrap="square" rtlCol="0">
            <a:spAutoFit/>
          </a:bodyPr>
          <a:lstStyle/>
          <a:p>
            <a:pPr algn="ctr"/>
            <a:r>
              <a:rPr lang="en-US" sz="10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Highly likely</a:t>
            </a:r>
            <a:endParaRPr lang="en-CA" sz="10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6" name="TextBox 15">
            <a:extLst>
              <a:ext uri="{FF2B5EF4-FFF2-40B4-BE49-F238E27FC236}">
                <a16:creationId xmlns:a16="http://schemas.microsoft.com/office/drawing/2014/main" id="{FBB998B9-7172-447B-9416-7698DD15ED89}"/>
              </a:ext>
            </a:extLst>
          </p:cNvPr>
          <p:cNvSpPr txBox="1"/>
          <p:nvPr/>
        </p:nvSpPr>
        <p:spPr>
          <a:xfrm>
            <a:off x="352203" y="3581401"/>
            <a:ext cx="643213" cy="400110"/>
          </a:xfrm>
          <a:prstGeom prst="rect">
            <a:avLst/>
          </a:prstGeom>
          <a:noFill/>
        </p:spPr>
        <p:txBody>
          <a:bodyPr wrap="square" rtlCol="0">
            <a:spAutoFit/>
          </a:bodyPr>
          <a:lstStyle/>
          <a:p>
            <a:pPr algn="ctr"/>
            <a:r>
              <a:rPr lang="en-US" sz="10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Less Likely</a:t>
            </a:r>
            <a:endParaRPr lang="en-CA" sz="10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7" name="TextBox 16">
            <a:extLst>
              <a:ext uri="{FF2B5EF4-FFF2-40B4-BE49-F238E27FC236}">
                <a16:creationId xmlns:a16="http://schemas.microsoft.com/office/drawing/2014/main" id="{D092A955-C09A-4B16-BA7C-2BDCEFA803A5}"/>
              </a:ext>
            </a:extLst>
          </p:cNvPr>
          <p:cNvSpPr txBox="1"/>
          <p:nvPr/>
        </p:nvSpPr>
        <p:spPr>
          <a:xfrm>
            <a:off x="883021" y="3893313"/>
            <a:ext cx="643213" cy="400110"/>
          </a:xfrm>
          <a:prstGeom prst="rect">
            <a:avLst/>
          </a:prstGeom>
          <a:noFill/>
        </p:spPr>
        <p:txBody>
          <a:bodyPr wrap="square" rtlCol="0">
            <a:spAutoFit/>
          </a:bodyPr>
          <a:lstStyle/>
          <a:p>
            <a:pPr algn="ctr"/>
            <a:r>
              <a:rPr lang="en-US" sz="10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Low Impact</a:t>
            </a:r>
            <a:endParaRPr lang="en-CA" sz="10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8" name="TextBox 17">
            <a:extLst>
              <a:ext uri="{FF2B5EF4-FFF2-40B4-BE49-F238E27FC236}">
                <a16:creationId xmlns:a16="http://schemas.microsoft.com/office/drawing/2014/main" id="{ED24B27C-FBF6-4A03-B5F1-56B085B0CEF3}"/>
              </a:ext>
            </a:extLst>
          </p:cNvPr>
          <p:cNvSpPr txBox="1"/>
          <p:nvPr/>
        </p:nvSpPr>
        <p:spPr>
          <a:xfrm>
            <a:off x="5045230" y="3895167"/>
            <a:ext cx="643213" cy="400110"/>
          </a:xfrm>
          <a:prstGeom prst="rect">
            <a:avLst/>
          </a:prstGeom>
          <a:noFill/>
        </p:spPr>
        <p:txBody>
          <a:bodyPr wrap="square" rtlCol="0">
            <a:spAutoFit/>
          </a:bodyPr>
          <a:lstStyle/>
          <a:p>
            <a:pPr algn="ctr"/>
            <a:r>
              <a:rPr lang="en-US" sz="10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High Impact</a:t>
            </a:r>
            <a:endParaRPr lang="en-CA" sz="10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9" name="Rectangle: Rounded Corners 18">
            <a:extLst>
              <a:ext uri="{FF2B5EF4-FFF2-40B4-BE49-F238E27FC236}">
                <a16:creationId xmlns:a16="http://schemas.microsoft.com/office/drawing/2014/main" id="{C14BB3EE-125D-438A-ADD3-98A4127EFE27}"/>
              </a:ext>
            </a:extLst>
          </p:cNvPr>
          <p:cNvSpPr/>
          <p:nvPr/>
        </p:nvSpPr>
        <p:spPr>
          <a:xfrm>
            <a:off x="1381373" y="4862113"/>
            <a:ext cx="1695763" cy="578882"/>
          </a:xfrm>
          <a:prstGeom prst="roundRect">
            <a:avLst/>
          </a:prstGeom>
          <a:solidFill>
            <a:schemeClr val="bg2"/>
          </a:solidFill>
          <a:ln w="31750" cmpd="dbl">
            <a:solidFill>
              <a:schemeClr val="accent1"/>
            </a:solid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Depressed Stock Price (DS)</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0" name="Rectangle: Rounded Corners 19">
            <a:extLst>
              <a:ext uri="{FF2B5EF4-FFF2-40B4-BE49-F238E27FC236}">
                <a16:creationId xmlns:a16="http://schemas.microsoft.com/office/drawing/2014/main" id="{87F0363A-FA94-46D9-B92E-2C33BF5F7F1A}"/>
              </a:ext>
            </a:extLst>
          </p:cNvPr>
          <p:cNvSpPr/>
          <p:nvPr/>
        </p:nvSpPr>
        <p:spPr>
          <a:xfrm>
            <a:off x="1381373" y="5528335"/>
            <a:ext cx="1695763" cy="578882"/>
          </a:xfrm>
          <a:prstGeom prst="roundRect">
            <a:avLst/>
          </a:prstGeom>
          <a:solidFill>
            <a:schemeClr val="accent3"/>
          </a:solidFill>
          <a:ln w="31750" cmpd="dbl">
            <a:solidFill>
              <a:schemeClr val="accent1"/>
            </a:solid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Employee Retainment (ER)</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1" name="Rectangle: Rounded Corners 20">
            <a:extLst>
              <a:ext uri="{FF2B5EF4-FFF2-40B4-BE49-F238E27FC236}">
                <a16:creationId xmlns:a16="http://schemas.microsoft.com/office/drawing/2014/main" id="{34824B26-2D60-4CDD-A676-5D6D64433850}"/>
              </a:ext>
            </a:extLst>
          </p:cNvPr>
          <p:cNvSpPr/>
          <p:nvPr/>
        </p:nvSpPr>
        <p:spPr>
          <a:xfrm>
            <a:off x="3169833" y="4862113"/>
            <a:ext cx="1695763" cy="578882"/>
          </a:xfrm>
          <a:prstGeom prst="roundRect">
            <a:avLst/>
          </a:prstGeom>
          <a:solidFill>
            <a:schemeClr val="tx2"/>
          </a:solidFill>
          <a:ln w="31750" cmpd="dbl">
            <a:solidFill>
              <a:schemeClr val="accent1"/>
            </a:solid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Synergy Realization (SR)</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3" name="Rectangle: Rounded Corners 22">
            <a:extLst>
              <a:ext uri="{FF2B5EF4-FFF2-40B4-BE49-F238E27FC236}">
                <a16:creationId xmlns:a16="http://schemas.microsoft.com/office/drawing/2014/main" id="{41600856-2F3F-4EF8-B7F9-9298265E174D}"/>
              </a:ext>
            </a:extLst>
          </p:cNvPr>
          <p:cNvSpPr/>
          <p:nvPr/>
        </p:nvSpPr>
        <p:spPr>
          <a:xfrm>
            <a:off x="3169832" y="5528335"/>
            <a:ext cx="1695763" cy="578882"/>
          </a:xfrm>
          <a:prstGeom prst="roundRect">
            <a:avLst/>
          </a:prstGeom>
          <a:solidFill>
            <a:schemeClr val="accent5"/>
          </a:solidFill>
          <a:ln w="31750" cmpd="dbl">
            <a:solidFill>
              <a:schemeClr val="accent1"/>
            </a:solid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Cultural Difference (CD)</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5" name="Rectangle: Rounded Corners 24">
            <a:extLst>
              <a:ext uri="{FF2B5EF4-FFF2-40B4-BE49-F238E27FC236}">
                <a16:creationId xmlns:a16="http://schemas.microsoft.com/office/drawing/2014/main" id="{E9493666-A8AE-490F-914A-D0C8BE7F6248}"/>
              </a:ext>
            </a:extLst>
          </p:cNvPr>
          <p:cNvSpPr/>
          <p:nvPr/>
        </p:nvSpPr>
        <p:spPr>
          <a:xfrm>
            <a:off x="2187386" y="2102173"/>
            <a:ext cx="1053355" cy="517764"/>
          </a:xfrm>
          <a:prstGeom prst="roundRect">
            <a:avLst/>
          </a:prstGeom>
          <a:solidFill>
            <a:schemeClr val="bg2"/>
          </a:solidFill>
          <a:ln w="31750" cmpd="dbl">
            <a:solidFill>
              <a:schemeClr val="accent1"/>
            </a:solidFill>
          </a:ln>
        </p:spPr>
        <p:txBody>
          <a:bodyPr wrap="square" rtlCol="0" anchor="ctr">
            <a:no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DS</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6" name="Rectangle: Rounded Corners 25">
            <a:extLst>
              <a:ext uri="{FF2B5EF4-FFF2-40B4-BE49-F238E27FC236}">
                <a16:creationId xmlns:a16="http://schemas.microsoft.com/office/drawing/2014/main" id="{28DFFCA5-DD56-4D82-B536-AECE706371AC}"/>
              </a:ext>
            </a:extLst>
          </p:cNvPr>
          <p:cNvSpPr/>
          <p:nvPr/>
        </p:nvSpPr>
        <p:spPr>
          <a:xfrm>
            <a:off x="4473384" y="1490418"/>
            <a:ext cx="1053355" cy="517764"/>
          </a:xfrm>
          <a:prstGeom prst="roundRect">
            <a:avLst/>
          </a:prstGeom>
          <a:solidFill>
            <a:schemeClr val="tx2"/>
          </a:solidFill>
          <a:ln w="31750" cmpd="dbl">
            <a:solidFill>
              <a:schemeClr val="accent1"/>
            </a:solidFill>
          </a:ln>
        </p:spPr>
        <p:txBody>
          <a:bodyPr wrap="square" rtlCol="0" anchor="ctr">
            <a:no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SR</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7" name="Rectangle: Rounded Corners 26">
            <a:extLst>
              <a:ext uri="{FF2B5EF4-FFF2-40B4-BE49-F238E27FC236}">
                <a16:creationId xmlns:a16="http://schemas.microsoft.com/office/drawing/2014/main" id="{7C43B80D-E773-47B3-8BFD-537A7EFC7BA0}"/>
              </a:ext>
            </a:extLst>
          </p:cNvPr>
          <p:cNvSpPr/>
          <p:nvPr/>
        </p:nvSpPr>
        <p:spPr>
          <a:xfrm>
            <a:off x="3323105" y="3317649"/>
            <a:ext cx="1053355" cy="517764"/>
          </a:xfrm>
          <a:prstGeom prst="roundRect">
            <a:avLst/>
          </a:prstGeom>
          <a:solidFill>
            <a:schemeClr val="accent3"/>
          </a:solidFill>
          <a:ln w="31750" cmpd="dbl">
            <a:solidFill>
              <a:schemeClr val="accent1"/>
            </a:solidFill>
          </a:ln>
        </p:spPr>
        <p:txBody>
          <a:bodyPr wrap="square" rtlCol="0" anchor="ctr">
            <a:no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ER</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8" name="Rectangle: Rounded Corners 27">
            <a:extLst>
              <a:ext uri="{FF2B5EF4-FFF2-40B4-BE49-F238E27FC236}">
                <a16:creationId xmlns:a16="http://schemas.microsoft.com/office/drawing/2014/main" id="{3504C4FF-99E3-446C-AAD7-28C447A8ADE1}"/>
              </a:ext>
            </a:extLst>
          </p:cNvPr>
          <p:cNvSpPr/>
          <p:nvPr/>
        </p:nvSpPr>
        <p:spPr>
          <a:xfrm>
            <a:off x="2187385" y="2727276"/>
            <a:ext cx="1053355" cy="517764"/>
          </a:xfrm>
          <a:prstGeom prst="roundRect">
            <a:avLst/>
          </a:prstGeom>
          <a:solidFill>
            <a:schemeClr val="accent5"/>
          </a:solidFill>
          <a:ln w="31750" cmpd="dbl">
            <a:solidFill>
              <a:schemeClr val="accent1"/>
            </a:solidFill>
          </a:ln>
        </p:spPr>
        <p:txBody>
          <a:bodyPr wrap="square" rtlCol="0" anchor="ctr">
            <a:no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CD</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9" name="TextBox 28">
            <a:extLst>
              <a:ext uri="{FF2B5EF4-FFF2-40B4-BE49-F238E27FC236}">
                <a16:creationId xmlns:a16="http://schemas.microsoft.com/office/drawing/2014/main" id="{FFBB78D4-4D8F-4829-B4A4-28FE7B1EE1B0}"/>
              </a:ext>
            </a:extLst>
          </p:cNvPr>
          <p:cNvSpPr txBox="1"/>
          <p:nvPr/>
        </p:nvSpPr>
        <p:spPr>
          <a:xfrm>
            <a:off x="352202" y="4440243"/>
            <a:ext cx="5371753" cy="307777"/>
          </a:xfrm>
          <a:prstGeom prst="rect">
            <a:avLst/>
          </a:prstGeom>
          <a:solidFill>
            <a:schemeClr val="tx2"/>
          </a:solidFill>
          <a:ln>
            <a:no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Risk Summary</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0" name="TextBox 29">
            <a:extLst>
              <a:ext uri="{FF2B5EF4-FFF2-40B4-BE49-F238E27FC236}">
                <a16:creationId xmlns:a16="http://schemas.microsoft.com/office/drawing/2014/main" id="{FC823124-FC06-4F90-9964-DD99E0FCCD21}"/>
              </a:ext>
            </a:extLst>
          </p:cNvPr>
          <p:cNvSpPr txBox="1"/>
          <p:nvPr/>
        </p:nvSpPr>
        <p:spPr>
          <a:xfrm>
            <a:off x="6010840" y="962585"/>
            <a:ext cx="5764305" cy="307777"/>
          </a:xfrm>
          <a:prstGeom prst="rect">
            <a:avLst/>
          </a:prstGeom>
          <a:solidFill>
            <a:schemeClr val="tx2"/>
          </a:solidFill>
          <a:ln>
            <a:no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Mitigants</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aphicFrame>
        <p:nvGraphicFramePr>
          <p:cNvPr id="31" name="Table 30">
            <a:extLst>
              <a:ext uri="{FF2B5EF4-FFF2-40B4-BE49-F238E27FC236}">
                <a16:creationId xmlns:a16="http://schemas.microsoft.com/office/drawing/2014/main" id="{9DF41929-916E-453A-BDAC-2C7445520D0C}"/>
              </a:ext>
            </a:extLst>
          </p:cNvPr>
          <p:cNvGraphicFramePr>
            <a:graphicFrameLocks noGrp="1"/>
          </p:cNvGraphicFramePr>
          <p:nvPr>
            <p:extLst>
              <p:ext uri="{D42A27DB-BD31-4B8C-83A1-F6EECF244321}">
                <p14:modId xmlns:p14="http://schemas.microsoft.com/office/powerpoint/2010/main" val="1762242294"/>
              </p:ext>
            </p:extLst>
          </p:nvPr>
        </p:nvGraphicFramePr>
        <p:xfrm>
          <a:off x="6010839" y="1383832"/>
          <a:ext cx="5764306" cy="4640444"/>
        </p:xfrm>
        <a:graphic>
          <a:graphicData uri="http://schemas.openxmlformats.org/drawingml/2006/table">
            <a:tbl>
              <a:tblPr firstRow="1" bandRow="1">
                <a:tableStyleId>{5C22544A-7EE6-4342-B048-85BDC9FD1C3A}</a:tableStyleId>
              </a:tblPr>
              <a:tblGrid>
                <a:gridCol w="2882153">
                  <a:extLst>
                    <a:ext uri="{9D8B030D-6E8A-4147-A177-3AD203B41FA5}">
                      <a16:colId xmlns:a16="http://schemas.microsoft.com/office/drawing/2014/main" val="1524304120"/>
                    </a:ext>
                  </a:extLst>
                </a:gridCol>
                <a:gridCol w="2882153">
                  <a:extLst>
                    <a:ext uri="{9D8B030D-6E8A-4147-A177-3AD203B41FA5}">
                      <a16:colId xmlns:a16="http://schemas.microsoft.com/office/drawing/2014/main" val="4202591409"/>
                    </a:ext>
                  </a:extLst>
                </a:gridCol>
              </a:tblGrid>
              <a:tr h="333696">
                <a:tc>
                  <a:txBody>
                    <a:bodyPr/>
                    <a:lstStyle/>
                    <a:p>
                      <a:r>
                        <a:rPr lang="en-US" sz="1400" b="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Risk </a:t>
                      </a:r>
                      <a:endParaRPr lang="en-CA" sz="1400" b="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a:txBody>
                  <a:tcPr>
                    <a:lnL w="12700" cmpd="sng">
                      <a:noFill/>
                    </a:lnL>
                    <a:lnR w="12700" cmpd="sng">
                      <a:noFill/>
                    </a:lnR>
                    <a:lnT w="635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2"/>
                    </a:solidFill>
                  </a:tcPr>
                </a:tc>
                <a:tc>
                  <a:txBody>
                    <a:bodyPr/>
                    <a:lstStyle/>
                    <a:p>
                      <a:r>
                        <a:rPr lang="en-US" sz="1400" b="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Mitigants</a:t>
                      </a:r>
                      <a:endParaRPr lang="en-CA" sz="1400" b="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a:txBody>
                  <a:tcPr>
                    <a:lnL w="12700" cmpd="sng">
                      <a:noFill/>
                    </a:lnL>
                    <a:lnR w="12700" cmpd="sng">
                      <a:noFill/>
                    </a:lnR>
                    <a:lnT w="635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2137153"/>
                  </a:ext>
                </a:extLst>
              </a:tr>
              <a:tr h="1052101">
                <a:tc>
                  <a:txBody>
                    <a:bodyPr/>
                    <a:lstStyle/>
                    <a:p>
                      <a:pPr>
                        <a:spcAft>
                          <a:spcPts val="600"/>
                        </a:spcAft>
                      </a:pPr>
                      <a:r>
                        <a:rPr lang="en-US" sz="1200" b="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Depressed Stock Price:</a:t>
                      </a:r>
                    </a:p>
                    <a:p>
                      <a:pPr>
                        <a:spcAft>
                          <a:spcPts val="600"/>
                        </a:spcAft>
                      </a:pPr>
                      <a:r>
                        <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Management decision might be affected as a result of lower stock price relative to offer price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spcAft>
                          <a:spcPts val="600"/>
                        </a:spcAft>
                      </a:pPr>
                      <a:r>
                        <a:rPr lang="en-US"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Equity premium (56.7%) is based on price outputs from intrinsic valuation which takes into account the changes in share price</a:t>
                      </a:r>
                      <a:endPar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57367257"/>
                  </a:ext>
                </a:extLst>
              </a:tr>
              <a:tr h="1052101">
                <a:tc>
                  <a:txBody>
                    <a:bodyPr/>
                    <a:lstStyle/>
                    <a:p>
                      <a:pPr>
                        <a:spcAft>
                          <a:spcPts val="600"/>
                        </a:spcAft>
                      </a:pPr>
                      <a:r>
                        <a:rPr lang="en-US" sz="12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Synergy Realization:</a:t>
                      </a:r>
                    </a:p>
                    <a:p>
                      <a:pPr>
                        <a:spcAft>
                          <a:spcPts val="600"/>
                        </a:spcAft>
                      </a:pPr>
                      <a:r>
                        <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Higher revenue and increased share price due to synergy brought by the acquisition of Technology Inc.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spcAft>
                          <a:spcPts val="600"/>
                        </a:spcAft>
                      </a:pPr>
                      <a:r>
                        <a:rPr lang="en-US"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N/A</a:t>
                      </a:r>
                      <a:endPar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282914197"/>
                  </a:ext>
                </a:extLst>
              </a:tr>
              <a:tr h="1052101">
                <a:tc>
                  <a:txBody>
                    <a:bodyPr/>
                    <a:lstStyle/>
                    <a:p>
                      <a:pPr>
                        <a:spcAft>
                          <a:spcPts val="600"/>
                        </a:spcAft>
                      </a:pPr>
                      <a:r>
                        <a:rPr lang="en-US" sz="12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Employee Retainment:</a:t>
                      </a:r>
                    </a:p>
                    <a:p>
                      <a:pPr>
                        <a:spcAft>
                          <a:spcPts val="600"/>
                        </a:spcAft>
                      </a:pPr>
                      <a:r>
                        <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Skilled labor and employees may quit their jobs due to uncertainty in the acquirer’s management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spcAft>
                          <a:spcPts val="600"/>
                        </a:spcAft>
                      </a:pPr>
                      <a:r>
                        <a:rPr lang="en-US"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Stock-based compensation with lock-in periods can be provided to employees to incentivize them and encourage work productivity</a:t>
                      </a:r>
                      <a:endPar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38976067"/>
                  </a:ext>
                </a:extLst>
              </a:tr>
              <a:tr h="1150445">
                <a:tc>
                  <a:txBody>
                    <a:bodyPr/>
                    <a:lstStyle/>
                    <a:p>
                      <a:pPr>
                        <a:spcAft>
                          <a:spcPts val="600"/>
                        </a:spcAft>
                      </a:pPr>
                      <a:r>
                        <a:rPr lang="en-US" sz="12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Cultural Difference:</a:t>
                      </a:r>
                    </a:p>
                    <a:p>
                      <a:pPr>
                        <a:spcAft>
                          <a:spcPts val="600"/>
                        </a:spcAft>
                      </a:pPr>
                      <a:r>
                        <a:rPr lang="en-US"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There could be major work culture differences between the acquirer and target company which might result in conflicts</a:t>
                      </a:r>
                      <a:endPar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spcAft>
                          <a:spcPts val="600"/>
                        </a:spcAft>
                      </a:pPr>
                      <a:r>
                        <a:rPr lang="en-US"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Employee training should be conducted prior to the formal merge of work space or teams to ensure proper communication and acceptance</a:t>
                      </a:r>
                      <a:endPar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645051535"/>
                  </a:ext>
                </a:extLst>
              </a:tr>
            </a:tbl>
          </a:graphicData>
        </a:graphic>
      </p:graphicFrame>
    </p:spTree>
    <p:extLst>
      <p:ext uri="{BB962C8B-B14F-4D97-AF65-F5344CB8AC3E}">
        <p14:creationId xmlns:p14="http://schemas.microsoft.com/office/powerpoint/2010/main" val="2270587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9BA5-AF8D-48E1-80B5-2D005EBABCDA}"/>
              </a:ext>
            </a:extLst>
          </p:cNvPr>
          <p:cNvSpPr>
            <a:spLocks noGrp="1"/>
          </p:cNvSpPr>
          <p:nvPr>
            <p:ph type="title"/>
          </p:nvPr>
        </p:nvSpPr>
        <p:spPr/>
        <p:txBody>
          <a:bodyPr/>
          <a:lstStyle/>
          <a:p>
            <a:r>
              <a:rPr lang="en-CA" dirty="0"/>
              <a:t>Strategic Alternatives</a:t>
            </a:r>
          </a:p>
        </p:txBody>
      </p:sp>
      <p:sp>
        <p:nvSpPr>
          <p:cNvPr id="4" name="Footer Placeholder 3">
            <a:extLst>
              <a:ext uri="{FF2B5EF4-FFF2-40B4-BE49-F238E27FC236}">
                <a16:creationId xmlns:a16="http://schemas.microsoft.com/office/drawing/2014/main" id="{E1DA5E69-2713-495B-A9C2-3DA36C93F5E2}"/>
              </a:ext>
            </a:extLst>
          </p:cNvPr>
          <p:cNvSpPr>
            <a:spLocks noGrp="1"/>
          </p:cNvSpPr>
          <p:nvPr>
            <p:ph type="ftr" sz="quarter" idx="11"/>
          </p:nvPr>
        </p:nvSpPr>
        <p:spPr/>
        <p:txBody>
          <a:bodyPr/>
          <a:lstStyle/>
          <a:p>
            <a:r>
              <a:rPr lang="en-US"/>
              <a:t>Strictly Private and Confidential</a:t>
            </a:r>
            <a:endParaRPr lang="en-CA" dirty="0"/>
          </a:p>
        </p:txBody>
      </p:sp>
      <p:sp>
        <p:nvSpPr>
          <p:cNvPr id="5" name="Slide Number Placeholder 4">
            <a:extLst>
              <a:ext uri="{FF2B5EF4-FFF2-40B4-BE49-F238E27FC236}">
                <a16:creationId xmlns:a16="http://schemas.microsoft.com/office/drawing/2014/main" id="{80C33661-50E5-40FE-8E23-31B208C45C7E}"/>
              </a:ext>
            </a:extLst>
          </p:cNvPr>
          <p:cNvSpPr>
            <a:spLocks noGrp="1"/>
          </p:cNvSpPr>
          <p:nvPr>
            <p:ph type="sldNum" sz="quarter" idx="12"/>
          </p:nvPr>
        </p:nvSpPr>
        <p:spPr/>
        <p:txBody>
          <a:bodyPr/>
          <a:lstStyle/>
          <a:p>
            <a:fld id="{17B7F35F-8ECF-4F0B-B873-BF4290F02A5A}" type="slidenum">
              <a:rPr lang="en-CA" smtClean="0"/>
              <a:pPr/>
              <a:t>18</a:t>
            </a:fld>
            <a:endParaRPr lang="en-CA"/>
          </a:p>
        </p:txBody>
      </p:sp>
      <p:grpSp>
        <p:nvGrpSpPr>
          <p:cNvPr id="6" name="Group 5">
            <a:extLst>
              <a:ext uri="{FF2B5EF4-FFF2-40B4-BE49-F238E27FC236}">
                <a16:creationId xmlns:a16="http://schemas.microsoft.com/office/drawing/2014/main" id="{3DEAFABF-17B7-4A22-8FBE-A419C05FF964}"/>
              </a:ext>
            </a:extLst>
          </p:cNvPr>
          <p:cNvGrpSpPr/>
          <p:nvPr/>
        </p:nvGrpSpPr>
        <p:grpSpPr>
          <a:xfrm>
            <a:off x="1718912" y="1060251"/>
            <a:ext cx="4166411" cy="4972998"/>
            <a:chOff x="4426260" y="1241236"/>
            <a:chExt cx="3171327" cy="4686516"/>
          </a:xfrm>
        </p:grpSpPr>
        <p:sp>
          <p:nvSpPr>
            <p:cNvPr id="7" name="Content Placeholder 2">
              <a:extLst>
                <a:ext uri="{FF2B5EF4-FFF2-40B4-BE49-F238E27FC236}">
                  <a16:creationId xmlns:a16="http://schemas.microsoft.com/office/drawing/2014/main" id="{5F1DDCC3-B7CE-4607-9F3A-11DC3DFA032E}"/>
                </a:ext>
              </a:extLst>
            </p:cNvPr>
            <p:cNvSpPr txBox="1">
              <a:spLocks/>
            </p:cNvSpPr>
            <p:nvPr/>
          </p:nvSpPr>
          <p:spPr>
            <a:xfrm>
              <a:off x="4426260" y="1564217"/>
              <a:ext cx="3171327" cy="4363535"/>
            </a:xfrm>
            <a:prstGeom prst="rect">
              <a:avLst/>
            </a:prstGeom>
            <a:noFill/>
            <a:ln w="22225">
              <a:gradFill>
                <a:gsLst>
                  <a:gs pos="0">
                    <a:schemeClr val="bg2"/>
                  </a:gs>
                  <a:gs pos="100000">
                    <a:schemeClr val="accent3"/>
                  </a:gs>
                </a:gsLst>
                <a:lin ang="5400000" scaled="1"/>
              </a:gradFill>
            </a:ln>
            <a:effectLst/>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buClr>
                  <a:schemeClr val="accent3"/>
                </a:buClr>
                <a:buFont typeface="Arial" panose="020B0604020202020204" pitchFamily="34" charset="0"/>
                <a:buNone/>
              </a:pPr>
              <a:endParaRPr lang="en-US" sz="1050"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lgn="ctr">
                <a:lnSpc>
                  <a:spcPct val="100000"/>
                </a:lnSpc>
                <a:spcBef>
                  <a:spcPts val="600"/>
                </a:spcBef>
                <a:buClr>
                  <a:schemeClr val="accent3"/>
                </a:buClr>
                <a:buFont typeface="Arial" panose="020B0604020202020204" pitchFamily="34" charset="0"/>
                <a:buNone/>
              </a:pPr>
              <a:endParaRPr lang="en-US" sz="1100"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lgn="ctr">
                <a:lnSpc>
                  <a:spcPct val="100000"/>
                </a:lnSpc>
                <a:spcBef>
                  <a:spcPts val="600"/>
                </a:spcBef>
                <a:buClr>
                  <a:schemeClr val="accent3"/>
                </a:buClr>
                <a:buFont typeface="Arial" panose="020B0604020202020204" pitchFamily="34" charset="0"/>
                <a:buNone/>
              </a:pPr>
              <a:endParaRPr lang="en-US" sz="1600"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lgn="ctr">
                <a:lnSpc>
                  <a:spcPct val="100000"/>
                </a:lnSpc>
                <a:spcBef>
                  <a:spcPts val="600"/>
                </a:spcBef>
                <a:buClr>
                  <a:schemeClr val="accent3"/>
                </a:buClr>
                <a:buFont typeface="Arial" panose="020B0604020202020204" pitchFamily="34" charset="0"/>
                <a:buNone/>
              </a:pPr>
              <a:r>
                <a:rPr lang="en-US" sz="1600" dirty="0">
                  <a:latin typeface="Open Sans Semibold" panose="020B0706030804020204" pitchFamily="34" charset="0"/>
                  <a:ea typeface="Open Sans Semibold" panose="020B0706030804020204" pitchFamily="34" charset="0"/>
                  <a:cs typeface="Open Sans Semibold" panose="020B0706030804020204" pitchFamily="34" charset="0"/>
                </a:rPr>
                <a:t>Form strategic alliance with one of System Co.</a:t>
              </a:r>
              <a:r>
                <a:rPr lang="en-CA" sz="1600" dirty="0">
                  <a:latin typeface="Open Sans Semibold" panose="020B0706030804020204" pitchFamily="34" charset="0"/>
                  <a:ea typeface="Open Sans Semibold" panose="020B0706030804020204" pitchFamily="34" charset="0"/>
                  <a:cs typeface="Open Sans Semibold" panose="020B0706030804020204" pitchFamily="34" charset="0"/>
                </a:rPr>
                <a:t>’s major competitors</a:t>
              </a:r>
            </a:p>
            <a:p>
              <a:pPr marL="0" indent="0">
                <a:lnSpc>
                  <a:spcPct val="100000"/>
                </a:lnSpc>
                <a:spcBef>
                  <a:spcPts val="600"/>
                </a:spcBef>
                <a:buClr>
                  <a:schemeClr val="accent3"/>
                </a:buClr>
                <a:buFont typeface="Arial" panose="020B0604020202020204" pitchFamily="34" charset="0"/>
                <a:buNone/>
              </a:pPr>
              <a:endParaRPr lang="en-CA" sz="1400" dirty="0"/>
            </a:p>
            <a:p>
              <a:pPr marL="0" indent="0">
                <a:lnSpc>
                  <a:spcPct val="100000"/>
                </a:lnSpc>
                <a:spcBef>
                  <a:spcPts val="600"/>
                </a:spcBef>
                <a:buClr>
                  <a:schemeClr val="accent3"/>
                </a:buClr>
                <a:buFont typeface="Arial" panose="020B0604020202020204" pitchFamily="34" charset="0"/>
                <a:buNone/>
              </a:pPr>
              <a:r>
                <a:rPr lang="en-CA" sz="1400" dirty="0">
                  <a:latin typeface="Open Sans Semibold" panose="020B0706030804020204" pitchFamily="34" charset="0"/>
                  <a:ea typeface="Open Sans Semibold" panose="020B0706030804020204" pitchFamily="34" charset="0"/>
                  <a:cs typeface="Open Sans Semibold" panose="020B0706030804020204" pitchFamily="34" charset="0"/>
                </a:rPr>
                <a:t>Pros:</a:t>
              </a:r>
            </a:p>
            <a:p>
              <a:pPr>
                <a:lnSpc>
                  <a:spcPct val="100000"/>
                </a:lnSpc>
                <a:spcBef>
                  <a:spcPts val="600"/>
                </a:spcBef>
                <a:buClr>
                  <a:schemeClr val="accent3"/>
                </a:buClr>
              </a:pPr>
              <a:r>
                <a:rPr lang="en-CA" sz="1400" dirty="0"/>
                <a:t>Create products that offer better innovation, greater value, and better results</a:t>
              </a:r>
            </a:p>
            <a:p>
              <a:pPr>
                <a:lnSpc>
                  <a:spcPct val="100000"/>
                </a:lnSpc>
                <a:spcBef>
                  <a:spcPts val="600"/>
                </a:spcBef>
                <a:buClr>
                  <a:schemeClr val="accent3"/>
                </a:buClr>
              </a:pPr>
              <a:r>
                <a:rPr lang="en-CA" sz="1400" dirty="0"/>
                <a:t>Expand customer base</a:t>
              </a:r>
            </a:p>
            <a:p>
              <a:pPr>
                <a:lnSpc>
                  <a:spcPct val="100000"/>
                </a:lnSpc>
                <a:spcBef>
                  <a:spcPts val="600"/>
                </a:spcBef>
                <a:buClr>
                  <a:schemeClr val="accent3"/>
                </a:buClr>
              </a:pPr>
              <a:r>
                <a:rPr lang="en-CA" sz="1400" dirty="0"/>
                <a:t>Financial assistance from strategic partner</a:t>
              </a:r>
            </a:p>
            <a:p>
              <a:pPr marL="0" indent="0">
                <a:lnSpc>
                  <a:spcPct val="100000"/>
                </a:lnSpc>
                <a:spcBef>
                  <a:spcPts val="600"/>
                </a:spcBef>
                <a:buClr>
                  <a:schemeClr val="accent3"/>
                </a:buClr>
                <a:buFont typeface="Arial" panose="020B0604020202020204" pitchFamily="34" charset="0"/>
                <a:buNone/>
              </a:pPr>
              <a:r>
                <a:rPr lang="en-CA" sz="1400" dirty="0">
                  <a:latin typeface="Open Sans Semibold" panose="020B0706030804020204" pitchFamily="34" charset="0"/>
                  <a:ea typeface="Open Sans Semibold" panose="020B0706030804020204" pitchFamily="34" charset="0"/>
                  <a:cs typeface="Open Sans Semibold" panose="020B0706030804020204" pitchFamily="34" charset="0"/>
                </a:rPr>
                <a:t>Cons:</a:t>
              </a:r>
            </a:p>
            <a:p>
              <a:pPr>
                <a:lnSpc>
                  <a:spcPct val="100000"/>
                </a:lnSpc>
                <a:spcBef>
                  <a:spcPts val="600"/>
                </a:spcBef>
                <a:buClr>
                  <a:schemeClr val="accent3"/>
                </a:buClr>
              </a:pPr>
              <a:r>
                <a:rPr lang="en-CA" sz="1400" dirty="0"/>
                <a:t>Vulnerable to employee crossover</a:t>
              </a:r>
            </a:p>
            <a:p>
              <a:pPr>
                <a:lnSpc>
                  <a:spcPct val="100000"/>
                </a:lnSpc>
                <a:spcBef>
                  <a:spcPts val="600"/>
                </a:spcBef>
                <a:buClr>
                  <a:schemeClr val="accent3"/>
                </a:buClr>
              </a:pPr>
              <a:r>
                <a:rPr lang="en-CA" sz="1400" dirty="0"/>
                <a:t>Uneven sharing of expenses and/or profits</a:t>
              </a:r>
            </a:p>
            <a:p>
              <a:pPr>
                <a:lnSpc>
                  <a:spcPct val="100000"/>
                </a:lnSpc>
                <a:spcBef>
                  <a:spcPts val="600"/>
                </a:spcBef>
                <a:buClr>
                  <a:schemeClr val="accent3"/>
                </a:buClr>
              </a:pPr>
              <a:r>
                <a:rPr lang="en-CA" sz="1400" dirty="0"/>
                <a:t>Disagreement arising from declaring ownership of assets, products, resources, etc.</a:t>
              </a:r>
            </a:p>
            <a:p>
              <a:pPr marL="0" indent="0">
                <a:lnSpc>
                  <a:spcPct val="100000"/>
                </a:lnSpc>
                <a:spcBef>
                  <a:spcPts val="600"/>
                </a:spcBef>
                <a:buClr>
                  <a:schemeClr val="accent3"/>
                </a:buClr>
                <a:buFont typeface="Arial" panose="020B0604020202020204" pitchFamily="34" charset="0"/>
                <a:buNone/>
              </a:pPr>
              <a:endParaRPr lang="en-US" sz="1400" dirty="0"/>
            </a:p>
          </p:txBody>
        </p:sp>
        <p:sp>
          <p:nvSpPr>
            <p:cNvPr id="8" name="Rectangle 7">
              <a:extLst>
                <a:ext uri="{FF2B5EF4-FFF2-40B4-BE49-F238E27FC236}">
                  <a16:creationId xmlns:a16="http://schemas.microsoft.com/office/drawing/2014/main" id="{45CCAEB2-E4A0-4F1E-8D37-8AF838308724}"/>
                </a:ext>
              </a:extLst>
            </p:cNvPr>
            <p:cNvSpPr/>
            <p:nvPr/>
          </p:nvSpPr>
          <p:spPr>
            <a:xfrm>
              <a:off x="4426260" y="1241236"/>
              <a:ext cx="3171327" cy="322981"/>
            </a:xfrm>
            <a:prstGeom prst="rect">
              <a:avLst/>
            </a:prstGeom>
            <a:solidFill>
              <a:schemeClr val="bg2"/>
            </a:solidFill>
            <a:ln w="222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pen Sans Semibold" panose="020B0706030804020204" pitchFamily="34" charset="0"/>
                  <a:ea typeface="Open Sans Semibold" panose="020B0706030804020204" pitchFamily="34" charset="0"/>
                  <a:cs typeface="Open Sans Semibold" panose="020B0706030804020204" pitchFamily="34" charset="0"/>
                </a:rPr>
                <a:t>Alternative 1</a:t>
              </a:r>
              <a:endParaRPr lang="en-CA" sz="16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grpSp>
        <p:nvGrpSpPr>
          <p:cNvPr id="9" name="Group 8">
            <a:extLst>
              <a:ext uri="{FF2B5EF4-FFF2-40B4-BE49-F238E27FC236}">
                <a16:creationId xmlns:a16="http://schemas.microsoft.com/office/drawing/2014/main" id="{B67E9A42-DCFF-486A-A63E-EFC8CF9BD647}"/>
              </a:ext>
            </a:extLst>
          </p:cNvPr>
          <p:cNvGrpSpPr/>
          <p:nvPr/>
        </p:nvGrpSpPr>
        <p:grpSpPr>
          <a:xfrm>
            <a:off x="6385042" y="1060251"/>
            <a:ext cx="4166411" cy="4972997"/>
            <a:chOff x="4426260" y="1241236"/>
            <a:chExt cx="3171327" cy="4686515"/>
          </a:xfrm>
        </p:grpSpPr>
        <p:sp>
          <p:nvSpPr>
            <p:cNvPr id="10" name="Content Placeholder 2">
              <a:extLst>
                <a:ext uri="{FF2B5EF4-FFF2-40B4-BE49-F238E27FC236}">
                  <a16:creationId xmlns:a16="http://schemas.microsoft.com/office/drawing/2014/main" id="{1FA119EC-580C-4B92-BB2B-F262C40887DF}"/>
                </a:ext>
              </a:extLst>
            </p:cNvPr>
            <p:cNvSpPr txBox="1">
              <a:spLocks/>
            </p:cNvSpPr>
            <p:nvPr/>
          </p:nvSpPr>
          <p:spPr>
            <a:xfrm>
              <a:off x="4426260" y="1564217"/>
              <a:ext cx="3171327" cy="4363534"/>
            </a:xfrm>
            <a:prstGeom prst="rect">
              <a:avLst/>
            </a:prstGeom>
            <a:noFill/>
            <a:ln w="22225">
              <a:gradFill>
                <a:gsLst>
                  <a:gs pos="88000">
                    <a:schemeClr val="bg2"/>
                  </a:gs>
                  <a:gs pos="0">
                    <a:schemeClr val="accent3"/>
                  </a:gs>
                </a:gsLst>
                <a:lin ang="5400000" scaled="1"/>
              </a:gradFill>
            </a:ln>
            <a:effectLst/>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buClr>
                  <a:schemeClr val="accent3"/>
                </a:buClr>
                <a:buNone/>
              </a:pPr>
              <a:endParaRPr lang="en-US" sz="1100"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lgn="ctr">
                <a:lnSpc>
                  <a:spcPct val="100000"/>
                </a:lnSpc>
                <a:spcBef>
                  <a:spcPts val="600"/>
                </a:spcBef>
                <a:buClr>
                  <a:schemeClr val="accent3"/>
                </a:buClr>
                <a:buNone/>
              </a:pPr>
              <a:endParaRPr lang="en-US" sz="1100"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lgn="ctr">
                <a:lnSpc>
                  <a:spcPct val="100000"/>
                </a:lnSpc>
                <a:spcBef>
                  <a:spcPts val="600"/>
                </a:spcBef>
                <a:buClr>
                  <a:schemeClr val="accent3"/>
                </a:buClr>
                <a:buNone/>
              </a:pPr>
              <a:endParaRPr lang="en-US" sz="1600"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lgn="ctr">
                <a:lnSpc>
                  <a:spcPct val="100000"/>
                </a:lnSpc>
                <a:spcBef>
                  <a:spcPts val="600"/>
                </a:spcBef>
                <a:buClr>
                  <a:schemeClr val="accent3"/>
                </a:buClr>
                <a:buNone/>
              </a:pPr>
              <a:r>
                <a:rPr lang="en-US" sz="1600" dirty="0">
                  <a:solidFill>
                    <a:schemeClr val="accent3"/>
                  </a:solidFill>
                  <a:latin typeface="Open Sans Semibold" panose="020B0706030804020204" pitchFamily="34" charset="0"/>
                  <a:ea typeface="Open Sans Semibold" panose="020B0706030804020204" pitchFamily="34" charset="0"/>
                  <a:cs typeface="Open Sans Semibold" panose="020B0706030804020204" pitchFamily="34" charset="0"/>
                </a:rPr>
                <a:t>Look for other investment opportunities in same or similar industries</a:t>
              </a:r>
              <a:endParaRPr lang="en-CA" sz="1600" dirty="0">
                <a:solidFill>
                  <a:schemeClr val="accent3"/>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lnSpc>
                  <a:spcPct val="100000"/>
                </a:lnSpc>
                <a:spcBef>
                  <a:spcPts val="600"/>
                </a:spcBef>
                <a:buClr>
                  <a:schemeClr val="accent3"/>
                </a:buClr>
                <a:buNone/>
              </a:pPr>
              <a:endParaRPr lang="en-CA" sz="1400" dirty="0"/>
            </a:p>
            <a:p>
              <a:pPr marL="0" indent="0">
                <a:lnSpc>
                  <a:spcPct val="100000"/>
                </a:lnSpc>
                <a:spcBef>
                  <a:spcPts val="600"/>
                </a:spcBef>
                <a:buClr>
                  <a:schemeClr val="accent3"/>
                </a:buClr>
                <a:buNone/>
              </a:pPr>
              <a:r>
                <a:rPr lang="en-CA" sz="1400" dirty="0">
                  <a:latin typeface="Open Sans Semibold" panose="020B0706030804020204" pitchFamily="34" charset="0"/>
                  <a:ea typeface="Open Sans Semibold" panose="020B0706030804020204" pitchFamily="34" charset="0"/>
                  <a:cs typeface="Open Sans Semibold" panose="020B0706030804020204" pitchFamily="34" charset="0"/>
                </a:rPr>
                <a:t>Pros:</a:t>
              </a:r>
            </a:p>
            <a:p>
              <a:pPr>
                <a:lnSpc>
                  <a:spcPct val="100000"/>
                </a:lnSpc>
                <a:spcBef>
                  <a:spcPts val="600"/>
                </a:spcBef>
                <a:buClr>
                  <a:schemeClr val="accent3"/>
                </a:buClr>
              </a:pPr>
              <a:r>
                <a:rPr lang="en-CA" sz="1400" dirty="0"/>
                <a:t>Explore possibilities in different industries or market</a:t>
              </a:r>
            </a:p>
            <a:p>
              <a:pPr>
                <a:lnSpc>
                  <a:spcPct val="100000"/>
                </a:lnSpc>
                <a:spcBef>
                  <a:spcPts val="600"/>
                </a:spcBef>
                <a:buClr>
                  <a:schemeClr val="accent3"/>
                </a:buClr>
              </a:pPr>
              <a:r>
                <a:rPr lang="en-CA" sz="1400" dirty="0"/>
                <a:t>Get into growing markets could bring significant profits to the business</a:t>
              </a:r>
            </a:p>
            <a:p>
              <a:pPr marL="0" indent="0">
                <a:lnSpc>
                  <a:spcPct val="100000"/>
                </a:lnSpc>
                <a:spcBef>
                  <a:spcPts val="600"/>
                </a:spcBef>
                <a:buClr>
                  <a:schemeClr val="accent3"/>
                </a:buClr>
                <a:buNone/>
              </a:pPr>
              <a:r>
                <a:rPr lang="en-CA" sz="1400" dirty="0">
                  <a:latin typeface="Open Sans Semibold" panose="020B0706030804020204" pitchFamily="34" charset="0"/>
                  <a:ea typeface="Open Sans Semibold" panose="020B0706030804020204" pitchFamily="34" charset="0"/>
                  <a:cs typeface="Open Sans Semibold" panose="020B0706030804020204" pitchFamily="34" charset="0"/>
                </a:rPr>
                <a:t>Cons:</a:t>
              </a:r>
            </a:p>
            <a:p>
              <a:pPr>
                <a:lnSpc>
                  <a:spcPct val="100000"/>
                </a:lnSpc>
                <a:spcBef>
                  <a:spcPts val="600"/>
                </a:spcBef>
                <a:buClr>
                  <a:schemeClr val="accent3"/>
                </a:buClr>
              </a:pPr>
              <a:r>
                <a:rPr lang="en-CA" sz="1400" dirty="0"/>
                <a:t>Significantly amount of risk</a:t>
              </a:r>
            </a:p>
            <a:p>
              <a:pPr>
                <a:lnSpc>
                  <a:spcPct val="100000"/>
                </a:lnSpc>
                <a:spcBef>
                  <a:spcPts val="600"/>
                </a:spcBef>
                <a:buClr>
                  <a:schemeClr val="accent3"/>
                </a:buClr>
              </a:pPr>
              <a:r>
                <a:rPr lang="en-CA" sz="1400" dirty="0"/>
                <a:t>Difficult to enter into a new market without technical know-how</a:t>
              </a:r>
            </a:p>
            <a:p>
              <a:pPr>
                <a:lnSpc>
                  <a:spcPct val="100000"/>
                </a:lnSpc>
                <a:spcBef>
                  <a:spcPts val="600"/>
                </a:spcBef>
                <a:buClr>
                  <a:schemeClr val="accent3"/>
                </a:buClr>
              </a:pPr>
              <a:r>
                <a:rPr lang="en-CA" sz="1400" dirty="0"/>
                <a:t>Allocation of resources into new businesses might reduce productivity in current business</a:t>
              </a:r>
            </a:p>
            <a:p>
              <a:pPr marL="0" indent="0">
                <a:lnSpc>
                  <a:spcPct val="100000"/>
                </a:lnSpc>
                <a:spcBef>
                  <a:spcPts val="600"/>
                </a:spcBef>
                <a:buClr>
                  <a:schemeClr val="accent3"/>
                </a:buClr>
                <a:buFont typeface="Arial" panose="020B0604020202020204" pitchFamily="34" charset="0"/>
                <a:buNone/>
              </a:pPr>
              <a:endParaRPr lang="en-CA" sz="1400" dirty="0"/>
            </a:p>
          </p:txBody>
        </p:sp>
        <p:sp>
          <p:nvSpPr>
            <p:cNvPr id="11" name="Rectangle 10">
              <a:extLst>
                <a:ext uri="{FF2B5EF4-FFF2-40B4-BE49-F238E27FC236}">
                  <a16:creationId xmlns:a16="http://schemas.microsoft.com/office/drawing/2014/main" id="{69344A6F-3832-4A33-9E04-5D44989F4142}"/>
                </a:ext>
              </a:extLst>
            </p:cNvPr>
            <p:cNvSpPr/>
            <p:nvPr/>
          </p:nvSpPr>
          <p:spPr>
            <a:xfrm>
              <a:off x="4426260" y="1241236"/>
              <a:ext cx="3171327" cy="322981"/>
            </a:xfrm>
            <a:prstGeom prst="rect">
              <a:avLst/>
            </a:prstGeom>
            <a:solidFill>
              <a:schemeClr val="accent3"/>
            </a:solidFill>
            <a:ln w="222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pen Sans Semibold" panose="020B0706030804020204" pitchFamily="34" charset="0"/>
                  <a:ea typeface="Open Sans Semibold" panose="020B0706030804020204" pitchFamily="34" charset="0"/>
                  <a:cs typeface="Open Sans Semibold" panose="020B0706030804020204" pitchFamily="34" charset="0"/>
                </a:rPr>
                <a:t>Alternative 2</a:t>
              </a:r>
              <a:endParaRPr lang="en-CA" sz="16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pic>
        <p:nvPicPr>
          <p:cNvPr id="12" name="Graphic 19">
            <a:extLst>
              <a:ext uri="{FF2B5EF4-FFF2-40B4-BE49-F238E27FC236}">
                <a16:creationId xmlns:a16="http://schemas.microsoft.com/office/drawing/2014/main" id="{D11B7FEF-50C6-4CB3-86A5-CF5BBCC7B5D8}"/>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514117" y="1546026"/>
            <a:ext cx="576000" cy="576000"/>
          </a:xfrm>
          <a:prstGeom prst="rect">
            <a:avLst/>
          </a:prstGeom>
        </p:spPr>
      </p:pic>
      <p:pic>
        <p:nvPicPr>
          <p:cNvPr id="13" name="Picture 12">
            <a:extLst>
              <a:ext uri="{FF2B5EF4-FFF2-40B4-BE49-F238E27FC236}">
                <a16:creationId xmlns:a16="http://schemas.microsoft.com/office/drawing/2014/main" id="{F7102A8A-CDD0-4979-9A9A-2006D1500DEC}"/>
              </a:ext>
            </a:extLst>
          </p:cNvPr>
          <p:cNvPicPr>
            <a:picLocks noChangeAspect="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flipH="1">
            <a:off x="8180246" y="1546025"/>
            <a:ext cx="576001" cy="576001"/>
          </a:xfrm>
          <a:prstGeom prst="rect">
            <a:avLst/>
          </a:prstGeom>
        </p:spPr>
      </p:pic>
    </p:spTree>
    <p:extLst>
      <p:ext uri="{BB962C8B-B14F-4D97-AF65-F5344CB8AC3E}">
        <p14:creationId xmlns:p14="http://schemas.microsoft.com/office/powerpoint/2010/main" val="3940958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618D-BFF0-4ACD-A8B8-02BDCF651C31}"/>
              </a:ext>
            </a:extLst>
          </p:cNvPr>
          <p:cNvSpPr>
            <a:spLocks noGrp="1"/>
          </p:cNvSpPr>
          <p:nvPr>
            <p:ph type="title"/>
          </p:nvPr>
        </p:nvSpPr>
        <p:spPr/>
        <p:txBody>
          <a:bodyPr/>
          <a:lstStyle/>
          <a:p>
            <a:r>
              <a:rPr lang="en-US" dirty="0"/>
              <a:t>Recommendation</a:t>
            </a:r>
            <a:endParaRPr lang="en-CA" dirty="0"/>
          </a:p>
        </p:txBody>
      </p:sp>
      <p:sp>
        <p:nvSpPr>
          <p:cNvPr id="4" name="Footer Placeholder 3">
            <a:extLst>
              <a:ext uri="{FF2B5EF4-FFF2-40B4-BE49-F238E27FC236}">
                <a16:creationId xmlns:a16="http://schemas.microsoft.com/office/drawing/2014/main" id="{AD5526E0-96D4-449B-AC7B-43C5B04B6845}"/>
              </a:ext>
            </a:extLst>
          </p:cNvPr>
          <p:cNvSpPr>
            <a:spLocks noGrp="1"/>
          </p:cNvSpPr>
          <p:nvPr>
            <p:ph type="ftr" sz="quarter" idx="11"/>
          </p:nvPr>
        </p:nvSpPr>
        <p:spPr/>
        <p:txBody>
          <a:bodyPr/>
          <a:lstStyle/>
          <a:p>
            <a:r>
              <a:rPr lang="en-US"/>
              <a:t>Strictly Private and Confidential</a:t>
            </a:r>
            <a:endParaRPr lang="en-CA" dirty="0"/>
          </a:p>
        </p:txBody>
      </p:sp>
      <p:sp>
        <p:nvSpPr>
          <p:cNvPr id="5" name="Slide Number Placeholder 4">
            <a:extLst>
              <a:ext uri="{FF2B5EF4-FFF2-40B4-BE49-F238E27FC236}">
                <a16:creationId xmlns:a16="http://schemas.microsoft.com/office/drawing/2014/main" id="{5D8F3D86-3A53-4DFD-91B5-273407D4781D}"/>
              </a:ext>
            </a:extLst>
          </p:cNvPr>
          <p:cNvSpPr>
            <a:spLocks noGrp="1"/>
          </p:cNvSpPr>
          <p:nvPr>
            <p:ph type="sldNum" sz="quarter" idx="12"/>
          </p:nvPr>
        </p:nvSpPr>
        <p:spPr/>
        <p:txBody>
          <a:bodyPr/>
          <a:lstStyle/>
          <a:p>
            <a:fld id="{17B7F35F-8ECF-4F0B-B873-BF4290F02A5A}" type="slidenum">
              <a:rPr lang="en-CA" smtClean="0"/>
              <a:pPr/>
              <a:t>19</a:t>
            </a:fld>
            <a:endParaRPr lang="en-CA"/>
          </a:p>
        </p:txBody>
      </p:sp>
      <p:grpSp>
        <p:nvGrpSpPr>
          <p:cNvPr id="6" name="Group 5">
            <a:extLst>
              <a:ext uri="{FF2B5EF4-FFF2-40B4-BE49-F238E27FC236}">
                <a16:creationId xmlns:a16="http://schemas.microsoft.com/office/drawing/2014/main" id="{CE9F1A21-7770-4828-A2ED-A0512E041FC5}"/>
              </a:ext>
            </a:extLst>
          </p:cNvPr>
          <p:cNvGrpSpPr/>
          <p:nvPr/>
        </p:nvGrpSpPr>
        <p:grpSpPr>
          <a:xfrm>
            <a:off x="4567455" y="1226093"/>
            <a:ext cx="3171327" cy="4775778"/>
            <a:chOff x="4426260" y="1241236"/>
            <a:chExt cx="3171327" cy="4500657"/>
          </a:xfrm>
        </p:grpSpPr>
        <p:sp>
          <p:nvSpPr>
            <p:cNvPr id="7" name="Content Placeholder 2">
              <a:extLst>
                <a:ext uri="{FF2B5EF4-FFF2-40B4-BE49-F238E27FC236}">
                  <a16:creationId xmlns:a16="http://schemas.microsoft.com/office/drawing/2014/main" id="{B4B34D52-2B52-458A-963F-5C1AA1F2C71E}"/>
                </a:ext>
              </a:extLst>
            </p:cNvPr>
            <p:cNvSpPr txBox="1">
              <a:spLocks/>
            </p:cNvSpPr>
            <p:nvPr/>
          </p:nvSpPr>
          <p:spPr>
            <a:xfrm>
              <a:off x="4426260" y="1714310"/>
              <a:ext cx="3171327" cy="4027583"/>
            </a:xfrm>
            <a:prstGeom prst="rect">
              <a:avLst/>
            </a:prstGeom>
            <a:noFill/>
            <a:ln w="22225">
              <a:gradFill>
                <a:gsLst>
                  <a:gs pos="0">
                    <a:schemeClr val="tx2"/>
                  </a:gs>
                  <a:gs pos="100000">
                    <a:schemeClr val="accent5"/>
                  </a:gs>
                </a:gsLst>
                <a:lin ang="5400000" scaled="1"/>
              </a:gradFill>
            </a:ln>
            <a:effectLst/>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Clr>
                  <a:schemeClr val="accent3"/>
                </a:buClr>
                <a:buFont typeface="Arial" panose="020B0604020202020204" pitchFamily="34" charset="0"/>
                <a:buNone/>
              </a:pPr>
              <a:endParaRPr lang="en-CA" sz="1400" dirty="0"/>
            </a:p>
          </p:txBody>
        </p:sp>
        <p:sp>
          <p:nvSpPr>
            <p:cNvPr id="8" name="Rectangle 7">
              <a:extLst>
                <a:ext uri="{FF2B5EF4-FFF2-40B4-BE49-F238E27FC236}">
                  <a16:creationId xmlns:a16="http://schemas.microsoft.com/office/drawing/2014/main" id="{03405A4B-EA0A-47D5-95E4-DD873B1E7152}"/>
                </a:ext>
              </a:extLst>
            </p:cNvPr>
            <p:cNvSpPr/>
            <p:nvPr/>
          </p:nvSpPr>
          <p:spPr>
            <a:xfrm>
              <a:off x="4426260" y="1241236"/>
              <a:ext cx="3171327" cy="473074"/>
            </a:xfrm>
            <a:prstGeom prst="rect">
              <a:avLst/>
            </a:prstGeom>
            <a:solidFill>
              <a:schemeClr val="tx2"/>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Semibold" panose="020B0706030804020204" pitchFamily="34" charset="0"/>
                  <a:ea typeface="Open Sans Semibold" panose="020B0706030804020204" pitchFamily="34" charset="0"/>
                  <a:cs typeface="Open Sans Semibold" panose="020B0706030804020204" pitchFamily="34" charset="0"/>
                </a:rPr>
                <a:t>Considerations</a:t>
              </a:r>
              <a:endParaRPr lang="en-CA"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grpSp>
        <p:nvGrpSpPr>
          <p:cNvPr id="9" name="Group 8">
            <a:extLst>
              <a:ext uri="{FF2B5EF4-FFF2-40B4-BE49-F238E27FC236}">
                <a16:creationId xmlns:a16="http://schemas.microsoft.com/office/drawing/2014/main" id="{34E5AB05-DB16-4B9D-A431-16F752ADAA77}"/>
              </a:ext>
            </a:extLst>
          </p:cNvPr>
          <p:cNvGrpSpPr/>
          <p:nvPr/>
        </p:nvGrpSpPr>
        <p:grpSpPr>
          <a:xfrm>
            <a:off x="8272121" y="1226093"/>
            <a:ext cx="3171327" cy="4772541"/>
            <a:chOff x="8240743" y="1241236"/>
            <a:chExt cx="3171327" cy="4500657"/>
          </a:xfrm>
        </p:grpSpPr>
        <p:sp>
          <p:nvSpPr>
            <p:cNvPr id="10" name="Content Placeholder 2">
              <a:extLst>
                <a:ext uri="{FF2B5EF4-FFF2-40B4-BE49-F238E27FC236}">
                  <a16:creationId xmlns:a16="http://schemas.microsoft.com/office/drawing/2014/main" id="{5DBF84F7-5BA3-46D1-AFF8-B9EF2568A716}"/>
                </a:ext>
              </a:extLst>
            </p:cNvPr>
            <p:cNvSpPr txBox="1">
              <a:spLocks/>
            </p:cNvSpPr>
            <p:nvPr/>
          </p:nvSpPr>
          <p:spPr>
            <a:xfrm>
              <a:off x="8240743" y="1714310"/>
              <a:ext cx="3171327" cy="4027583"/>
            </a:xfrm>
            <a:prstGeom prst="rect">
              <a:avLst/>
            </a:prstGeom>
            <a:noFill/>
            <a:ln w="22225">
              <a:gradFill>
                <a:gsLst>
                  <a:gs pos="0">
                    <a:schemeClr val="tx2"/>
                  </a:gs>
                  <a:gs pos="100000">
                    <a:schemeClr val="accent5"/>
                  </a:gs>
                </a:gsLst>
                <a:lin ang="5400000" scaled="1"/>
              </a:gradFill>
            </a:ln>
            <a:effectLst/>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Clr>
                  <a:schemeClr val="accent3"/>
                </a:buClr>
                <a:buFont typeface="Arial" panose="020B0604020202020204" pitchFamily="34" charset="0"/>
                <a:buNone/>
              </a:pPr>
              <a:endParaRPr lang="en-US" sz="1400"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lnSpc>
                  <a:spcPct val="100000"/>
                </a:lnSpc>
                <a:spcBef>
                  <a:spcPts val="600"/>
                </a:spcBef>
                <a:buClr>
                  <a:schemeClr val="accent3"/>
                </a:buClr>
                <a:buFont typeface="Arial" panose="020B0604020202020204" pitchFamily="34" charset="0"/>
                <a:buNone/>
              </a:pPr>
              <a:endParaRPr lang="en-US" sz="1400"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lnSpc>
                  <a:spcPct val="100000"/>
                </a:lnSpc>
                <a:spcBef>
                  <a:spcPts val="600"/>
                </a:spcBef>
                <a:buClr>
                  <a:schemeClr val="accent3"/>
                </a:buClr>
                <a:buFont typeface="Arial" panose="020B0604020202020204" pitchFamily="34" charset="0"/>
                <a:buNone/>
              </a:pPr>
              <a:endParaRPr lang="en-US" sz="1400"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lgn="ctr">
                <a:lnSpc>
                  <a:spcPct val="100000"/>
                </a:lnSpc>
                <a:spcBef>
                  <a:spcPts val="600"/>
                </a:spcBef>
                <a:buClr>
                  <a:schemeClr val="accent3"/>
                </a:buClr>
                <a:buFont typeface="Arial" panose="020B0604020202020204" pitchFamily="34" charset="0"/>
                <a:buNone/>
              </a:pPr>
              <a:endParaRPr lang="en-US" sz="1400"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lgn="ctr">
                <a:lnSpc>
                  <a:spcPct val="100000"/>
                </a:lnSpc>
                <a:spcBef>
                  <a:spcPts val="600"/>
                </a:spcBef>
                <a:buClr>
                  <a:schemeClr val="accent3"/>
                </a:buClr>
                <a:buFont typeface="Arial" panose="020B0604020202020204" pitchFamily="34" charset="0"/>
                <a:buNone/>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Acquire Technology Inc. at</a:t>
              </a:r>
              <a:r>
                <a:rPr lang="en-US" sz="1400" dirty="0"/>
                <a:t>:</a:t>
              </a:r>
            </a:p>
            <a:p>
              <a:pPr marL="0" indent="0" algn="ctr">
                <a:lnSpc>
                  <a:spcPct val="100000"/>
                </a:lnSpc>
                <a:spcBef>
                  <a:spcPts val="600"/>
                </a:spcBef>
                <a:buClr>
                  <a:schemeClr val="accent3"/>
                </a:buClr>
                <a:buFont typeface="Arial" panose="020B0604020202020204" pitchFamily="34" charset="0"/>
                <a:buNone/>
              </a:pPr>
              <a:endParaRPr lang="en-US" sz="1400" dirty="0"/>
            </a:p>
            <a:p>
              <a:pPr>
                <a:lnSpc>
                  <a:spcPct val="100000"/>
                </a:lnSpc>
                <a:spcBef>
                  <a:spcPts val="600"/>
                </a:spcBef>
                <a:buClr>
                  <a:schemeClr val="accent3"/>
                </a:buClr>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Target price:</a:t>
              </a:r>
              <a:r>
                <a:rPr lang="en-US" sz="1400" dirty="0"/>
                <a:t> $164.10</a:t>
              </a:r>
            </a:p>
            <a:p>
              <a:pPr>
                <a:lnSpc>
                  <a:spcPct val="100000"/>
                </a:lnSpc>
                <a:spcBef>
                  <a:spcPts val="600"/>
                </a:spcBef>
                <a:buClr>
                  <a:schemeClr val="accent3"/>
                </a:buClr>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Price premium:</a:t>
              </a:r>
              <a:r>
                <a:rPr lang="en-US" sz="1400" dirty="0"/>
                <a:t> 56.7%</a:t>
              </a:r>
            </a:p>
            <a:p>
              <a:pPr>
                <a:lnSpc>
                  <a:spcPct val="100000"/>
                </a:lnSpc>
                <a:spcBef>
                  <a:spcPts val="600"/>
                </a:spcBef>
                <a:buClr>
                  <a:schemeClr val="accent3"/>
                </a:buClr>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Financing:</a:t>
              </a:r>
              <a:r>
                <a:rPr lang="en-US" sz="1400" dirty="0"/>
                <a:t> use of a mix of cash and stock considerations due to current leverage</a:t>
              </a:r>
            </a:p>
            <a:p>
              <a:pPr>
                <a:lnSpc>
                  <a:spcPct val="100000"/>
                </a:lnSpc>
                <a:spcBef>
                  <a:spcPts val="600"/>
                </a:spcBef>
                <a:buClr>
                  <a:schemeClr val="accent3"/>
                </a:buClr>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Pro forma benefit:</a:t>
              </a:r>
              <a:r>
                <a:rPr lang="en-US" sz="1400" dirty="0"/>
                <a:t> enterprise value will outreach major competitors</a:t>
              </a:r>
            </a:p>
            <a:p>
              <a:pPr marL="0" indent="0">
                <a:lnSpc>
                  <a:spcPct val="100000"/>
                </a:lnSpc>
                <a:spcBef>
                  <a:spcPts val="600"/>
                </a:spcBef>
                <a:buClr>
                  <a:schemeClr val="accent3"/>
                </a:buClr>
                <a:buNone/>
              </a:pPr>
              <a:endParaRPr lang="en-CA" sz="1400" dirty="0"/>
            </a:p>
          </p:txBody>
        </p:sp>
        <p:sp>
          <p:nvSpPr>
            <p:cNvPr id="11" name="Rectangle 10">
              <a:extLst>
                <a:ext uri="{FF2B5EF4-FFF2-40B4-BE49-F238E27FC236}">
                  <a16:creationId xmlns:a16="http://schemas.microsoft.com/office/drawing/2014/main" id="{95E29A2E-F9BE-4CC4-8990-A4589CCCB7FB}"/>
                </a:ext>
              </a:extLst>
            </p:cNvPr>
            <p:cNvSpPr/>
            <p:nvPr/>
          </p:nvSpPr>
          <p:spPr>
            <a:xfrm>
              <a:off x="8240743" y="1241236"/>
              <a:ext cx="3171327" cy="473074"/>
            </a:xfrm>
            <a:prstGeom prst="rect">
              <a:avLst/>
            </a:prstGeom>
            <a:solidFill>
              <a:schemeClr val="tx2"/>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Semibold" panose="020B0706030804020204" pitchFamily="34" charset="0"/>
                  <a:ea typeface="Open Sans Semibold" panose="020B0706030804020204" pitchFamily="34" charset="0"/>
                  <a:cs typeface="Open Sans Semibold" panose="020B0706030804020204" pitchFamily="34" charset="0"/>
                </a:rPr>
                <a:t>Recommendation</a:t>
              </a:r>
              <a:endParaRPr lang="en-CA"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grpSp>
        <p:nvGrpSpPr>
          <p:cNvPr id="12" name="Group 11">
            <a:extLst>
              <a:ext uri="{FF2B5EF4-FFF2-40B4-BE49-F238E27FC236}">
                <a16:creationId xmlns:a16="http://schemas.microsoft.com/office/drawing/2014/main" id="{145A099A-CC65-43D6-8A71-1DB054235DBF}"/>
              </a:ext>
            </a:extLst>
          </p:cNvPr>
          <p:cNvGrpSpPr/>
          <p:nvPr/>
        </p:nvGrpSpPr>
        <p:grpSpPr>
          <a:xfrm>
            <a:off x="862789" y="1226093"/>
            <a:ext cx="3171327" cy="4775778"/>
            <a:chOff x="4426260" y="1241236"/>
            <a:chExt cx="3171327" cy="4500657"/>
          </a:xfrm>
        </p:grpSpPr>
        <p:sp>
          <p:nvSpPr>
            <p:cNvPr id="13" name="Content Placeholder 2">
              <a:extLst>
                <a:ext uri="{FF2B5EF4-FFF2-40B4-BE49-F238E27FC236}">
                  <a16:creationId xmlns:a16="http://schemas.microsoft.com/office/drawing/2014/main" id="{9E6FD8F5-C4CD-42E0-87EC-2BF112E8704F}"/>
                </a:ext>
              </a:extLst>
            </p:cNvPr>
            <p:cNvSpPr txBox="1">
              <a:spLocks/>
            </p:cNvSpPr>
            <p:nvPr/>
          </p:nvSpPr>
          <p:spPr>
            <a:xfrm>
              <a:off x="4426260" y="1714310"/>
              <a:ext cx="3171327" cy="4027583"/>
            </a:xfrm>
            <a:prstGeom prst="rect">
              <a:avLst/>
            </a:prstGeom>
            <a:noFill/>
            <a:ln w="22225">
              <a:gradFill>
                <a:gsLst>
                  <a:gs pos="0">
                    <a:schemeClr val="tx2"/>
                  </a:gs>
                  <a:gs pos="100000">
                    <a:schemeClr val="accent5"/>
                  </a:gs>
                </a:gsLst>
                <a:lin ang="5400000" scaled="1"/>
              </a:gradFill>
            </a:ln>
            <a:effectLst/>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Clr>
                  <a:schemeClr val="accent3"/>
                </a:buClr>
                <a:buFont typeface="Arial" panose="020B0604020202020204" pitchFamily="34" charset="0"/>
                <a:buNone/>
              </a:pPr>
              <a:endParaRPr lang="en-CA" sz="1400" dirty="0"/>
            </a:p>
          </p:txBody>
        </p:sp>
        <p:sp>
          <p:nvSpPr>
            <p:cNvPr id="14" name="Rectangle 13">
              <a:extLst>
                <a:ext uri="{FF2B5EF4-FFF2-40B4-BE49-F238E27FC236}">
                  <a16:creationId xmlns:a16="http://schemas.microsoft.com/office/drawing/2014/main" id="{F0B0EE1A-58B8-40BF-8B60-DD32B31E7E9C}"/>
                </a:ext>
              </a:extLst>
            </p:cNvPr>
            <p:cNvSpPr/>
            <p:nvPr/>
          </p:nvSpPr>
          <p:spPr>
            <a:xfrm>
              <a:off x="4426260" y="1241236"/>
              <a:ext cx="3171327" cy="473074"/>
            </a:xfrm>
            <a:prstGeom prst="rect">
              <a:avLst/>
            </a:prstGeom>
            <a:solidFill>
              <a:schemeClr val="tx2"/>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Semibold" panose="020B0706030804020204" pitchFamily="34" charset="0"/>
                  <a:ea typeface="Open Sans Semibold" panose="020B0706030804020204" pitchFamily="34" charset="0"/>
                  <a:cs typeface="Open Sans Semibold" panose="020B0706030804020204" pitchFamily="34" charset="0"/>
                </a:rPr>
                <a:t>Situation Overview</a:t>
              </a:r>
              <a:endParaRPr lang="en-CA"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sp>
        <p:nvSpPr>
          <p:cNvPr id="15" name="Rectangle 14">
            <a:extLst>
              <a:ext uri="{FF2B5EF4-FFF2-40B4-BE49-F238E27FC236}">
                <a16:creationId xmlns:a16="http://schemas.microsoft.com/office/drawing/2014/main" id="{33C8C497-EF8A-49F7-8869-8FFD6A7C2572}"/>
              </a:ext>
            </a:extLst>
          </p:cNvPr>
          <p:cNvSpPr/>
          <p:nvPr/>
        </p:nvSpPr>
        <p:spPr>
          <a:xfrm>
            <a:off x="5455024" y="2726319"/>
            <a:ext cx="2277929" cy="954107"/>
          </a:xfrm>
          <a:prstGeom prst="rect">
            <a:avLst/>
          </a:prstGeom>
        </p:spPr>
        <p:txBody>
          <a:bodyPr wrap="square">
            <a:spAutoFit/>
          </a:bodyPr>
          <a:lstStyle/>
          <a:p>
            <a:pPr lvl="0">
              <a:spcBef>
                <a:spcPts val="600"/>
              </a:spcBef>
              <a:buClr>
                <a:srgbClr val="1E8496"/>
              </a:buClr>
            </a:pPr>
            <a:r>
              <a:rPr lang="en-CA"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Drive growth in the American market while sustain competitive advantage in Europe</a:t>
            </a:r>
          </a:p>
        </p:txBody>
      </p:sp>
      <p:sp>
        <p:nvSpPr>
          <p:cNvPr id="16" name="Rectangle 15">
            <a:extLst>
              <a:ext uri="{FF2B5EF4-FFF2-40B4-BE49-F238E27FC236}">
                <a16:creationId xmlns:a16="http://schemas.microsoft.com/office/drawing/2014/main" id="{12A5016B-02D6-4B21-8376-9BA2EED1C575}"/>
              </a:ext>
            </a:extLst>
          </p:cNvPr>
          <p:cNvSpPr/>
          <p:nvPr/>
        </p:nvSpPr>
        <p:spPr>
          <a:xfrm>
            <a:off x="5455025" y="1853985"/>
            <a:ext cx="2277929" cy="738664"/>
          </a:xfrm>
          <a:prstGeom prst="rect">
            <a:avLst/>
          </a:prstGeom>
        </p:spPr>
        <p:txBody>
          <a:bodyPr wrap="square">
            <a:spAutoFit/>
          </a:bodyPr>
          <a:lstStyle/>
          <a:p>
            <a:pPr lvl="0">
              <a:spcBef>
                <a:spcPts val="600"/>
              </a:spcBef>
              <a:buClr>
                <a:srgbClr val="1E8496"/>
              </a:buClr>
            </a:pP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Diversify risks faced by Software Co. in the global software market</a:t>
            </a:r>
          </a:p>
        </p:txBody>
      </p:sp>
      <p:sp>
        <p:nvSpPr>
          <p:cNvPr id="17" name="Rectangle 16">
            <a:extLst>
              <a:ext uri="{FF2B5EF4-FFF2-40B4-BE49-F238E27FC236}">
                <a16:creationId xmlns:a16="http://schemas.microsoft.com/office/drawing/2014/main" id="{7B35CEF9-93CA-4908-9A9C-E64368B1A269}"/>
              </a:ext>
            </a:extLst>
          </p:cNvPr>
          <p:cNvSpPr/>
          <p:nvPr/>
        </p:nvSpPr>
        <p:spPr>
          <a:xfrm>
            <a:off x="5455024" y="3814096"/>
            <a:ext cx="2277929" cy="954107"/>
          </a:xfrm>
          <a:prstGeom prst="rect">
            <a:avLst/>
          </a:prstGeom>
        </p:spPr>
        <p:txBody>
          <a:bodyPr wrap="square">
            <a:spAutoFit/>
          </a:bodyPr>
          <a:lstStyle/>
          <a:p>
            <a:pPr>
              <a:spcBef>
                <a:spcPts val="600"/>
              </a:spcBef>
              <a:buClr>
                <a:schemeClr val="accent3"/>
              </a:buClr>
            </a:pPr>
            <a:r>
              <a:rPr lang="en-CA"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Integration with existing product lines to offer brand new bundle options</a:t>
            </a:r>
          </a:p>
        </p:txBody>
      </p:sp>
      <p:sp>
        <p:nvSpPr>
          <p:cNvPr id="18" name="Rectangle 17">
            <a:extLst>
              <a:ext uri="{FF2B5EF4-FFF2-40B4-BE49-F238E27FC236}">
                <a16:creationId xmlns:a16="http://schemas.microsoft.com/office/drawing/2014/main" id="{7740F534-D692-4AC8-8D88-9235C645BCD3}"/>
              </a:ext>
            </a:extLst>
          </p:cNvPr>
          <p:cNvSpPr/>
          <p:nvPr/>
        </p:nvSpPr>
        <p:spPr>
          <a:xfrm>
            <a:off x="5499037" y="4901873"/>
            <a:ext cx="2233916" cy="738664"/>
          </a:xfrm>
          <a:prstGeom prst="rect">
            <a:avLst/>
          </a:prstGeom>
        </p:spPr>
        <p:txBody>
          <a:bodyPr wrap="square">
            <a:spAutoFit/>
          </a:bodyPr>
          <a:lstStyle/>
          <a:p>
            <a:pPr>
              <a:spcBef>
                <a:spcPts val="600"/>
              </a:spcBef>
              <a:buClr>
                <a:schemeClr val="accent3"/>
              </a:buClr>
            </a:pPr>
            <a:r>
              <a:rPr lang="en-CA"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Technology Inc.’s share price has been undervalued</a:t>
            </a:r>
          </a:p>
        </p:txBody>
      </p:sp>
      <p:pic>
        <p:nvPicPr>
          <p:cNvPr id="19" name="Picture 18">
            <a:extLst>
              <a:ext uri="{FF2B5EF4-FFF2-40B4-BE49-F238E27FC236}">
                <a16:creationId xmlns:a16="http://schemas.microsoft.com/office/drawing/2014/main" id="{FA0EE0F7-55E0-4661-AB8A-50FC7F812253}"/>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contrast="89000"/>
                    </a14:imgEffect>
                  </a14:imgLayer>
                </a14:imgProps>
              </a:ext>
              <a:ext uri="{28A0092B-C50C-407E-A947-70E740481C1C}">
                <a14:useLocalDpi xmlns:a14="http://schemas.microsoft.com/office/drawing/2010/main" val="0"/>
              </a:ext>
            </a:extLst>
          </a:blip>
          <a:stretch>
            <a:fillRect/>
          </a:stretch>
        </p:blipFill>
        <p:spPr>
          <a:xfrm>
            <a:off x="4773766" y="1977816"/>
            <a:ext cx="473074" cy="473074"/>
          </a:xfrm>
          <a:prstGeom prst="rect">
            <a:avLst/>
          </a:prstGeom>
        </p:spPr>
      </p:pic>
      <p:pic>
        <p:nvPicPr>
          <p:cNvPr id="20" name="Graphic 19">
            <a:extLst>
              <a:ext uri="{FF2B5EF4-FFF2-40B4-BE49-F238E27FC236}">
                <a16:creationId xmlns:a16="http://schemas.microsoft.com/office/drawing/2014/main" id="{51EB3C89-FE92-46E0-B153-4BD5BAE8695E}"/>
              </a:ext>
            </a:extLst>
          </p:cNvPr>
          <p:cNvPicPr>
            <a:picLocks noChangeAspect="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brightnessContrast contrast="-31000"/>
                    </a14:imgEffect>
                  </a14:imgLayer>
                </a14:imgProps>
              </a:ext>
              <a:ext uri="{28A0092B-C50C-407E-A947-70E740481C1C}">
                <a14:useLocalDpi xmlns:a14="http://schemas.microsoft.com/office/drawing/2010/main" val="0"/>
              </a:ext>
            </a:extLst>
          </a:blip>
          <a:stretch>
            <a:fillRect/>
          </a:stretch>
        </p:blipFill>
        <p:spPr>
          <a:xfrm>
            <a:off x="4773766" y="2946291"/>
            <a:ext cx="513623" cy="513623"/>
          </a:xfrm>
          <a:prstGeom prst="rect">
            <a:avLst/>
          </a:prstGeom>
        </p:spPr>
      </p:pic>
      <p:pic>
        <p:nvPicPr>
          <p:cNvPr id="21" name="Picture 20">
            <a:extLst>
              <a:ext uri="{FF2B5EF4-FFF2-40B4-BE49-F238E27FC236}">
                <a16:creationId xmlns:a16="http://schemas.microsoft.com/office/drawing/2014/main" id="{7AC7A8A2-3AF0-4A83-865E-08BFF0718349}"/>
              </a:ext>
            </a:extLst>
          </p:cNvPr>
          <p:cNvPicPr>
            <a:picLocks noChangeAspect="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sharpenSoften amount="39000"/>
                    </a14:imgEffect>
                    <a14:imgEffect>
                      <a14:brightnessContrast contrast="-100000"/>
                    </a14:imgEffect>
                  </a14:imgLayer>
                </a14:imgProps>
              </a:ext>
              <a:ext uri="{28A0092B-C50C-407E-A947-70E740481C1C}">
                <a14:useLocalDpi xmlns:a14="http://schemas.microsoft.com/office/drawing/2010/main" val="0"/>
              </a:ext>
            </a:extLst>
          </a:blip>
          <a:stretch>
            <a:fillRect/>
          </a:stretch>
        </p:blipFill>
        <p:spPr>
          <a:xfrm>
            <a:off x="4773766" y="5008630"/>
            <a:ext cx="473599" cy="473599"/>
          </a:xfrm>
          <a:prstGeom prst="rect">
            <a:avLst/>
          </a:prstGeom>
        </p:spPr>
      </p:pic>
      <p:pic>
        <p:nvPicPr>
          <p:cNvPr id="22" name="Picture 21">
            <a:extLst>
              <a:ext uri="{FF2B5EF4-FFF2-40B4-BE49-F238E27FC236}">
                <a16:creationId xmlns:a16="http://schemas.microsoft.com/office/drawing/2014/main" id="{CE0BF4DB-CCE8-4E71-B3FC-72C263995F2A}"/>
              </a:ext>
            </a:extLst>
          </p:cNvPr>
          <p:cNvPicPr>
            <a:picLocks noChangeAspect="1"/>
          </p:cNvPicPr>
          <p:nvPr/>
        </p:nvPicPr>
        <p:blipFill>
          <a:blip r:embed="rId8">
            <a:duotone>
              <a:schemeClr val="bg2">
                <a:shade val="45000"/>
                <a:satMod val="135000"/>
              </a:schemeClr>
              <a:prstClr val="white"/>
            </a:duotone>
            <a:extLst>
              <a:ext uri="{BEBA8EAE-BF5A-486C-A8C5-ECC9F3942E4B}">
                <a14:imgProps xmlns:a14="http://schemas.microsoft.com/office/drawing/2010/main">
                  <a14:imgLayer r:embed="rId9">
                    <a14:imgEffect>
                      <a14:sharpenSoften amount="-8000"/>
                    </a14:imgEffect>
                    <a14:imgEffect>
                      <a14:brightnessContrast contrast="-100000"/>
                    </a14:imgEffect>
                  </a14:imgLayer>
                </a14:imgProps>
              </a:ext>
              <a:ext uri="{28A0092B-C50C-407E-A947-70E740481C1C}">
                <a14:useLocalDpi xmlns:a14="http://schemas.microsoft.com/office/drawing/2010/main" val="0"/>
              </a:ext>
            </a:extLst>
          </a:blip>
          <a:stretch>
            <a:fillRect/>
          </a:stretch>
        </p:blipFill>
        <p:spPr>
          <a:xfrm>
            <a:off x="4773766" y="4039779"/>
            <a:ext cx="513623" cy="513623"/>
          </a:xfrm>
          <a:prstGeom prst="rect">
            <a:avLst/>
          </a:prstGeom>
        </p:spPr>
      </p:pic>
      <p:pic>
        <p:nvPicPr>
          <p:cNvPr id="23" name="Graphic 19">
            <a:extLst>
              <a:ext uri="{FF2B5EF4-FFF2-40B4-BE49-F238E27FC236}">
                <a16:creationId xmlns:a16="http://schemas.microsoft.com/office/drawing/2014/main" id="{29DD57DE-2CA3-41B5-B226-A7552C4F3B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46821" y="1981341"/>
            <a:ext cx="813286" cy="813286"/>
          </a:xfrm>
          <a:prstGeom prst="rect">
            <a:avLst/>
          </a:prstGeom>
        </p:spPr>
      </p:pic>
      <p:sp>
        <p:nvSpPr>
          <p:cNvPr id="24" name="Rectangle 23">
            <a:extLst>
              <a:ext uri="{FF2B5EF4-FFF2-40B4-BE49-F238E27FC236}">
                <a16:creationId xmlns:a16="http://schemas.microsoft.com/office/drawing/2014/main" id="{530D3CD4-30FD-4235-9A65-075B56FC3FFC}"/>
              </a:ext>
            </a:extLst>
          </p:cNvPr>
          <p:cNvSpPr/>
          <p:nvPr/>
        </p:nvSpPr>
        <p:spPr>
          <a:xfrm>
            <a:off x="1714325" y="1887050"/>
            <a:ext cx="2319790" cy="1384995"/>
          </a:xfrm>
          <a:prstGeom prst="rect">
            <a:avLst/>
          </a:prstGeom>
        </p:spPr>
        <p:txBody>
          <a:bodyPr wrap="square">
            <a:spAutoFit/>
          </a:bodyPr>
          <a:lstStyle/>
          <a:p>
            <a:pPr>
              <a:spcBef>
                <a:spcPts val="600"/>
              </a:spcBef>
              <a:buClr>
                <a:schemeClr val="accent3"/>
              </a:buClr>
            </a:pP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Software Co. has been considering a potential acquisition of Technology Inc., an international </a:t>
            </a:r>
            <a:r>
              <a:rPr lang="en-US" sz="1400" dirty="0" err="1">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Saas</a:t>
            </a: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 company selling CRM systems</a:t>
            </a:r>
          </a:p>
        </p:txBody>
      </p:sp>
      <p:sp>
        <p:nvSpPr>
          <p:cNvPr id="25" name="Rectangle 24">
            <a:extLst>
              <a:ext uri="{FF2B5EF4-FFF2-40B4-BE49-F238E27FC236}">
                <a16:creationId xmlns:a16="http://schemas.microsoft.com/office/drawing/2014/main" id="{CF39A970-450E-48C7-846B-9825848AC452}"/>
              </a:ext>
            </a:extLst>
          </p:cNvPr>
          <p:cNvSpPr/>
          <p:nvPr/>
        </p:nvSpPr>
        <p:spPr>
          <a:xfrm>
            <a:off x="1061504" y="3399471"/>
            <a:ext cx="2972611" cy="1169551"/>
          </a:xfrm>
          <a:prstGeom prst="rect">
            <a:avLst/>
          </a:prstGeom>
        </p:spPr>
        <p:txBody>
          <a:bodyPr wrap="square">
            <a:spAutoFit/>
          </a:bodyPr>
          <a:lstStyle/>
          <a:p>
            <a:pPr>
              <a:spcBef>
                <a:spcPts val="600"/>
              </a:spcBef>
              <a:buClr>
                <a:schemeClr val="accent3"/>
              </a:buClr>
            </a:pPr>
            <a:r>
              <a:rPr lang="en-CA"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Software Co.’s major industry competitors, Micro Corporation and International Software, purchased Cloud and </a:t>
            </a:r>
            <a:r>
              <a:rPr lang="en-CA" sz="1400" dirty="0" err="1">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RealTech</a:t>
            </a:r>
            <a:r>
              <a:rPr lang="en-CA"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 in 2017 and 2018 respectively</a:t>
            </a:r>
          </a:p>
        </p:txBody>
      </p:sp>
      <p:sp>
        <p:nvSpPr>
          <p:cNvPr id="26" name="Rectangle 25">
            <a:extLst>
              <a:ext uri="{FF2B5EF4-FFF2-40B4-BE49-F238E27FC236}">
                <a16:creationId xmlns:a16="http://schemas.microsoft.com/office/drawing/2014/main" id="{2560DCE9-FE15-4E56-AB93-D01D1139EF52}"/>
              </a:ext>
            </a:extLst>
          </p:cNvPr>
          <p:cNvSpPr/>
          <p:nvPr/>
        </p:nvSpPr>
        <p:spPr>
          <a:xfrm>
            <a:off x="1618130" y="4717811"/>
            <a:ext cx="2415986" cy="1169551"/>
          </a:xfrm>
          <a:prstGeom prst="rect">
            <a:avLst/>
          </a:prstGeom>
        </p:spPr>
        <p:txBody>
          <a:bodyPr wrap="square">
            <a:spAutoFit/>
          </a:bodyPr>
          <a:lstStyle/>
          <a:p>
            <a:pPr>
              <a:spcBef>
                <a:spcPts val="600"/>
              </a:spcBef>
              <a:buClr>
                <a:schemeClr val="accent3"/>
              </a:buClr>
            </a:pPr>
            <a:r>
              <a:rPr lang="en-CA"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The share price of Technology Inc. has declined 5% since 2017, and the company is looking for investor funding</a:t>
            </a:r>
          </a:p>
        </p:txBody>
      </p:sp>
      <p:pic>
        <p:nvPicPr>
          <p:cNvPr id="27" name="Picture 26">
            <a:extLst>
              <a:ext uri="{FF2B5EF4-FFF2-40B4-BE49-F238E27FC236}">
                <a16:creationId xmlns:a16="http://schemas.microsoft.com/office/drawing/2014/main" id="{3284D63C-EA85-4FF3-9135-CCC0A4373F39}"/>
              </a:ext>
            </a:extLst>
          </p:cNvPr>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2164" y="1993346"/>
            <a:ext cx="484525" cy="484525"/>
          </a:xfrm>
          <a:prstGeom prst="rect">
            <a:avLst/>
          </a:prstGeom>
        </p:spPr>
      </p:pic>
      <p:pic>
        <p:nvPicPr>
          <p:cNvPr id="28" name="Graphic 19">
            <a:extLst>
              <a:ext uri="{FF2B5EF4-FFF2-40B4-BE49-F238E27FC236}">
                <a16:creationId xmlns:a16="http://schemas.microsoft.com/office/drawing/2014/main" id="{C5D3E882-2A51-47DB-BDAF-3D1759645555}"/>
              </a:ext>
            </a:extLst>
          </p:cNvPr>
          <p:cNvPicPr>
            <a:picLocks noChangeAspect="1"/>
          </p:cNvPicPr>
          <p:nvPr/>
        </p:nvPicPr>
        <p:blipFill>
          <a:blip r:embed="rId12">
            <a:duotone>
              <a:schemeClr val="bg2">
                <a:shade val="45000"/>
                <a:satMod val="135000"/>
              </a:schemeClr>
              <a:prstClr val="white"/>
            </a:duotone>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061504" y="5055612"/>
            <a:ext cx="493947" cy="493947"/>
          </a:xfrm>
          <a:prstGeom prst="rect">
            <a:avLst/>
          </a:prstGeom>
        </p:spPr>
      </p:pic>
      <p:sp>
        <p:nvSpPr>
          <p:cNvPr id="29" name="Arrow: Chevron 28">
            <a:extLst>
              <a:ext uri="{FF2B5EF4-FFF2-40B4-BE49-F238E27FC236}">
                <a16:creationId xmlns:a16="http://schemas.microsoft.com/office/drawing/2014/main" id="{0A6C60CB-9CD8-46BC-8520-8CFFB89467B9}"/>
              </a:ext>
            </a:extLst>
          </p:cNvPr>
          <p:cNvSpPr/>
          <p:nvPr/>
        </p:nvSpPr>
        <p:spPr>
          <a:xfrm>
            <a:off x="4148418" y="3339353"/>
            <a:ext cx="304735" cy="47307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0" name="Arrow: Chevron 29">
            <a:extLst>
              <a:ext uri="{FF2B5EF4-FFF2-40B4-BE49-F238E27FC236}">
                <a16:creationId xmlns:a16="http://schemas.microsoft.com/office/drawing/2014/main" id="{E7CE3432-B040-44A6-8E69-9D12D1014C69}"/>
              </a:ext>
            </a:extLst>
          </p:cNvPr>
          <p:cNvSpPr/>
          <p:nvPr/>
        </p:nvSpPr>
        <p:spPr>
          <a:xfrm>
            <a:off x="7863140" y="3339353"/>
            <a:ext cx="304735" cy="47307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1185422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F7E36051-AD88-4B39-B9E3-5D47B71DFDC2}"/>
              </a:ext>
            </a:extLst>
          </p:cNvPr>
          <p:cNvSpPr txBox="1"/>
          <p:nvPr/>
        </p:nvSpPr>
        <p:spPr>
          <a:xfrm>
            <a:off x="2465417" y="3016054"/>
            <a:ext cx="2034988" cy="2990295"/>
          </a:xfrm>
          <a:prstGeom prst="rect">
            <a:avLst/>
          </a:prstGeom>
          <a:gradFill flip="none" rotWithShape="1">
            <a:gsLst>
              <a:gs pos="0">
                <a:schemeClr val="accent1"/>
              </a:gs>
              <a:gs pos="100000">
                <a:schemeClr val="accent1">
                  <a:alpha val="0"/>
                </a:schemeClr>
              </a:gs>
            </a:gsLst>
            <a:lin ang="5400000" scaled="1"/>
            <a:tileRect/>
          </a:gradFill>
          <a:effectLst/>
        </p:spPr>
        <p:txBody>
          <a:bodyPr wrap="square" rtlCol="0">
            <a:noAutofit/>
          </a:bodyPr>
          <a:lstStyle/>
          <a:p>
            <a:pPr marL="169863" indent="-169863">
              <a:spcAft>
                <a:spcPts val="1200"/>
              </a:spcAft>
              <a:buClr>
                <a:schemeClr val="accent3"/>
              </a:buClr>
              <a:buFont typeface="Arial" panose="020B0604020202020204" pitchFamily="34" charset="0"/>
              <a:buChar char="•"/>
            </a:pPr>
            <a:endPar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p>
            <a:pPr marL="169863" indent="-169863">
              <a:spcAft>
                <a:spcPts val="1200"/>
              </a:spcAft>
              <a:buClr>
                <a:schemeClr val="accent3"/>
              </a:buClr>
              <a:buFont typeface="Arial" panose="020B0604020202020204" pitchFamily="34" charset="0"/>
              <a:buChar char="•"/>
            </a:pP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Industry Overview</a:t>
            </a:r>
          </a:p>
          <a:p>
            <a:pPr marL="169863" indent="-169863">
              <a:spcAft>
                <a:spcPts val="1200"/>
              </a:spcAft>
              <a:buClr>
                <a:schemeClr val="accent3"/>
              </a:buClr>
              <a:buFont typeface="Arial" panose="020B0604020202020204" pitchFamily="34" charset="0"/>
              <a:buChar char="•"/>
            </a:pP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Competitive Landscape</a:t>
            </a:r>
            <a:endParaRPr lang="en-CA"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TextBox 19">
            <a:extLst>
              <a:ext uri="{FF2B5EF4-FFF2-40B4-BE49-F238E27FC236}">
                <a16:creationId xmlns:a16="http://schemas.microsoft.com/office/drawing/2014/main" id="{19A05B76-FDD3-4BCA-A56D-3B7C8C8A598B}"/>
              </a:ext>
            </a:extLst>
          </p:cNvPr>
          <p:cNvSpPr txBox="1"/>
          <p:nvPr/>
        </p:nvSpPr>
        <p:spPr>
          <a:xfrm>
            <a:off x="4634847" y="3016054"/>
            <a:ext cx="2034988" cy="2990295"/>
          </a:xfrm>
          <a:prstGeom prst="rect">
            <a:avLst/>
          </a:prstGeom>
          <a:gradFill flip="none" rotWithShape="1">
            <a:gsLst>
              <a:gs pos="0">
                <a:schemeClr val="accent1"/>
              </a:gs>
              <a:gs pos="100000">
                <a:schemeClr val="accent1">
                  <a:alpha val="0"/>
                </a:schemeClr>
              </a:gs>
            </a:gsLst>
            <a:lin ang="5400000" scaled="1"/>
            <a:tileRect/>
          </a:gradFill>
          <a:effectLst/>
        </p:spPr>
        <p:txBody>
          <a:bodyPr wrap="square" rtlCol="0">
            <a:noAutofit/>
          </a:bodyPr>
          <a:lstStyle/>
          <a:p>
            <a:pPr marL="169863" indent="-169863">
              <a:spcAft>
                <a:spcPts val="1200"/>
              </a:spcAft>
              <a:buClr>
                <a:schemeClr val="accent3"/>
              </a:buClr>
              <a:buFont typeface="Arial" panose="020B0604020202020204" pitchFamily="34" charset="0"/>
              <a:buChar char="•"/>
            </a:pPr>
            <a:endPar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p>
            <a:pPr marL="169863" indent="-169863">
              <a:spcAft>
                <a:spcPts val="1200"/>
              </a:spcAft>
              <a:buClr>
                <a:schemeClr val="accent3"/>
              </a:buClr>
              <a:buFont typeface="Arial" panose="020B0604020202020204" pitchFamily="34" charset="0"/>
              <a:buChar char="•"/>
            </a:pP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Growing demand for enterprise solutions</a:t>
            </a:r>
          </a:p>
          <a:p>
            <a:pPr marL="169863" indent="-169863">
              <a:spcAft>
                <a:spcPts val="1200"/>
              </a:spcAft>
              <a:buClr>
                <a:schemeClr val="accent3"/>
              </a:buClr>
              <a:buFont typeface="Arial" panose="020B0604020202020204" pitchFamily="34" charset="0"/>
              <a:buChar char="•"/>
            </a:pP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Potential customer acquisition in North America</a:t>
            </a:r>
            <a:endParaRPr lang="en-CA"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A19357F-6EE3-4E61-9B9D-33934F440991}"/>
              </a:ext>
            </a:extLst>
          </p:cNvPr>
          <p:cNvSpPr txBox="1"/>
          <p:nvPr/>
        </p:nvSpPr>
        <p:spPr>
          <a:xfrm>
            <a:off x="6804277" y="3013345"/>
            <a:ext cx="2034988" cy="2990295"/>
          </a:xfrm>
          <a:prstGeom prst="rect">
            <a:avLst/>
          </a:prstGeom>
          <a:gradFill flip="none" rotWithShape="1">
            <a:gsLst>
              <a:gs pos="0">
                <a:schemeClr val="accent1"/>
              </a:gs>
              <a:gs pos="100000">
                <a:schemeClr val="accent1">
                  <a:alpha val="0"/>
                </a:schemeClr>
              </a:gs>
            </a:gsLst>
            <a:lin ang="5400000" scaled="1"/>
            <a:tileRect/>
          </a:gradFill>
          <a:effectLst/>
        </p:spPr>
        <p:txBody>
          <a:bodyPr wrap="square" rtlCol="0">
            <a:noAutofit/>
          </a:bodyPr>
          <a:lstStyle/>
          <a:p>
            <a:pPr marL="169863" indent="-169863">
              <a:spcAft>
                <a:spcPts val="1200"/>
              </a:spcAft>
              <a:buClr>
                <a:schemeClr val="accent3"/>
              </a:buClr>
              <a:buFont typeface="Arial" panose="020B0604020202020204" pitchFamily="34" charset="0"/>
              <a:buChar char="•"/>
            </a:pPr>
            <a:endPar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p>
            <a:pPr marL="169863" indent="-169863">
              <a:spcAft>
                <a:spcPts val="1200"/>
              </a:spcAft>
              <a:buClr>
                <a:schemeClr val="accent3"/>
              </a:buClr>
              <a:buFont typeface="Arial" panose="020B0604020202020204" pitchFamily="34" charset="0"/>
              <a:buChar char="•"/>
            </a:pP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Target Valuation Analysis</a:t>
            </a:r>
          </a:p>
          <a:p>
            <a:pPr marL="169863" indent="-169863">
              <a:spcAft>
                <a:spcPts val="1200"/>
              </a:spcAft>
              <a:buClr>
                <a:schemeClr val="accent3"/>
              </a:buClr>
              <a:buFont typeface="Arial" panose="020B0604020202020204" pitchFamily="34" charset="0"/>
              <a:buChar char="•"/>
            </a:pP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Accretion Analysis</a:t>
            </a:r>
          </a:p>
          <a:p>
            <a:pPr marL="169863" indent="-169863">
              <a:spcAft>
                <a:spcPts val="1200"/>
              </a:spcAft>
              <a:buClr>
                <a:schemeClr val="accent3"/>
              </a:buClr>
              <a:buFont typeface="Arial" panose="020B0604020202020204" pitchFamily="34" charset="0"/>
              <a:buChar char="•"/>
            </a:pP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Comparables Analysis</a:t>
            </a:r>
          </a:p>
          <a:p>
            <a:pPr marL="169863" indent="-169863">
              <a:spcAft>
                <a:spcPts val="1200"/>
              </a:spcAft>
              <a:buClr>
                <a:schemeClr val="accent3"/>
              </a:buClr>
              <a:buFont typeface="Arial" panose="020B0604020202020204" pitchFamily="34" charset="0"/>
              <a:buChar char="•"/>
            </a:pP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Precedents Analysis</a:t>
            </a:r>
          </a:p>
          <a:p>
            <a:pPr marL="169863" indent="-169863">
              <a:spcAft>
                <a:spcPts val="1200"/>
              </a:spcAft>
              <a:buClr>
                <a:schemeClr val="accent3"/>
              </a:buClr>
              <a:buFont typeface="Arial" panose="020B0604020202020204" pitchFamily="34" charset="0"/>
              <a:buChar char="•"/>
            </a:pP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DCF Analysis</a:t>
            </a:r>
            <a:endParaRPr lang="en-CA"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TextBox 21">
            <a:extLst>
              <a:ext uri="{FF2B5EF4-FFF2-40B4-BE49-F238E27FC236}">
                <a16:creationId xmlns:a16="http://schemas.microsoft.com/office/drawing/2014/main" id="{36912B8B-B56D-4C95-B30B-B206D51D7F62}"/>
              </a:ext>
            </a:extLst>
          </p:cNvPr>
          <p:cNvSpPr txBox="1"/>
          <p:nvPr/>
        </p:nvSpPr>
        <p:spPr>
          <a:xfrm>
            <a:off x="8979118" y="3013345"/>
            <a:ext cx="2034988" cy="2990295"/>
          </a:xfrm>
          <a:prstGeom prst="rect">
            <a:avLst/>
          </a:prstGeom>
          <a:gradFill flip="none" rotWithShape="1">
            <a:gsLst>
              <a:gs pos="0">
                <a:schemeClr val="accent1"/>
              </a:gs>
              <a:gs pos="100000">
                <a:schemeClr val="accent1">
                  <a:alpha val="0"/>
                </a:schemeClr>
              </a:gs>
            </a:gsLst>
            <a:lin ang="5400000" scaled="1"/>
            <a:tileRect/>
          </a:gradFill>
          <a:effectLst/>
        </p:spPr>
        <p:txBody>
          <a:bodyPr wrap="square" rtlCol="0">
            <a:noAutofit/>
          </a:bodyPr>
          <a:lstStyle/>
          <a:p>
            <a:pPr marL="169863" indent="-169863">
              <a:spcAft>
                <a:spcPts val="1200"/>
              </a:spcAft>
              <a:buClr>
                <a:schemeClr val="accent3"/>
              </a:buClr>
              <a:buFont typeface="Arial" panose="020B0604020202020204" pitchFamily="34" charset="0"/>
              <a:buChar char="•"/>
            </a:pPr>
            <a:endPar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p>
            <a:pPr marL="169863" indent="-169863">
              <a:spcAft>
                <a:spcPts val="1200"/>
              </a:spcAft>
              <a:buClr>
                <a:schemeClr val="accent3"/>
              </a:buClr>
              <a:buFont typeface="Arial" panose="020B0604020202020204" pitchFamily="34" charset="0"/>
              <a:buChar char="•"/>
            </a:pP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Risks and Mitigants</a:t>
            </a:r>
          </a:p>
          <a:p>
            <a:pPr marL="169863" indent="-169863">
              <a:spcAft>
                <a:spcPts val="1200"/>
              </a:spcAft>
              <a:buClr>
                <a:schemeClr val="accent3"/>
              </a:buClr>
              <a:buFont typeface="Arial" panose="020B0604020202020204" pitchFamily="34" charset="0"/>
              <a:buChar char="•"/>
            </a:pP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Strategic Alternatives</a:t>
            </a:r>
          </a:p>
          <a:p>
            <a:pPr marL="169863" indent="-169863">
              <a:spcAft>
                <a:spcPts val="1200"/>
              </a:spcAft>
              <a:buClr>
                <a:schemeClr val="accent3"/>
              </a:buClr>
              <a:buFont typeface="Arial" panose="020B0604020202020204" pitchFamily="34" charset="0"/>
              <a:buChar char="•"/>
            </a:pP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Recommendation</a:t>
            </a:r>
          </a:p>
        </p:txBody>
      </p:sp>
      <p:sp>
        <p:nvSpPr>
          <p:cNvPr id="16" name="Arrow: Pentagon 15">
            <a:extLst>
              <a:ext uri="{FF2B5EF4-FFF2-40B4-BE49-F238E27FC236}">
                <a16:creationId xmlns:a16="http://schemas.microsoft.com/office/drawing/2014/main" id="{95089591-212A-4D44-9FDA-F7D86719AA3D}"/>
              </a:ext>
            </a:extLst>
          </p:cNvPr>
          <p:cNvSpPr/>
          <p:nvPr/>
        </p:nvSpPr>
        <p:spPr>
          <a:xfrm>
            <a:off x="8691354" y="1782875"/>
            <a:ext cx="2949317" cy="1245713"/>
          </a:xfrm>
          <a:prstGeom prst="homePlate">
            <a:avLst/>
          </a:prstGeom>
          <a:solidFill>
            <a:schemeClr val="accent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endParaRPr lang="en-CA" sz="24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4" name="Arrow: Pentagon 13">
            <a:extLst>
              <a:ext uri="{FF2B5EF4-FFF2-40B4-BE49-F238E27FC236}">
                <a16:creationId xmlns:a16="http://schemas.microsoft.com/office/drawing/2014/main" id="{7F60B92B-B8C8-49E3-8917-887E15CEBA9F}"/>
              </a:ext>
            </a:extLst>
          </p:cNvPr>
          <p:cNvSpPr/>
          <p:nvPr/>
        </p:nvSpPr>
        <p:spPr>
          <a:xfrm>
            <a:off x="6521924" y="1782875"/>
            <a:ext cx="2949317" cy="1245713"/>
          </a:xfrm>
          <a:prstGeom prst="homePlate">
            <a:avLst/>
          </a:prstGeom>
          <a:solidFill>
            <a:srgbClr val="1C7289"/>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endParaRPr lang="en-CA" sz="24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2" name="Arrow: Pentagon 11">
            <a:extLst>
              <a:ext uri="{FF2B5EF4-FFF2-40B4-BE49-F238E27FC236}">
                <a16:creationId xmlns:a16="http://schemas.microsoft.com/office/drawing/2014/main" id="{89535D5D-48B6-4D25-AE67-81376B38D96D}"/>
              </a:ext>
            </a:extLst>
          </p:cNvPr>
          <p:cNvSpPr/>
          <p:nvPr/>
        </p:nvSpPr>
        <p:spPr>
          <a:xfrm>
            <a:off x="4352494" y="1782875"/>
            <a:ext cx="2949317" cy="1245713"/>
          </a:xfrm>
          <a:prstGeom prst="homePlate">
            <a:avLst/>
          </a:prstGeom>
          <a:solidFill>
            <a:srgbClr val="1A668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endParaRPr lang="en-CA" sz="24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 name="Title 3">
            <a:extLst>
              <a:ext uri="{FF2B5EF4-FFF2-40B4-BE49-F238E27FC236}">
                <a16:creationId xmlns:a16="http://schemas.microsoft.com/office/drawing/2014/main" id="{E2C65853-A186-43C4-8925-A0F0D3B34902}"/>
              </a:ext>
            </a:extLst>
          </p:cNvPr>
          <p:cNvSpPr>
            <a:spLocks noGrp="1"/>
          </p:cNvSpPr>
          <p:nvPr>
            <p:ph type="title"/>
          </p:nvPr>
        </p:nvSpPr>
        <p:spPr/>
        <p:txBody>
          <a:bodyPr/>
          <a:lstStyle/>
          <a:p>
            <a:r>
              <a:rPr lang="en-US" dirty="0"/>
              <a:t>Table of Contents</a:t>
            </a:r>
            <a:endParaRPr lang="en-CA" dirty="0"/>
          </a:p>
        </p:txBody>
      </p:sp>
      <p:sp>
        <p:nvSpPr>
          <p:cNvPr id="6" name="Footer Placeholder 5">
            <a:extLst>
              <a:ext uri="{FF2B5EF4-FFF2-40B4-BE49-F238E27FC236}">
                <a16:creationId xmlns:a16="http://schemas.microsoft.com/office/drawing/2014/main" id="{E56C8349-3B4D-4DD3-BF24-8E80A1F41421}"/>
              </a:ext>
            </a:extLst>
          </p:cNvPr>
          <p:cNvSpPr>
            <a:spLocks noGrp="1"/>
          </p:cNvSpPr>
          <p:nvPr>
            <p:ph type="ftr" sz="quarter" idx="11"/>
          </p:nvPr>
        </p:nvSpPr>
        <p:spPr/>
        <p:txBody>
          <a:bodyPr/>
          <a:lstStyle/>
          <a:p>
            <a:r>
              <a:rPr lang="en-US"/>
              <a:t>Strictly Private and Confidential</a:t>
            </a:r>
            <a:endParaRPr lang="en-CA" dirty="0"/>
          </a:p>
        </p:txBody>
      </p:sp>
      <p:sp>
        <p:nvSpPr>
          <p:cNvPr id="7" name="Slide Number Placeholder 6">
            <a:extLst>
              <a:ext uri="{FF2B5EF4-FFF2-40B4-BE49-F238E27FC236}">
                <a16:creationId xmlns:a16="http://schemas.microsoft.com/office/drawing/2014/main" id="{B044D3F8-CC63-4555-95B5-50DCF530EB56}"/>
              </a:ext>
            </a:extLst>
          </p:cNvPr>
          <p:cNvSpPr>
            <a:spLocks noGrp="1"/>
          </p:cNvSpPr>
          <p:nvPr>
            <p:ph type="sldNum" sz="quarter" idx="12"/>
          </p:nvPr>
        </p:nvSpPr>
        <p:spPr/>
        <p:txBody>
          <a:bodyPr/>
          <a:lstStyle/>
          <a:p>
            <a:fld id="{17B7F35F-8ECF-4F0B-B873-BF4290F02A5A}" type="slidenum">
              <a:rPr lang="en-CA" smtClean="0"/>
              <a:pPr/>
              <a:t>2</a:t>
            </a:fld>
            <a:endParaRPr lang="en-CA"/>
          </a:p>
        </p:txBody>
      </p:sp>
      <p:sp>
        <p:nvSpPr>
          <p:cNvPr id="9" name="Arrow: Pentagon 8">
            <a:extLst>
              <a:ext uri="{FF2B5EF4-FFF2-40B4-BE49-F238E27FC236}">
                <a16:creationId xmlns:a16="http://schemas.microsoft.com/office/drawing/2014/main" id="{706F6A73-1713-4C44-8322-D3C4094CEAE7}"/>
              </a:ext>
            </a:extLst>
          </p:cNvPr>
          <p:cNvSpPr/>
          <p:nvPr/>
        </p:nvSpPr>
        <p:spPr>
          <a:xfrm>
            <a:off x="2183064" y="1782875"/>
            <a:ext cx="2949317" cy="1245713"/>
          </a:xfrm>
          <a:prstGeom prst="homePlate">
            <a:avLst/>
          </a:prstGeom>
          <a:solidFill>
            <a:srgbClr val="17486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endParaRPr lang="en-CA" sz="24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8" name="Arrow: Pentagon 7">
            <a:extLst>
              <a:ext uri="{FF2B5EF4-FFF2-40B4-BE49-F238E27FC236}">
                <a16:creationId xmlns:a16="http://schemas.microsoft.com/office/drawing/2014/main" id="{0E2D1F07-AD99-475E-BEA7-EB5905BE177D}"/>
              </a:ext>
            </a:extLst>
          </p:cNvPr>
          <p:cNvSpPr/>
          <p:nvPr/>
        </p:nvSpPr>
        <p:spPr>
          <a:xfrm>
            <a:off x="685541" y="1782875"/>
            <a:ext cx="2277410" cy="1245713"/>
          </a:xfrm>
          <a:prstGeom prst="homePlate">
            <a:avLst/>
          </a:prstGeom>
          <a:solidFill>
            <a:schemeClr val="bg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endParaRPr lang="en-CA" sz="24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0" name="Rectangle 9">
            <a:extLst>
              <a:ext uri="{FF2B5EF4-FFF2-40B4-BE49-F238E27FC236}">
                <a16:creationId xmlns:a16="http://schemas.microsoft.com/office/drawing/2014/main" id="{44E04E56-146E-467F-B657-0BC5C5043E92}"/>
              </a:ext>
            </a:extLst>
          </p:cNvPr>
          <p:cNvSpPr/>
          <p:nvPr/>
        </p:nvSpPr>
        <p:spPr>
          <a:xfrm>
            <a:off x="956555" y="1851807"/>
            <a:ext cx="1878684" cy="1092607"/>
          </a:xfrm>
          <a:prstGeom prst="rect">
            <a:avLst/>
          </a:prstGeom>
        </p:spPr>
        <p:txBody>
          <a:bodyPr wrap="square">
            <a:spAutoFit/>
          </a:bodyPr>
          <a:lstStyle/>
          <a:p>
            <a:pPr>
              <a:spcAft>
                <a:spcPts val="600"/>
              </a:spcAft>
            </a:pPr>
            <a:r>
              <a:rPr lang="en-US" sz="20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01.</a:t>
            </a:r>
          </a:p>
          <a:p>
            <a:pPr>
              <a:spcAft>
                <a:spcPts val="600"/>
              </a:spcAft>
            </a:pPr>
            <a:r>
              <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Executive Summary</a:t>
            </a:r>
            <a:endParaRPr lang="en-CA"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Rectangle 10">
            <a:extLst>
              <a:ext uri="{FF2B5EF4-FFF2-40B4-BE49-F238E27FC236}">
                <a16:creationId xmlns:a16="http://schemas.microsoft.com/office/drawing/2014/main" id="{FF039203-07E9-4BA3-A655-EB888B84B1EB}"/>
              </a:ext>
            </a:extLst>
          </p:cNvPr>
          <p:cNvSpPr/>
          <p:nvPr/>
        </p:nvSpPr>
        <p:spPr>
          <a:xfrm>
            <a:off x="3062963" y="1851807"/>
            <a:ext cx="1878684" cy="1092607"/>
          </a:xfrm>
          <a:prstGeom prst="rect">
            <a:avLst/>
          </a:prstGeom>
        </p:spPr>
        <p:txBody>
          <a:bodyPr wrap="square">
            <a:spAutoFit/>
          </a:bodyPr>
          <a:lstStyle/>
          <a:p>
            <a:pPr>
              <a:spcAft>
                <a:spcPts val="600"/>
              </a:spcAft>
            </a:pPr>
            <a:r>
              <a:rPr lang="en-US" sz="20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02.</a:t>
            </a:r>
          </a:p>
          <a:p>
            <a:pPr>
              <a:spcAft>
                <a:spcPts val="600"/>
              </a:spcAft>
            </a:pPr>
            <a:r>
              <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Industry Analysis</a:t>
            </a:r>
          </a:p>
        </p:txBody>
      </p:sp>
      <p:sp>
        <p:nvSpPr>
          <p:cNvPr id="13" name="Rectangle 12">
            <a:extLst>
              <a:ext uri="{FF2B5EF4-FFF2-40B4-BE49-F238E27FC236}">
                <a16:creationId xmlns:a16="http://schemas.microsoft.com/office/drawing/2014/main" id="{93462212-A326-420C-9A24-C3FF0226FC91}"/>
              </a:ext>
            </a:extLst>
          </p:cNvPr>
          <p:cNvSpPr/>
          <p:nvPr/>
        </p:nvSpPr>
        <p:spPr>
          <a:xfrm>
            <a:off x="5223158" y="1851807"/>
            <a:ext cx="1878684" cy="1092607"/>
          </a:xfrm>
          <a:prstGeom prst="rect">
            <a:avLst/>
          </a:prstGeom>
        </p:spPr>
        <p:txBody>
          <a:bodyPr wrap="square">
            <a:spAutoFit/>
          </a:bodyPr>
          <a:lstStyle/>
          <a:p>
            <a:pPr>
              <a:spcAft>
                <a:spcPts val="600"/>
              </a:spcAft>
            </a:pPr>
            <a:r>
              <a:rPr lang="en-US" sz="20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03.</a:t>
            </a:r>
          </a:p>
          <a:p>
            <a:pPr>
              <a:spcAft>
                <a:spcPts val="600"/>
              </a:spcAft>
            </a:pPr>
            <a:r>
              <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Strategic Rationale</a:t>
            </a:r>
            <a:endParaRPr lang="en-CA"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9318AACD-FB41-42AC-9419-86DE8D84064F}"/>
              </a:ext>
            </a:extLst>
          </p:cNvPr>
          <p:cNvSpPr/>
          <p:nvPr/>
        </p:nvSpPr>
        <p:spPr>
          <a:xfrm>
            <a:off x="7419216" y="1851807"/>
            <a:ext cx="2055374" cy="1092607"/>
          </a:xfrm>
          <a:prstGeom prst="rect">
            <a:avLst/>
          </a:prstGeom>
        </p:spPr>
        <p:txBody>
          <a:bodyPr wrap="square">
            <a:spAutoFit/>
          </a:bodyPr>
          <a:lstStyle/>
          <a:p>
            <a:pPr>
              <a:spcAft>
                <a:spcPts val="600"/>
              </a:spcAft>
            </a:pPr>
            <a:r>
              <a:rPr lang="en-US" sz="20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04.</a:t>
            </a:r>
          </a:p>
          <a:p>
            <a:pPr>
              <a:spcAft>
                <a:spcPts val="600"/>
              </a:spcAft>
            </a:pPr>
            <a:r>
              <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Valuation Summary</a:t>
            </a:r>
            <a:endParaRPr lang="en-CA"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Rectangle 16">
            <a:extLst>
              <a:ext uri="{FF2B5EF4-FFF2-40B4-BE49-F238E27FC236}">
                <a16:creationId xmlns:a16="http://schemas.microsoft.com/office/drawing/2014/main" id="{BB2126F7-D81A-4ACC-878D-5D2581267ECF}"/>
              </a:ext>
            </a:extLst>
          </p:cNvPr>
          <p:cNvSpPr/>
          <p:nvPr/>
        </p:nvSpPr>
        <p:spPr>
          <a:xfrm>
            <a:off x="9558876" y="1851807"/>
            <a:ext cx="2055374" cy="784830"/>
          </a:xfrm>
          <a:prstGeom prst="rect">
            <a:avLst/>
          </a:prstGeom>
        </p:spPr>
        <p:txBody>
          <a:bodyPr wrap="square">
            <a:spAutoFit/>
          </a:bodyPr>
          <a:lstStyle/>
          <a:p>
            <a:pPr>
              <a:spcAft>
                <a:spcPts val="600"/>
              </a:spcAft>
            </a:pPr>
            <a:r>
              <a:rPr lang="en-US" sz="20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05.</a:t>
            </a:r>
          </a:p>
          <a:p>
            <a:pPr>
              <a:spcAft>
                <a:spcPts val="600"/>
              </a:spcAft>
            </a:pPr>
            <a:r>
              <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Considerations</a:t>
            </a:r>
            <a:endParaRPr lang="en-CA"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42153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5700-9E28-4682-9018-76EF654A7B10}"/>
              </a:ext>
            </a:extLst>
          </p:cNvPr>
          <p:cNvSpPr>
            <a:spLocks noGrp="1"/>
          </p:cNvSpPr>
          <p:nvPr>
            <p:ph type="title"/>
          </p:nvPr>
        </p:nvSpPr>
        <p:spPr/>
        <p:txBody>
          <a:bodyPr/>
          <a:lstStyle/>
          <a:p>
            <a:r>
              <a:rPr lang="en-US" dirty="0"/>
              <a:t>Appendices</a:t>
            </a:r>
            <a:endParaRPr lang="en-CA" dirty="0"/>
          </a:p>
        </p:txBody>
      </p:sp>
      <p:sp>
        <p:nvSpPr>
          <p:cNvPr id="3" name="Footer Placeholder 2">
            <a:extLst>
              <a:ext uri="{FF2B5EF4-FFF2-40B4-BE49-F238E27FC236}">
                <a16:creationId xmlns:a16="http://schemas.microsoft.com/office/drawing/2014/main" id="{61D520B8-1C50-4543-B065-730EEE9D02F8}"/>
              </a:ext>
            </a:extLst>
          </p:cNvPr>
          <p:cNvSpPr>
            <a:spLocks noGrp="1"/>
          </p:cNvSpPr>
          <p:nvPr>
            <p:ph type="ftr" sz="quarter" idx="11"/>
          </p:nvPr>
        </p:nvSpPr>
        <p:spPr/>
        <p:txBody>
          <a:bodyPr/>
          <a:lstStyle/>
          <a:p>
            <a:r>
              <a:rPr lang="en-US"/>
              <a:t>Strictly Private and Confidential</a:t>
            </a:r>
            <a:endParaRPr lang="en-CA" dirty="0"/>
          </a:p>
        </p:txBody>
      </p:sp>
      <p:sp>
        <p:nvSpPr>
          <p:cNvPr id="4" name="Slide Number Placeholder 3">
            <a:extLst>
              <a:ext uri="{FF2B5EF4-FFF2-40B4-BE49-F238E27FC236}">
                <a16:creationId xmlns:a16="http://schemas.microsoft.com/office/drawing/2014/main" id="{513B6519-ACBC-4259-A8C7-A9721B148EF4}"/>
              </a:ext>
            </a:extLst>
          </p:cNvPr>
          <p:cNvSpPr>
            <a:spLocks noGrp="1"/>
          </p:cNvSpPr>
          <p:nvPr>
            <p:ph type="sldNum" sz="quarter" idx="12"/>
          </p:nvPr>
        </p:nvSpPr>
        <p:spPr/>
        <p:txBody>
          <a:bodyPr/>
          <a:lstStyle/>
          <a:p>
            <a:fld id="{17B7F35F-8ECF-4F0B-B873-BF4290F02A5A}" type="slidenum">
              <a:rPr lang="en-CA" smtClean="0"/>
              <a:pPr/>
              <a:t>20</a:t>
            </a:fld>
            <a:endParaRPr lang="en-CA"/>
          </a:p>
        </p:txBody>
      </p:sp>
    </p:spTree>
    <p:extLst>
      <p:ext uri="{BB962C8B-B14F-4D97-AF65-F5344CB8AC3E}">
        <p14:creationId xmlns:p14="http://schemas.microsoft.com/office/powerpoint/2010/main" val="391637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39000">
              <a:schemeClr val="bg2"/>
            </a:gs>
            <a:gs pos="100000">
              <a:schemeClr val="accent3"/>
            </a:gs>
          </a:gsLst>
          <a:lin ang="2700000" scaled="1"/>
          <a:tileRect/>
        </a:gradFill>
        <a:effectLst/>
      </p:bgPr>
    </p:bg>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ED82AC79-DD21-49AC-9807-032D668830B0}"/>
              </a:ext>
            </a:extLst>
          </p:cNvPr>
          <p:cNvSpPr txBox="1">
            <a:spLocks/>
          </p:cNvSpPr>
          <p:nvPr/>
        </p:nvSpPr>
        <p:spPr>
          <a:xfrm>
            <a:off x="644919" y="3637977"/>
            <a:ext cx="10685007" cy="2619111"/>
          </a:xfrm>
          <a:prstGeom prst="rect">
            <a:avLst/>
          </a:prstGeom>
        </p:spPr>
        <p:txBody>
          <a:bodyPr vert="horz" lIns="91440" tIns="45720" rIns="91440" bIns="45720" rtlCol="0" anchor="b">
            <a:normAutofit/>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This PowerPoint presentation is for educational purposes only and should not be used for any other reason.</a:t>
            </a: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All content is Copyright material of CFI Education Inc.</a:t>
            </a: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hlinkClick r:id="rId2"/>
              </a:rPr>
              <a:t>https://corporatefinanceinstitute.com/</a:t>
            </a: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2019 CFI Education Inc.</a:t>
            </a: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All rights reserved.  The contents of this publication, including but not limited to all written material, content layout, images, formulas, and code, are protected under international copyright and trademark laws.  No part of this publication may be modified, manipulated, reproduced, distributed, or transmitted in any form by any means, including photocopying, recording, or other electronic or mechanical methods, without prior written permission of the publisher, except in the case of certain noncommercial uses permitted by copyright law. </a:t>
            </a:r>
            <a:endParaRPr kumimoji="0" lang="en-CA"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2" descr="CFI Logo Trademark Small">
            <a:extLst>
              <a:ext uri="{FF2B5EF4-FFF2-40B4-BE49-F238E27FC236}">
                <a16:creationId xmlns:a16="http://schemas.microsoft.com/office/drawing/2014/main" id="{F3116684-B6F2-433B-A8BB-5A87B5892FD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644919" y="2937241"/>
            <a:ext cx="1863927" cy="49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522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09E0-C358-4EFF-9091-6A746642BCAF}"/>
              </a:ext>
            </a:extLst>
          </p:cNvPr>
          <p:cNvSpPr>
            <a:spLocks noGrp="1"/>
          </p:cNvSpPr>
          <p:nvPr>
            <p:ph type="title"/>
          </p:nvPr>
        </p:nvSpPr>
        <p:spPr/>
        <p:txBody>
          <a:bodyPr/>
          <a:lstStyle/>
          <a:p>
            <a:r>
              <a:rPr lang="en-US" dirty="0"/>
              <a:t>Executive Summary</a:t>
            </a:r>
            <a:endParaRPr lang="en-CA" dirty="0"/>
          </a:p>
        </p:txBody>
      </p:sp>
      <p:sp>
        <p:nvSpPr>
          <p:cNvPr id="4" name="Footer Placeholder 3">
            <a:extLst>
              <a:ext uri="{FF2B5EF4-FFF2-40B4-BE49-F238E27FC236}">
                <a16:creationId xmlns:a16="http://schemas.microsoft.com/office/drawing/2014/main" id="{4A365E03-ABC8-4E45-BB9C-21002FE7CE52}"/>
              </a:ext>
            </a:extLst>
          </p:cNvPr>
          <p:cNvSpPr>
            <a:spLocks noGrp="1"/>
          </p:cNvSpPr>
          <p:nvPr>
            <p:ph type="ftr" sz="quarter" idx="11"/>
          </p:nvPr>
        </p:nvSpPr>
        <p:spPr>
          <a:xfrm>
            <a:off x="190500" y="6328490"/>
            <a:ext cx="4114800" cy="365125"/>
          </a:xfrm>
        </p:spPr>
        <p:txBody>
          <a:bodyPr/>
          <a:lstStyle/>
          <a:p>
            <a:r>
              <a:rPr lang="en-US"/>
              <a:t>Strictly Private and Confidential</a:t>
            </a:r>
            <a:endParaRPr lang="en-CA" dirty="0"/>
          </a:p>
        </p:txBody>
      </p:sp>
      <p:sp>
        <p:nvSpPr>
          <p:cNvPr id="5" name="Slide Number Placeholder 4">
            <a:extLst>
              <a:ext uri="{FF2B5EF4-FFF2-40B4-BE49-F238E27FC236}">
                <a16:creationId xmlns:a16="http://schemas.microsoft.com/office/drawing/2014/main" id="{64A27AD2-823E-4BDE-8756-9DBFDACA0BFF}"/>
              </a:ext>
            </a:extLst>
          </p:cNvPr>
          <p:cNvSpPr>
            <a:spLocks noGrp="1"/>
          </p:cNvSpPr>
          <p:nvPr>
            <p:ph type="sldNum" sz="quarter" idx="12"/>
          </p:nvPr>
        </p:nvSpPr>
        <p:spPr/>
        <p:txBody>
          <a:bodyPr/>
          <a:lstStyle/>
          <a:p>
            <a:fld id="{17B7F35F-8ECF-4F0B-B873-BF4290F02A5A}" type="slidenum">
              <a:rPr lang="en-CA" smtClean="0"/>
              <a:pPr/>
              <a:t>3</a:t>
            </a:fld>
            <a:endParaRPr lang="en-CA"/>
          </a:p>
        </p:txBody>
      </p:sp>
      <p:grpSp>
        <p:nvGrpSpPr>
          <p:cNvPr id="12" name="Group 11">
            <a:extLst>
              <a:ext uri="{FF2B5EF4-FFF2-40B4-BE49-F238E27FC236}">
                <a16:creationId xmlns:a16="http://schemas.microsoft.com/office/drawing/2014/main" id="{E12A7261-7C0A-4C56-AD43-9EA7A31B6253}"/>
              </a:ext>
            </a:extLst>
          </p:cNvPr>
          <p:cNvGrpSpPr/>
          <p:nvPr/>
        </p:nvGrpSpPr>
        <p:grpSpPr>
          <a:xfrm>
            <a:off x="4567455" y="1226093"/>
            <a:ext cx="3171327" cy="4775778"/>
            <a:chOff x="4426260" y="1241236"/>
            <a:chExt cx="3171327" cy="4500657"/>
          </a:xfrm>
        </p:grpSpPr>
        <p:sp>
          <p:nvSpPr>
            <p:cNvPr id="7" name="Content Placeholder 2">
              <a:extLst>
                <a:ext uri="{FF2B5EF4-FFF2-40B4-BE49-F238E27FC236}">
                  <a16:creationId xmlns:a16="http://schemas.microsoft.com/office/drawing/2014/main" id="{CC62F899-7BF9-4125-BF25-359BFCEEA33E}"/>
                </a:ext>
              </a:extLst>
            </p:cNvPr>
            <p:cNvSpPr txBox="1">
              <a:spLocks/>
            </p:cNvSpPr>
            <p:nvPr/>
          </p:nvSpPr>
          <p:spPr>
            <a:xfrm>
              <a:off x="4426260" y="1714310"/>
              <a:ext cx="3171327" cy="4027583"/>
            </a:xfrm>
            <a:prstGeom prst="rect">
              <a:avLst/>
            </a:prstGeom>
            <a:noFill/>
            <a:ln w="22225">
              <a:gradFill>
                <a:gsLst>
                  <a:gs pos="0">
                    <a:schemeClr val="tx2"/>
                  </a:gs>
                  <a:gs pos="100000">
                    <a:schemeClr val="accent5"/>
                  </a:gs>
                </a:gsLst>
                <a:lin ang="5400000" scaled="1"/>
              </a:gradFill>
            </a:ln>
            <a:effectLst/>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Clr>
                  <a:schemeClr val="accent3"/>
                </a:buClr>
                <a:buFont typeface="Arial" panose="020B0604020202020204" pitchFamily="34" charset="0"/>
                <a:buNone/>
              </a:pPr>
              <a:endParaRPr lang="en-CA" sz="1400" dirty="0"/>
            </a:p>
          </p:txBody>
        </p:sp>
        <p:sp>
          <p:nvSpPr>
            <p:cNvPr id="8" name="Rectangle 7">
              <a:extLst>
                <a:ext uri="{FF2B5EF4-FFF2-40B4-BE49-F238E27FC236}">
                  <a16:creationId xmlns:a16="http://schemas.microsoft.com/office/drawing/2014/main" id="{5F29CBCD-4BCA-43A8-B7E9-35BC8D489E11}"/>
                </a:ext>
              </a:extLst>
            </p:cNvPr>
            <p:cNvSpPr/>
            <p:nvPr/>
          </p:nvSpPr>
          <p:spPr>
            <a:xfrm>
              <a:off x="4426260" y="1241236"/>
              <a:ext cx="3171327" cy="473074"/>
            </a:xfrm>
            <a:prstGeom prst="rect">
              <a:avLst/>
            </a:prstGeom>
            <a:solidFill>
              <a:schemeClr val="tx2"/>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Semibold" panose="020B0706030804020204" pitchFamily="34" charset="0"/>
                  <a:ea typeface="Open Sans Semibold" panose="020B0706030804020204" pitchFamily="34" charset="0"/>
                  <a:cs typeface="Open Sans Semibold" panose="020B0706030804020204" pitchFamily="34" charset="0"/>
                </a:rPr>
                <a:t>Considerations</a:t>
              </a:r>
              <a:endParaRPr lang="en-CA"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grpSp>
        <p:nvGrpSpPr>
          <p:cNvPr id="11" name="Group 10">
            <a:extLst>
              <a:ext uri="{FF2B5EF4-FFF2-40B4-BE49-F238E27FC236}">
                <a16:creationId xmlns:a16="http://schemas.microsoft.com/office/drawing/2014/main" id="{8C747C6A-1719-4879-A7D6-28C1B53A57AB}"/>
              </a:ext>
            </a:extLst>
          </p:cNvPr>
          <p:cNvGrpSpPr/>
          <p:nvPr/>
        </p:nvGrpSpPr>
        <p:grpSpPr>
          <a:xfrm>
            <a:off x="8272121" y="1226093"/>
            <a:ext cx="3171327" cy="4772541"/>
            <a:chOff x="8240743" y="1241236"/>
            <a:chExt cx="3171327" cy="4500657"/>
          </a:xfrm>
        </p:grpSpPr>
        <p:sp>
          <p:nvSpPr>
            <p:cNvPr id="9" name="Content Placeholder 2">
              <a:extLst>
                <a:ext uri="{FF2B5EF4-FFF2-40B4-BE49-F238E27FC236}">
                  <a16:creationId xmlns:a16="http://schemas.microsoft.com/office/drawing/2014/main" id="{76DCA5F2-804A-4949-960C-0512CB83808D}"/>
                </a:ext>
              </a:extLst>
            </p:cNvPr>
            <p:cNvSpPr txBox="1">
              <a:spLocks/>
            </p:cNvSpPr>
            <p:nvPr/>
          </p:nvSpPr>
          <p:spPr>
            <a:xfrm>
              <a:off x="8240743" y="1714310"/>
              <a:ext cx="3171327" cy="4027583"/>
            </a:xfrm>
            <a:prstGeom prst="rect">
              <a:avLst/>
            </a:prstGeom>
            <a:noFill/>
            <a:ln w="22225">
              <a:gradFill>
                <a:gsLst>
                  <a:gs pos="0">
                    <a:schemeClr val="tx2"/>
                  </a:gs>
                  <a:gs pos="100000">
                    <a:schemeClr val="accent5"/>
                  </a:gs>
                </a:gsLst>
                <a:lin ang="5400000" scaled="1"/>
              </a:gradFill>
            </a:ln>
            <a:effectLst/>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Clr>
                  <a:schemeClr val="accent3"/>
                </a:buClr>
                <a:buFont typeface="Arial" panose="020B0604020202020204" pitchFamily="34" charset="0"/>
                <a:buNone/>
              </a:pPr>
              <a:endParaRPr lang="en-US" sz="1400"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lnSpc>
                  <a:spcPct val="100000"/>
                </a:lnSpc>
                <a:spcBef>
                  <a:spcPts val="600"/>
                </a:spcBef>
                <a:buClr>
                  <a:schemeClr val="accent3"/>
                </a:buClr>
                <a:buFont typeface="Arial" panose="020B0604020202020204" pitchFamily="34" charset="0"/>
                <a:buNone/>
              </a:pPr>
              <a:endParaRPr lang="en-US" sz="1400"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lnSpc>
                  <a:spcPct val="100000"/>
                </a:lnSpc>
                <a:spcBef>
                  <a:spcPts val="600"/>
                </a:spcBef>
                <a:buClr>
                  <a:schemeClr val="accent3"/>
                </a:buClr>
                <a:buFont typeface="Arial" panose="020B0604020202020204" pitchFamily="34" charset="0"/>
                <a:buNone/>
              </a:pPr>
              <a:endParaRPr lang="en-US" sz="1400"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lgn="ctr">
                <a:lnSpc>
                  <a:spcPct val="100000"/>
                </a:lnSpc>
                <a:spcBef>
                  <a:spcPts val="600"/>
                </a:spcBef>
                <a:buClr>
                  <a:schemeClr val="accent3"/>
                </a:buClr>
                <a:buFont typeface="Arial" panose="020B0604020202020204" pitchFamily="34" charset="0"/>
                <a:buNone/>
              </a:pPr>
              <a:endParaRPr lang="en-US" sz="1400"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0" indent="0" algn="ctr">
                <a:lnSpc>
                  <a:spcPct val="100000"/>
                </a:lnSpc>
                <a:spcBef>
                  <a:spcPts val="600"/>
                </a:spcBef>
                <a:buClr>
                  <a:schemeClr val="accent3"/>
                </a:buClr>
                <a:buFont typeface="Arial" panose="020B0604020202020204" pitchFamily="34" charset="0"/>
                <a:buNone/>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Acquire Technology Inc. at</a:t>
              </a:r>
              <a:r>
                <a:rPr lang="en-US" sz="1400" dirty="0"/>
                <a:t>:</a:t>
              </a:r>
            </a:p>
            <a:p>
              <a:pPr marL="0" indent="0" algn="ctr">
                <a:lnSpc>
                  <a:spcPct val="100000"/>
                </a:lnSpc>
                <a:spcBef>
                  <a:spcPts val="600"/>
                </a:spcBef>
                <a:buClr>
                  <a:schemeClr val="accent3"/>
                </a:buClr>
                <a:buFont typeface="Arial" panose="020B0604020202020204" pitchFamily="34" charset="0"/>
                <a:buNone/>
              </a:pPr>
              <a:endParaRPr lang="en-US" sz="1400" dirty="0"/>
            </a:p>
            <a:p>
              <a:pPr>
                <a:lnSpc>
                  <a:spcPct val="100000"/>
                </a:lnSpc>
                <a:spcBef>
                  <a:spcPts val="600"/>
                </a:spcBef>
                <a:buClr>
                  <a:schemeClr val="accent3"/>
                </a:buClr>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Target price:</a:t>
              </a:r>
              <a:r>
                <a:rPr lang="en-US" sz="1400" dirty="0"/>
                <a:t> $164.10</a:t>
              </a:r>
            </a:p>
            <a:p>
              <a:pPr>
                <a:lnSpc>
                  <a:spcPct val="100000"/>
                </a:lnSpc>
                <a:spcBef>
                  <a:spcPts val="600"/>
                </a:spcBef>
                <a:buClr>
                  <a:schemeClr val="accent3"/>
                </a:buClr>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Price premium:</a:t>
              </a:r>
              <a:r>
                <a:rPr lang="en-US" sz="1400" dirty="0"/>
                <a:t> 56.7%</a:t>
              </a:r>
            </a:p>
            <a:p>
              <a:pPr>
                <a:lnSpc>
                  <a:spcPct val="100000"/>
                </a:lnSpc>
                <a:spcBef>
                  <a:spcPts val="600"/>
                </a:spcBef>
                <a:buClr>
                  <a:schemeClr val="accent3"/>
                </a:buClr>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Financing:</a:t>
              </a:r>
              <a:r>
                <a:rPr lang="en-US" sz="1400" dirty="0"/>
                <a:t> use of a mix of cash and stock considerations due to current leverage</a:t>
              </a:r>
            </a:p>
            <a:p>
              <a:pPr>
                <a:lnSpc>
                  <a:spcPct val="100000"/>
                </a:lnSpc>
                <a:spcBef>
                  <a:spcPts val="600"/>
                </a:spcBef>
                <a:buClr>
                  <a:schemeClr val="accent3"/>
                </a:buClr>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Pro forma benefit:</a:t>
              </a:r>
              <a:r>
                <a:rPr lang="en-US" sz="1400" dirty="0"/>
                <a:t> enterprise value will outreach major competitors</a:t>
              </a:r>
            </a:p>
            <a:p>
              <a:pPr marL="0" indent="0">
                <a:lnSpc>
                  <a:spcPct val="100000"/>
                </a:lnSpc>
                <a:spcBef>
                  <a:spcPts val="600"/>
                </a:spcBef>
                <a:buClr>
                  <a:schemeClr val="accent3"/>
                </a:buClr>
                <a:buNone/>
              </a:pPr>
              <a:endParaRPr lang="en-CA" sz="1400" dirty="0"/>
            </a:p>
          </p:txBody>
        </p:sp>
        <p:sp>
          <p:nvSpPr>
            <p:cNvPr id="10" name="Rectangle 9">
              <a:extLst>
                <a:ext uri="{FF2B5EF4-FFF2-40B4-BE49-F238E27FC236}">
                  <a16:creationId xmlns:a16="http://schemas.microsoft.com/office/drawing/2014/main" id="{07C0DE23-6745-42D2-85E6-9BF130762EA0}"/>
                </a:ext>
              </a:extLst>
            </p:cNvPr>
            <p:cNvSpPr/>
            <p:nvPr/>
          </p:nvSpPr>
          <p:spPr>
            <a:xfrm>
              <a:off x="8240743" y="1241236"/>
              <a:ext cx="3171327" cy="473074"/>
            </a:xfrm>
            <a:prstGeom prst="rect">
              <a:avLst/>
            </a:prstGeom>
            <a:solidFill>
              <a:schemeClr val="tx2"/>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Semibold" panose="020B0706030804020204" pitchFamily="34" charset="0"/>
                  <a:ea typeface="Open Sans Semibold" panose="020B0706030804020204" pitchFamily="34" charset="0"/>
                  <a:cs typeface="Open Sans Semibold" panose="020B0706030804020204" pitchFamily="34" charset="0"/>
                </a:rPr>
                <a:t>Recommendation</a:t>
              </a:r>
              <a:endParaRPr lang="en-CA"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grpSp>
        <p:nvGrpSpPr>
          <p:cNvPr id="15" name="Group 14">
            <a:extLst>
              <a:ext uri="{FF2B5EF4-FFF2-40B4-BE49-F238E27FC236}">
                <a16:creationId xmlns:a16="http://schemas.microsoft.com/office/drawing/2014/main" id="{E3BCEB64-EDD5-4411-902C-1893038D52FC}"/>
              </a:ext>
            </a:extLst>
          </p:cNvPr>
          <p:cNvGrpSpPr/>
          <p:nvPr/>
        </p:nvGrpSpPr>
        <p:grpSpPr>
          <a:xfrm>
            <a:off x="862789" y="1226093"/>
            <a:ext cx="3171327" cy="4775778"/>
            <a:chOff x="4426260" y="1241236"/>
            <a:chExt cx="3171327" cy="4500657"/>
          </a:xfrm>
        </p:grpSpPr>
        <p:sp>
          <p:nvSpPr>
            <p:cNvPr id="16" name="Content Placeholder 2">
              <a:extLst>
                <a:ext uri="{FF2B5EF4-FFF2-40B4-BE49-F238E27FC236}">
                  <a16:creationId xmlns:a16="http://schemas.microsoft.com/office/drawing/2014/main" id="{5059DF37-E7E1-43DA-A0E4-FDDF107F3E13}"/>
                </a:ext>
              </a:extLst>
            </p:cNvPr>
            <p:cNvSpPr txBox="1">
              <a:spLocks/>
            </p:cNvSpPr>
            <p:nvPr/>
          </p:nvSpPr>
          <p:spPr>
            <a:xfrm>
              <a:off x="4426260" y="1714310"/>
              <a:ext cx="3171327" cy="4027583"/>
            </a:xfrm>
            <a:prstGeom prst="rect">
              <a:avLst/>
            </a:prstGeom>
            <a:noFill/>
            <a:ln w="22225">
              <a:gradFill>
                <a:gsLst>
                  <a:gs pos="0">
                    <a:schemeClr val="tx2"/>
                  </a:gs>
                  <a:gs pos="100000">
                    <a:schemeClr val="accent5"/>
                  </a:gs>
                </a:gsLst>
                <a:lin ang="5400000" scaled="1"/>
              </a:gradFill>
            </a:ln>
            <a:effectLst/>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Clr>
                  <a:schemeClr val="accent3"/>
                </a:buClr>
                <a:buFont typeface="Arial" panose="020B0604020202020204" pitchFamily="34" charset="0"/>
                <a:buNone/>
              </a:pPr>
              <a:endParaRPr lang="en-CA" sz="1400" dirty="0"/>
            </a:p>
          </p:txBody>
        </p:sp>
        <p:sp>
          <p:nvSpPr>
            <p:cNvPr id="17" name="Rectangle 16">
              <a:extLst>
                <a:ext uri="{FF2B5EF4-FFF2-40B4-BE49-F238E27FC236}">
                  <a16:creationId xmlns:a16="http://schemas.microsoft.com/office/drawing/2014/main" id="{1DC56AA8-584B-4C1C-BEAF-52064CC32CA6}"/>
                </a:ext>
              </a:extLst>
            </p:cNvPr>
            <p:cNvSpPr/>
            <p:nvPr/>
          </p:nvSpPr>
          <p:spPr>
            <a:xfrm>
              <a:off x="4426260" y="1241236"/>
              <a:ext cx="3171327" cy="473074"/>
            </a:xfrm>
            <a:prstGeom prst="rect">
              <a:avLst/>
            </a:prstGeom>
            <a:solidFill>
              <a:schemeClr val="tx2"/>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Semibold" panose="020B0706030804020204" pitchFamily="34" charset="0"/>
                  <a:ea typeface="Open Sans Semibold" panose="020B0706030804020204" pitchFamily="34" charset="0"/>
                  <a:cs typeface="Open Sans Semibold" panose="020B0706030804020204" pitchFamily="34" charset="0"/>
                </a:rPr>
                <a:t>Situation Overview</a:t>
              </a:r>
              <a:endParaRPr lang="en-CA"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sp>
        <p:nvSpPr>
          <p:cNvPr id="20" name="Rectangle 19">
            <a:extLst>
              <a:ext uri="{FF2B5EF4-FFF2-40B4-BE49-F238E27FC236}">
                <a16:creationId xmlns:a16="http://schemas.microsoft.com/office/drawing/2014/main" id="{FAE615A0-A447-4A4D-ABE2-B83102591729}"/>
              </a:ext>
            </a:extLst>
          </p:cNvPr>
          <p:cNvSpPr/>
          <p:nvPr/>
        </p:nvSpPr>
        <p:spPr>
          <a:xfrm>
            <a:off x="5455024" y="2726319"/>
            <a:ext cx="2277929" cy="954107"/>
          </a:xfrm>
          <a:prstGeom prst="rect">
            <a:avLst/>
          </a:prstGeom>
        </p:spPr>
        <p:txBody>
          <a:bodyPr wrap="square">
            <a:spAutoFit/>
          </a:bodyPr>
          <a:lstStyle/>
          <a:p>
            <a:pPr lvl="0">
              <a:spcBef>
                <a:spcPts val="600"/>
              </a:spcBef>
              <a:buClr>
                <a:srgbClr val="1E8496"/>
              </a:buClr>
            </a:pPr>
            <a:r>
              <a:rPr lang="en-CA"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Drive growth in the American market while sustain competitive advantage in Europe</a:t>
            </a:r>
          </a:p>
        </p:txBody>
      </p:sp>
      <p:sp>
        <p:nvSpPr>
          <p:cNvPr id="22" name="Rectangle 21">
            <a:extLst>
              <a:ext uri="{FF2B5EF4-FFF2-40B4-BE49-F238E27FC236}">
                <a16:creationId xmlns:a16="http://schemas.microsoft.com/office/drawing/2014/main" id="{021B86F9-F8E7-4319-AB24-95513EC708DC}"/>
              </a:ext>
            </a:extLst>
          </p:cNvPr>
          <p:cNvSpPr/>
          <p:nvPr/>
        </p:nvSpPr>
        <p:spPr>
          <a:xfrm>
            <a:off x="5455025" y="1853985"/>
            <a:ext cx="2277929" cy="738664"/>
          </a:xfrm>
          <a:prstGeom prst="rect">
            <a:avLst/>
          </a:prstGeom>
        </p:spPr>
        <p:txBody>
          <a:bodyPr wrap="square">
            <a:spAutoFit/>
          </a:bodyPr>
          <a:lstStyle/>
          <a:p>
            <a:pPr lvl="0">
              <a:spcBef>
                <a:spcPts val="600"/>
              </a:spcBef>
              <a:buClr>
                <a:srgbClr val="1E8496"/>
              </a:buClr>
            </a:pP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Diversify risks faced by Software Co. in the global software market</a:t>
            </a:r>
          </a:p>
        </p:txBody>
      </p:sp>
      <p:sp>
        <p:nvSpPr>
          <p:cNvPr id="23" name="Rectangle 22">
            <a:extLst>
              <a:ext uri="{FF2B5EF4-FFF2-40B4-BE49-F238E27FC236}">
                <a16:creationId xmlns:a16="http://schemas.microsoft.com/office/drawing/2014/main" id="{1AE34EB7-C6A1-4D05-B54F-05C62B5F55B5}"/>
              </a:ext>
            </a:extLst>
          </p:cNvPr>
          <p:cNvSpPr/>
          <p:nvPr/>
        </p:nvSpPr>
        <p:spPr>
          <a:xfrm>
            <a:off x="5455024" y="3814096"/>
            <a:ext cx="2277929" cy="954107"/>
          </a:xfrm>
          <a:prstGeom prst="rect">
            <a:avLst/>
          </a:prstGeom>
        </p:spPr>
        <p:txBody>
          <a:bodyPr wrap="square">
            <a:spAutoFit/>
          </a:bodyPr>
          <a:lstStyle/>
          <a:p>
            <a:pPr>
              <a:spcBef>
                <a:spcPts val="600"/>
              </a:spcBef>
              <a:buClr>
                <a:schemeClr val="accent3"/>
              </a:buClr>
            </a:pPr>
            <a:r>
              <a:rPr lang="en-CA"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Integration with existing product lines to offer brand new bundle options</a:t>
            </a:r>
          </a:p>
        </p:txBody>
      </p:sp>
      <p:sp>
        <p:nvSpPr>
          <p:cNvPr id="24" name="Rectangle 23">
            <a:extLst>
              <a:ext uri="{FF2B5EF4-FFF2-40B4-BE49-F238E27FC236}">
                <a16:creationId xmlns:a16="http://schemas.microsoft.com/office/drawing/2014/main" id="{1032DFEB-7EE5-49D4-9F3F-54C68B2B16F7}"/>
              </a:ext>
            </a:extLst>
          </p:cNvPr>
          <p:cNvSpPr/>
          <p:nvPr/>
        </p:nvSpPr>
        <p:spPr>
          <a:xfrm>
            <a:off x="5499037" y="4901873"/>
            <a:ext cx="2233916" cy="738664"/>
          </a:xfrm>
          <a:prstGeom prst="rect">
            <a:avLst/>
          </a:prstGeom>
        </p:spPr>
        <p:txBody>
          <a:bodyPr wrap="square">
            <a:spAutoFit/>
          </a:bodyPr>
          <a:lstStyle/>
          <a:p>
            <a:pPr>
              <a:spcBef>
                <a:spcPts val="600"/>
              </a:spcBef>
              <a:buClr>
                <a:schemeClr val="accent3"/>
              </a:buClr>
            </a:pPr>
            <a:r>
              <a:rPr lang="en-CA"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Technology Inc.’s share price has been undervalued</a:t>
            </a:r>
          </a:p>
        </p:txBody>
      </p:sp>
      <p:pic>
        <p:nvPicPr>
          <p:cNvPr id="25" name="Picture 24">
            <a:extLst>
              <a:ext uri="{FF2B5EF4-FFF2-40B4-BE49-F238E27FC236}">
                <a16:creationId xmlns:a16="http://schemas.microsoft.com/office/drawing/2014/main" id="{59C927C6-77C5-4BBF-A08C-9AD0163CDF35}"/>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contrast="89000"/>
                    </a14:imgEffect>
                  </a14:imgLayer>
                </a14:imgProps>
              </a:ext>
              <a:ext uri="{28A0092B-C50C-407E-A947-70E740481C1C}">
                <a14:useLocalDpi xmlns:a14="http://schemas.microsoft.com/office/drawing/2010/main" val="0"/>
              </a:ext>
            </a:extLst>
          </a:blip>
          <a:stretch>
            <a:fillRect/>
          </a:stretch>
        </p:blipFill>
        <p:spPr>
          <a:xfrm>
            <a:off x="4773766" y="1977816"/>
            <a:ext cx="473074" cy="473074"/>
          </a:xfrm>
          <a:prstGeom prst="rect">
            <a:avLst/>
          </a:prstGeom>
        </p:spPr>
      </p:pic>
      <p:pic>
        <p:nvPicPr>
          <p:cNvPr id="26" name="Graphic 19">
            <a:extLst>
              <a:ext uri="{FF2B5EF4-FFF2-40B4-BE49-F238E27FC236}">
                <a16:creationId xmlns:a16="http://schemas.microsoft.com/office/drawing/2014/main" id="{4F98F3DC-FD7C-43D2-9309-23984FD39009}"/>
              </a:ext>
            </a:extLst>
          </p:cNvPr>
          <p:cNvPicPr>
            <a:picLocks noChangeAspect="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brightnessContrast contrast="-31000"/>
                    </a14:imgEffect>
                  </a14:imgLayer>
                </a14:imgProps>
              </a:ext>
              <a:ext uri="{28A0092B-C50C-407E-A947-70E740481C1C}">
                <a14:useLocalDpi xmlns:a14="http://schemas.microsoft.com/office/drawing/2010/main" val="0"/>
              </a:ext>
            </a:extLst>
          </a:blip>
          <a:stretch>
            <a:fillRect/>
          </a:stretch>
        </p:blipFill>
        <p:spPr>
          <a:xfrm>
            <a:off x="4773766" y="2946291"/>
            <a:ext cx="513623" cy="513623"/>
          </a:xfrm>
          <a:prstGeom prst="rect">
            <a:avLst/>
          </a:prstGeom>
        </p:spPr>
      </p:pic>
      <p:pic>
        <p:nvPicPr>
          <p:cNvPr id="27" name="Picture 26">
            <a:extLst>
              <a:ext uri="{FF2B5EF4-FFF2-40B4-BE49-F238E27FC236}">
                <a16:creationId xmlns:a16="http://schemas.microsoft.com/office/drawing/2014/main" id="{6127D1D5-8856-4E80-81D6-CAC82C31744B}"/>
              </a:ext>
            </a:extLst>
          </p:cNvPr>
          <p:cNvPicPr>
            <a:picLocks noChangeAspect="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sharpenSoften amount="39000"/>
                    </a14:imgEffect>
                    <a14:imgEffect>
                      <a14:brightnessContrast contrast="-100000"/>
                    </a14:imgEffect>
                  </a14:imgLayer>
                </a14:imgProps>
              </a:ext>
              <a:ext uri="{28A0092B-C50C-407E-A947-70E740481C1C}">
                <a14:useLocalDpi xmlns:a14="http://schemas.microsoft.com/office/drawing/2010/main" val="0"/>
              </a:ext>
            </a:extLst>
          </a:blip>
          <a:stretch>
            <a:fillRect/>
          </a:stretch>
        </p:blipFill>
        <p:spPr>
          <a:xfrm>
            <a:off x="4773766" y="5008630"/>
            <a:ext cx="473599" cy="473599"/>
          </a:xfrm>
          <a:prstGeom prst="rect">
            <a:avLst/>
          </a:prstGeom>
        </p:spPr>
      </p:pic>
      <p:pic>
        <p:nvPicPr>
          <p:cNvPr id="28" name="Picture 27">
            <a:extLst>
              <a:ext uri="{FF2B5EF4-FFF2-40B4-BE49-F238E27FC236}">
                <a16:creationId xmlns:a16="http://schemas.microsoft.com/office/drawing/2014/main" id="{C48D6B79-0C1D-41DB-AE70-E5A1999C6505}"/>
              </a:ext>
            </a:extLst>
          </p:cNvPr>
          <p:cNvPicPr>
            <a:picLocks noChangeAspect="1"/>
          </p:cNvPicPr>
          <p:nvPr/>
        </p:nvPicPr>
        <p:blipFill>
          <a:blip r:embed="rId8">
            <a:duotone>
              <a:schemeClr val="bg2">
                <a:shade val="45000"/>
                <a:satMod val="135000"/>
              </a:schemeClr>
              <a:prstClr val="white"/>
            </a:duotone>
            <a:extLst>
              <a:ext uri="{BEBA8EAE-BF5A-486C-A8C5-ECC9F3942E4B}">
                <a14:imgProps xmlns:a14="http://schemas.microsoft.com/office/drawing/2010/main">
                  <a14:imgLayer r:embed="rId9">
                    <a14:imgEffect>
                      <a14:sharpenSoften amount="-8000"/>
                    </a14:imgEffect>
                    <a14:imgEffect>
                      <a14:brightnessContrast contrast="-100000"/>
                    </a14:imgEffect>
                  </a14:imgLayer>
                </a14:imgProps>
              </a:ext>
              <a:ext uri="{28A0092B-C50C-407E-A947-70E740481C1C}">
                <a14:useLocalDpi xmlns:a14="http://schemas.microsoft.com/office/drawing/2010/main" val="0"/>
              </a:ext>
            </a:extLst>
          </a:blip>
          <a:stretch>
            <a:fillRect/>
          </a:stretch>
        </p:blipFill>
        <p:spPr>
          <a:xfrm>
            <a:off x="4773766" y="4039779"/>
            <a:ext cx="513623" cy="513623"/>
          </a:xfrm>
          <a:prstGeom prst="rect">
            <a:avLst/>
          </a:prstGeom>
        </p:spPr>
      </p:pic>
      <p:pic>
        <p:nvPicPr>
          <p:cNvPr id="29" name="Graphic 19">
            <a:extLst>
              <a:ext uri="{FF2B5EF4-FFF2-40B4-BE49-F238E27FC236}">
                <a16:creationId xmlns:a16="http://schemas.microsoft.com/office/drawing/2014/main" id="{096C77B4-2306-42B6-8E87-FC6634B911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46821" y="1981341"/>
            <a:ext cx="813286" cy="813286"/>
          </a:xfrm>
          <a:prstGeom prst="rect">
            <a:avLst/>
          </a:prstGeom>
        </p:spPr>
      </p:pic>
      <p:sp>
        <p:nvSpPr>
          <p:cNvPr id="30" name="Rectangle 29">
            <a:extLst>
              <a:ext uri="{FF2B5EF4-FFF2-40B4-BE49-F238E27FC236}">
                <a16:creationId xmlns:a16="http://schemas.microsoft.com/office/drawing/2014/main" id="{3772A04D-253A-4F78-8F54-22EA8FC64E70}"/>
              </a:ext>
            </a:extLst>
          </p:cNvPr>
          <p:cNvSpPr/>
          <p:nvPr/>
        </p:nvSpPr>
        <p:spPr>
          <a:xfrm>
            <a:off x="1714325" y="1887050"/>
            <a:ext cx="2319790" cy="1384995"/>
          </a:xfrm>
          <a:prstGeom prst="rect">
            <a:avLst/>
          </a:prstGeom>
        </p:spPr>
        <p:txBody>
          <a:bodyPr wrap="square">
            <a:spAutoFit/>
          </a:bodyPr>
          <a:lstStyle/>
          <a:p>
            <a:pPr>
              <a:spcBef>
                <a:spcPts val="600"/>
              </a:spcBef>
              <a:buClr>
                <a:schemeClr val="accent3"/>
              </a:buClr>
            </a:pP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Software Co. has been considering a potential acquisition of Technology Inc., an international </a:t>
            </a:r>
            <a:r>
              <a:rPr lang="en-US" sz="1400" dirty="0" err="1">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Saas</a:t>
            </a:r>
            <a:r>
              <a:rPr lang="en-US"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 company selling CRM systems</a:t>
            </a:r>
          </a:p>
        </p:txBody>
      </p:sp>
      <p:sp>
        <p:nvSpPr>
          <p:cNvPr id="31" name="Rectangle 30">
            <a:extLst>
              <a:ext uri="{FF2B5EF4-FFF2-40B4-BE49-F238E27FC236}">
                <a16:creationId xmlns:a16="http://schemas.microsoft.com/office/drawing/2014/main" id="{176CF87E-A4B4-4396-A741-2656DABB949D}"/>
              </a:ext>
            </a:extLst>
          </p:cNvPr>
          <p:cNvSpPr/>
          <p:nvPr/>
        </p:nvSpPr>
        <p:spPr>
          <a:xfrm>
            <a:off x="1061504" y="3399471"/>
            <a:ext cx="2972611" cy="1169551"/>
          </a:xfrm>
          <a:prstGeom prst="rect">
            <a:avLst/>
          </a:prstGeom>
        </p:spPr>
        <p:txBody>
          <a:bodyPr wrap="square">
            <a:spAutoFit/>
          </a:bodyPr>
          <a:lstStyle/>
          <a:p>
            <a:pPr>
              <a:spcBef>
                <a:spcPts val="600"/>
              </a:spcBef>
              <a:buClr>
                <a:schemeClr val="accent3"/>
              </a:buClr>
            </a:pPr>
            <a:r>
              <a:rPr lang="en-CA"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Software Co.’s major industry competitors, Micro Corporation and International Software, purchased Cloud and </a:t>
            </a:r>
            <a:r>
              <a:rPr lang="en-CA" sz="1400" dirty="0" err="1">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RealTech</a:t>
            </a:r>
            <a:r>
              <a:rPr lang="en-CA"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 in 2017 and 2018 respectively</a:t>
            </a:r>
          </a:p>
        </p:txBody>
      </p:sp>
      <p:sp>
        <p:nvSpPr>
          <p:cNvPr id="32" name="Rectangle 31">
            <a:extLst>
              <a:ext uri="{FF2B5EF4-FFF2-40B4-BE49-F238E27FC236}">
                <a16:creationId xmlns:a16="http://schemas.microsoft.com/office/drawing/2014/main" id="{447B04AA-B896-4EA5-A460-BB91DC6E0B76}"/>
              </a:ext>
            </a:extLst>
          </p:cNvPr>
          <p:cNvSpPr/>
          <p:nvPr/>
        </p:nvSpPr>
        <p:spPr>
          <a:xfrm>
            <a:off x="1618130" y="4717811"/>
            <a:ext cx="2415986" cy="1169551"/>
          </a:xfrm>
          <a:prstGeom prst="rect">
            <a:avLst/>
          </a:prstGeom>
        </p:spPr>
        <p:txBody>
          <a:bodyPr wrap="square">
            <a:spAutoFit/>
          </a:bodyPr>
          <a:lstStyle/>
          <a:p>
            <a:pPr>
              <a:spcBef>
                <a:spcPts val="600"/>
              </a:spcBef>
              <a:buClr>
                <a:schemeClr val="accent3"/>
              </a:buClr>
            </a:pPr>
            <a:r>
              <a:rPr lang="en-CA" sz="14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The share price of Technology Inc. has declined 5% since 2017, and the company is looking for investor funding</a:t>
            </a:r>
          </a:p>
        </p:txBody>
      </p:sp>
      <p:pic>
        <p:nvPicPr>
          <p:cNvPr id="33" name="Picture 32">
            <a:extLst>
              <a:ext uri="{FF2B5EF4-FFF2-40B4-BE49-F238E27FC236}">
                <a16:creationId xmlns:a16="http://schemas.microsoft.com/office/drawing/2014/main" id="{53D75E87-299D-411E-9A04-868DFAD3C508}"/>
              </a:ext>
            </a:extLst>
          </p:cNvPr>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2164" y="1993346"/>
            <a:ext cx="484525" cy="484525"/>
          </a:xfrm>
          <a:prstGeom prst="rect">
            <a:avLst/>
          </a:prstGeom>
        </p:spPr>
      </p:pic>
      <p:pic>
        <p:nvPicPr>
          <p:cNvPr id="34" name="Graphic 19">
            <a:extLst>
              <a:ext uri="{FF2B5EF4-FFF2-40B4-BE49-F238E27FC236}">
                <a16:creationId xmlns:a16="http://schemas.microsoft.com/office/drawing/2014/main" id="{C794AE43-7152-4636-B2A6-576BBA332028}"/>
              </a:ext>
            </a:extLst>
          </p:cNvPr>
          <p:cNvPicPr>
            <a:picLocks noChangeAspect="1"/>
          </p:cNvPicPr>
          <p:nvPr/>
        </p:nvPicPr>
        <p:blipFill>
          <a:blip r:embed="rId12">
            <a:duotone>
              <a:schemeClr val="bg2">
                <a:shade val="45000"/>
                <a:satMod val="135000"/>
              </a:schemeClr>
              <a:prstClr val="white"/>
            </a:duotone>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061504" y="5055612"/>
            <a:ext cx="493947" cy="493947"/>
          </a:xfrm>
          <a:prstGeom prst="rect">
            <a:avLst/>
          </a:prstGeom>
        </p:spPr>
      </p:pic>
      <p:sp>
        <p:nvSpPr>
          <p:cNvPr id="35" name="Arrow: Chevron 34">
            <a:extLst>
              <a:ext uri="{FF2B5EF4-FFF2-40B4-BE49-F238E27FC236}">
                <a16:creationId xmlns:a16="http://schemas.microsoft.com/office/drawing/2014/main" id="{590D1F1E-A5DC-46CA-9D59-8812CF653CF5}"/>
              </a:ext>
            </a:extLst>
          </p:cNvPr>
          <p:cNvSpPr/>
          <p:nvPr/>
        </p:nvSpPr>
        <p:spPr>
          <a:xfrm>
            <a:off x="4148418" y="3339353"/>
            <a:ext cx="304735" cy="47307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6" name="Arrow: Chevron 35">
            <a:extLst>
              <a:ext uri="{FF2B5EF4-FFF2-40B4-BE49-F238E27FC236}">
                <a16:creationId xmlns:a16="http://schemas.microsoft.com/office/drawing/2014/main" id="{2D4F99A0-E158-4C25-A2A6-2A953DD37A9E}"/>
              </a:ext>
            </a:extLst>
          </p:cNvPr>
          <p:cNvSpPr/>
          <p:nvPr/>
        </p:nvSpPr>
        <p:spPr>
          <a:xfrm>
            <a:off x="7863140" y="3339353"/>
            <a:ext cx="304735" cy="47307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1792016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A92C-B6F4-4941-A408-40456ABD6DCC}"/>
              </a:ext>
            </a:extLst>
          </p:cNvPr>
          <p:cNvSpPr>
            <a:spLocks noGrp="1"/>
          </p:cNvSpPr>
          <p:nvPr>
            <p:ph type="title"/>
          </p:nvPr>
        </p:nvSpPr>
        <p:spPr/>
        <p:txBody>
          <a:bodyPr/>
          <a:lstStyle/>
          <a:p>
            <a:r>
              <a:rPr lang="en-US" dirty="0"/>
              <a:t>Industry Analysis</a:t>
            </a:r>
            <a:endParaRPr lang="en-CA" dirty="0"/>
          </a:p>
        </p:txBody>
      </p:sp>
      <p:sp>
        <p:nvSpPr>
          <p:cNvPr id="3" name="Footer Placeholder 2">
            <a:extLst>
              <a:ext uri="{FF2B5EF4-FFF2-40B4-BE49-F238E27FC236}">
                <a16:creationId xmlns:a16="http://schemas.microsoft.com/office/drawing/2014/main" id="{989642A0-D283-4010-B1E6-790594D22226}"/>
              </a:ext>
            </a:extLst>
          </p:cNvPr>
          <p:cNvSpPr>
            <a:spLocks noGrp="1"/>
          </p:cNvSpPr>
          <p:nvPr>
            <p:ph type="ftr" sz="quarter" idx="11"/>
          </p:nvPr>
        </p:nvSpPr>
        <p:spPr/>
        <p:txBody>
          <a:bodyPr/>
          <a:lstStyle/>
          <a:p>
            <a:r>
              <a:rPr lang="en-US"/>
              <a:t>Strictly Private and Confidential</a:t>
            </a:r>
            <a:endParaRPr lang="en-CA" dirty="0"/>
          </a:p>
        </p:txBody>
      </p:sp>
      <p:sp>
        <p:nvSpPr>
          <p:cNvPr id="4" name="Slide Number Placeholder 3">
            <a:extLst>
              <a:ext uri="{FF2B5EF4-FFF2-40B4-BE49-F238E27FC236}">
                <a16:creationId xmlns:a16="http://schemas.microsoft.com/office/drawing/2014/main" id="{AF55C880-3B39-4F81-B00F-8C4B55436BF0}"/>
              </a:ext>
            </a:extLst>
          </p:cNvPr>
          <p:cNvSpPr>
            <a:spLocks noGrp="1"/>
          </p:cNvSpPr>
          <p:nvPr>
            <p:ph type="sldNum" sz="quarter" idx="12"/>
          </p:nvPr>
        </p:nvSpPr>
        <p:spPr/>
        <p:txBody>
          <a:bodyPr/>
          <a:lstStyle/>
          <a:p>
            <a:fld id="{17B7F35F-8ECF-4F0B-B873-BF4290F02A5A}" type="slidenum">
              <a:rPr lang="en-CA" smtClean="0"/>
              <a:pPr/>
              <a:t>4</a:t>
            </a:fld>
            <a:endParaRPr lang="en-CA"/>
          </a:p>
        </p:txBody>
      </p:sp>
    </p:spTree>
    <p:extLst>
      <p:ext uri="{BB962C8B-B14F-4D97-AF65-F5344CB8AC3E}">
        <p14:creationId xmlns:p14="http://schemas.microsoft.com/office/powerpoint/2010/main" val="274357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DC122C-C254-4C54-96CC-E0FC0F644712}"/>
              </a:ext>
            </a:extLst>
          </p:cNvPr>
          <p:cNvPicPr>
            <a:picLocks noChangeAspect="1"/>
          </p:cNvPicPr>
          <p:nvPr/>
        </p:nvPicPr>
        <p:blipFill>
          <a:blip r:embed="rId2"/>
          <a:stretch>
            <a:fillRect/>
          </a:stretch>
        </p:blipFill>
        <p:spPr>
          <a:xfrm>
            <a:off x="404022" y="1358765"/>
            <a:ext cx="11321253" cy="2938527"/>
          </a:xfrm>
          <a:prstGeom prst="rect">
            <a:avLst/>
          </a:prstGeom>
        </p:spPr>
      </p:pic>
      <p:sp>
        <p:nvSpPr>
          <p:cNvPr id="2" name="Title 1">
            <a:extLst>
              <a:ext uri="{FF2B5EF4-FFF2-40B4-BE49-F238E27FC236}">
                <a16:creationId xmlns:a16="http://schemas.microsoft.com/office/drawing/2014/main" id="{E9A45FB3-4257-496C-B2A2-7EEFB6E6870D}"/>
              </a:ext>
            </a:extLst>
          </p:cNvPr>
          <p:cNvSpPr>
            <a:spLocks noGrp="1"/>
          </p:cNvSpPr>
          <p:nvPr>
            <p:ph type="title"/>
          </p:nvPr>
        </p:nvSpPr>
        <p:spPr/>
        <p:txBody>
          <a:bodyPr/>
          <a:lstStyle/>
          <a:p>
            <a:r>
              <a:rPr lang="en-US" dirty="0"/>
              <a:t>Industry Overview</a:t>
            </a:r>
            <a:endParaRPr lang="en-CA" dirty="0"/>
          </a:p>
        </p:txBody>
      </p:sp>
      <p:sp>
        <p:nvSpPr>
          <p:cNvPr id="4" name="Footer Placeholder 3">
            <a:extLst>
              <a:ext uri="{FF2B5EF4-FFF2-40B4-BE49-F238E27FC236}">
                <a16:creationId xmlns:a16="http://schemas.microsoft.com/office/drawing/2014/main" id="{0C08AA3E-8DAD-4931-B9D3-D0857362296A}"/>
              </a:ext>
            </a:extLst>
          </p:cNvPr>
          <p:cNvSpPr>
            <a:spLocks noGrp="1"/>
          </p:cNvSpPr>
          <p:nvPr>
            <p:ph type="ftr" sz="quarter" idx="11"/>
          </p:nvPr>
        </p:nvSpPr>
        <p:spPr/>
        <p:txBody>
          <a:bodyPr/>
          <a:lstStyle/>
          <a:p>
            <a:r>
              <a:rPr lang="en-US"/>
              <a:t>Strictly Private and Confidential</a:t>
            </a:r>
            <a:endParaRPr lang="en-CA" dirty="0"/>
          </a:p>
        </p:txBody>
      </p:sp>
      <p:sp>
        <p:nvSpPr>
          <p:cNvPr id="5" name="Slide Number Placeholder 4">
            <a:extLst>
              <a:ext uri="{FF2B5EF4-FFF2-40B4-BE49-F238E27FC236}">
                <a16:creationId xmlns:a16="http://schemas.microsoft.com/office/drawing/2014/main" id="{14F33AC3-FB2E-467B-B11D-C9F8546E1AF5}"/>
              </a:ext>
            </a:extLst>
          </p:cNvPr>
          <p:cNvSpPr>
            <a:spLocks noGrp="1"/>
          </p:cNvSpPr>
          <p:nvPr>
            <p:ph type="sldNum" sz="quarter" idx="12"/>
          </p:nvPr>
        </p:nvSpPr>
        <p:spPr/>
        <p:txBody>
          <a:bodyPr/>
          <a:lstStyle/>
          <a:p>
            <a:fld id="{17B7F35F-8ECF-4F0B-B873-BF4290F02A5A}" type="slidenum">
              <a:rPr lang="en-CA" smtClean="0"/>
              <a:pPr/>
              <a:t>5</a:t>
            </a:fld>
            <a:endParaRPr lang="en-CA"/>
          </a:p>
        </p:txBody>
      </p:sp>
      <p:sp>
        <p:nvSpPr>
          <p:cNvPr id="10" name="TextBox 9">
            <a:extLst>
              <a:ext uri="{FF2B5EF4-FFF2-40B4-BE49-F238E27FC236}">
                <a16:creationId xmlns:a16="http://schemas.microsoft.com/office/drawing/2014/main" id="{27119E21-73A3-41AB-8DDA-267C9177D773}"/>
              </a:ext>
            </a:extLst>
          </p:cNvPr>
          <p:cNvSpPr txBox="1"/>
          <p:nvPr/>
        </p:nvSpPr>
        <p:spPr>
          <a:xfrm>
            <a:off x="404812" y="1019612"/>
            <a:ext cx="11320463" cy="307777"/>
          </a:xfrm>
          <a:prstGeom prst="rect">
            <a:avLst/>
          </a:prstGeom>
          <a:solidFill>
            <a:schemeClr val="tx2"/>
          </a:solidFill>
          <a:ln>
            <a:no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Stock Price Performance vs Industry</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8" name="Group 17">
            <a:extLst>
              <a:ext uri="{FF2B5EF4-FFF2-40B4-BE49-F238E27FC236}">
                <a16:creationId xmlns:a16="http://schemas.microsoft.com/office/drawing/2014/main" id="{743A5112-6EA3-4799-A504-BC99554E9AB4}"/>
              </a:ext>
            </a:extLst>
          </p:cNvPr>
          <p:cNvGrpSpPr/>
          <p:nvPr/>
        </p:nvGrpSpPr>
        <p:grpSpPr>
          <a:xfrm>
            <a:off x="8215060" y="2149776"/>
            <a:ext cx="261070" cy="338554"/>
            <a:chOff x="8163904" y="2095182"/>
            <a:chExt cx="314858" cy="408306"/>
          </a:xfrm>
        </p:grpSpPr>
        <p:sp>
          <p:nvSpPr>
            <p:cNvPr id="16" name="Teardrop 15">
              <a:extLst>
                <a:ext uri="{FF2B5EF4-FFF2-40B4-BE49-F238E27FC236}">
                  <a16:creationId xmlns:a16="http://schemas.microsoft.com/office/drawing/2014/main" id="{BB8A8D86-D456-47CD-9CB2-D821B916124F}"/>
                </a:ext>
              </a:extLst>
            </p:cNvPr>
            <p:cNvSpPr/>
            <p:nvPr/>
          </p:nvSpPr>
          <p:spPr>
            <a:xfrm rot="8188276">
              <a:off x="8163904" y="2126107"/>
              <a:ext cx="314858" cy="327779"/>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B45CEB64-DA86-41B5-AC11-FE475C84598D}"/>
                </a:ext>
              </a:extLst>
            </p:cNvPr>
            <p:cNvSpPr txBox="1"/>
            <p:nvPr/>
          </p:nvSpPr>
          <p:spPr>
            <a:xfrm>
              <a:off x="8238544" y="2095182"/>
              <a:ext cx="169942" cy="408306"/>
            </a:xfrm>
            <a:prstGeom prst="rect">
              <a:avLst/>
            </a:prstGeom>
            <a:noFill/>
          </p:spPr>
          <p:txBody>
            <a:bodyPr wrap="square" rtlCol="0">
              <a:spAutoFit/>
            </a:bodyPr>
            <a:lstStyle/>
            <a:p>
              <a:pPr algn="ctr"/>
              <a:r>
                <a:rPr lang="en-US"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A</a:t>
              </a:r>
              <a:endParaRPr lang="en-CA"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grpSp>
        <p:nvGrpSpPr>
          <p:cNvPr id="22" name="Group 21">
            <a:extLst>
              <a:ext uri="{FF2B5EF4-FFF2-40B4-BE49-F238E27FC236}">
                <a16:creationId xmlns:a16="http://schemas.microsoft.com/office/drawing/2014/main" id="{CB0600D8-6897-4786-A638-F9491CF6B8D2}"/>
              </a:ext>
            </a:extLst>
          </p:cNvPr>
          <p:cNvGrpSpPr/>
          <p:nvPr/>
        </p:nvGrpSpPr>
        <p:grpSpPr>
          <a:xfrm>
            <a:off x="9035330" y="1788247"/>
            <a:ext cx="261070" cy="338554"/>
            <a:chOff x="8163904" y="2095182"/>
            <a:chExt cx="314858" cy="408306"/>
          </a:xfrm>
        </p:grpSpPr>
        <p:sp>
          <p:nvSpPr>
            <p:cNvPr id="23" name="Teardrop 22">
              <a:extLst>
                <a:ext uri="{FF2B5EF4-FFF2-40B4-BE49-F238E27FC236}">
                  <a16:creationId xmlns:a16="http://schemas.microsoft.com/office/drawing/2014/main" id="{3940216B-F96A-4CC9-A05E-71DACB18711D}"/>
                </a:ext>
              </a:extLst>
            </p:cNvPr>
            <p:cNvSpPr/>
            <p:nvPr/>
          </p:nvSpPr>
          <p:spPr>
            <a:xfrm rot="8188276">
              <a:off x="8163904" y="2126107"/>
              <a:ext cx="314858" cy="327779"/>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TextBox 23">
              <a:extLst>
                <a:ext uri="{FF2B5EF4-FFF2-40B4-BE49-F238E27FC236}">
                  <a16:creationId xmlns:a16="http://schemas.microsoft.com/office/drawing/2014/main" id="{936DD971-A12A-4580-B4C0-EC6B20BABB9E}"/>
                </a:ext>
              </a:extLst>
            </p:cNvPr>
            <p:cNvSpPr txBox="1"/>
            <p:nvPr/>
          </p:nvSpPr>
          <p:spPr>
            <a:xfrm>
              <a:off x="8238544" y="2095182"/>
              <a:ext cx="169942" cy="408306"/>
            </a:xfrm>
            <a:prstGeom prst="rect">
              <a:avLst/>
            </a:prstGeom>
            <a:noFill/>
          </p:spPr>
          <p:txBody>
            <a:bodyPr wrap="square" rtlCol="0">
              <a:spAutoFit/>
            </a:bodyPr>
            <a:lstStyle/>
            <a:p>
              <a:pPr algn="ctr"/>
              <a:r>
                <a:rPr lang="en-US" sz="16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B</a:t>
              </a:r>
              <a:endParaRPr lang="en-CA" sz="16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grpSp>
        <p:nvGrpSpPr>
          <p:cNvPr id="25" name="Group 24">
            <a:extLst>
              <a:ext uri="{FF2B5EF4-FFF2-40B4-BE49-F238E27FC236}">
                <a16:creationId xmlns:a16="http://schemas.microsoft.com/office/drawing/2014/main" id="{F4499AAA-5654-473D-90CC-1A94E3908C77}"/>
              </a:ext>
            </a:extLst>
          </p:cNvPr>
          <p:cNvGrpSpPr/>
          <p:nvPr/>
        </p:nvGrpSpPr>
        <p:grpSpPr>
          <a:xfrm>
            <a:off x="500936" y="4393222"/>
            <a:ext cx="261070" cy="338554"/>
            <a:chOff x="8163904" y="2089777"/>
            <a:chExt cx="314858" cy="408306"/>
          </a:xfrm>
        </p:grpSpPr>
        <p:sp>
          <p:nvSpPr>
            <p:cNvPr id="26" name="Teardrop 25">
              <a:extLst>
                <a:ext uri="{FF2B5EF4-FFF2-40B4-BE49-F238E27FC236}">
                  <a16:creationId xmlns:a16="http://schemas.microsoft.com/office/drawing/2014/main" id="{B4BEC256-7F04-4124-842E-EB7BDF5AFCAF}"/>
                </a:ext>
              </a:extLst>
            </p:cNvPr>
            <p:cNvSpPr/>
            <p:nvPr/>
          </p:nvSpPr>
          <p:spPr>
            <a:xfrm rot="8188276">
              <a:off x="8163904" y="2126107"/>
              <a:ext cx="314858" cy="327779"/>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TextBox 26">
              <a:extLst>
                <a:ext uri="{FF2B5EF4-FFF2-40B4-BE49-F238E27FC236}">
                  <a16:creationId xmlns:a16="http://schemas.microsoft.com/office/drawing/2014/main" id="{48F97AC3-6F7C-4113-858A-9159C860DFEC}"/>
                </a:ext>
              </a:extLst>
            </p:cNvPr>
            <p:cNvSpPr txBox="1"/>
            <p:nvPr/>
          </p:nvSpPr>
          <p:spPr>
            <a:xfrm>
              <a:off x="8238544" y="2089777"/>
              <a:ext cx="169942" cy="408306"/>
            </a:xfrm>
            <a:prstGeom prst="rect">
              <a:avLst/>
            </a:prstGeom>
            <a:noFill/>
          </p:spPr>
          <p:txBody>
            <a:bodyPr wrap="square" rtlCol="0">
              <a:spAutoFit/>
            </a:bodyPr>
            <a:lstStyle/>
            <a:p>
              <a:pPr algn="ctr"/>
              <a:r>
                <a:rPr lang="en-US"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A</a:t>
              </a:r>
              <a:endParaRPr lang="en-CA"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sp>
        <p:nvSpPr>
          <p:cNvPr id="28" name="TextBox 27">
            <a:extLst>
              <a:ext uri="{FF2B5EF4-FFF2-40B4-BE49-F238E27FC236}">
                <a16:creationId xmlns:a16="http://schemas.microsoft.com/office/drawing/2014/main" id="{AC4F47F2-C838-4C18-94A8-539FCB11D92D}"/>
              </a:ext>
            </a:extLst>
          </p:cNvPr>
          <p:cNvSpPr txBox="1"/>
          <p:nvPr/>
        </p:nvSpPr>
        <p:spPr>
          <a:xfrm>
            <a:off x="819704" y="4409111"/>
            <a:ext cx="4808234" cy="307777"/>
          </a:xfrm>
          <a:prstGeom prst="rect">
            <a:avLst/>
          </a:prstGeom>
          <a:noFill/>
        </p:spPr>
        <p:txBody>
          <a:bodyPr wrap="square" rtlCol="0">
            <a:spAutoFit/>
          </a:bodyPr>
          <a:lstStyle/>
          <a:p>
            <a:r>
              <a:rPr lang="en-US" sz="1400" dirty="0">
                <a:solidFill>
                  <a:schemeClr val="accent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Sep 2017 – </a:t>
            </a:r>
            <a:r>
              <a:rPr lang="en-CA" sz="1400" dirty="0">
                <a:solidFill>
                  <a:schemeClr val="accent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Micro Corporation acquired Cloud for $15.9M</a:t>
            </a:r>
          </a:p>
        </p:txBody>
      </p:sp>
      <p:grpSp>
        <p:nvGrpSpPr>
          <p:cNvPr id="29" name="Group 28">
            <a:extLst>
              <a:ext uri="{FF2B5EF4-FFF2-40B4-BE49-F238E27FC236}">
                <a16:creationId xmlns:a16="http://schemas.microsoft.com/office/drawing/2014/main" id="{B3BD6A30-B867-47A7-9272-BDB91EF6276E}"/>
              </a:ext>
            </a:extLst>
          </p:cNvPr>
          <p:cNvGrpSpPr/>
          <p:nvPr/>
        </p:nvGrpSpPr>
        <p:grpSpPr>
          <a:xfrm>
            <a:off x="5801605" y="4402186"/>
            <a:ext cx="261070" cy="338554"/>
            <a:chOff x="8163904" y="2100587"/>
            <a:chExt cx="314858" cy="408306"/>
          </a:xfrm>
        </p:grpSpPr>
        <p:sp>
          <p:nvSpPr>
            <p:cNvPr id="30" name="Teardrop 29">
              <a:extLst>
                <a:ext uri="{FF2B5EF4-FFF2-40B4-BE49-F238E27FC236}">
                  <a16:creationId xmlns:a16="http://schemas.microsoft.com/office/drawing/2014/main" id="{1F088CAE-58D8-463B-A9BF-EA046C8A8051}"/>
                </a:ext>
              </a:extLst>
            </p:cNvPr>
            <p:cNvSpPr/>
            <p:nvPr/>
          </p:nvSpPr>
          <p:spPr>
            <a:xfrm rot="8188276">
              <a:off x="8163904" y="2126107"/>
              <a:ext cx="314858" cy="327779"/>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TextBox 30">
              <a:extLst>
                <a:ext uri="{FF2B5EF4-FFF2-40B4-BE49-F238E27FC236}">
                  <a16:creationId xmlns:a16="http://schemas.microsoft.com/office/drawing/2014/main" id="{EAEBFD23-978E-4F09-891B-9F3EDDABD20D}"/>
                </a:ext>
              </a:extLst>
            </p:cNvPr>
            <p:cNvSpPr txBox="1"/>
            <p:nvPr/>
          </p:nvSpPr>
          <p:spPr>
            <a:xfrm>
              <a:off x="8238544" y="2100587"/>
              <a:ext cx="169942" cy="408306"/>
            </a:xfrm>
            <a:prstGeom prst="rect">
              <a:avLst/>
            </a:prstGeom>
            <a:noFill/>
          </p:spPr>
          <p:txBody>
            <a:bodyPr wrap="square" rtlCol="0">
              <a:spAutoFit/>
            </a:bodyPr>
            <a:lstStyle/>
            <a:p>
              <a:pPr algn="ctr"/>
              <a:r>
                <a:rPr lang="en-US"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B</a:t>
              </a:r>
              <a:endParaRPr lang="en-CA"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sp>
        <p:nvSpPr>
          <p:cNvPr id="32" name="TextBox 31">
            <a:extLst>
              <a:ext uri="{FF2B5EF4-FFF2-40B4-BE49-F238E27FC236}">
                <a16:creationId xmlns:a16="http://schemas.microsoft.com/office/drawing/2014/main" id="{A2F57D1C-9F1D-4802-9D5E-1DC112122BDE}"/>
              </a:ext>
            </a:extLst>
          </p:cNvPr>
          <p:cNvSpPr txBox="1"/>
          <p:nvPr/>
        </p:nvSpPr>
        <p:spPr>
          <a:xfrm>
            <a:off x="6124855" y="4409111"/>
            <a:ext cx="5627878" cy="307777"/>
          </a:xfrm>
          <a:prstGeom prst="rect">
            <a:avLst/>
          </a:prstGeom>
          <a:noFill/>
        </p:spPr>
        <p:txBody>
          <a:bodyPr wrap="square" rtlCol="0">
            <a:spAutoFit/>
          </a:bodyPr>
          <a:lstStyle/>
          <a:p>
            <a:r>
              <a:rPr lang="en-US" sz="1400" dirty="0">
                <a:solidFill>
                  <a:schemeClr val="accent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Jan 2018 – International Software purchased </a:t>
            </a:r>
            <a:r>
              <a:rPr lang="en-US" sz="1400" dirty="0" err="1">
                <a:solidFill>
                  <a:schemeClr val="accent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RealTech</a:t>
            </a:r>
            <a:r>
              <a:rPr lang="en-US" sz="1400" dirty="0">
                <a:solidFill>
                  <a:schemeClr val="accent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for $28.25M</a:t>
            </a:r>
            <a:endParaRPr lang="en-CA" sz="1400" dirty="0">
              <a:solidFill>
                <a:schemeClr val="accent1">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Box 2">
            <a:extLst>
              <a:ext uri="{FF2B5EF4-FFF2-40B4-BE49-F238E27FC236}">
                <a16:creationId xmlns:a16="http://schemas.microsoft.com/office/drawing/2014/main" id="{EE0E8A4A-DA52-48A7-B98A-DB55E356E63B}"/>
              </a:ext>
            </a:extLst>
          </p:cNvPr>
          <p:cNvSpPr txBox="1"/>
          <p:nvPr/>
        </p:nvSpPr>
        <p:spPr>
          <a:xfrm>
            <a:off x="404811" y="4950712"/>
            <a:ext cx="11347921" cy="1246495"/>
          </a:xfrm>
          <a:prstGeom prst="rect">
            <a:avLst/>
          </a:prstGeom>
          <a:solidFill>
            <a:schemeClr val="accent1"/>
          </a:solidFill>
        </p:spPr>
        <p:txBody>
          <a:bodyPr wrap="square" rtlCol="0">
            <a:spAutoFit/>
          </a:bodyPr>
          <a:lstStyle/>
          <a:p>
            <a:pPr>
              <a:spcAft>
                <a:spcPts val="600"/>
              </a:spcAft>
            </a:pPr>
            <a:r>
              <a:rPr lang="en-US" sz="12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Industry Highlights:</a:t>
            </a:r>
          </a:p>
          <a:p>
            <a:pPr marL="171450" indent="-171450">
              <a:spcAft>
                <a:spcPts val="600"/>
              </a:spcAft>
              <a:buFont typeface="Arial" panose="020B0604020202020204" pitchFamily="34" charset="0"/>
              <a:buChar char="•"/>
            </a:pPr>
            <a:r>
              <a:rPr lang="en-US"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The growth in the evolving software technology industry has driven many industry players to consider mergers, acquisitions, or rebranding along with their competitors. </a:t>
            </a:r>
          </a:p>
          <a:p>
            <a:pPr marL="171450" indent="-171450">
              <a:spcAft>
                <a:spcPts val="600"/>
              </a:spcAft>
              <a:buFont typeface="Arial" panose="020B0604020202020204" pitchFamily="34" charset="0"/>
              <a:buChar char="•"/>
            </a:pPr>
            <a:r>
              <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Year-to-year market growth rate was 23.6% in 2018, surpassing majority of other tech-related industries which also recorded significant growth.</a:t>
            </a:r>
          </a:p>
          <a:p>
            <a:pPr marL="171450" indent="-171450">
              <a:spcAft>
                <a:spcPts val="600"/>
              </a:spcAft>
              <a:buFont typeface="Arial" panose="020B0604020202020204" pitchFamily="34" charset="0"/>
              <a:buChar char="•"/>
            </a:pPr>
            <a:r>
              <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Potential synergies of Software Co.’s acquisition of Technology Inc. is expected to be $1.91B by the end of 2028.</a:t>
            </a:r>
          </a:p>
        </p:txBody>
      </p:sp>
    </p:spTree>
    <p:extLst>
      <p:ext uri="{BB962C8B-B14F-4D97-AF65-F5344CB8AC3E}">
        <p14:creationId xmlns:p14="http://schemas.microsoft.com/office/powerpoint/2010/main" val="279962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EBEAD-0ED3-4973-95F8-24554B0DC39C}"/>
              </a:ext>
            </a:extLst>
          </p:cNvPr>
          <p:cNvSpPr>
            <a:spLocks noGrp="1"/>
          </p:cNvSpPr>
          <p:nvPr>
            <p:ph type="title"/>
          </p:nvPr>
        </p:nvSpPr>
        <p:spPr/>
        <p:txBody>
          <a:bodyPr/>
          <a:lstStyle/>
          <a:p>
            <a:r>
              <a:rPr lang="en-US" dirty="0"/>
              <a:t>Competitive Scope</a:t>
            </a:r>
            <a:endParaRPr lang="en-CA" dirty="0"/>
          </a:p>
        </p:txBody>
      </p:sp>
      <p:sp>
        <p:nvSpPr>
          <p:cNvPr id="4" name="Footer Placeholder 3">
            <a:extLst>
              <a:ext uri="{FF2B5EF4-FFF2-40B4-BE49-F238E27FC236}">
                <a16:creationId xmlns:a16="http://schemas.microsoft.com/office/drawing/2014/main" id="{6434815B-FE1D-454F-99E4-69B53A212F88}"/>
              </a:ext>
            </a:extLst>
          </p:cNvPr>
          <p:cNvSpPr>
            <a:spLocks noGrp="1"/>
          </p:cNvSpPr>
          <p:nvPr>
            <p:ph type="ftr" sz="quarter" idx="11"/>
          </p:nvPr>
        </p:nvSpPr>
        <p:spPr/>
        <p:txBody>
          <a:bodyPr/>
          <a:lstStyle/>
          <a:p>
            <a:r>
              <a:rPr lang="en-US"/>
              <a:t>Strictly Private and Confidential</a:t>
            </a:r>
            <a:endParaRPr lang="en-CA" dirty="0"/>
          </a:p>
        </p:txBody>
      </p:sp>
      <p:sp>
        <p:nvSpPr>
          <p:cNvPr id="5" name="Slide Number Placeholder 4">
            <a:extLst>
              <a:ext uri="{FF2B5EF4-FFF2-40B4-BE49-F238E27FC236}">
                <a16:creationId xmlns:a16="http://schemas.microsoft.com/office/drawing/2014/main" id="{D0FEE782-C0F9-4280-8F68-FC44C11C31D5}"/>
              </a:ext>
            </a:extLst>
          </p:cNvPr>
          <p:cNvSpPr>
            <a:spLocks noGrp="1"/>
          </p:cNvSpPr>
          <p:nvPr>
            <p:ph type="sldNum" sz="quarter" idx="12"/>
          </p:nvPr>
        </p:nvSpPr>
        <p:spPr/>
        <p:txBody>
          <a:bodyPr/>
          <a:lstStyle/>
          <a:p>
            <a:fld id="{17B7F35F-8ECF-4F0B-B873-BF4290F02A5A}" type="slidenum">
              <a:rPr lang="en-CA" smtClean="0"/>
              <a:pPr/>
              <a:t>6</a:t>
            </a:fld>
            <a:endParaRPr lang="en-CA"/>
          </a:p>
        </p:txBody>
      </p:sp>
      <p:sp>
        <p:nvSpPr>
          <p:cNvPr id="6" name="TextBox 5">
            <a:extLst>
              <a:ext uri="{FF2B5EF4-FFF2-40B4-BE49-F238E27FC236}">
                <a16:creationId xmlns:a16="http://schemas.microsoft.com/office/drawing/2014/main" id="{6E1D6929-DB38-422E-A96A-184843276729}"/>
              </a:ext>
            </a:extLst>
          </p:cNvPr>
          <p:cNvSpPr txBox="1"/>
          <p:nvPr/>
        </p:nvSpPr>
        <p:spPr>
          <a:xfrm>
            <a:off x="279307" y="1019612"/>
            <a:ext cx="5744975" cy="307777"/>
          </a:xfrm>
          <a:prstGeom prst="rect">
            <a:avLst/>
          </a:prstGeom>
          <a:solidFill>
            <a:schemeClr val="tx2"/>
          </a:solidFill>
          <a:ln>
            <a:no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Competitor Breakdown</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aphicFrame>
        <p:nvGraphicFramePr>
          <p:cNvPr id="7" name="Table 6">
            <a:extLst>
              <a:ext uri="{FF2B5EF4-FFF2-40B4-BE49-F238E27FC236}">
                <a16:creationId xmlns:a16="http://schemas.microsoft.com/office/drawing/2014/main" id="{0CAED639-65CC-469C-9566-D6BA40D829B6}"/>
              </a:ext>
            </a:extLst>
          </p:cNvPr>
          <p:cNvGraphicFramePr>
            <a:graphicFrameLocks noGrp="1"/>
          </p:cNvGraphicFramePr>
          <p:nvPr>
            <p:extLst>
              <p:ext uri="{D42A27DB-BD31-4B8C-83A1-F6EECF244321}">
                <p14:modId xmlns:p14="http://schemas.microsoft.com/office/powerpoint/2010/main" val="4286754668"/>
              </p:ext>
            </p:extLst>
          </p:nvPr>
        </p:nvGraphicFramePr>
        <p:xfrm>
          <a:off x="279308" y="1329273"/>
          <a:ext cx="5744972" cy="2346960"/>
        </p:xfrm>
        <a:graphic>
          <a:graphicData uri="http://schemas.openxmlformats.org/drawingml/2006/table">
            <a:tbl>
              <a:tblPr firstRow="1" bandRow="1">
                <a:tableStyleId>{5C22544A-7EE6-4342-B048-85BDC9FD1C3A}</a:tableStyleId>
              </a:tblPr>
              <a:tblGrid>
                <a:gridCol w="1044584">
                  <a:extLst>
                    <a:ext uri="{9D8B030D-6E8A-4147-A177-3AD203B41FA5}">
                      <a16:colId xmlns:a16="http://schemas.microsoft.com/office/drawing/2014/main" val="1752605471"/>
                    </a:ext>
                  </a:extLst>
                </a:gridCol>
                <a:gridCol w="1566796">
                  <a:extLst>
                    <a:ext uri="{9D8B030D-6E8A-4147-A177-3AD203B41FA5}">
                      <a16:colId xmlns:a16="http://schemas.microsoft.com/office/drawing/2014/main" val="3688166661"/>
                    </a:ext>
                  </a:extLst>
                </a:gridCol>
                <a:gridCol w="1625653">
                  <a:extLst>
                    <a:ext uri="{9D8B030D-6E8A-4147-A177-3AD203B41FA5}">
                      <a16:colId xmlns:a16="http://schemas.microsoft.com/office/drawing/2014/main" val="3016428181"/>
                    </a:ext>
                  </a:extLst>
                </a:gridCol>
                <a:gridCol w="1507939">
                  <a:extLst>
                    <a:ext uri="{9D8B030D-6E8A-4147-A177-3AD203B41FA5}">
                      <a16:colId xmlns:a16="http://schemas.microsoft.com/office/drawing/2014/main" val="4119260523"/>
                    </a:ext>
                  </a:extLst>
                </a:gridCol>
              </a:tblGrid>
              <a:tr h="180359">
                <a:tc>
                  <a:txBody>
                    <a:bodyPr/>
                    <a:lstStyle/>
                    <a:p>
                      <a:r>
                        <a:rPr lang="en-US" sz="1000" dirty="0">
                          <a:latin typeface="Open Sans Light" panose="020B0306030504020204" pitchFamily="34" charset="0"/>
                          <a:ea typeface="Open Sans Light" panose="020B0306030504020204" pitchFamily="34" charset="0"/>
                          <a:cs typeface="Open Sans Light" panose="020B0306030504020204" pitchFamily="34" charset="0"/>
                        </a:rPr>
                        <a:t>Company</a:t>
                      </a:r>
                      <a:endParaRPr lang="en-CA" sz="1000" dirty="0">
                        <a:latin typeface="Open Sans Light" panose="020B0306030504020204" pitchFamily="34" charset="0"/>
                        <a:ea typeface="Open Sans Light" panose="020B0306030504020204" pitchFamily="34" charset="0"/>
                        <a:cs typeface="Open Sans Light" panose="020B0306030504020204" pitchFamily="34" charset="0"/>
                      </a:endParaRPr>
                    </a:p>
                  </a:txBody>
                  <a:tcPr anchor="b">
                    <a:solidFill>
                      <a:schemeClr val="bg2"/>
                    </a:solidFill>
                  </a:tcPr>
                </a:tc>
                <a:tc>
                  <a:txBody>
                    <a:bodyPr/>
                    <a:lstStyle/>
                    <a:p>
                      <a:r>
                        <a:rPr lang="en-US" sz="1000" dirty="0">
                          <a:latin typeface="Open Sans Light" panose="020B0306030504020204" pitchFamily="34" charset="0"/>
                          <a:ea typeface="Open Sans Light" panose="020B0306030504020204" pitchFamily="34" charset="0"/>
                          <a:cs typeface="Open Sans Light" panose="020B0306030504020204" pitchFamily="34" charset="0"/>
                        </a:rPr>
                        <a:t>Major Product Offerings</a:t>
                      </a:r>
                      <a:endParaRPr lang="en-CA" sz="1000" dirty="0">
                        <a:latin typeface="Open Sans Light" panose="020B0306030504020204" pitchFamily="34" charset="0"/>
                        <a:ea typeface="Open Sans Light" panose="020B0306030504020204" pitchFamily="34" charset="0"/>
                        <a:cs typeface="Open Sans Light" panose="020B0306030504020204" pitchFamily="34" charset="0"/>
                      </a:endParaRPr>
                    </a:p>
                  </a:txBody>
                  <a:tcPr anchor="b">
                    <a:solidFill>
                      <a:schemeClr val="bg2"/>
                    </a:solidFill>
                  </a:tcPr>
                </a:tc>
                <a:tc>
                  <a:txBody>
                    <a:bodyPr/>
                    <a:lstStyle/>
                    <a:p>
                      <a:r>
                        <a:rPr lang="en-US" sz="1000" dirty="0">
                          <a:latin typeface="Open Sans Light" panose="020B0306030504020204" pitchFamily="34" charset="0"/>
                          <a:ea typeface="Open Sans Light" panose="020B0306030504020204" pitchFamily="34" charset="0"/>
                          <a:cs typeface="Open Sans Light" panose="020B0306030504020204" pitchFamily="34" charset="0"/>
                        </a:rPr>
                        <a:t>Global Market Exposure</a:t>
                      </a:r>
                      <a:endParaRPr lang="en-CA" sz="1000" dirty="0">
                        <a:latin typeface="Open Sans Light" panose="020B0306030504020204" pitchFamily="34" charset="0"/>
                        <a:ea typeface="Open Sans Light" panose="020B0306030504020204" pitchFamily="34" charset="0"/>
                        <a:cs typeface="Open Sans Light" panose="020B0306030504020204" pitchFamily="34" charset="0"/>
                      </a:endParaRPr>
                    </a:p>
                  </a:txBody>
                  <a:tcPr anchor="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Open Sans Light" panose="020B0306030504020204" pitchFamily="34" charset="0"/>
                          <a:ea typeface="Open Sans Light" panose="020B0306030504020204" pitchFamily="34" charset="0"/>
                          <a:cs typeface="Open Sans Light" panose="020B0306030504020204" pitchFamily="34" charset="0"/>
                        </a:rPr>
                        <a:t>Major Past Acquisitions</a:t>
                      </a:r>
                      <a:endParaRPr lang="en-CA" sz="1000" dirty="0">
                        <a:latin typeface="Open Sans Light" panose="020B0306030504020204" pitchFamily="34" charset="0"/>
                        <a:ea typeface="Open Sans Light" panose="020B0306030504020204" pitchFamily="34" charset="0"/>
                        <a:cs typeface="Open Sans Light" panose="020B0306030504020204" pitchFamily="34" charset="0"/>
                      </a:endParaRPr>
                    </a:p>
                  </a:txBody>
                  <a:tcPr anchor="b">
                    <a:solidFill>
                      <a:schemeClr val="bg2"/>
                    </a:solidFill>
                  </a:tcPr>
                </a:tc>
                <a:extLst>
                  <a:ext uri="{0D108BD9-81ED-4DB2-BD59-A6C34878D82A}">
                    <a16:rowId xmlns:a16="http://schemas.microsoft.com/office/drawing/2014/main" val="2267634172"/>
                  </a:ext>
                </a:extLst>
              </a:tr>
              <a:tr h="518532">
                <a:tc>
                  <a:txBody>
                    <a:bodyPr/>
                    <a:lstStyle/>
                    <a:p>
                      <a:r>
                        <a:rPr lang="en-CA"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Micro Corporation </a:t>
                      </a:r>
                    </a:p>
                  </a:txBody>
                  <a:tcPr/>
                </a:tc>
                <a:tc>
                  <a:txBody>
                    <a:bodyPr/>
                    <a:lstStyle/>
                    <a:p>
                      <a:pPr marL="171450" indent="-171450">
                        <a:buFont typeface="Arial" panose="020B0604020202020204" pitchFamily="34" charset="0"/>
                        <a:buChar char="•"/>
                      </a:pPr>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Application software suite</a:t>
                      </a:r>
                      <a:endParaRPr lang="en-CA"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a:txBody>
                    <a:bodyPr/>
                    <a:lstStyle/>
                    <a:p>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North America (66%)</a:t>
                      </a:r>
                    </a:p>
                    <a:p>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Europe (15%)</a:t>
                      </a:r>
                    </a:p>
                    <a:p>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Asia (10%)</a:t>
                      </a:r>
                    </a:p>
                    <a:p>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Other (9%)</a:t>
                      </a:r>
                      <a:endParaRPr lang="en-CA"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a:txBody>
                    <a:bodyPr/>
                    <a:lstStyle/>
                    <a:p>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Cloud (Sep 2017 - $15.9M)</a:t>
                      </a:r>
                      <a:endParaRPr lang="en-CA"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extLst>
                  <a:ext uri="{0D108BD9-81ED-4DB2-BD59-A6C34878D82A}">
                    <a16:rowId xmlns:a16="http://schemas.microsoft.com/office/drawing/2014/main" val="1440202431"/>
                  </a:ext>
                </a:extLst>
              </a:tr>
              <a:tr h="518532">
                <a:tc>
                  <a:txBody>
                    <a:bodyPr/>
                    <a:lstStyle/>
                    <a:p>
                      <a:r>
                        <a:rPr lang="en-CA"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International Software</a:t>
                      </a:r>
                    </a:p>
                  </a:txBody>
                  <a:tcPr/>
                </a:tc>
                <a:tc>
                  <a:txBody>
                    <a:bodyPr/>
                    <a:lstStyle/>
                    <a:p>
                      <a:pPr marL="171450" indent="-171450">
                        <a:buFont typeface="Arial" panose="020B0604020202020204" pitchFamily="34" charset="0"/>
                        <a:buChar char="•"/>
                      </a:pPr>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Systems software </a:t>
                      </a:r>
                    </a:p>
                    <a:p>
                      <a:pPr marL="171450" indent="-171450">
                        <a:buFont typeface="Arial" panose="020B0604020202020204" pitchFamily="34" charset="0"/>
                        <a:buChar char="•"/>
                      </a:pPr>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Application software</a:t>
                      </a:r>
                      <a:endParaRPr lang="en-CA"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North America (41%)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Europe (28%)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Asia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Other (11%)</a:t>
                      </a:r>
                      <a:endParaRPr lang="en-CA"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a:txBody>
                    <a:bodyPr/>
                    <a:lstStyle/>
                    <a:p>
                      <a:r>
                        <a:rPr lang="en-US" sz="1000" dirty="0" err="1">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RealTech</a:t>
                      </a:r>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 (Jan 2018 - $28.25M)</a:t>
                      </a:r>
                      <a:endParaRPr lang="en-CA"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extLst>
                  <a:ext uri="{0D108BD9-81ED-4DB2-BD59-A6C34878D82A}">
                    <a16:rowId xmlns:a16="http://schemas.microsoft.com/office/drawing/2014/main" val="1081902825"/>
                  </a:ext>
                </a:extLst>
              </a:tr>
              <a:tr h="518532">
                <a:tc>
                  <a:txBody>
                    <a:bodyPr/>
                    <a:lstStyle/>
                    <a:p>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Software Co.</a:t>
                      </a:r>
                      <a:endParaRPr lang="en-CA"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a:txBody>
                    <a:bodyPr/>
                    <a:lstStyle/>
                    <a:p>
                      <a:pPr marL="171450" indent="-171450">
                        <a:buFont typeface="Arial" panose="020B0604020202020204" pitchFamily="34" charset="0"/>
                        <a:buChar char="•"/>
                      </a:pPr>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Systems software</a:t>
                      </a:r>
                    </a:p>
                    <a:p>
                      <a:pPr marL="171450" indent="-171450">
                        <a:buFont typeface="Arial" panose="020B0604020202020204" pitchFamily="34" charset="0"/>
                        <a:buChar char="•"/>
                      </a:pPr>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Application software</a:t>
                      </a:r>
                      <a:endParaRPr lang="en-CA"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North America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Europe (79%)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Asia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Other (13%)</a:t>
                      </a:r>
                      <a:endParaRPr lang="en-CA"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a:txBody>
                    <a:bodyPr/>
                    <a:lstStyle/>
                    <a:p>
                      <a:r>
                        <a:rPr lang="en-US"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N/A</a:t>
                      </a:r>
                      <a:endParaRPr lang="en-CA" sz="10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extLst>
                  <a:ext uri="{0D108BD9-81ED-4DB2-BD59-A6C34878D82A}">
                    <a16:rowId xmlns:a16="http://schemas.microsoft.com/office/drawing/2014/main" val="3662913671"/>
                  </a:ext>
                </a:extLst>
              </a:tr>
            </a:tbl>
          </a:graphicData>
        </a:graphic>
      </p:graphicFrame>
      <p:sp>
        <p:nvSpPr>
          <p:cNvPr id="8" name="TextBox 7">
            <a:extLst>
              <a:ext uri="{FF2B5EF4-FFF2-40B4-BE49-F238E27FC236}">
                <a16:creationId xmlns:a16="http://schemas.microsoft.com/office/drawing/2014/main" id="{2E472758-F363-4D9D-865E-215BCD29C172}"/>
              </a:ext>
            </a:extLst>
          </p:cNvPr>
          <p:cNvSpPr txBox="1"/>
          <p:nvPr/>
        </p:nvSpPr>
        <p:spPr>
          <a:xfrm>
            <a:off x="6196013" y="1019611"/>
            <a:ext cx="5744975" cy="307777"/>
          </a:xfrm>
          <a:prstGeom prst="rect">
            <a:avLst/>
          </a:prstGeom>
          <a:solidFill>
            <a:schemeClr val="tx2"/>
          </a:solidFill>
          <a:ln>
            <a:no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LTM Operating Performance ($000)</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9" name="TextBox 8">
            <a:extLst>
              <a:ext uri="{FF2B5EF4-FFF2-40B4-BE49-F238E27FC236}">
                <a16:creationId xmlns:a16="http://schemas.microsoft.com/office/drawing/2014/main" id="{80715F98-932D-4847-AED7-FB7BCF57EC8C}"/>
              </a:ext>
            </a:extLst>
          </p:cNvPr>
          <p:cNvSpPr txBox="1"/>
          <p:nvPr/>
        </p:nvSpPr>
        <p:spPr>
          <a:xfrm>
            <a:off x="6196013" y="3691102"/>
            <a:ext cx="5744975" cy="307777"/>
          </a:xfrm>
          <a:prstGeom prst="rect">
            <a:avLst/>
          </a:prstGeom>
          <a:solidFill>
            <a:schemeClr val="tx2"/>
          </a:solidFill>
          <a:ln>
            <a:no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Forecasted NTM Operating Performance ($000)</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3" name="TextBox 12">
            <a:extLst>
              <a:ext uri="{FF2B5EF4-FFF2-40B4-BE49-F238E27FC236}">
                <a16:creationId xmlns:a16="http://schemas.microsoft.com/office/drawing/2014/main" id="{B719FA37-7853-40F7-B622-969162813117}"/>
              </a:ext>
            </a:extLst>
          </p:cNvPr>
          <p:cNvSpPr txBox="1"/>
          <p:nvPr/>
        </p:nvSpPr>
        <p:spPr>
          <a:xfrm>
            <a:off x="279305" y="3691102"/>
            <a:ext cx="5744975" cy="307777"/>
          </a:xfrm>
          <a:prstGeom prst="rect">
            <a:avLst/>
          </a:prstGeom>
          <a:solidFill>
            <a:schemeClr val="tx2"/>
          </a:solidFill>
          <a:ln>
            <a:no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Global Software Market Share</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Picture 2">
            <a:extLst>
              <a:ext uri="{FF2B5EF4-FFF2-40B4-BE49-F238E27FC236}">
                <a16:creationId xmlns:a16="http://schemas.microsoft.com/office/drawing/2014/main" id="{5427B34B-F8A5-4D08-9608-953F6AD8D782}"/>
              </a:ext>
            </a:extLst>
          </p:cNvPr>
          <p:cNvPicPr>
            <a:picLocks noChangeAspect="1"/>
          </p:cNvPicPr>
          <p:nvPr/>
        </p:nvPicPr>
        <p:blipFill>
          <a:blip r:embed="rId2"/>
          <a:stretch>
            <a:fillRect/>
          </a:stretch>
        </p:blipFill>
        <p:spPr>
          <a:xfrm>
            <a:off x="390136" y="3998879"/>
            <a:ext cx="3027468" cy="2124020"/>
          </a:xfrm>
          <a:prstGeom prst="rect">
            <a:avLst/>
          </a:prstGeom>
        </p:spPr>
      </p:pic>
      <p:pic>
        <p:nvPicPr>
          <p:cNvPr id="10" name="Picture 9">
            <a:extLst>
              <a:ext uri="{FF2B5EF4-FFF2-40B4-BE49-F238E27FC236}">
                <a16:creationId xmlns:a16="http://schemas.microsoft.com/office/drawing/2014/main" id="{C8509E48-2F60-41ED-8685-FD212F84D37C}"/>
              </a:ext>
            </a:extLst>
          </p:cNvPr>
          <p:cNvPicPr>
            <a:picLocks noChangeAspect="1"/>
          </p:cNvPicPr>
          <p:nvPr/>
        </p:nvPicPr>
        <p:blipFill>
          <a:blip r:embed="rId3"/>
          <a:stretch>
            <a:fillRect/>
          </a:stretch>
        </p:blipFill>
        <p:spPr>
          <a:xfrm>
            <a:off x="3419610" y="3998879"/>
            <a:ext cx="2540119" cy="2124020"/>
          </a:xfrm>
          <a:prstGeom prst="rect">
            <a:avLst/>
          </a:prstGeom>
        </p:spPr>
      </p:pic>
      <p:pic>
        <p:nvPicPr>
          <p:cNvPr id="17" name="Picture 16">
            <a:extLst>
              <a:ext uri="{FF2B5EF4-FFF2-40B4-BE49-F238E27FC236}">
                <a16:creationId xmlns:a16="http://schemas.microsoft.com/office/drawing/2014/main" id="{D18205E9-C8BC-465F-BC76-23BD1D841974}"/>
              </a:ext>
            </a:extLst>
          </p:cNvPr>
          <p:cNvPicPr>
            <a:picLocks noChangeAspect="1"/>
          </p:cNvPicPr>
          <p:nvPr/>
        </p:nvPicPr>
        <p:blipFill>
          <a:blip r:embed="rId4"/>
          <a:stretch>
            <a:fillRect/>
          </a:stretch>
        </p:blipFill>
        <p:spPr>
          <a:xfrm>
            <a:off x="6177538" y="1327388"/>
            <a:ext cx="5767143" cy="2124020"/>
          </a:xfrm>
          <a:prstGeom prst="rect">
            <a:avLst/>
          </a:prstGeom>
        </p:spPr>
      </p:pic>
      <p:pic>
        <p:nvPicPr>
          <p:cNvPr id="18" name="Picture 17">
            <a:extLst>
              <a:ext uri="{FF2B5EF4-FFF2-40B4-BE49-F238E27FC236}">
                <a16:creationId xmlns:a16="http://schemas.microsoft.com/office/drawing/2014/main" id="{2E1CE198-494A-4FA3-B785-4CBFCDAFAB2A}"/>
              </a:ext>
            </a:extLst>
          </p:cNvPr>
          <p:cNvPicPr>
            <a:picLocks noChangeAspect="1"/>
          </p:cNvPicPr>
          <p:nvPr/>
        </p:nvPicPr>
        <p:blipFill>
          <a:blip r:embed="rId5"/>
          <a:stretch>
            <a:fillRect/>
          </a:stretch>
        </p:blipFill>
        <p:spPr>
          <a:xfrm>
            <a:off x="6184930" y="3998879"/>
            <a:ext cx="5767140" cy="2124019"/>
          </a:xfrm>
          <a:prstGeom prst="rect">
            <a:avLst/>
          </a:prstGeom>
        </p:spPr>
      </p:pic>
    </p:spTree>
    <p:extLst>
      <p:ext uri="{BB962C8B-B14F-4D97-AF65-F5344CB8AC3E}">
        <p14:creationId xmlns:p14="http://schemas.microsoft.com/office/powerpoint/2010/main" val="113773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0863-940B-4AD7-A3F7-E90CE8C4D601}"/>
              </a:ext>
            </a:extLst>
          </p:cNvPr>
          <p:cNvSpPr>
            <a:spLocks noGrp="1"/>
          </p:cNvSpPr>
          <p:nvPr>
            <p:ph type="title"/>
          </p:nvPr>
        </p:nvSpPr>
        <p:spPr/>
        <p:txBody>
          <a:bodyPr/>
          <a:lstStyle/>
          <a:p>
            <a:r>
              <a:rPr lang="en-CA" dirty="0"/>
              <a:t>Strategic Rationale</a:t>
            </a:r>
          </a:p>
        </p:txBody>
      </p:sp>
      <p:sp>
        <p:nvSpPr>
          <p:cNvPr id="3" name="Footer Placeholder 2">
            <a:extLst>
              <a:ext uri="{FF2B5EF4-FFF2-40B4-BE49-F238E27FC236}">
                <a16:creationId xmlns:a16="http://schemas.microsoft.com/office/drawing/2014/main" id="{8AD704A7-4329-43B5-A21B-2EE244E337E0}"/>
              </a:ext>
            </a:extLst>
          </p:cNvPr>
          <p:cNvSpPr>
            <a:spLocks noGrp="1"/>
          </p:cNvSpPr>
          <p:nvPr>
            <p:ph type="ftr" sz="quarter" idx="11"/>
          </p:nvPr>
        </p:nvSpPr>
        <p:spPr/>
        <p:txBody>
          <a:bodyPr/>
          <a:lstStyle/>
          <a:p>
            <a:r>
              <a:rPr lang="en-US"/>
              <a:t>Strictly Private and Confidential</a:t>
            </a:r>
            <a:endParaRPr lang="en-CA" dirty="0"/>
          </a:p>
        </p:txBody>
      </p:sp>
      <p:sp>
        <p:nvSpPr>
          <p:cNvPr id="4" name="Slide Number Placeholder 3">
            <a:extLst>
              <a:ext uri="{FF2B5EF4-FFF2-40B4-BE49-F238E27FC236}">
                <a16:creationId xmlns:a16="http://schemas.microsoft.com/office/drawing/2014/main" id="{47D3D445-9319-4087-8857-7E6CF2993A4A}"/>
              </a:ext>
            </a:extLst>
          </p:cNvPr>
          <p:cNvSpPr>
            <a:spLocks noGrp="1"/>
          </p:cNvSpPr>
          <p:nvPr>
            <p:ph type="sldNum" sz="quarter" idx="12"/>
          </p:nvPr>
        </p:nvSpPr>
        <p:spPr/>
        <p:txBody>
          <a:bodyPr/>
          <a:lstStyle/>
          <a:p>
            <a:fld id="{17B7F35F-8ECF-4F0B-B873-BF4290F02A5A}" type="slidenum">
              <a:rPr lang="en-CA" smtClean="0"/>
              <a:pPr/>
              <a:t>7</a:t>
            </a:fld>
            <a:endParaRPr lang="en-CA"/>
          </a:p>
        </p:txBody>
      </p:sp>
    </p:spTree>
    <p:extLst>
      <p:ext uri="{BB962C8B-B14F-4D97-AF65-F5344CB8AC3E}">
        <p14:creationId xmlns:p14="http://schemas.microsoft.com/office/powerpoint/2010/main" val="73814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18152D5-656E-4D7D-A5DF-FA2C29C893B7}"/>
              </a:ext>
            </a:extLst>
          </p:cNvPr>
          <p:cNvPicPr>
            <a:picLocks noChangeAspect="1"/>
          </p:cNvPicPr>
          <p:nvPr/>
        </p:nvPicPr>
        <p:blipFill>
          <a:blip r:embed="rId2"/>
          <a:stretch>
            <a:fillRect/>
          </a:stretch>
        </p:blipFill>
        <p:spPr>
          <a:xfrm>
            <a:off x="6962471" y="3260626"/>
            <a:ext cx="4921476" cy="2102609"/>
          </a:xfrm>
          <a:prstGeom prst="rect">
            <a:avLst/>
          </a:prstGeom>
        </p:spPr>
      </p:pic>
      <p:pic>
        <p:nvPicPr>
          <p:cNvPr id="3" name="Picture 2">
            <a:extLst>
              <a:ext uri="{FF2B5EF4-FFF2-40B4-BE49-F238E27FC236}">
                <a16:creationId xmlns:a16="http://schemas.microsoft.com/office/drawing/2014/main" id="{BD77F7CC-FCED-4361-AD1B-6FE4CE093826}"/>
              </a:ext>
            </a:extLst>
          </p:cNvPr>
          <p:cNvPicPr>
            <a:picLocks noChangeAspect="1"/>
          </p:cNvPicPr>
          <p:nvPr/>
        </p:nvPicPr>
        <p:blipFill>
          <a:blip r:embed="rId3"/>
          <a:stretch>
            <a:fillRect/>
          </a:stretch>
        </p:blipFill>
        <p:spPr>
          <a:xfrm>
            <a:off x="6959400" y="1107279"/>
            <a:ext cx="4921479" cy="2102610"/>
          </a:xfrm>
          <a:prstGeom prst="rect">
            <a:avLst/>
          </a:prstGeom>
        </p:spPr>
      </p:pic>
      <p:sp>
        <p:nvSpPr>
          <p:cNvPr id="2" name="Title 1">
            <a:extLst>
              <a:ext uri="{FF2B5EF4-FFF2-40B4-BE49-F238E27FC236}">
                <a16:creationId xmlns:a16="http://schemas.microsoft.com/office/drawing/2014/main" id="{7DF1FB08-4354-4D14-BA71-CEA62FF13D4D}"/>
              </a:ext>
            </a:extLst>
          </p:cNvPr>
          <p:cNvSpPr>
            <a:spLocks noGrp="1"/>
          </p:cNvSpPr>
          <p:nvPr>
            <p:ph type="title"/>
          </p:nvPr>
        </p:nvSpPr>
        <p:spPr/>
        <p:txBody>
          <a:bodyPr/>
          <a:lstStyle/>
          <a:p>
            <a:r>
              <a:rPr lang="en-US" dirty="0"/>
              <a:t>Growing Demand for Enterprise Solutions</a:t>
            </a:r>
            <a:endParaRPr lang="en-CA" dirty="0"/>
          </a:p>
        </p:txBody>
      </p:sp>
      <p:graphicFrame>
        <p:nvGraphicFramePr>
          <p:cNvPr id="6" name="Content Placeholder 5">
            <a:extLst>
              <a:ext uri="{FF2B5EF4-FFF2-40B4-BE49-F238E27FC236}">
                <a16:creationId xmlns:a16="http://schemas.microsoft.com/office/drawing/2014/main" id="{4B0B41FD-5036-46F5-8E85-D12FB49624F4}"/>
              </a:ext>
            </a:extLst>
          </p:cNvPr>
          <p:cNvGraphicFramePr>
            <a:graphicFrameLocks noGrp="1"/>
          </p:cNvGraphicFramePr>
          <p:nvPr>
            <p:ph idx="1"/>
            <p:extLst>
              <p:ext uri="{D42A27DB-BD31-4B8C-83A1-F6EECF244321}">
                <p14:modId xmlns:p14="http://schemas.microsoft.com/office/powerpoint/2010/main" val="2905951323"/>
              </p:ext>
            </p:extLst>
          </p:nvPr>
        </p:nvGraphicFramePr>
        <p:xfrm>
          <a:off x="-2069426" y="1154675"/>
          <a:ext cx="11409270" cy="5012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Footer Placeholder 3">
            <a:extLst>
              <a:ext uri="{FF2B5EF4-FFF2-40B4-BE49-F238E27FC236}">
                <a16:creationId xmlns:a16="http://schemas.microsoft.com/office/drawing/2014/main" id="{91EB374C-DC84-44C4-B750-4BFE1C79EAA5}"/>
              </a:ext>
            </a:extLst>
          </p:cNvPr>
          <p:cNvSpPr>
            <a:spLocks noGrp="1"/>
          </p:cNvSpPr>
          <p:nvPr>
            <p:ph type="ftr" sz="quarter" idx="11"/>
          </p:nvPr>
        </p:nvSpPr>
        <p:spPr/>
        <p:txBody>
          <a:bodyPr/>
          <a:lstStyle/>
          <a:p>
            <a:r>
              <a:rPr lang="en-US"/>
              <a:t>Strictly Private and Confidential</a:t>
            </a:r>
            <a:endParaRPr lang="en-CA" dirty="0"/>
          </a:p>
        </p:txBody>
      </p:sp>
      <p:sp>
        <p:nvSpPr>
          <p:cNvPr id="5" name="Slide Number Placeholder 4">
            <a:extLst>
              <a:ext uri="{FF2B5EF4-FFF2-40B4-BE49-F238E27FC236}">
                <a16:creationId xmlns:a16="http://schemas.microsoft.com/office/drawing/2014/main" id="{418979FE-B85A-4BDC-B17E-2E07EDA460AA}"/>
              </a:ext>
            </a:extLst>
          </p:cNvPr>
          <p:cNvSpPr>
            <a:spLocks noGrp="1"/>
          </p:cNvSpPr>
          <p:nvPr>
            <p:ph type="sldNum" sz="quarter" idx="12"/>
          </p:nvPr>
        </p:nvSpPr>
        <p:spPr/>
        <p:txBody>
          <a:bodyPr/>
          <a:lstStyle/>
          <a:p>
            <a:fld id="{17B7F35F-8ECF-4F0B-B873-BF4290F02A5A}" type="slidenum">
              <a:rPr lang="en-CA" smtClean="0"/>
              <a:pPr/>
              <a:t>8</a:t>
            </a:fld>
            <a:endParaRPr lang="en-CA" dirty="0"/>
          </a:p>
        </p:txBody>
      </p:sp>
      <p:sp>
        <p:nvSpPr>
          <p:cNvPr id="7" name="TextBox 6">
            <a:extLst>
              <a:ext uri="{FF2B5EF4-FFF2-40B4-BE49-F238E27FC236}">
                <a16:creationId xmlns:a16="http://schemas.microsoft.com/office/drawing/2014/main" id="{8221D503-FD8A-4A1E-844C-FDF0AFB41AD2}"/>
              </a:ext>
            </a:extLst>
          </p:cNvPr>
          <p:cNvSpPr txBox="1"/>
          <p:nvPr/>
        </p:nvSpPr>
        <p:spPr>
          <a:xfrm>
            <a:off x="2906827" y="3306958"/>
            <a:ext cx="1456764" cy="707886"/>
          </a:xfrm>
          <a:prstGeom prst="rect">
            <a:avLst/>
          </a:prstGeom>
          <a:noFill/>
        </p:spPr>
        <p:txBody>
          <a:bodyPr wrap="square" rtlCol="0">
            <a:spAutoFit/>
          </a:bodyPr>
          <a:lstStyle/>
          <a:p>
            <a:pPr algn="ctr"/>
            <a:r>
              <a:rPr lang="en-US" sz="20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Enterprise Solutions</a:t>
            </a:r>
            <a:endParaRPr lang="en-CA" sz="20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8" name="Picture 7">
            <a:extLst>
              <a:ext uri="{FF2B5EF4-FFF2-40B4-BE49-F238E27FC236}">
                <a16:creationId xmlns:a16="http://schemas.microsoft.com/office/drawing/2014/main" id="{59D54193-89B9-497C-A76B-DC9AB422E5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77210" y="993312"/>
            <a:ext cx="588618" cy="588618"/>
          </a:xfrm>
          <a:prstGeom prst="rect">
            <a:avLst/>
          </a:prstGeom>
        </p:spPr>
      </p:pic>
      <p:pic>
        <p:nvPicPr>
          <p:cNvPr id="9" name="Picture 8">
            <a:extLst>
              <a:ext uri="{FF2B5EF4-FFF2-40B4-BE49-F238E27FC236}">
                <a16:creationId xmlns:a16="http://schemas.microsoft.com/office/drawing/2014/main" id="{1EEE2E71-45D5-47BC-977A-D86BD32028B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64643" y="3326617"/>
            <a:ext cx="596153" cy="596153"/>
          </a:xfrm>
          <a:prstGeom prst="rect">
            <a:avLst/>
          </a:prstGeom>
        </p:spPr>
      </p:pic>
      <p:pic>
        <p:nvPicPr>
          <p:cNvPr id="11" name="Graphic 19">
            <a:extLst>
              <a:ext uri="{FF2B5EF4-FFF2-40B4-BE49-F238E27FC236}">
                <a16:creationId xmlns:a16="http://schemas.microsoft.com/office/drawing/2014/main" id="{0AB03203-2F50-4C82-BB69-800EC1275401}"/>
              </a:ext>
            </a:extLst>
          </p:cNvPr>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15491" y="3326616"/>
            <a:ext cx="596153" cy="596153"/>
          </a:xfrm>
          <a:prstGeom prst="rect">
            <a:avLst/>
          </a:prstGeom>
        </p:spPr>
      </p:pic>
      <p:pic>
        <p:nvPicPr>
          <p:cNvPr id="13" name="Graphic 19">
            <a:extLst>
              <a:ext uri="{FF2B5EF4-FFF2-40B4-BE49-F238E27FC236}">
                <a16:creationId xmlns:a16="http://schemas.microsoft.com/office/drawing/2014/main" id="{19CC6E18-9C35-4B3B-A1E9-EE68D5D250BB}"/>
              </a:ext>
            </a:extLst>
          </p:cNvPr>
          <p:cNvPicPr>
            <a:picLocks noChangeAspect="1"/>
          </p:cNvPicPr>
          <p:nvPr/>
        </p:nvPicPr>
        <p:blipFill>
          <a:blip r:embed="rId12">
            <a:extLst>
              <a:ext uri="{BEBA8EAE-BF5A-486C-A8C5-ECC9F3942E4B}">
                <a14:imgProps xmlns:a14="http://schemas.microsoft.com/office/drawing/2010/main">
                  <a14:imgLayer r:embed="rId13">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712520" y="5703325"/>
            <a:ext cx="576000" cy="576000"/>
          </a:xfrm>
          <a:prstGeom prst="rect">
            <a:avLst/>
          </a:prstGeom>
        </p:spPr>
      </p:pic>
      <p:pic>
        <p:nvPicPr>
          <p:cNvPr id="14" name="Picture 13">
            <a:extLst>
              <a:ext uri="{FF2B5EF4-FFF2-40B4-BE49-F238E27FC236}">
                <a16:creationId xmlns:a16="http://schemas.microsoft.com/office/drawing/2014/main" id="{11B03321-D274-4170-9B1D-1B43D5AA96C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flipH="1">
            <a:off x="4889828" y="5703325"/>
            <a:ext cx="576000" cy="576000"/>
          </a:xfrm>
          <a:prstGeom prst="rect">
            <a:avLst/>
          </a:prstGeom>
        </p:spPr>
      </p:pic>
      <p:pic>
        <p:nvPicPr>
          <p:cNvPr id="15" name="Picture 14">
            <a:extLst>
              <a:ext uri="{FF2B5EF4-FFF2-40B4-BE49-F238E27FC236}">
                <a16:creationId xmlns:a16="http://schemas.microsoft.com/office/drawing/2014/main" id="{C1794E9C-353B-46FB-8B15-238F519FE2D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a:off x="1712520" y="993312"/>
            <a:ext cx="590633" cy="590633"/>
          </a:xfrm>
          <a:prstGeom prst="rect">
            <a:avLst/>
          </a:prstGeom>
        </p:spPr>
      </p:pic>
      <p:sp>
        <p:nvSpPr>
          <p:cNvPr id="18" name="TextBox 17">
            <a:extLst>
              <a:ext uri="{FF2B5EF4-FFF2-40B4-BE49-F238E27FC236}">
                <a16:creationId xmlns:a16="http://schemas.microsoft.com/office/drawing/2014/main" id="{66BD9E93-BFFF-4326-98CE-1F4B853AABF6}"/>
              </a:ext>
            </a:extLst>
          </p:cNvPr>
          <p:cNvSpPr txBox="1"/>
          <p:nvPr/>
        </p:nvSpPr>
        <p:spPr>
          <a:xfrm>
            <a:off x="6960502" y="799502"/>
            <a:ext cx="4895296" cy="307777"/>
          </a:xfrm>
          <a:prstGeom prst="rect">
            <a:avLst/>
          </a:prstGeom>
          <a:solidFill>
            <a:schemeClr val="tx2"/>
          </a:solidFill>
          <a:ln>
            <a:noFill/>
          </a:ln>
        </p:spPr>
        <p:txBody>
          <a:bodyPr wrap="square" rtlCol="0">
            <a:spAutoFit/>
          </a:bodyPr>
          <a:lstStyle/>
          <a:p>
            <a:pPr algn="ctr"/>
            <a:r>
              <a:rPr lang="en-US"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Enterprise Solutions Market Growth</a:t>
            </a:r>
            <a:endParaRPr lang="en-CA" sz="1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9" name="TextBox 18">
            <a:extLst>
              <a:ext uri="{FF2B5EF4-FFF2-40B4-BE49-F238E27FC236}">
                <a16:creationId xmlns:a16="http://schemas.microsoft.com/office/drawing/2014/main" id="{53EA30EA-80BD-462B-AF5C-FAA6B01C3C57}"/>
              </a:ext>
            </a:extLst>
          </p:cNvPr>
          <p:cNvSpPr txBox="1"/>
          <p:nvPr/>
        </p:nvSpPr>
        <p:spPr>
          <a:xfrm>
            <a:off x="11150766" y="2162545"/>
            <a:ext cx="705032" cy="400110"/>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CAGR</a:t>
            </a:r>
          </a:p>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32%</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0" name="TextBox 19">
            <a:extLst>
              <a:ext uri="{FF2B5EF4-FFF2-40B4-BE49-F238E27FC236}">
                <a16:creationId xmlns:a16="http://schemas.microsoft.com/office/drawing/2014/main" id="{C893FD7A-A7E2-426C-9797-ECFE34657854}"/>
              </a:ext>
            </a:extLst>
          </p:cNvPr>
          <p:cNvSpPr txBox="1"/>
          <p:nvPr/>
        </p:nvSpPr>
        <p:spPr>
          <a:xfrm>
            <a:off x="11150766" y="4193437"/>
            <a:ext cx="705032" cy="400110"/>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CAGR</a:t>
            </a:r>
          </a:p>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40%</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1" name="TextBox 20">
            <a:extLst>
              <a:ext uri="{FF2B5EF4-FFF2-40B4-BE49-F238E27FC236}">
                <a16:creationId xmlns:a16="http://schemas.microsoft.com/office/drawing/2014/main" id="{93E95144-EB5D-434B-BB56-D90663F7056E}"/>
              </a:ext>
            </a:extLst>
          </p:cNvPr>
          <p:cNvSpPr txBox="1"/>
          <p:nvPr/>
        </p:nvSpPr>
        <p:spPr>
          <a:xfrm>
            <a:off x="6960502" y="5385661"/>
            <a:ext cx="4895296" cy="800219"/>
          </a:xfrm>
          <a:prstGeom prst="rect">
            <a:avLst/>
          </a:prstGeom>
          <a:solidFill>
            <a:schemeClr val="accent1"/>
          </a:solidFill>
        </p:spPr>
        <p:txBody>
          <a:bodyPr wrap="square" rtlCol="0">
            <a:spAutoFit/>
          </a:bodyPr>
          <a:lstStyle/>
          <a:p>
            <a:pPr>
              <a:spcAft>
                <a:spcPts val="600"/>
              </a:spcAft>
            </a:pPr>
            <a:r>
              <a:rPr lang="en-US" sz="12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Most demanded product types:</a:t>
            </a:r>
          </a:p>
          <a:p>
            <a:pPr marL="171450" indent="-171450">
              <a:spcAft>
                <a:spcPts val="600"/>
              </a:spcAft>
              <a:buClr>
                <a:schemeClr val="accent3"/>
              </a:buClr>
              <a:buFont typeface="Arial" panose="020B0604020202020204" pitchFamily="34" charset="0"/>
              <a:buChar char="•"/>
            </a:pPr>
            <a:r>
              <a:rPr lang="en-US"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Data analytics tools with integration capability</a:t>
            </a:r>
          </a:p>
          <a:p>
            <a:pPr marL="171450" indent="-171450">
              <a:spcAft>
                <a:spcPts val="600"/>
              </a:spcAft>
              <a:buClr>
                <a:schemeClr val="accent3"/>
              </a:buClr>
              <a:buFont typeface="Arial" panose="020B0604020202020204" pitchFamily="34" charset="0"/>
              <a:buChar char="•"/>
            </a:pPr>
            <a:r>
              <a:rPr lang="en-US"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Project management software with high data capacity</a:t>
            </a:r>
            <a:endPar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11261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088F-1FEA-4AAE-BD15-FE5CDE85A441}"/>
              </a:ext>
            </a:extLst>
          </p:cNvPr>
          <p:cNvSpPr>
            <a:spLocks noGrp="1"/>
          </p:cNvSpPr>
          <p:nvPr>
            <p:ph type="title"/>
          </p:nvPr>
        </p:nvSpPr>
        <p:spPr/>
        <p:txBody>
          <a:bodyPr/>
          <a:lstStyle/>
          <a:p>
            <a:r>
              <a:rPr lang="en-US" dirty="0"/>
              <a:t>Potential Customer Acquisition in North America</a:t>
            </a:r>
          </a:p>
        </p:txBody>
      </p:sp>
      <p:sp>
        <p:nvSpPr>
          <p:cNvPr id="4" name="Footer Placeholder 3">
            <a:extLst>
              <a:ext uri="{FF2B5EF4-FFF2-40B4-BE49-F238E27FC236}">
                <a16:creationId xmlns:a16="http://schemas.microsoft.com/office/drawing/2014/main" id="{70A5B52E-789C-4DAE-B0BF-7782C016068B}"/>
              </a:ext>
            </a:extLst>
          </p:cNvPr>
          <p:cNvSpPr>
            <a:spLocks noGrp="1"/>
          </p:cNvSpPr>
          <p:nvPr>
            <p:ph type="ftr" sz="quarter" idx="11"/>
          </p:nvPr>
        </p:nvSpPr>
        <p:spPr/>
        <p:txBody>
          <a:bodyPr/>
          <a:lstStyle/>
          <a:p>
            <a:r>
              <a:rPr lang="en-US"/>
              <a:t>Strictly Private and Confidential</a:t>
            </a:r>
            <a:endParaRPr lang="en-CA" dirty="0"/>
          </a:p>
        </p:txBody>
      </p:sp>
      <p:sp>
        <p:nvSpPr>
          <p:cNvPr id="5" name="Slide Number Placeholder 4">
            <a:extLst>
              <a:ext uri="{FF2B5EF4-FFF2-40B4-BE49-F238E27FC236}">
                <a16:creationId xmlns:a16="http://schemas.microsoft.com/office/drawing/2014/main" id="{3B1021F2-D9D4-4567-9497-1AD417208336}"/>
              </a:ext>
            </a:extLst>
          </p:cNvPr>
          <p:cNvSpPr>
            <a:spLocks noGrp="1"/>
          </p:cNvSpPr>
          <p:nvPr>
            <p:ph type="sldNum" sz="quarter" idx="12"/>
          </p:nvPr>
        </p:nvSpPr>
        <p:spPr/>
        <p:txBody>
          <a:bodyPr/>
          <a:lstStyle/>
          <a:p>
            <a:fld id="{17B7F35F-8ECF-4F0B-B873-BF4290F02A5A}" type="slidenum">
              <a:rPr lang="en-CA" smtClean="0"/>
              <a:pPr/>
              <a:t>9</a:t>
            </a:fld>
            <a:endParaRPr lang="en-CA"/>
          </a:p>
        </p:txBody>
      </p:sp>
      <p:pic>
        <p:nvPicPr>
          <p:cNvPr id="1028" name="Picture 4" descr="https://upload.wikimedia.org/wikipedia/commons/7/74/North_America_blank_map_with_state_and_province_boundaries.png">
            <a:extLst>
              <a:ext uri="{FF2B5EF4-FFF2-40B4-BE49-F238E27FC236}">
                <a16:creationId xmlns:a16="http://schemas.microsoft.com/office/drawing/2014/main" id="{1CF6506B-4FC1-41DC-B91C-0E558E181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048" y="1041841"/>
            <a:ext cx="5187904" cy="516161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B18B08DF-AB9B-4CEA-9021-F3F67D252CD0}"/>
              </a:ext>
            </a:extLst>
          </p:cNvPr>
          <p:cNvCxnSpPr>
            <a:cxnSpLocks/>
          </p:cNvCxnSpPr>
          <p:nvPr/>
        </p:nvCxnSpPr>
        <p:spPr>
          <a:xfrm>
            <a:off x="3152692" y="4782929"/>
            <a:ext cx="1685677"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D86687B-D1A2-4E64-9216-1571770133C9}"/>
              </a:ext>
            </a:extLst>
          </p:cNvPr>
          <p:cNvSpPr txBox="1"/>
          <p:nvPr/>
        </p:nvSpPr>
        <p:spPr>
          <a:xfrm>
            <a:off x="807057" y="4413597"/>
            <a:ext cx="2345635" cy="677108"/>
          </a:xfrm>
          <a:prstGeom prst="rect">
            <a:avLst/>
          </a:prstGeom>
          <a:solidFill>
            <a:schemeClr val="accent1"/>
          </a:solidFill>
        </p:spPr>
        <p:txBody>
          <a:bodyPr wrap="square" rtlCol="0">
            <a:spAutoFit/>
          </a:bodyPr>
          <a:lstStyle/>
          <a:p>
            <a:r>
              <a:rPr lang="en-US" sz="14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San Francisco, CA</a:t>
            </a:r>
          </a:p>
          <a:p>
            <a:r>
              <a:rPr lang="en-US"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Small- and mid-size companies in Silicon Valley</a:t>
            </a:r>
            <a:endParaRPr lang="en-CA"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13" name="Straight Connector 12">
            <a:extLst>
              <a:ext uri="{FF2B5EF4-FFF2-40B4-BE49-F238E27FC236}">
                <a16:creationId xmlns:a16="http://schemas.microsoft.com/office/drawing/2014/main" id="{C3D99C36-06DB-49BE-A6C3-88336A755C95}"/>
              </a:ext>
            </a:extLst>
          </p:cNvPr>
          <p:cNvCxnSpPr>
            <a:cxnSpLocks/>
          </p:cNvCxnSpPr>
          <p:nvPr/>
        </p:nvCxnSpPr>
        <p:spPr>
          <a:xfrm>
            <a:off x="7618675" y="4704807"/>
            <a:ext cx="1685677"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CB59273-B0C4-4C12-81A4-D435DA32143B}"/>
              </a:ext>
            </a:extLst>
          </p:cNvPr>
          <p:cNvSpPr txBox="1"/>
          <p:nvPr/>
        </p:nvSpPr>
        <p:spPr>
          <a:xfrm>
            <a:off x="9304352" y="4366253"/>
            <a:ext cx="2345635" cy="677108"/>
          </a:xfrm>
          <a:prstGeom prst="rect">
            <a:avLst/>
          </a:prstGeom>
          <a:solidFill>
            <a:schemeClr val="accent1"/>
          </a:solidFill>
        </p:spPr>
        <p:txBody>
          <a:bodyPr wrap="square" rtlCol="0">
            <a:spAutoFit/>
          </a:bodyPr>
          <a:lstStyle/>
          <a:p>
            <a:r>
              <a:rPr lang="en-US" sz="14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New York, NY</a:t>
            </a:r>
          </a:p>
          <a:p>
            <a:r>
              <a:rPr lang="en-US"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Financial institutions and company headquarters in NYC</a:t>
            </a:r>
            <a:endParaRPr lang="en-CA"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15" name="Straight Connector 14">
            <a:extLst>
              <a:ext uri="{FF2B5EF4-FFF2-40B4-BE49-F238E27FC236}">
                <a16:creationId xmlns:a16="http://schemas.microsoft.com/office/drawing/2014/main" id="{07591A7F-C273-41CB-9337-FD32DAB6806C}"/>
              </a:ext>
            </a:extLst>
          </p:cNvPr>
          <p:cNvCxnSpPr>
            <a:cxnSpLocks/>
          </p:cNvCxnSpPr>
          <p:nvPr/>
        </p:nvCxnSpPr>
        <p:spPr>
          <a:xfrm flipV="1">
            <a:off x="7419132" y="3435333"/>
            <a:ext cx="1885220" cy="1029544"/>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A110B52-1B44-4E66-AC3F-1A3C8D5A273F}"/>
              </a:ext>
            </a:extLst>
          </p:cNvPr>
          <p:cNvSpPr txBox="1"/>
          <p:nvPr/>
        </p:nvSpPr>
        <p:spPr>
          <a:xfrm>
            <a:off x="9304352" y="3096778"/>
            <a:ext cx="2345635" cy="677108"/>
          </a:xfrm>
          <a:prstGeom prst="rect">
            <a:avLst/>
          </a:prstGeom>
          <a:solidFill>
            <a:schemeClr val="accent1"/>
          </a:solidFill>
        </p:spPr>
        <p:txBody>
          <a:bodyPr wrap="square" rtlCol="0">
            <a:spAutoFit/>
          </a:bodyPr>
          <a:lstStyle/>
          <a:p>
            <a:r>
              <a:rPr lang="en-US" sz="14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Toronto, ON</a:t>
            </a:r>
          </a:p>
          <a:p>
            <a:r>
              <a:rPr lang="en-US"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Businesses in the financial district and surrounding area</a:t>
            </a:r>
            <a:endParaRPr lang="en-CA"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19" name="Straight Connector 18">
            <a:extLst>
              <a:ext uri="{FF2B5EF4-FFF2-40B4-BE49-F238E27FC236}">
                <a16:creationId xmlns:a16="http://schemas.microsoft.com/office/drawing/2014/main" id="{CA7B2535-FEF1-4C0A-AF34-DD769CC8FFBA}"/>
              </a:ext>
            </a:extLst>
          </p:cNvPr>
          <p:cNvCxnSpPr>
            <a:cxnSpLocks/>
            <a:stCxn id="20" idx="3"/>
          </p:cNvCxnSpPr>
          <p:nvPr/>
        </p:nvCxnSpPr>
        <p:spPr>
          <a:xfrm>
            <a:off x="3152692" y="2758224"/>
            <a:ext cx="1920805" cy="1015662"/>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F6EB555-C8E7-4237-AECD-ACA7A058F011}"/>
              </a:ext>
            </a:extLst>
          </p:cNvPr>
          <p:cNvSpPr txBox="1"/>
          <p:nvPr/>
        </p:nvSpPr>
        <p:spPr>
          <a:xfrm>
            <a:off x="807057" y="2419670"/>
            <a:ext cx="2345635" cy="677108"/>
          </a:xfrm>
          <a:prstGeom prst="rect">
            <a:avLst/>
          </a:prstGeom>
          <a:solidFill>
            <a:schemeClr val="accent1"/>
          </a:solidFill>
        </p:spPr>
        <p:txBody>
          <a:bodyPr wrap="square" rtlCol="0">
            <a:spAutoFit/>
          </a:bodyPr>
          <a:lstStyle/>
          <a:p>
            <a:r>
              <a:rPr lang="en-US" sz="14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Vancouver, BC</a:t>
            </a:r>
          </a:p>
          <a:p>
            <a:r>
              <a:rPr lang="en-US"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Growing small businesses in downtown area</a:t>
            </a:r>
            <a:endParaRPr lang="en-CA"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25" name="Straight Connector 24">
            <a:extLst>
              <a:ext uri="{FF2B5EF4-FFF2-40B4-BE49-F238E27FC236}">
                <a16:creationId xmlns:a16="http://schemas.microsoft.com/office/drawing/2014/main" id="{61892345-09FE-4760-B2D3-A689A22581C7}"/>
              </a:ext>
            </a:extLst>
          </p:cNvPr>
          <p:cNvCxnSpPr>
            <a:cxnSpLocks/>
          </p:cNvCxnSpPr>
          <p:nvPr/>
        </p:nvCxnSpPr>
        <p:spPr>
          <a:xfrm>
            <a:off x="3152692" y="3785965"/>
            <a:ext cx="1840727" cy="237614"/>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D3D52A5-2F5B-41FA-9C7D-954DC85FA970}"/>
              </a:ext>
            </a:extLst>
          </p:cNvPr>
          <p:cNvSpPr txBox="1"/>
          <p:nvPr/>
        </p:nvSpPr>
        <p:spPr>
          <a:xfrm>
            <a:off x="807057" y="3416633"/>
            <a:ext cx="2345635" cy="677108"/>
          </a:xfrm>
          <a:prstGeom prst="rect">
            <a:avLst/>
          </a:prstGeom>
          <a:solidFill>
            <a:schemeClr val="accent1"/>
          </a:solidFill>
        </p:spPr>
        <p:txBody>
          <a:bodyPr wrap="square" rtlCol="0">
            <a:spAutoFit/>
          </a:bodyPr>
          <a:lstStyle/>
          <a:p>
            <a:r>
              <a:rPr lang="en-US" sz="14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Seattle, WA</a:t>
            </a:r>
          </a:p>
          <a:p>
            <a:r>
              <a:rPr lang="en-US"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Video production companies and related businesses</a:t>
            </a:r>
            <a:endParaRPr lang="en-CA"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28" name="Straight Connector 27">
            <a:extLst>
              <a:ext uri="{FF2B5EF4-FFF2-40B4-BE49-F238E27FC236}">
                <a16:creationId xmlns:a16="http://schemas.microsoft.com/office/drawing/2014/main" id="{68A4EDE0-2192-4E05-B458-10668098C2C1}"/>
              </a:ext>
            </a:extLst>
          </p:cNvPr>
          <p:cNvCxnSpPr>
            <a:cxnSpLocks/>
          </p:cNvCxnSpPr>
          <p:nvPr/>
        </p:nvCxnSpPr>
        <p:spPr>
          <a:xfrm flipV="1">
            <a:off x="3152692" y="5267958"/>
            <a:ext cx="2091193" cy="510711"/>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9F36D81-45DF-428C-8904-6BCCCEDFA981}"/>
              </a:ext>
            </a:extLst>
          </p:cNvPr>
          <p:cNvSpPr txBox="1"/>
          <p:nvPr/>
        </p:nvSpPr>
        <p:spPr>
          <a:xfrm>
            <a:off x="807057" y="5409337"/>
            <a:ext cx="2345635" cy="677108"/>
          </a:xfrm>
          <a:prstGeom prst="rect">
            <a:avLst/>
          </a:prstGeom>
          <a:solidFill>
            <a:schemeClr val="accent1"/>
          </a:solidFill>
        </p:spPr>
        <p:txBody>
          <a:bodyPr wrap="square" rtlCol="0">
            <a:spAutoFit/>
          </a:bodyPr>
          <a:lstStyle/>
          <a:p>
            <a:r>
              <a:rPr lang="en-US" sz="14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Phoenix, AZ</a:t>
            </a:r>
          </a:p>
          <a:p>
            <a:r>
              <a:rPr lang="en-US"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Large bank branches and tech companies</a:t>
            </a:r>
            <a:endParaRPr lang="en-CA"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31" name="Straight Connector 30">
            <a:extLst>
              <a:ext uri="{FF2B5EF4-FFF2-40B4-BE49-F238E27FC236}">
                <a16:creationId xmlns:a16="http://schemas.microsoft.com/office/drawing/2014/main" id="{1381F563-FD63-4639-BA97-8E0BC972CCB4}"/>
              </a:ext>
            </a:extLst>
          </p:cNvPr>
          <p:cNvCxnSpPr>
            <a:cxnSpLocks/>
          </p:cNvCxnSpPr>
          <p:nvPr/>
        </p:nvCxnSpPr>
        <p:spPr>
          <a:xfrm>
            <a:off x="7327127" y="5864905"/>
            <a:ext cx="1977225"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90DF8A5-AE32-4B91-83A6-FE5962FD39D3}"/>
              </a:ext>
            </a:extLst>
          </p:cNvPr>
          <p:cNvSpPr txBox="1"/>
          <p:nvPr/>
        </p:nvSpPr>
        <p:spPr>
          <a:xfrm>
            <a:off x="9304352" y="5526351"/>
            <a:ext cx="2345635" cy="677108"/>
          </a:xfrm>
          <a:prstGeom prst="rect">
            <a:avLst/>
          </a:prstGeom>
          <a:solidFill>
            <a:schemeClr val="accent1"/>
          </a:solidFill>
        </p:spPr>
        <p:txBody>
          <a:bodyPr wrap="square" rtlCol="0">
            <a:spAutoFit/>
          </a:bodyPr>
          <a:lstStyle/>
          <a:p>
            <a:r>
              <a:rPr lang="en-US" sz="14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Orlando, FL</a:t>
            </a:r>
          </a:p>
          <a:p>
            <a:r>
              <a:rPr lang="en-US"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Mid- to large-size hotels and resorts</a:t>
            </a:r>
            <a:endParaRPr lang="en-CA"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Rectangle 29">
            <a:extLst>
              <a:ext uri="{FF2B5EF4-FFF2-40B4-BE49-F238E27FC236}">
                <a16:creationId xmlns:a16="http://schemas.microsoft.com/office/drawing/2014/main" id="{3041B4F4-46D0-4431-A3BF-6E0D40C27D4F}"/>
              </a:ext>
            </a:extLst>
          </p:cNvPr>
          <p:cNvSpPr/>
          <p:nvPr/>
        </p:nvSpPr>
        <p:spPr>
          <a:xfrm>
            <a:off x="-3152" y="1058045"/>
            <a:ext cx="5624023" cy="646331"/>
          </a:xfrm>
          <a:prstGeom prst="rect">
            <a:avLst/>
          </a:prstGeom>
          <a:solidFill>
            <a:schemeClr val="bg2">
              <a:alpha val="80000"/>
            </a:schemeClr>
          </a:solidFill>
        </p:spPr>
        <p:txBody>
          <a:bodyPr wrap="square">
            <a:spAutoFit/>
          </a:bodyPr>
          <a:lstStyle/>
          <a:p>
            <a:pPr>
              <a:spcAft>
                <a:spcPts val="600"/>
              </a:spcAft>
            </a:pPr>
            <a:r>
              <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Since 2016, there has been a spike in new businesses in need of enterprise software and data systems in North America. The following graph shows the major areas where these customers are located at and their business types:</a:t>
            </a:r>
          </a:p>
        </p:txBody>
      </p:sp>
      <p:sp>
        <p:nvSpPr>
          <p:cNvPr id="33" name="TextBox 32">
            <a:extLst>
              <a:ext uri="{FF2B5EF4-FFF2-40B4-BE49-F238E27FC236}">
                <a16:creationId xmlns:a16="http://schemas.microsoft.com/office/drawing/2014/main" id="{C8BDDB81-91B9-4324-8990-D7C7CAA90780}"/>
              </a:ext>
            </a:extLst>
          </p:cNvPr>
          <p:cNvSpPr txBox="1"/>
          <p:nvPr/>
        </p:nvSpPr>
        <p:spPr>
          <a:xfrm>
            <a:off x="8689952" y="1267644"/>
            <a:ext cx="2345635" cy="1055608"/>
          </a:xfrm>
          <a:prstGeom prst="roundRect">
            <a:avLst/>
          </a:prstGeom>
          <a:solidFill>
            <a:schemeClr val="bg2"/>
          </a:solidFill>
          <a:ln w="31750" cmpd="dbl">
            <a:solidFill>
              <a:schemeClr val="tx2"/>
            </a:solidFill>
          </a:ln>
        </p:spPr>
        <p:txBody>
          <a:bodyPr wrap="square" rtlCol="0">
            <a:spAutoFit/>
          </a:bodyPr>
          <a:lstStyle/>
          <a:p>
            <a:pPr algn="ctr"/>
            <a:r>
              <a:rPr lang="en-US" sz="12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Total Number of Estimated Potential Customers in NA:</a:t>
            </a:r>
          </a:p>
          <a:p>
            <a:pPr algn="ctr"/>
            <a:r>
              <a:rPr lang="en-US" sz="32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126</a:t>
            </a:r>
            <a:endParaRPr lang="en-CA" sz="32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19161469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FI">
      <a:dk1>
        <a:sysClr val="windowText" lastClr="000000"/>
      </a:dk1>
      <a:lt1>
        <a:sysClr val="window" lastClr="FFFFFF"/>
      </a:lt1>
      <a:dk2>
        <a:srgbClr val="FA621C"/>
      </a:dk2>
      <a:lt2>
        <a:srgbClr val="132E57"/>
      </a:lt2>
      <a:accent1>
        <a:srgbClr val="E6E7E8"/>
      </a:accent1>
      <a:accent2>
        <a:srgbClr val="F57A16"/>
      </a:accent2>
      <a:accent3>
        <a:srgbClr val="1E8496"/>
      </a:accent3>
      <a:accent4>
        <a:srgbClr val="E6E7E8"/>
      </a:accent4>
      <a:accent5>
        <a:srgbClr val="ED942D"/>
      </a:accent5>
      <a:accent6>
        <a:srgbClr val="1E2A39"/>
      </a:accent6>
      <a:hlink>
        <a:srgbClr val="E6E7E8"/>
      </a:hlink>
      <a:folHlink>
        <a:srgbClr val="67676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2">
      <a:dk1>
        <a:srgbClr val="000000"/>
      </a:dk1>
      <a:lt1>
        <a:sysClr val="window" lastClr="FFFFFF"/>
      </a:lt1>
      <a:dk2>
        <a:srgbClr val="1E2A39"/>
      </a:dk2>
      <a:lt2>
        <a:srgbClr val="E6E7E8"/>
      </a:lt2>
      <a:accent1>
        <a:srgbClr val="132E57"/>
      </a:accent1>
      <a:accent2>
        <a:srgbClr val="FA621C"/>
      </a:accent2>
      <a:accent3>
        <a:srgbClr val="1E8496"/>
      </a:accent3>
      <a:accent4>
        <a:srgbClr val="F57A16"/>
      </a:accent4>
      <a:accent5>
        <a:srgbClr val="A5A5A5"/>
      </a:accent5>
      <a:accent6>
        <a:srgbClr val="ED942D"/>
      </a:accent6>
      <a:hlink>
        <a:srgbClr val="FA621C"/>
      </a:hlink>
      <a:folHlink>
        <a:srgbClr val="FA621C"/>
      </a:folHlink>
    </a:clrScheme>
    <a:fontScheme name="Custom 1">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FI">
      <a:dk1>
        <a:sysClr val="windowText" lastClr="000000"/>
      </a:dk1>
      <a:lt1>
        <a:sysClr val="window" lastClr="FFFFFF"/>
      </a:lt1>
      <a:dk2>
        <a:srgbClr val="FA621C"/>
      </a:dk2>
      <a:lt2>
        <a:srgbClr val="132E57"/>
      </a:lt2>
      <a:accent1>
        <a:srgbClr val="E6E7E8"/>
      </a:accent1>
      <a:accent2>
        <a:srgbClr val="F57A16"/>
      </a:accent2>
      <a:accent3>
        <a:srgbClr val="1E8496"/>
      </a:accent3>
      <a:accent4>
        <a:srgbClr val="E6E7E8"/>
      </a:accent4>
      <a:accent5>
        <a:srgbClr val="ED942D"/>
      </a:accent5>
      <a:accent6>
        <a:srgbClr val="1E2A39"/>
      </a:accent6>
      <a:hlink>
        <a:srgbClr val="E6E7E8"/>
      </a:hlink>
      <a:folHlink>
        <a:srgbClr val="67676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1360</TotalTime>
  <Words>2035</Words>
  <Application>Microsoft Office PowerPoint</Application>
  <PresentationFormat>Widescreen</PresentationFormat>
  <Paragraphs>743</Paragraphs>
  <Slides>21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21</vt:i4>
      </vt:variant>
    </vt:vector>
  </HeadingPairs>
  <TitlesOfParts>
    <vt:vector size="31" baseType="lpstr">
      <vt:lpstr>Arial</vt:lpstr>
      <vt:lpstr>Calibri</vt:lpstr>
      <vt:lpstr>Calibri Light</vt:lpstr>
      <vt:lpstr>Open Sans</vt:lpstr>
      <vt:lpstr>Open Sans Extrabold</vt:lpstr>
      <vt:lpstr>Open Sans Light</vt:lpstr>
      <vt:lpstr>Open Sans Semibold</vt:lpstr>
      <vt:lpstr>Office Theme</vt:lpstr>
      <vt:lpstr>1_Office Theme</vt:lpstr>
      <vt:lpstr>2_Office Theme</vt:lpstr>
      <vt:lpstr>A Proposed Acquisition of Technology Inc.</vt:lpstr>
      <vt:lpstr>Table of Contents</vt:lpstr>
      <vt:lpstr>Executive Summary</vt:lpstr>
      <vt:lpstr>Industry Analysis</vt:lpstr>
      <vt:lpstr>Industry Overview</vt:lpstr>
      <vt:lpstr>Competitive Scope</vt:lpstr>
      <vt:lpstr>Strategic Rationale</vt:lpstr>
      <vt:lpstr>Growing Demand for Enterprise Solutions</vt:lpstr>
      <vt:lpstr>Potential Customer Acquisition in North America</vt:lpstr>
      <vt:lpstr>Valuation Summary</vt:lpstr>
      <vt:lpstr>Target Valuation Analysis</vt:lpstr>
      <vt:lpstr>Accretion Analysis</vt:lpstr>
      <vt:lpstr>Comparables Analysis</vt:lpstr>
      <vt:lpstr>Precedents Analysis</vt:lpstr>
      <vt:lpstr>DCF Analysis</vt:lpstr>
      <vt:lpstr>Considerations</vt:lpstr>
      <vt:lpstr>Risks and Mitigants</vt:lpstr>
      <vt:lpstr>Strategic Alternatives</vt:lpstr>
      <vt:lpstr>Recommendation</vt:lpstr>
      <vt:lpstr>Appendices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Proposed Acquisition of Technology Inc.</dc:title>
  <dc:creator>CFI</dc:creator>
  <cp:lastModifiedBy>Katie Au Yeung</cp:lastModifiedBy>
  <cp:revision>197</cp:revision>
  <dcterms:created xsi:type="dcterms:W3CDTF">2019-03-21T19:00:31Z</dcterms:created>
  <dcterms:modified xsi:type="dcterms:W3CDTF">2019-04-24T21:54:53Z</dcterms:modified>
</cp:coreProperties>
</file>