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Lato" panose="020B0604020202020204" charset="0"/>
      <p:regular r:id="rId40"/>
      <p:bold r:id="rId41"/>
      <p:italic r:id="rId42"/>
      <p:boldItalic r:id="rId43"/>
    </p:embeddedFont>
    <p:embeddedFont>
      <p:font typeface="Maven Pro" panose="020B0604020202020204" charset="0"/>
      <p:regular r:id="rId44"/>
      <p:bold r:id="rId45"/>
    </p:embeddedFont>
    <p:embeddedFont>
      <p:font typeface="Raleway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R.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52A206-619C-4F5D-A99E-14A3E3005773}">
  <a:tblStyle styleId="{1852A206-619C-4F5D-A99E-14A3E30057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5-25T15:17:04.399" idx="1">
    <p:pos x="459" y="830"/>
    <p:text>Do fancy query explanation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c8ed0f6b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c8ed0f6b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c8ed0f6b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c8ed0f6b_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c8ed0f6b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5c8ed0f6b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c8ed0f6b_6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5c8ed0f6b_6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5c8ed0f6b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5c8ed0f6b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5c8ed0f6b_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5c8ed0f6b_6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6f9b79ff3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6f9b79ff3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c8ed0f6b_6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c8ed0f6b_6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5c8ed0f6b_6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5c8ed0f6b_6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5c8ed0f6b_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5c8ed0f6b_6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f9b79ff3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f9b79ff3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5c8ed0f6b_6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5c8ed0f6b_6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5c8ed0f6b_6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5c8ed0f6b_6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8ed0f6b_6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8ed0f6b_6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5c8ed0f6b_6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5c8ed0f6b_6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5c8ed0f6b_6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5c8ed0f6b_6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5c8ed0f6b_6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5c8ed0f6b_6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5c8ed0f6b_6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5c8ed0f6b_6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5c8ed0f6b_6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5c8ed0f6b_6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5c8ed0f6b_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5c8ed0f6b_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6f9b79ff3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6f9b79ff3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f9b79ff3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f9b79ff3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5c8ed0f6b_6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5c8ed0f6b_6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5c8ed0f6b_6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5c8ed0f6b_6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c8ed0f6b_6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c8ed0f6b_6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5c8ed0f6b_6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5c8ed0f6b_6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5c8ed0f6b_6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5c8ed0f6b_6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6f9b79ff3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6f9b79ff3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5c8ed0f6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5c8ed0f6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6f9b79ff3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6f9b79ff3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f9b79ff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6f9b79ff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f9b79ff3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f9b79ff3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c8ed0f6b_6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c8ed0f6b_6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6f9b79ff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6f9b79ff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c8ed0f6b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5c8ed0f6b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c8ed0f6b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c8ed0f6b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b/b7/Implicitmaxkdtree.gi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K-Dimensional Trees</a:t>
            </a:r>
            <a:endParaRPr/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952500" y="326242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{1852A206-619C-4F5D-A99E-14A3E3005773}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i="1"/>
                        <a:t>Alexander Raschl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i="1"/>
                        <a:t>K01556188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i="1"/>
                        <a:t>Markus Laube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i="1"/>
                        <a:t>K01557290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i="1"/>
                        <a:t>Stefan Brandl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i="1"/>
                        <a:t>K01555842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2100" y="1186838"/>
            <a:ext cx="1370650" cy="2769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698" y="1185863"/>
            <a:ext cx="28194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22275"/>
            <a:ext cx="4571999" cy="349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623" y="1185875"/>
            <a:ext cx="35814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874" y="1204175"/>
            <a:ext cx="4267202" cy="273514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024" y="1555600"/>
            <a:ext cx="4267201" cy="203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Insertion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660600" y="1304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Insertion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Start traversing the tree from the root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Compare point to insert with current node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Choose left or right subtree depending on comparison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Traverse until leaf is reached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Insert node below the leaf depending on its relative position</a:t>
            </a:r>
            <a:br>
              <a:rPr lang="de" sz="1400"/>
            </a:b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Warning: </a:t>
            </a:r>
            <a:endParaRPr sz="14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Tree may become unbalanced during insertions (NN-Search performance suffers)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Rebalancing steps possible</a:t>
            </a:r>
            <a:endParaRPr sz="1200"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99" y="822275"/>
            <a:ext cx="4267201" cy="203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22275"/>
            <a:ext cx="4571999" cy="349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98" y="822263"/>
            <a:ext cx="4267201" cy="284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99" y="822275"/>
            <a:ext cx="4267201" cy="284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Invented by Jon Louis Bentley in 1975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Index structure for managing multidimensional objects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k is the dimensionality of the search space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Space partitioning is performed via building a binary search tree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Each node is equal to a k-dimensional point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Performs only axis aligned splits</a:t>
            </a:r>
            <a:endParaRPr sz="110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99" y="822275"/>
            <a:ext cx="4267201" cy="36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Deletion</a:t>
            </a:r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660600" y="1304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Deletion</a:t>
            </a: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Start traversing the tree from the </a:t>
            </a:r>
            <a:r>
              <a:rPr lang="de" sz="1400">
                <a:latin typeface="Maven Pro"/>
                <a:ea typeface="Maven Pro"/>
                <a:cs typeface="Maven Pro"/>
                <a:sym typeface="Maven Pro"/>
              </a:rPr>
              <a:t>root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arabicPeriod"/>
            </a:pPr>
            <a:r>
              <a:rPr lang="de" sz="1400">
                <a:latin typeface="Maven Pro"/>
                <a:ea typeface="Maven Pro"/>
                <a:cs typeface="Maven Pro"/>
                <a:sym typeface="Maven Pro"/>
              </a:rPr>
              <a:t>if current node == target node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200"/>
              <a:t>find “in-order successor” in right subtree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200"/>
              <a:t>replace current node with “in-order successor”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200"/>
              <a:t>recursively start deletion from “in-order successor”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else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200"/>
              <a:t>i</a:t>
            </a:r>
            <a:r>
              <a:rPr lang="de" sz="1200">
                <a:latin typeface="Maven Pro"/>
                <a:ea typeface="Maven Pro"/>
                <a:cs typeface="Maven Pro"/>
                <a:sym typeface="Maven Pro"/>
              </a:rPr>
              <a:t>f current.left.contains(target): </a:t>
            </a:r>
            <a:r>
              <a:rPr lang="de" sz="1200"/>
              <a:t> repeat 1. from </a:t>
            </a:r>
            <a:r>
              <a:rPr lang="de" sz="1200">
                <a:latin typeface="Maven Pro"/>
                <a:ea typeface="Maven Pro"/>
                <a:cs typeface="Maven Pro"/>
                <a:sym typeface="Maven Pro"/>
              </a:rPr>
              <a:t>current.left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200">
                <a:latin typeface="Maven Pro"/>
                <a:ea typeface="Maven Pro"/>
                <a:cs typeface="Maven Pro"/>
                <a:sym typeface="Maven Pro"/>
              </a:rPr>
              <a:t>else:</a:t>
            </a:r>
            <a:r>
              <a:rPr lang="de" sz="1200"/>
              <a:t> repeat 1. from </a:t>
            </a:r>
            <a:r>
              <a:rPr lang="de" sz="1200">
                <a:latin typeface="Maven Pro"/>
                <a:ea typeface="Maven Pro"/>
                <a:cs typeface="Maven Pro"/>
                <a:sym typeface="Maven Pro"/>
              </a:rPr>
              <a:t>current.right</a:t>
            </a:r>
            <a:br>
              <a:rPr lang="de" sz="1200"/>
            </a:b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Warning: 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Tree may become unbalanced during insertions (NN-Search performance suffers)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Rebalancing steps possible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99" y="822275"/>
            <a:ext cx="4267201" cy="36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99" y="822275"/>
            <a:ext cx="4267201" cy="284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22275"/>
            <a:ext cx="4571999" cy="349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98" y="822263"/>
            <a:ext cx="4267201" cy="284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99" y="822275"/>
            <a:ext cx="4267201" cy="203233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299" y="1204175"/>
            <a:ext cx="4267202" cy="273514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Query / Lookup</a:t>
            </a:r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Query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de" sz="1500"/>
              <a:t>Start at </a:t>
            </a:r>
            <a:r>
              <a:rPr lang="de" sz="1500">
                <a:latin typeface="Maven Pro"/>
                <a:ea typeface="Maven Pro"/>
                <a:cs typeface="Maven Pro"/>
                <a:sym typeface="Maven Pro"/>
              </a:rPr>
              <a:t>root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de" sz="1500"/>
              <a:t>Traverse tree down till search element is found or a not matching leaf is reached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de" sz="1500"/>
              <a:t>At every node compare value to given condition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de" sz="1500"/>
              <a:t>Traverse the subtree depending where the condition is true	</a:t>
            </a:r>
            <a:endParaRPr sz="1500"/>
          </a:p>
        </p:txBody>
      </p:sp>
      <p:sp>
        <p:nvSpPr>
          <p:cNvPr id="279" name="Google Shape;279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Application Domain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Mostly theoretical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Can be used for</a:t>
            </a:r>
            <a:endParaRPr sz="14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Nearest Neighbor Search</a:t>
            </a:r>
            <a:endParaRPr sz="120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 sz="1200"/>
              <a:t>Search k-dimensional point in tree nearest to a given point</a:t>
            </a:r>
            <a:endParaRPr sz="120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 sz="1200"/>
              <a:t>Suffers from curse of dimensionality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Range searches</a:t>
            </a:r>
            <a:endParaRPr sz="120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 sz="1200"/>
              <a:t>Search for ranges of attributes</a:t>
            </a:r>
            <a:endParaRPr sz="120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 sz="1200"/>
              <a:t>For example query income-ranges for persons</a:t>
            </a:r>
            <a:endParaRPr sz="120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de" sz="1200"/>
              <a:t>Worst complexity O(k * N^(1-1/k))</a:t>
            </a:r>
            <a:endParaRPr sz="1200"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949" y="745450"/>
            <a:ext cx="4267201" cy="36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/>
          <p:nvPr/>
        </p:nvSpPr>
        <p:spPr>
          <a:xfrm>
            <a:off x="382050" y="1280575"/>
            <a:ext cx="3537600" cy="26673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2"/>
          <p:cNvSpPr/>
          <p:nvPr/>
        </p:nvSpPr>
        <p:spPr>
          <a:xfrm>
            <a:off x="4715750" y="513225"/>
            <a:ext cx="4311900" cy="38847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2"/>
          <p:cNvSpPr/>
          <p:nvPr/>
        </p:nvSpPr>
        <p:spPr>
          <a:xfrm>
            <a:off x="997575" y="1471600"/>
            <a:ext cx="162600" cy="2052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5717650" y="3102500"/>
            <a:ext cx="1084200" cy="5901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949" y="745450"/>
            <a:ext cx="4267201" cy="36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/>
          <p:nvPr/>
        </p:nvSpPr>
        <p:spPr>
          <a:xfrm>
            <a:off x="382050" y="1280575"/>
            <a:ext cx="1804200" cy="26673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3"/>
          <p:cNvSpPr/>
          <p:nvPr/>
        </p:nvSpPr>
        <p:spPr>
          <a:xfrm>
            <a:off x="6258150" y="585575"/>
            <a:ext cx="1084200" cy="6951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3"/>
          <p:cNvSpPr/>
          <p:nvPr/>
        </p:nvSpPr>
        <p:spPr>
          <a:xfrm>
            <a:off x="997575" y="1471600"/>
            <a:ext cx="162600" cy="2052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3"/>
          <p:cNvSpPr/>
          <p:nvPr/>
        </p:nvSpPr>
        <p:spPr>
          <a:xfrm>
            <a:off x="5717650" y="3102500"/>
            <a:ext cx="1084200" cy="5901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949" y="745450"/>
            <a:ext cx="4267201" cy="36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/>
          <p:nvPr/>
        </p:nvSpPr>
        <p:spPr>
          <a:xfrm>
            <a:off x="382050" y="1280575"/>
            <a:ext cx="1782900" cy="10116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4"/>
          <p:cNvSpPr/>
          <p:nvPr/>
        </p:nvSpPr>
        <p:spPr>
          <a:xfrm>
            <a:off x="5687600" y="1471450"/>
            <a:ext cx="1084200" cy="5901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4"/>
          <p:cNvSpPr/>
          <p:nvPr/>
        </p:nvSpPr>
        <p:spPr>
          <a:xfrm>
            <a:off x="997575" y="1471600"/>
            <a:ext cx="162600" cy="2052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4"/>
          <p:cNvSpPr/>
          <p:nvPr/>
        </p:nvSpPr>
        <p:spPr>
          <a:xfrm>
            <a:off x="5717650" y="3102500"/>
            <a:ext cx="1084200" cy="5901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949" y="745450"/>
            <a:ext cx="4267201" cy="36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/>
          <p:nvPr/>
        </p:nvSpPr>
        <p:spPr>
          <a:xfrm>
            <a:off x="382050" y="1280575"/>
            <a:ext cx="1528200" cy="10260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5"/>
          <p:cNvSpPr/>
          <p:nvPr/>
        </p:nvSpPr>
        <p:spPr>
          <a:xfrm>
            <a:off x="5702650" y="2276700"/>
            <a:ext cx="1084200" cy="5901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5"/>
          <p:cNvSpPr/>
          <p:nvPr/>
        </p:nvSpPr>
        <p:spPr>
          <a:xfrm>
            <a:off x="997575" y="1471600"/>
            <a:ext cx="162600" cy="2052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5717650" y="3102500"/>
            <a:ext cx="1084200" cy="5901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275"/>
            <a:ext cx="4571999" cy="34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949" y="745450"/>
            <a:ext cx="4267201" cy="36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/>
          <p:nvPr/>
        </p:nvSpPr>
        <p:spPr>
          <a:xfrm>
            <a:off x="997575" y="1471600"/>
            <a:ext cx="162600" cy="2052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6"/>
          <p:cNvSpPr/>
          <p:nvPr/>
        </p:nvSpPr>
        <p:spPr>
          <a:xfrm>
            <a:off x="5717650" y="3102500"/>
            <a:ext cx="1084200" cy="5901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6"/>
          <p:cNvSpPr/>
          <p:nvPr/>
        </p:nvSpPr>
        <p:spPr>
          <a:xfrm>
            <a:off x="997575" y="1471600"/>
            <a:ext cx="162600" cy="2052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6"/>
          <p:cNvSpPr/>
          <p:nvPr/>
        </p:nvSpPr>
        <p:spPr>
          <a:xfrm>
            <a:off x="5717650" y="3102500"/>
            <a:ext cx="1084200" cy="5901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Nearest Neighbor Search</a:t>
            </a:r>
            <a:endParaRPr/>
          </a:p>
        </p:txBody>
      </p:sp>
      <p:sp>
        <p:nvSpPr>
          <p:cNvPr id="340" name="Google Shape;340;p4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start at </a:t>
            </a:r>
            <a:r>
              <a:rPr lang="de">
                <a:latin typeface="Maven Pro"/>
                <a:ea typeface="Maven Pro"/>
                <a:cs typeface="Maven Pro"/>
                <a:sym typeface="Maven Pro"/>
              </a:rPr>
              <a:t>root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move recursively down to leave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hypersphere around search point (radius = nearest distance)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crossed hyperplane to other branch -&gt; maybe nearer points on the other side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if so search point moves down on the other side of the plane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if not other side is eliminated, search point moves up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ends at root</a:t>
            </a:r>
            <a:endParaRPr/>
          </a:p>
        </p:txBody>
      </p:sp>
      <p:sp>
        <p:nvSpPr>
          <p:cNvPr id="341" name="Google Shape;341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Variations</a:t>
            </a:r>
            <a:endParaRPr/>
          </a:p>
        </p:txBody>
      </p:sp>
      <p:sp>
        <p:nvSpPr>
          <p:cNvPr id="347" name="Google Shape;347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Variations and Related Versions</a:t>
            </a:r>
            <a:endParaRPr/>
          </a:p>
        </p:txBody>
      </p:sp>
      <p:sp>
        <p:nvSpPr>
          <p:cNvPr id="353" name="Google Shape;353;p4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2944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Adaptive kd-Tree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successive levels split along different dimensions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Implicit kd-Tree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defined implicitly above a rectilinear grid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Min/Max kd-Tree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min/max  values of each inner node are equal to min/max values of a child note -&gt; save memory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Relaxed kd-Tree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leaves of node do not have to have the same split axis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this relaxation allows insertions at arbitrary dimensions without reordering</a:t>
            </a:r>
            <a:endParaRPr/>
          </a:p>
        </p:txBody>
      </p:sp>
      <p:sp>
        <p:nvSpPr>
          <p:cNvPr id="354" name="Google Shape;354;p49"/>
          <p:cNvSpPr txBox="1"/>
          <p:nvPr/>
        </p:nvSpPr>
        <p:spPr>
          <a:xfrm>
            <a:off x="6313050" y="4036825"/>
            <a:ext cx="21240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Implicit kd-tree example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37</a:t>
            </a:fld>
            <a:endParaRPr/>
          </a:p>
        </p:txBody>
      </p:sp>
      <p:sp>
        <p:nvSpPr>
          <p:cNvPr id="356" name="Google Shape;356;p49"/>
          <p:cNvSpPr txBox="1"/>
          <p:nvPr/>
        </p:nvSpPr>
        <p:spPr>
          <a:xfrm>
            <a:off x="6376650" y="4358875"/>
            <a:ext cx="20415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https://upload.wikimedia.org/wikipedia/commons/b/b7/Implicitmaxkdtree.gif 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latin typeface="Lato"/>
                <a:ea typeface="Lato"/>
                <a:cs typeface="Lato"/>
                <a:sym typeface="Lato"/>
              </a:rPr>
              <a:t>Last accessed 25.5.20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7" name="Google Shape;3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600" y="1601838"/>
            <a:ext cx="21336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Complexity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952500" y="22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{1852A206-619C-4F5D-A99E-14A3E3005773}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Action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Average Complexity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Worst Complexity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Space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O(n)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Insertion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O(n)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Query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O(n)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Removal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O(log 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O(n)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Examples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5018575" y="1225300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Construction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Insertion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Deletion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Query / Lookup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NN-Search</a:t>
            </a:r>
            <a:endParaRPr sz="2000"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Construction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7650" y="1343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Construction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as long as &gt;= 1 element remaining:</a:t>
            </a:r>
            <a:br>
              <a:rPr lang="de" sz="1400"/>
            </a:br>
            <a:r>
              <a:rPr lang="de" sz="1400"/>
              <a:t>Pick a split dimension (f.e. x or y)</a:t>
            </a:r>
            <a:endParaRPr sz="14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canonical (increasing)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random</a:t>
            </a:r>
            <a:endParaRPr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Compute the median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Axis aligned split into left and right subtree at median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repeat 1</a:t>
            </a:r>
            <a:endParaRPr sz="1400"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503" y="2290750"/>
            <a:ext cx="13716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22275"/>
            <a:ext cx="4571999" cy="34989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822275"/>
            <a:ext cx="4571999" cy="349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950" y="1738313"/>
            <a:ext cx="13716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Bildschirmpräsentation (16:9)</PresentationFormat>
  <Paragraphs>141</Paragraphs>
  <Slides>37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Maven Pro</vt:lpstr>
      <vt:lpstr>Raleway</vt:lpstr>
      <vt:lpstr>Lato</vt:lpstr>
      <vt:lpstr>Arial</vt:lpstr>
      <vt:lpstr>Streamline</vt:lpstr>
      <vt:lpstr>K-Dimensional Trees</vt:lpstr>
      <vt:lpstr>Introduction</vt:lpstr>
      <vt:lpstr>Application Domain</vt:lpstr>
      <vt:lpstr>Complexity</vt:lpstr>
      <vt:lpstr>Examples</vt:lpstr>
      <vt:lpstr>Construction</vt:lpstr>
      <vt:lpstr>Construction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Insertion</vt:lpstr>
      <vt:lpstr>Insertion</vt:lpstr>
      <vt:lpstr>PowerPoint-Präsentation</vt:lpstr>
      <vt:lpstr>PowerPoint-Präsentation</vt:lpstr>
      <vt:lpstr>PowerPoint-Präsentation</vt:lpstr>
      <vt:lpstr>PowerPoint-Präsentation</vt:lpstr>
      <vt:lpstr>Deletion</vt:lpstr>
      <vt:lpstr>Deletion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Query / Lookup</vt:lpstr>
      <vt:lpstr>Query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Nearest Neighbor Search</vt:lpstr>
      <vt:lpstr>Variations</vt:lpstr>
      <vt:lpstr>Variations and Related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K-Dimensional Trees</dc:title>
  <cp:lastModifiedBy>Stefan Brandl</cp:lastModifiedBy>
  <cp:revision>1</cp:revision>
  <dcterms:modified xsi:type="dcterms:W3CDTF">2020-05-25T18:03:36Z</dcterms:modified>
</cp:coreProperties>
</file>