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8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9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9" r:id="rId6"/>
    <p:sldLayoutId id="2147483814" r:id="rId7"/>
    <p:sldLayoutId id="2147483815" r:id="rId8"/>
    <p:sldLayoutId id="2147483816" r:id="rId9"/>
    <p:sldLayoutId id="2147483818" r:id="rId10"/>
    <p:sldLayoutId id="21474838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ed paper in a stack">
            <a:extLst>
              <a:ext uri="{FF2B5EF4-FFF2-40B4-BE49-F238E27FC236}">
                <a16:creationId xmlns:a16="http://schemas.microsoft.com/office/drawing/2014/main" id="{3ADE20EE-60B6-B98E-C580-7392E8862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A54B2-A92E-76A2-42BB-CF3BD7B25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 dirty="0"/>
              <a:t>Credit Risk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98C1C-E9AF-AD50-A1FF-5B64298AB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 dirty="0"/>
              <a:t>Steven Esposito</a:t>
            </a:r>
          </a:p>
        </p:txBody>
      </p:sp>
    </p:spTree>
    <p:extLst>
      <p:ext uri="{BB962C8B-B14F-4D97-AF65-F5344CB8AC3E}">
        <p14:creationId xmlns:p14="http://schemas.microsoft.com/office/powerpoint/2010/main" val="321841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82" y="-86781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Probability of Default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5BBAB24D-F804-97E4-5806-A0164F51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86" y="1047671"/>
            <a:ext cx="6583824" cy="258702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724E77D-AC68-75BF-3840-C1747F52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87" y="3884812"/>
            <a:ext cx="6583824" cy="27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4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Impact of unrated and defaulted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F477-1627-4E06-7971-45E2BFAC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551" y="2005781"/>
            <a:ext cx="9486690" cy="34062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The previous graphs showed that new customers had a bigger impact on the risk weight, however, it’s the existing customers that seem to influence the rise in PD and EL the most.</a:t>
            </a:r>
          </a:p>
          <a:p>
            <a:r>
              <a:rPr lang="en-US" sz="1800" dirty="0"/>
              <a:t>What about the impact of unrated and defaulted customers? In order to answer this, I will first create a new dataset by dropping unrated and defaulted customers, then compare metrics with the dataset that contains all customers from both periods.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297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41" y="-164129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Increased Risk 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DAAB0-C413-D015-A9A1-1A941C84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28" y="770986"/>
            <a:ext cx="6802334" cy="265801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47FF39D-DAAB-4844-5DBD-A4419D4A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28" y="3762350"/>
            <a:ext cx="6876912" cy="27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87" y="81161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Expected Loss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954CD4D-8B6E-255C-A877-24C7C31A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454511"/>
            <a:ext cx="5372806" cy="437055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51CC976-DD8D-2F45-8C1D-2E127723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046" y="1454511"/>
            <a:ext cx="5238043" cy="4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82" y="-86781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Probability of Default</a:t>
            </a:r>
          </a:p>
        </p:txBody>
      </p:sp>
      <p:pic>
        <p:nvPicPr>
          <p:cNvPr id="5" name="Picture 4" descr="A picture containing Teams&#10;&#10;Description automatically generated">
            <a:extLst>
              <a:ext uri="{FF2B5EF4-FFF2-40B4-BE49-F238E27FC236}">
                <a16:creationId xmlns:a16="http://schemas.microsoft.com/office/drawing/2014/main" id="{D3E60267-54A8-A875-EDFC-B25B65F7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40" y="3952835"/>
            <a:ext cx="6662328" cy="2587021"/>
          </a:xfrm>
          <a:prstGeom prst="rect">
            <a:avLst/>
          </a:prstGeom>
        </p:spPr>
      </p:pic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74C6B7F0-21E5-DDC2-97B1-0BD81BD69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023" y="1047670"/>
            <a:ext cx="6583824" cy="25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Impact of unrated and defaulted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F477-1627-4E06-7971-45E2BFAC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551" y="2005781"/>
            <a:ext cx="9486690" cy="34062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2400" dirty="0"/>
              <a:t>Unrated and defaulted customers seem to have a considerable impact on EL and PD. Without them, these two metrics would be considerably lower.</a:t>
            </a:r>
          </a:p>
        </p:txBody>
      </p:sp>
    </p:spTree>
    <p:extLst>
      <p:ext uri="{BB962C8B-B14F-4D97-AF65-F5344CB8AC3E}">
        <p14:creationId xmlns:p14="http://schemas.microsoft.com/office/powerpoint/2010/main" val="137853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Which customers have increased/decreased capital consumption the most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F477-1627-4E06-7971-45E2BFAC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551" y="2005781"/>
            <a:ext cx="9486690" cy="34062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400" dirty="0"/>
              <a:t>In order to answer this question, I will create a new column that will register the difference in capital requirements between period1 and period2. I will do my analysis considering the existing customers but excluding unrated and defaulted customers; for this I will first create a new </a:t>
            </a:r>
            <a:r>
              <a:rPr lang="en-US" sz="1400" dirty="0" err="1"/>
              <a:t>dataframe</a:t>
            </a:r>
            <a:r>
              <a:rPr lang="en-US" sz="1400" dirty="0"/>
              <a:t> '</a:t>
            </a:r>
            <a:r>
              <a:rPr lang="en-US" sz="1400" dirty="0" err="1"/>
              <a:t>merged_drop_inner</a:t>
            </a:r>
            <a:r>
              <a:rPr lang="en-US" sz="1400" dirty="0"/>
              <a:t>’.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CREATION OF A NEW DATASET AND NEW COLUMN </a:t>
            </a:r>
          </a:p>
          <a:p>
            <a:r>
              <a:rPr lang="en-US" sz="1400" dirty="0" err="1"/>
              <a:t>merged_drop_inner</a:t>
            </a:r>
            <a:r>
              <a:rPr lang="en-US" sz="1400" dirty="0"/>
              <a:t> = period1_drop.merge(period2_drop, on='ID', how='inner')</a:t>
            </a:r>
          </a:p>
          <a:p>
            <a:r>
              <a:rPr lang="en-US" sz="1400" dirty="0" err="1"/>
              <a:t>merged_drop_inner</a:t>
            </a:r>
            <a:r>
              <a:rPr lang="en-US" sz="1400" dirty="0"/>
              <a:t>['Capital </a:t>
            </a:r>
            <a:r>
              <a:rPr lang="en-US" sz="1400" dirty="0" err="1"/>
              <a:t>Requirement_diff</a:t>
            </a:r>
            <a:r>
              <a:rPr lang="en-US" sz="1400" dirty="0"/>
              <a:t>'] = </a:t>
            </a:r>
            <a:r>
              <a:rPr lang="en-US" sz="1400" dirty="0" err="1"/>
              <a:t>merged_drop_inner</a:t>
            </a:r>
            <a:r>
              <a:rPr lang="en-US" sz="1400" dirty="0"/>
              <a:t>['Capital </a:t>
            </a:r>
            <a:r>
              <a:rPr lang="en-US" sz="1400" dirty="0" err="1"/>
              <a:t>Requirement_y</a:t>
            </a:r>
            <a:r>
              <a:rPr lang="en-US" sz="1400" dirty="0"/>
              <a:t>'] - </a:t>
            </a:r>
            <a:r>
              <a:rPr lang="en-US" sz="1400" dirty="0" err="1"/>
              <a:t>merged_drop_inner</a:t>
            </a:r>
            <a:r>
              <a:rPr lang="en-US" sz="1400" dirty="0"/>
              <a:t>['Capital </a:t>
            </a:r>
            <a:r>
              <a:rPr lang="en-US" sz="1400" dirty="0" err="1"/>
              <a:t>Requirement_x</a:t>
            </a:r>
            <a:r>
              <a:rPr lang="en-US" sz="1400" dirty="0"/>
              <a:t>’]</a:t>
            </a:r>
          </a:p>
          <a:p>
            <a:pPr marL="0" indent="0">
              <a:buNone/>
            </a:pPr>
            <a:r>
              <a:rPr lang="en-US" sz="1400" dirty="0"/>
              <a:t>CREATING A SEPARATE DATASET FOR CAPITAL REQ AND SORTING VALUES BY ’Capital </a:t>
            </a:r>
            <a:r>
              <a:rPr lang="en-US" sz="1400" dirty="0" err="1"/>
              <a:t>Requirement_diff</a:t>
            </a:r>
            <a:r>
              <a:rPr lang="en-US" sz="1400" dirty="0"/>
              <a:t>’ </a:t>
            </a:r>
          </a:p>
          <a:p>
            <a:r>
              <a:rPr lang="en-US" sz="1400" dirty="0" err="1"/>
              <a:t>capital_df</a:t>
            </a:r>
            <a:r>
              <a:rPr lang="en-US" sz="1400" dirty="0"/>
              <a:t> = </a:t>
            </a:r>
            <a:r>
              <a:rPr lang="en-US" sz="1400" dirty="0" err="1"/>
              <a:t>merged_drop_inner</a:t>
            </a:r>
            <a:r>
              <a:rPr lang="en-US" sz="1400" dirty="0"/>
              <a:t>[['</a:t>
            </a:r>
            <a:r>
              <a:rPr lang="en-US" sz="1400" dirty="0" err="1"/>
              <a:t>ID','Capital</a:t>
            </a:r>
            <a:r>
              <a:rPr lang="en-US" sz="1400" dirty="0"/>
              <a:t> </a:t>
            </a:r>
            <a:r>
              <a:rPr lang="en-US" sz="1400" dirty="0" err="1"/>
              <a:t>Requirement_x','Capital</a:t>
            </a:r>
            <a:r>
              <a:rPr lang="en-US" sz="1400" dirty="0"/>
              <a:t> </a:t>
            </a:r>
            <a:r>
              <a:rPr lang="en-US" sz="1400" dirty="0" err="1"/>
              <a:t>Requirement_y','Capital</a:t>
            </a:r>
            <a:r>
              <a:rPr lang="en-US" sz="1400" dirty="0"/>
              <a:t> </a:t>
            </a:r>
            <a:r>
              <a:rPr lang="en-US" sz="1400" dirty="0" err="1"/>
              <a:t>Requirement_diff</a:t>
            </a:r>
            <a:r>
              <a:rPr lang="en-US" sz="1400" dirty="0"/>
              <a:t>']]</a:t>
            </a:r>
          </a:p>
          <a:p>
            <a:r>
              <a:rPr lang="en-US" sz="1400" dirty="0" err="1"/>
              <a:t>capital_df</a:t>
            </a:r>
            <a:r>
              <a:rPr lang="en-US" sz="1400" dirty="0"/>
              <a:t> = </a:t>
            </a:r>
            <a:r>
              <a:rPr lang="en-US" sz="1400" dirty="0" err="1"/>
              <a:t>capital_df.sort_values</a:t>
            </a:r>
            <a:r>
              <a:rPr lang="en-US" sz="1400" dirty="0"/>
              <a:t>(by=['Capital </a:t>
            </a:r>
            <a:r>
              <a:rPr lang="en-US" sz="1400" dirty="0" err="1"/>
              <a:t>Requirement_diff</a:t>
            </a:r>
            <a:r>
              <a:rPr lang="en-US" sz="1400" dirty="0"/>
              <a:t>'])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640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66933C-51F8-F52A-553F-E0F269D8C43D}"/>
              </a:ext>
            </a:extLst>
          </p:cNvPr>
          <p:cNvSpPr txBox="1"/>
          <p:nvPr/>
        </p:nvSpPr>
        <p:spPr>
          <a:xfrm>
            <a:off x="1967675" y="5477193"/>
            <a:ext cx="10091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3396, 3397,1706,175,311 have the lowest difference in Capital Requirement across</a:t>
            </a:r>
          </a:p>
          <a:p>
            <a:r>
              <a:rPr lang="en-US" dirty="0"/>
              <a:t>the two periods, while customers 135,1279,1662,130,757 show the highest difference.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6EAF55D7-203B-F40B-286D-A402D211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07" y="622186"/>
            <a:ext cx="6928569" cy="43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ed paper in a stack">
            <a:extLst>
              <a:ext uri="{FF2B5EF4-FFF2-40B4-BE49-F238E27FC236}">
                <a16:creationId xmlns:a16="http://schemas.microsoft.com/office/drawing/2014/main" id="{3ADE20EE-60B6-B98E-C580-7392E8862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A54B2-A92E-76A2-42BB-CF3BD7B25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98C1C-E9AF-AD50-A1FF-5B64298AB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 dirty="0"/>
              <a:t>Steven Esposito</a:t>
            </a:r>
          </a:p>
        </p:txBody>
      </p:sp>
    </p:spTree>
    <p:extLst>
      <p:ext uri="{BB962C8B-B14F-4D97-AF65-F5344CB8AC3E}">
        <p14:creationId xmlns:p14="http://schemas.microsoft.com/office/powerpoint/2010/main" val="72145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Importing the datasets and merging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F477-1627-4E06-7971-45E2BFAC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551" y="2005781"/>
            <a:ext cx="9486690" cy="3406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/>
              <a:t>IMPORT</a:t>
            </a:r>
          </a:p>
          <a:p>
            <a:r>
              <a:rPr lang="en-US" sz="1700" dirty="0"/>
              <a:t>period1 = </a:t>
            </a:r>
            <a:r>
              <a:rPr lang="en-US" sz="1700" dirty="0" err="1"/>
              <a:t>pd.read_excel</a:t>
            </a:r>
            <a:r>
              <a:rPr lang="en-US" sz="1700" dirty="0"/>
              <a:t>('Migration Case </a:t>
            </a:r>
            <a:r>
              <a:rPr lang="en-US" sz="1700" dirty="0" err="1"/>
              <a:t>Data.xlsx</a:t>
            </a:r>
            <a:r>
              <a:rPr lang="en-US" sz="1700" dirty="0"/>
              <a:t>', </a:t>
            </a:r>
            <a:r>
              <a:rPr lang="en-US" sz="1700" dirty="0" err="1"/>
              <a:t>sheet_name</a:t>
            </a:r>
            <a:r>
              <a:rPr lang="en-US" sz="1700" dirty="0"/>
              <a:t>='Period 1')</a:t>
            </a:r>
          </a:p>
          <a:p>
            <a:r>
              <a:rPr lang="en-US" sz="1700" dirty="0"/>
              <a:t>period2 = </a:t>
            </a:r>
            <a:r>
              <a:rPr lang="en-US" sz="1700" dirty="0" err="1"/>
              <a:t>pd.read_excel</a:t>
            </a:r>
            <a:r>
              <a:rPr lang="en-US" sz="1700" dirty="0"/>
              <a:t>('Migration Case </a:t>
            </a:r>
            <a:r>
              <a:rPr lang="en-US" sz="1700" dirty="0" err="1"/>
              <a:t>Data.xlsx</a:t>
            </a:r>
            <a:r>
              <a:rPr lang="en-US" sz="1700" dirty="0"/>
              <a:t>', </a:t>
            </a:r>
            <a:r>
              <a:rPr lang="en-US" sz="1700" dirty="0" err="1"/>
              <a:t>sheet_name</a:t>
            </a:r>
            <a:r>
              <a:rPr lang="en-US" sz="1700" dirty="0"/>
              <a:t>='Period 2’)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MERGE</a:t>
            </a:r>
          </a:p>
          <a:p>
            <a:r>
              <a:rPr lang="en-US" sz="1700" dirty="0" err="1"/>
              <a:t>merged_inner</a:t>
            </a:r>
            <a:r>
              <a:rPr lang="en-US" sz="1700" dirty="0"/>
              <a:t> = period1.merge(period2, on='ID', how='inner’) </a:t>
            </a:r>
            <a:r>
              <a:rPr lang="en-US" sz="1700" dirty="0">
                <a:sym typeface="Wingdings" pitchFamily="2" charset="2"/>
              </a:rPr>
              <a:t> </a:t>
            </a:r>
            <a:r>
              <a:rPr lang="en-US" sz="1300" i="1" dirty="0">
                <a:sym typeface="Wingdings" pitchFamily="2" charset="2"/>
              </a:rPr>
              <a:t>common customers from both periods</a:t>
            </a:r>
            <a:endParaRPr lang="en-US" sz="1300" i="1" dirty="0"/>
          </a:p>
          <a:p>
            <a:r>
              <a:rPr lang="en-US" sz="1700" dirty="0" err="1"/>
              <a:t>merged_right</a:t>
            </a:r>
            <a:r>
              <a:rPr lang="en-US" sz="1700" dirty="0"/>
              <a:t> = period1.merge(period2, on='ID', how='right’)</a:t>
            </a:r>
            <a:r>
              <a:rPr lang="en-US" sz="1700" dirty="0">
                <a:sym typeface="Wingdings" pitchFamily="2" charset="2"/>
              </a:rPr>
              <a:t>  </a:t>
            </a:r>
            <a:r>
              <a:rPr lang="en-US" sz="1300" i="1" dirty="0">
                <a:sym typeface="Wingdings" pitchFamily="2" charset="2"/>
              </a:rPr>
              <a:t>common customers plus new customers in period 2</a:t>
            </a:r>
            <a:endParaRPr lang="en-US" sz="1300" i="1" dirty="0"/>
          </a:p>
          <a:p>
            <a:r>
              <a:rPr lang="en-US" sz="1700" dirty="0" err="1"/>
              <a:t>merged_outer</a:t>
            </a:r>
            <a:r>
              <a:rPr lang="en-US" sz="1700" dirty="0"/>
              <a:t> = period1.merge(period2, on='ID', how='outer')</a:t>
            </a:r>
            <a:r>
              <a:rPr lang="en-US" sz="1700" dirty="0">
                <a:sym typeface="Wingdings" pitchFamily="2" charset="2"/>
              </a:rPr>
              <a:t>  </a:t>
            </a:r>
            <a:r>
              <a:rPr lang="en-US" sz="1300" i="1" dirty="0">
                <a:sym typeface="Wingdings" pitchFamily="2" charset="2"/>
              </a:rPr>
              <a:t>all customers from both periods</a:t>
            </a:r>
            <a:endParaRPr lang="en-US" sz="1300" i="1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55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40BC-6A3A-684E-97E5-63B55AC3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79075"/>
            <a:ext cx="9486690" cy="66322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Rating migration (all customers)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2B7C677-AC83-01B0-585B-F11E3827C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70" y="2526710"/>
            <a:ext cx="8398277" cy="3909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FEB5A-B07C-46C3-52AC-62EE60767256}"/>
              </a:ext>
            </a:extLst>
          </p:cNvPr>
          <p:cNvSpPr txBox="1"/>
          <p:nvPr/>
        </p:nvSpPr>
        <p:spPr>
          <a:xfrm>
            <a:off x="2077156" y="1142356"/>
            <a:ext cx="8895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Excluding a couple of exceptions, it looks like there has been an increase in low rating</a:t>
            </a:r>
          </a:p>
          <a:p>
            <a:pPr algn="ctr"/>
            <a:r>
              <a:rPr lang="en-US" sz="1600" dirty="0"/>
              <a:t>and a decrease in high ratings. Since the Probability of Default is inversely proportional </a:t>
            </a:r>
          </a:p>
          <a:p>
            <a:pPr algn="ctr"/>
            <a:r>
              <a:rPr lang="en-US" sz="1600" dirty="0"/>
              <a:t>to the rating, this would suggest that from period 1 to period 2 there has been an increase </a:t>
            </a:r>
          </a:p>
          <a:p>
            <a:pPr algn="ctr"/>
            <a:r>
              <a:rPr lang="en-US" sz="1600" dirty="0"/>
              <a:t> in PD</a:t>
            </a:r>
          </a:p>
        </p:txBody>
      </p:sp>
    </p:spTree>
    <p:extLst>
      <p:ext uri="{BB962C8B-B14F-4D97-AF65-F5344CB8AC3E}">
        <p14:creationId xmlns:p14="http://schemas.microsoft.com/office/powerpoint/2010/main" val="18609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64745"/>
            <a:ext cx="9486690" cy="155041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Increased Risk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F477-1627-4E06-7971-45E2BFAC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551" y="2005781"/>
            <a:ext cx="9486690" cy="3406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NEW COLUMN FOR IRW</a:t>
            </a:r>
          </a:p>
          <a:p>
            <a:r>
              <a:rPr lang="en-US" sz="1600" dirty="0" err="1"/>
              <a:t>merged_outer</a:t>
            </a:r>
            <a:r>
              <a:rPr lang="en-US" sz="1600" dirty="0"/>
              <a:t>['IRW_1']= </a:t>
            </a:r>
            <a:r>
              <a:rPr lang="en-US" sz="1600" dirty="0" err="1"/>
              <a:t>merged_outer</a:t>
            </a:r>
            <a:r>
              <a:rPr lang="en-US" sz="1600" dirty="0"/>
              <a:t>['</a:t>
            </a:r>
            <a:r>
              <a:rPr lang="en-US" sz="1600" dirty="0" err="1"/>
              <a:t>RWA_x</a:t>
            </a:r>
            <a:r>
              <a:rPr lang="en-US" sz="1600" dirty="0"/>
              <a:t>'] / </a:t>
            </a:r>
            <a:r>
              <a:rPr lang="en-US" sz="1600" dirty="0" err="1"/>
              <a:t>merged_outer</a:t>
            </a:r>
            <a:r>
              <a:rPr lang="en-US" sz="1600" dirty="0"/>
              <a:t>['EAD </a:t>
            </a:r>
            <a:r>
              <a:rPr lang="en-US" sz="1600" dirty="0" err="1"/>
              <a:t>Amount_x</a:t>
            </a:r>
            <a:r>
              <a:rPr lang="en-US" sz="1600" dirty="0"/>
              <a:t>']</a:t>
            </a:r>
          </a:p>
          <a:p>
            <a:r>
              <a:rPr lang="en-US" sz="1600" dirty="0" err="1"/>
              <a:t>merged_outer</a:t>
            </a:r>
            <a:r>
              <a:rPr lang="en-US" sz="1600" dirty="0"/>
              <a:t>['IRW_2']= </a:t>
            </a:r>
            <a:r>
              <a:rPr lang="en-US" sz="1600" dirty="0" err="1"/>
              <a:t>merged_outer</a:t>
            </a:r>
            <a:r>
              <a:rPr lang="en-US" sz="1600" dirty="0"/>
              <a:t>['</a:t>
            </a:r>
            <a:r>
              <a:rPr lang="en-US" sz="1600" dirty="0" err="1"/>
              <a:t>RWA_y</a:t>
            </a:r>
            <a:r>
              <a:rPr lang="en-US" sz="1600" dirty="0"/>
              <a:t>'] / </a:t>
            </a:r>
            <a:r>
              <a:rPr lang="en-US" sz="1600" dirty="0" err="1"/>
              <a:t>merged_outer</a:t>
            </a:r>
            <a:r>
              <a:rPr lang="en-US" sz="1600" dirty="0"/>
              <a:t>['EAD </a:t>
            </a:r>
            <a:r>
              <a:rPr lang="en-US" sz="1600" dirty="0" err="1"/>
              <a:t>Amount_y</a:t>
            </a:r>
            <a:r>
              <a:rPr lang="en-US" sz="1600" dirty="0"/>
              <a:t>’]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SEPARATE DATASET FOR IRW</a:t>
            </a:r>
          </a:p>
          <a:p>
            <a:r>
              <a:rPr lang="en-US" sz="1600" dirty="0" err="1"/>
              <a:t>IRW_outer</a:t>
            </a:r>
            <a:r>
              <a:rPr lang="en-US" sz="1600" dirty="0"/>
              <a:t> = </a:t>
            </a:r>
            <a:r>
              <a:rPr lang="en-US" sz="1600" dirty="0" err="1"/>
              <a:t>merged_outer</a:t>
            </a:r>
            <a:r>
              <a:rPr lang="en-US" sz="1600" dirty="0"/>
              <a:t>[['ID','IRW_1','IRW_2’]]</a:t>
            </a:r>
          </a:p>
          <a:p>
            <a:r>
              <a:rPr lang="en-US" sz="1600" dirty="0" err="1"/>
              <a:t>IRW_outer</a:t>
            </a:r>
            <a:r>
              <a:rPr lang="en-US" sz="1600" dirty="0"/>
              <a:t> = </a:t>
            </a:r>
            <a:r>
              <a:rPr lang="en-US" sz="1600" dirty="0" err="1"/>
              <a:t>pd.melt</a:t>
            </a:r>
            <a:r>
              <a:rPr lang="en-US" sz="1600" dirty="0"/>
              <a:t>(</a:t>
            </a:r>
            <a:r>
              <a:rPr lang="en-US" sz="1600" dirty="0" err="1"/>
              <a:t>IRW_outer</a:t>
            </a:r>
            <a:r>
              <a:rPr lang="en-US" sz="1600" dirty="0"/>
              <a:t>, </a:t>
            </a:r>
            <a:r>
              <a:rPr lang="en-US" sz="1600" dirty="0" err="1"/>
              <a:t>id_vars</a:t>
            </a:r>
            <a:r>
              <a:rPr lang="en-US" sz="1600" dirty="0"/>
              <a:t>="ID", </a:t>
            </a:r>
            <a:r>
              <a:rPr lang="en-US" sz="1600" dirty="0" err="1"/>
              <a:t>var_name</a:t>
            </a:r>
            <a:r>
              <a:rPr lang="en-US" sz="1600" dirty="0"/>
              <a:t>="Period", </a:t>
            </a:r>
            <a:r>
              <a:rPr lang="en-US" sz="1600" dirty="0" err="1"/>
              <a:t>value_name</a:t>
            </a:r>
            <a:r>
              <a:rPr lang="en-US" sz="1600" dirty="0"/>
              <a:t>="Values")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59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73624"/>
            <a:ext cx="9486690" cy="66322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Increased Risk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F477-1627-4E06-7971-45E2BFAC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923" y="1100547"/>
            <a:ext cx="7476391" cy="17317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00" dirty="0"/>
              <a:t>CALCULATING THE MEAN DIFFERENCE AND PLOTTING THE DISTRIBUTION</a:t>
            </a:r>
          </a:p>
          <a:p>
            <a:pPr algn="ctr"/>
            <a:r>
              <a:rPr lang="en-US" sz="1100" dirty="0" err="1"/>
              <a:t>IRW_diff</a:t>
            </a:r>
            <a:r>
              <a:rPr lang="en-US" sz="1100" dirty="0"/>
              <a:t> = merged_outer.IRW_2.mean()- merged_outer.IRW_1.mean()</a:t>
            </a:r>
          </a:p>
          <a:p>
            <a:pPr algn="ctr"/>
            <a:r>
              <a:rPr lang="en-US" sz="1100" dirty="0"/>
              <a:t>g = </a:t>
            </a:r>
            <a:r>
              <a:rPr lang="en-US" sz="1100" dirty="0" err="1"/>
              <a:t>sns.catplot</a:t>
            </a:r>
            <a:r>
              <a:rPr lang="en-US" sz="1100" dirty="0"/>
              <a:t>(x="Period", y="</a:t>
            </a:r>
            <a:r>
              <a:rPr lang="en-US" sz="1100" dirty="0" err="1"/>
              <a:t>Values",data</a:t>
            </a:r>
            <a:r>
              <a:rPr lang="en-US" sz="1100" dirty="0"/>
              <a:t>=</a:t>
            </a:r>
            <a:r>
              <a:rPr lang="en-US" sz="1100" dirty="0" err="1"/>
              <a:t>IRW_outer</a:t>
            </a:r>
            <a:r>
              <a:rPr lang="en-US" sz="1100" dirty="0"/>
              <a:t>, kind="boxen", height=6, aspect=2.6);</a:t>
            </a:r>
          </a:p>
          <a:p>
            <a:pPr algn="ctr"/>
            <a:r>
              <a:rPr lang="en-US" sz="1100" dirty="0" err="1"/>
              <a:t>plt.title</a:t>
            </a:r>
            <a:r>
              <a:rPr lang="en-US" sz="1100" dirty="0"/>
              <a:t>(</a:t>
            </a:r>
            <a:r>
              <a:rPr lang="en-US" sz="1100" dirty="0" err="1"/>
              <a:t>f'Increased</a:t>
            </a:r>
            <a:r>
              <a:rPr lang="en-US" sz="1100" dirty="0"/>
              <a:t> Risk Weight Migration : {</a:t>
            </a:r>
            <a:r>
              <a:rPr lang="en-US" sz="1100" dirty="0" err="1"/>
              <a:t>IRW_diff</a:t>
            </a:r>
            <a:r>
              <a:rPr lang="en-US" sz="1100" dirty="0"/>
              <a:t>}', </a:t>
            </a:r>
            <a:r>
              <a:rPr lang="en-US" sz="1100" dirty="0" err="1"/>
              <a:t>fontsize</a:t>
            </a:r>
            <a:r>
              <a:rPr lang="en-US" sz="1100" dirty="0"/>
              <a:t>=25)</a:t>
            </a:r>
          </a:p>
          <a:p>
            <a:pPr algn="ctr"/>
            <a:r>
              <a:rPr lang="en-US" sz="1100" dirty="0" err="1"/>
              <a:t>plt.show</a:t>
            </a:r>
            <a:r>
              <a:rPr lang="en-US" sz="1100" dirty="0"/>
              <a:t>()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5A7BD-C361-E67D-738E-1730F145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23" y="3195962"/>
            <a:ext cx="7251784" cy="31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73624"/>
            <a:ext cx="9486690" cy="66322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Expected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F477-1627-4E06-7971-45E2BFAC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923" y="816745"/>
            <a:ext cx="7476391" cy="170451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4800" dirty="0"/>
              <a:t>CALCULATING THE MEAN DIFFERENCE AND PLOTTING THE RESULT</a:t>
            </a:r>
          </a:p>
          <a:p>
            <a:pPr algn="ctr"/>
            <a:r>
              <a:rPr lang="en-US" sz="4000" dirty="0" err="1"/>
              <a:t>EL_outer</a:t>
            </a:r>
            <a:r>
              <a:rPr lang="en-US" sz="4000" dirty="0"/>
              <a:t> = </a:t>
            </a:r>
            <a:r>
              <a:rPr lang="en-US" sz="4000" dirty="0" err="1"/>
              <a:t>merged_outer</a:t>
            </a:r>
            <a:r>
              <a:rPr lang="en-US" sz="4000" dirty="0"/>
              <a:t>[['</a:t>
            </a:r>
            <a:r>
              <a:rPr lang="en-US" sz="4000" dirty="0" err="1"/>
              <a:t>ID','Expected</a:t>
            </a:r>
            <a:r>
              <a:rPr lang="en-US" sz="4000" dirty="0"/>
              <a:t> </a:t>
            </a:r>
            <a:r>
              <a:rPr lang="en-US" sz="4000" dirty="0" err="1"/>
              <a:t>Loss_x','Expected</a:t>
            </a:r>
            <a:r>
              <a:rPr lang="en-US" sz="4000" dirty="0"/>
              <a:t> </a:t>
            </a:r>
            <a:r>
              <a:rPr lang="en-US" sz="4000" dirty="0" err="1"/>
              <a:t>Loss_y</a:t>
            </a:r>
            <a:r>
              <a:rPr lang="en-US" sz="4000" dirty="0"/>
              <a:t>']]</a:t>
            </a:r>
          </a:p>
          <a:p>
            <a:pPr algn="ctr"/>
            <a:r>
              <a:rPr lang="en-US" sz="4000" dirty="0" err="1"/>
              <a:t>EL_outer</a:t>
            </a:r>
            <a:r>
              <a:rPr lang="en-US" sz="4000" dirty="0"/>
              <a:t> = </a:t>
            </a:r>
            <a:r>
              <a:rPr lang="en-US" sz="4000" dirty="0" err="1"/>
              <a:t>EL_outer.rename</a:t>
            </a:r>
            <a:r>
              <a:rPr lang="en-US" sz="4000" dirty="0"/>
              <a:t>(columns={'Expected Loss_x':'EL1','Expected Loss_y':'EL2'})</a:t>
            </a:r>
          </a:p>
          <a:p>
            <a:pPr algn="ctr"/>
            <a:r>
              <a:rPr lang="en-US" sz="4000" dirty="0" err="1"/>
              <a:t>EL_diff</a:t>
            </a:r>
            <a:r>
              <a:rPr lang="en-US" sz="4000" dirty="0"/>
              <a:t> = EL_outer.EL2.mean()- EL_outer.EL1.mean()</a:t>
            </a:r>
          </a:p>
          <a:p>
            <a:pPr algn="ctr"/>
            <a:r>
              <a:rPr lang="en-US" sz="4000" dirty="0" err="1"/>
              <a:t>EL_cols</a:t>
            </a:r>
            <a:r>
              <a:rPr lang="en-US" sz="4000" dirty="0"/>
              <a:t> = ['EL1', 'EL2']</a:t>
            </a:r>
          </a:p>
          <a:p>
            <a:pPr algn="ctr"/>
            <a:r>
              <a:rPr lang="en-US" sz="4000" dirty="0" err="1"/>
              <a:t>EL_outer</a:t>
            </a:r>
            <a:r>
              <a:rPr lang="en-US" sz="4000" dirty="0"/>
              <a:t>[</a:t>
            </a:r>
            <a:r>
              <a:rPr lang="en-US" sz="4000" dirty="0" err="1"/>
              <a:t>EL_cols</a:t>
            </a:r>
            <a:r>
              <a:rPr lang="en-US" sz="4000" dirty="0"/>
              <a:t>].mean().plot(kind='bar',</a:t>
            </a:r>
            <a:r>
              <a:rPr lang="en-US" sz="4000" dirty="0" err="1"/>
              <a:t>figsize</a:t>
            </a:r>
            <a:r>
              <a:rPr lang="en-US" sz="4000" dirty="0"/>
              <a:t>=(14,9))</a:t>
            </a:r>
          </a:p>
          <a:p>
            <a:pPr algn="ctr"/>
            <a:r>
              <a:rPr lang="en-US" sz="4000" dirty="0" err="1"/>
              <a:t>plt.title</a:t>
            </a:r>
            <a:r>
              <a:rPr lang="en-US" sz="4000" dirty="0"/>
              <a:t>(</a:t>
            </a:r>
            <a:r>
              <a:rPr lang="en-US" sz="4000" dirty="0" err="1"/>
              <a:t>f'Expected</a:t>
            </a:r>
            <a:r>
              <a:rPr lang="en-US" sz="4000" dirty="0"/>
              <a:t> Loss Migration: {</a:t>
            </a:r>
            <a:r>
              <a:rPr lang="en-US" sz="4000" dirty="0" err="1"/>
              <a:t>EL_diff</a:t>
            </a:r>
            <a:r>
              <a:rPr lang="en-US" sz="4000" dirty="0"/>
              <a:t>}', </a:t>
            </a:r>
            <a:r>
              <a:rPr lang="en-US" sz="4000" dirty="0" err="1"/>
              <a:t>fontsize</a:t>
            </a:r>
            <a:r>
              <a:rPr lang="en-US" sz="4000" dirty="0"/>
              <a:t>=25)</a:t>
            </a:r>
          </a:p>
          <a:p>
            <a:pPr algn="ctr"/>
            <a:endParaRPr lang="en-US" sz="4000" dirty="0"/>
          </a:p>
          <a:p>
            <a:endParaRPr lang="en-US" sz="16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E7D0CE1-E5DD-3BFE-A002-E7A3AFF1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59" y="3080690"/>
            <a:ext cx="5283199" cy="34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8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Impact of new customers VS existing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F477-1627-4E06-7971-45E2BFAC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551" y="2005781"/>
            <a:ext cx="9486690" cy="34062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So far, I have analyzed data taking into account all the customers: the ones that appear in both periods and the ones appearing only in one of them. How to measure the impact of new customers and existing customers?</a:t>
            </a:r>
          </a:p>
          <a:p>
            <a:r>
              <a:rPr lang="en-US" sz="1800" dirty="0"/>
              <a:t>I will do this by comparing metrics between the '</a:t>
            </a:r>
            <a:r>
              <a:rPr lang="en-US" sz="1800" dirty="0" err="1"/>
              <a:t>merged_inner</a:t>
            </a:r>
            <a:r>
              <a:rPr lang="en-US" sz="1800" dirty="0"/>
              <a:t>' set (containing common customers between the two periods) and the '</a:t>
            </a:r>
            <a:r>
              <a:rPr lang="en-US" sz="1800" dirty="0" err="1"/>
              <a:t>merged_right</a:t>
            </a:r>
            <a:r>
              <a:rPr lang="en-US" sz="1800" dirty="0"/>
              <a:t>' one (containing common customers plus the new customers that appear in period 2).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093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41" y="-164129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Increased Risk Weight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18839-0CB0-D253-5655-526BC04E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84" y="970323"/>
            <a:ext cx="6802332" cy="272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BC829-95BE-A6E0-DADD-3C1E7B5C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84" y="4002541"/>
            <a:ext cx="6802333" cy="27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F40B-ACA8-BA60-47B0-49ECD639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87" y="81161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Expected Loss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D96A718-B15C-6D34-DE81-7818549E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31" y="1551819"/>
            <a:ext cx="4699126" cy="449551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11E5488-6663-6FC4-AF50-A0DAAF7A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03" y="1551819"/>
            <a:ext cx="4992740" cy="44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6790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22303B"/>
      </a:dk2>
      <a:lt2>
        <a:srgbClr val="E8E3E2"/>
      </a:lt2>
      <a:accent1>
        <a:srgbClr val="19AFD4"/>
      </a:accent1>
      <a:accent2>
        <a:srgbClr val="21B594"/>
      </a:accent2>
      <a:accent3>
        <a:srgbClr val="2A73E5"/>
      </a:accent3>
      <a:accent4>
        <a:srgbClr val="D41934"/>
      </a:accent4>
      <a:accent5>
        <a:srgbClr val="E55D2A"/>
      </a:accent5>
      <a:accent6>
        <a:srgbClr val="CE9518"/>
      </a:accent6>
      <a:hlink>
        <a:srgbClr val="BF583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964</Words>
  <Application>Microsoft Macintosh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Neue Haas Grotesk Text Pro</vt:lpstr>
      <vt:lpstr>InterweaveVTI</vt:lpstr>
      <vt:lpstr>Credit Risk Migration</vt:lpstr>
      <vt:lpstr>Importing the datasets and merging them</vt:lpstr>
      <vt:lpstr>Rating migration (all customers)</vt:lpstr>
      <vt:lpstr>Increased Risk Weight</vt:lpstr>
      <vt:lpstr>Increased Risk Weight</vt:lpstr>
      <vt:lpstr>Expected Loss</vt:lpstr>
      <vt:lpstr>Impact of new customers VS existing customers</vt:lpstr>
      <vt:lpstr>Increased Risk Weight</vt:lpstr>
      <vt:lpstr>Expected Loss</vt:lpstr>
      <vt:lpstr>Probability of Default</vt:lpstr>
      <vt:lpstr>Impact of unrated and defaulted customers</vt:lpstr>
      <vt:lpstr>Increased Risk Weight</vt:lpstr>
      <vt:lpstr>Expected Loss</vt:lpstr>
      <vt:lpstr>Probability of Default</vt:lpstr>
      <vt:lpstr>Impact of unrated and defaulted customers</vt:lpstr>
      <vt:lpstr>Which customers have increased/decreased capital consumption the most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Migration</dc:title>
  <dc:creator>Steven Esposito</dc:creator>
  <cp:lastModifiedBy>Steven Esposito</cp:lastModifiedBy>
  <cp:revision>1</cp:revision>
  <dcterms:created xsi:type="dcterms:W3CDTF">2022-07-03T14:37:45Z</dcterms:created>
  <dcterms:modified xsi:type="dcterms:W3CDTF">2022-07-04T10:39:34Z</dcterms:modified>
</cp:coreProperties>
</file>