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0150D-5B54-4FC1-85BC-F07B0E549D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2DCB4-F6EF-4C5D-90B3-C7AA1DFBAAA0}">
      <dgm:prSet/>
      <dgm:spPr>
        <a:solidFill>
          <a:schemeClr val="tx2">
            <a:lumMod val="25000"/>
            <a:lumOff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>
          <a:glow rad="196513">
            <a:schemeClr val="accent1">
              <a:alpha val="40000"/>
            </a:schemeClr>
          </a:glow>
          <a:outerShdw blurRad="50800" dist="106119" dir="8460000" algn="ctr" rotWithShape="0">
            <a:srgbClr val="000000">
              <a:alpha val="43137"/>
            </a:srgbClr>
          </a:outerShdw>
          <a:softEdge rad="58873"/>
        </a:effectLst>
        <a:scene3d>
          <a:camera prst="orthographicFront"/>
          <a:lightRig rig="threePt" dir="t"/>
        </a:scene3d>
        <a:sp3d extrusionH="76200" contourW="12700">
          <a:bevelT w="165100" prst="coolSlant"/>
          <a:bevelB w="165100" prst="coolSlant"/>
          <a:extrusionClr>
            <a:schemeClr val="tx2">
              <a:lumMod val="25000"/>
              <a:lumOff val="75000"/>
            </a:schemeClr>
          </a:extrusionClr>
          <a:contourClr>
            <a:schemeClr val="tx2">
              <a:lumMod val="75000"/>
              <a:lumOff val="25000"/>
            </a:schemeClr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Number of customers that have used all 3 product types:</a:t>
          </a:r>
        </a:p>
      </dgm:t>
    </dgm:pt>
    <dgm:pt modelId="{089AD242-B1C0-41A8-9F6D-692028347E1B}" type="parTrans" cxnId="{0930D439-C246-4FCF-AC75-1AD199AA0C8C}">
      <dgm:prSet/>
      <dgm:spPr/>
      <dgm:t>
        <a:bodyPr/>
        <a:lstStyle/>
        <a:p>
          <a:endParaRPr lang="en-US"/>
        </a:p>
      </dgm:t>
    </dgm:pt>
    <dgm:pt modelId="{F17C3FAA-25CE-4194-86F0-0112590A3E1D}" type="sibTrans" cxnId="{0930D439-C246-4FCF-AC75-1AD199AA0C8C}">
      <dgm:prSet/>
      <dgm:spPr/>
      <dgm:t>
        <a:bodyPr/>
        <a:lstStyle/>
        <a:p>
          <a:endParaRPr lang="en-US"/>
        </a:p>
      </dgm:t>
    </dgm:pt>
    <dgm:pt modelId="{BD7DF94B-72F0-445E-A399-2711852ACF90}">
      <dgm:prSet/>
      <dgm:spPr>
        <a:solidFill>
          <a:schemeClr val="accent1">
            <a:lumMod val="75000"/>
          </a:schemeClr>
        </a:solidFill>
        <a:effectLst>
          <a:outerShdw blurRad="50800" dist="72692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wire_cheque_cash_customers</a:t>
          </a:r>
          <a:r>
            <a:rPr lang="en-US" b="1" dirty="0"/>
            <a:t> = reduce(np.intersect1d, [</a:t>
          </a:r>
          <a:r>
            <a:rPr lang="en-US" b="1" dirty="0" err="1"/>
            <a:t>df_wire.customer_id</a:t>
          </a:r>
          <a:r>
            <a:rPr lang="en-US" b="1" dirty="0"/>
            <a:t>, </a:t>
          </a:r>
          <a:r>
            <a:rPr lang="en-US" b="1" dirty="0" err="1"/>
            <a:t>df_cheque.customer_id</a:t>
          </a:r>
          <a:r>
            <a:rPr lang="en-US" b="1" dirty="0"/>
            <a:t>, </a:t>
          </a:r>
          <a:r>
            <a:rPr lang="en-US" b="1" dirty="0" err="1"/>
            <a:t>df_cash.customer_id</a:t>
          </a:r>
          <a:r>
            <a:rPr lang="en-US" b="1" dirty="0"/>
            <a:t>])
print(</a:t>
          </a:r>
          <a:r>
            <a:rPr lang="en-US" b="1" dirty="0" err="1"/>
            <a:t>len</a:t>
          </a:r>
          <a:r>
            <a:rPr lang="en-US" b="1" dirty="0"/>
            <a:t>(</a:t>
          </a:r>
          <a:r>
            <a:rPr lang="en-US" b="1" dirty="0" err="1"/>
            <a:t>wire_cheque_cash_customers</a:t>
          </a:r>
          <a:r>
            <a:rPr lang="en-US" b="1" dirty="0"/>
            <a:t>))</a:t>
          </a:r>
        </a:p>
        <a:p>
          <a:r>
            <a:rPr lang="en-US" b="1" dirty="0"/>
            <a:t>9934</a:t>
          </a:r>
        </a:p>
      </dgm:t>
    </dgm:pt>
    <dgm:pt modelId="{AA07747E-0B3A-4628-8198-52E27B88F7C5}" type="parTrans" cxnId="{3DE8A805-8448-4F40-A89D-6D546B31609F}">
      <dgm:prSet/>
      <dgm:spPr/>
      <dgm:t>
        <a:bodyPr/>
        <a:lstStyle/>
        <a:p>
          <a:endParaRPr lang="en-US"/>
        </a:p>
      </dgm:t>
    </dgm:pt>
    <dgm:pt modelId="{EBDB670E-76E0-4F73-95C7-13CA0211D9C0}" type="sibTrans" cxnId="{3DE8A805-8448-4F40-A89D-6D546B31609F}">
      <dgm:prSet/>
      <dgm:spPr/>
      <dgm:t>
        <a:bodyPr/>
        <a:lstStyle/>
        <a:p>
          <a:endParaRPr lang="en-US"/>
        </a:p>
      </dgm:t>
    </dgm:pt>
    <dgm:pt modelId="{A4C3C0DB-2DB1-421C-9635-D4DEB6173821}">
      <dgm:prSet/>
      <dgm:spPr>
        <a:solidFill>
          <a:schemeClr val="tx2">
            <a:lumMod val="25000"/>
            <a:lumOff val="75000"/>
          </a:schemeClr>
        </a:solidFill>
        <a:effectLst>
          <a:outerShdw blurRad="50800" dist="4312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66 customers haven’t used at least one transaction method.</a:t>
          </a:r>
        </a:p>
        <a:p>
          <a:r>
            <a:rPr lang="en-US" dirty="0">
              <a:solidFill>
                <a:schemeClr val="tx1"/>
              </a:solidFill>
            </a:rPr>
            <a:t>How many of them have used one product type less than 4 times?</a:t>
          </a:r>
        </a:p>
      </dgm:t>
    </dgm:pt>
    <dgm:pt modelId="{0320F1DA-4A6A-4FBD-A2A5-A80E982FF433}" type="parTrans" cxnId="{88161E49-9C98-4272-8513-67540F96AABF}">
      <dgm:prSet/>
      <dgm:spPr/>
      <dgm:t>
        <a:bodyPr/>
        <a:lstStyle/>
        <a:p>
          <a:endParaRPr lang="en-US"/>
        </a:p>
      </dgm:t>
    </dgm:pt>
    <dgm:pt modelId="{715A75D2-995B-4ABE-B4D4-8F28EB08F385}" type="sibTrans" cxnId="{88161E49-9C98-4272-8513-67540F96AABF}">
      <dgm:prSet/>
      <dgm:spPr/>
      <dgm:t>
        <a:bodyPr/>
        <a:lstStyle/>
        <a:p>
          <a:endParaRPr lang="en-US"/>
        </a:p>
      </dgm:t>
    </dgm:pt>
    <dgm:pt modelId="{7EF581BA-9A1F-44E9-BBC2-FFD86DE994EC}">
      <dgm:prSet/>
      <dgm:spPr>
        <a:solidFill>
          <a:schemeClr val="accent1">
            <a:lumMod val="75000"/>
          </a:schemeClr>
        </a:solidFill>
        <a:effectLst>
          <a:outerShdw blurRad="50800" dist="75807" dir="5400000" algn="ctr" rotWithShape="0">
            <a:srgbClr val="000000">
              <a:alpha val="55289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wire_or_cheque_df.groupby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</a:t>
          </a:r>
          <a:r>
            <a:rPr lang="en-US" b="1" dirty="0" err="1"/>
            <a:t>product_type</a:t>
          </a:r>
          <a:r>
            <a:rPr lang="en-US" b="1" dirty="0"/>
            <a:t>'].</a:t>
          </a:r>
          <a:r>
            <a:rPr lang="en-US" b="1" dirty="0" err="1"/>
            <a:t>value_counts</a:t>
          </a:r>
          <a:r>
            <a:rPr lang="en-US" b="1" dirty="0"/>
            <a:t>().loc[lambda x : x&lt;4]</a:t>
          </a:r>
        </a:p>
        <a:p>
          <a:r>
            <a:rPr lang="en-US" b="1" dirty="0" err="1"/>
            <a:t>wire_or_cash_df.groupby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</a:t>
          </a:r>
          <a:r>
            <a:rPr lang="en-US" b="1" dirty="0" err="1"/>
            <a:t>product_type</a:t>
          </a:r>
          <a:r>
            <a:rPr lang="en-US" b="1" dirty="0"/>
            <a:t>'].</a:t>
          </a:r>
          <a:r>
            <a:rPr lang="en-US" b="1" dirty="0" err="1"/>
            <a:t>value_counts</a:t>
          </a:r>
          <a:r>
            <a:rPr lang="en-US" b="1" dirty="0"/>
            <a:t>().loc[lambda x : x&lt;4]</a:t>
          </a:r>
        </a:p>
        <a:p>
          <a:r>
            <a:rPr lang="en-US" b="1" dirty="0" err="1"/>
            <a:t>cheque_or_cash_df.groupby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</a:t>
          </a:r>
          <a:r>
            <a:rPr lang="en-US" b="1" dirty="0" err="1"/>
            <a:t>product_type</a:t>
          </a:r>
          <a:r>
            <a:rPr lang="en-US" b="1" dirty="0"/>
            <a:t>'].</a:t>
          </a:r>
          <a:r>
            <a:rPr lang="en-US" b="1" dirty="0" err="1"/>
            <a:t>value_counts</a:t>
          </a:r>
          <a:r>
            <a:rPr lang="en-US" b="1" dirty="0"/>
            <a:t>().loc[lambda x : x&lt;4]</a:t>
          </a:r>
        </a:p>
      </dgm:t>
    </dgm:pt>
    <dgm:pt modelId="{1EA620A8-44BB-48E4-A88C-4A38BD390BCA}" type="parTrans" cxnId="{8A30D41E-AD98-41B7-9964-7F4D16B2735A}">
      <dgm:prSet/>
      <dgm:spPr/>
      <dgm:t>
        <a:bodyPr/>
        <a:lstStyle/>
        <a:p>
          <a:endParaRPr lang="en-US"/>
        </a:p>
      </dgm:t>
    </dgm:pt>
    <dgm:pt modelId="{94E34381-00D1-4CD7-9EC8-52EA5847EDC3}" type="sibTrans" cxnId="{8A30D41E-AD98-41B7-9964-7F4D16B2735A}">
      <dgm:prSet/>
      <dgm:spPr/>
      <dgm:t>
        <a:bodyPr/>
        <a:lstStyle/>
        <a:p>
          <a:endParaRPr lang="en-US"/>
        </a:p>
      </dgm:t>
    </dgm:pt>
    <dgm:pt modelId="{1F2243FC-5063-134C-9A71-2C367CFB84CE}">
      <dgm:prSet custT="1"/>
      <dgm:spPr>
        <a:solidFill>
          <a:schemeClr val="accent1">
            <a:lumMod val="75000"/>
          </a:schemeClr>
        </a:solidFill>
        <a:effectLst>
          <a:outerShdw blurRad="50800" dist="95371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b="1" dirty="0"/>
            <a:t>wire_or_cheque_df = df[df['customer_id'].isin(wire_or_cheque)]
wire_or_cash_df = df[df['customer_id'].isin(wire_or_cash)]
cheque_or_cash_df = df[df['customer_id'].isin(cheque_or_cash)]</a:t>
          </a:r>
        </a:p>
      </dgm:t>
    </dgm:pt>
    <dgm:pt modelId="{A5D44049-F09E-2D4E-9569-3067DCD4F36F}" type="parTrans" cxnId="{A13798A5-8CF5-614A-B001-D7BF23516E7F}">
      <dgm:prSet/>
      <dgm:spPr/>
      <dgm:t>
        <a:bodyPr/>
        <a:lstStyle/>
        <a:p>
          <a:endParaRPr lang="en-US"/>
        </a:p>
      </dgm:t>
    </dgm:pt>
    <dgm:pt modelId="{986091E5-3401-594D-AB05-F4BA15A6C017}" type="sibTrans" cxnId="{A13798A5-8CF5-614A-B001-D7BF23516E7F}">
      <dgm:prSet/>
      <dgm:spPr/>
      <dgm:t>
        <a:bodyPr/>
        <a:lstStyle/>
        <a:p>
          <a:endParaRPr lang="en-US"/>
        </a:p>
      </dgm:t>
    </dgm:pt>
    <dgm:pt modelId="{CB51B7DA-BAED-DE43-9BED-055CDBC9CD24}">
      <dgm:prSet/>
      <dgm:spPr>
        <a:solidFill>
          <a:schemeClr val="accent1">
            <a:lumMod val="75000"/>
          </a:schemeClr>
        </a:solidFill>
        <a:effectLst>
          <a:outerShdw blurRad="50800" dist="64087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less_than_four_trans = [1223, 1467, 5936, 8244, 8816, 41, 3400, 3692, 4272, 8643]</a:t>
          </a:r>
        </a:p>
      </dgm:t>
    </dgm:pt>
    <dgm:pt modelId="{86B55E11-6BBA-3F45-842A-B20CE3516999}" type="parTrans" cxnId="{A5D75D3F-EFF3-034E-802C-42ED28974E9D}">
      <dgm:prSet/>
      <dgm:spPr/>
      <dgm:t>
        <a:bodyPr/>
        <a:lstStyle/>
        <a:p>
          <a:endParaRPr lang="en-US"/>
        </a:p>
      </dgm:t>
    </dgm:pt>
    <dgm:pt modelId="{EF01FBCD-BD60-D84F-AD60-5F9B67202494}" type="sibTrans" cxnId="{A5D75D3F-EFF3-034E-802C-42ED28974E9D}">
      <dgm:prSet/>
      <dgm:spPr/>
      <dgm:t>
        <a:bodyPr/>
        <a:lstStyle/>
        <a:p>
          <a:endParaRPr lang="en-US"/>
        </a:p>
      </dgm:t>
    </dgm:pt>
    <dgm:pt modelId="{EC3B8378-E3D9-E94E-B4F8-2C6DBB1EC8F5}" type="pres">
      <dgm:prSet presAssocID="{1F40150D-5B54-4FC1-85BC-F07B0E549DC7}" presName="Name0" presStyleCnt="0">
        <dgm:presLayoutVars>
          <dgm:dir/>
          <dgm:resizeHandles val="exact"/>
        </dgm:presLayoutVars>
      </dgm:prSet>
      <dgm:spPr/>
    </dgm:pt>
    <dgm:pt modelId="{50308FB2-24F6-DC48-8388-82247C4D0D9A}" type="pres">
      <dgm:prSet presAssocID="{2842DCB4-F6EF-4C5D-90B3-C7AA1DFBAAA0}" presName="node" presStyleLbl="node1" presStyleIdx="0" presStyleCnt="6" custScaleX="219389" custScaleY="200292">
        <dgm:presLayoutVars>
          <dgm:bulletEnabled val="1"/>
        </dgm:presLayoutVars>
      </dgm:prSet>
      <dgm:spPr/>
    </dgm:pt>
    <dgm:pt modelId="{5E68AD23-E31F-124B-BFEA-E41E2A106F2D}" type="pres">
      <dgm:prSet presAssocID="{F17C3FAA-25CE-4194-86F0-0112590A3E1D}" presName="sibTrans" presStyleLbl="sibTrans1D1" presStyleIdx="0" presStyleCnt="5"/>
      <dgm:spPr/>
    </dgm:pt>
    <dgm:pt modelId="{17BC589F-9703-184A-ADB7-9A89FCA3CFAC}" type="pres">
      <dgm:prSet presAssocID="{F17C3FAA-25CE-4194-86F0-0112590A3E1D}" presName="connectorText" presStyleLbl="sibTrans1D1" presStyleIdx="0" presStyleCnt="5"/>
      <dgm:spPr/>
    </dgm:pt>
    <dgm:pt modelId="{5C005C4D-73DC-C244-AC40-766A77F9978E}" type="pres">
      <dgm:prSet presAssocID="{BD7DF94B-72F0-445E-A399-2711852ACF90}" presName="node" presStyleLbl="node1" presStyleIdx="1" presStyleCnt="6" custScaleX="224202" custScaleY="203645">
        <dgm:presLayoutVars>
          <dgm:bulletEnabled val="1"/>
        </dgm:presLayoutVars>
      </dgm:prSet>
      <dgm:spPr/>
    </dgm:pt>
    <dgm:pt modelId="{44C8ECC1-AFE0-8943-A1FF-17F118273E68}" type="pres">
      <dgm:prSet presAssocID="{EBDB670E-76E0-4F73-95C7-13CA0211D9C0}" presName="sibTrans" presStyleLbl="sibTrans1D1" presStyleIdx="1" presStyleCnt="5"/>
      <dgm:spPr/>
    </dgm:pt>
    <dgm:pt modelId="{E854798A-1A77-5F45-9D7F-A2EAFA34A541}" type="pres">
      <dgm:prSet presAssocID="{EBDB670E-76E0-4F73-95C7-13CA0211D9C0}" presName="connectorText" presStyleLbl="sibTrans1D1" presStyleIdx="1" presStyleCnt="5"/>
      <dgm:spPr/>
    </dgm:pt>
    <dgm:pt modelId="{0D46EC33-A5E0-034F-93C7-9C76EF03CB7F}" type="pres">
      <dgm:prSet presAssocID="{A4C3C0DB-2DB1-421C-9635-D4DEB6173821}" presName="node" presStyleLbl="node1" presStyleIdx="2" presStyleCnt="6" custScaleX="229808" custScaleY="196608" custLinFactNeighborX="-1117" custLinFactNeighborY="1068">
        <dgm:presLayoutVars>
          <dgm:bulletEnabled val="1"/>
        </dgm:presLayoutVars>
      </dgm:prSet>
      <dgm:spPr/>
    </dgm:pt>
    <dgm:pt modelId="{3715CFAB-DCA8-0C4D-8A13-5F2602EDB623}" type="pres">
      <dgm:prSet presAssocID="{715A75D2-995B-4ABE-B4D4-8F28EB08F385}" presName="sibTrans" presStyleLbl="sibTrans1D1" presStyleIdx="2" presStyleCnt="5"/>
      <dgm:spPr/>
    </dgm:pt>
    <dgm:pt modelId="{A3686F45-F11E-0A4C-902E-B47BAF3EFC92}" type="pres">
      <dgm:prSet presAssocID="{715A75D2-995B-4ABE-B4D4-8F28EB08F385}" presName="connectorText" presStyleLbl="sibTrans1D1" presStyleIdx="2" presStyleCnt="5"/>
      <dgm:spPr/>
    </dgm:pt>
    <dgm:pt modelId="{7F94E4FA-F566-6044-AB91-7484FC91D57F}" type="pres">
      <dgm:prSet presAssocID="{1F2243FC-5063-134C-9A71-2C367CFB84CE}" presName="node" presStyleLbl="node1" presStyleIdx="3" presStyleCnt="6" custScaleX="193737" custScaleY="162992">
        <dgm:presLayoutVars>
          <dgm:bulletEnabled val="1"/>
        </dgm:presLayoutVars>
      </dgm:prSet>
      <dgm:spPr/>
    </dgm:pt>
    <dgm:pt modelId="{66B66FC2-896C-1D48-AC55-328796C6CACB}" type="pres">
      <dgm:prSet presAssocID="{986091E5-3401-594D-AB05-F4BA15A6C017}" presName="sibTrans" presStyleLbl="sibTrans1D1" presStyleIdx="3" presStyleCnt="5"/>
      <dgm:spPr/>
    </dgm:pt>
    <dgm:pt modelId="{B2446E89-0268-6B46-ADB5-24689D85BA24}" type="pres">
      <dgm:prSet presAssocID="{986091E5-3401-594D-AB05-F4BA15A6C017}" presName="connectorText" presStyleLbl="sibTrans1D1" presStyleIdx="3" presStyleCnt="5"/>
      <dgm:spPr/>
    </dgm:pt>
    <dgm:pt modelId="{3C04016F-BA72-0443-896C-13E4415C550C}" type="pres">
      <dgm:prSet presAssocID="{7EF581BA-9A1F-44E9-BBC2-FFD86DE994EC}" presName="node" presStyleLbl="node1" presStyleIdx="4" presStyleCnt="6" custScaleX="514110" custScaleY="133779">
        <dgm:presLayoutVars>
          <dgm:bulletEnabled val="1"/>
        </dgm:presLayoutVars>
      </dgm:prSet>
      <dgm:spPr/>
    </dgm:pt>
    <dgm:pt modelId="{E058B955-9D3A-EB49-983A-7D4134718FBA}" type="pres">
      <dgm:prSet presAssocID="{94E34381-00D1-4CD7-9EC8-52EA5847EDC3}" presName="sibTrans" presStyleLbl="sibTrans1D1" presStyleIdx="4" presStyleCnt="5"/>
      <dgm:spPr/>
    </dgm:pt>
    <dgm:pt modelId="{B5ECD77C-E541-A142-8EB9-BD00F326EF3F}" type="pres">
      <dgm:prSet presAssocID="{94E34381-00D1-4CD7-9EC8-52EA5847EDC3}" presName="connectorText" presStyleLbl="sibTrans1D1" presStyleIdx="4" presStyleCnt="5"/>
      <dgm:spPr/>
    </dgm:pt>
    <dgm:pt modelId="{FDDC70EC-2396-0541-A7F5-B80773AADDA8}" type="pres">
      <dgm:prSet presAssocID="{CB51B7DA-BAED-DE43-9BED-055CDBC9CD24}" presName="node" presStyleLbl="node1" presStyleIdx="5" presStyleCnt="6" custScaleX="621552" custScaleY="145207">
        <dgm:presLayoutVars>
          <dgm:bulletEnabled val="1"/>
        </dgm:presLayoutVars>
      </dgm:prSet>
      <dgm:spPr/>
    </dgm:pt>
  </dgm:ptLst>
  <dgm:cxnLst>
    <dgm:cxn modelId="{9F268602-9C15-964E-AC30-25434EEEC6CA}" type="presOf" srcId="{A4C3C0DB-2DB1-421C-9635-D4DEB6173821}" destId="{0D46EC33-A5E0-034F-93C7-9C76EF03CB7F}" srcOrd="0" destOrd="0" presId="urn:microsoft.com/office/officeart/2016/7/layout/RepeatingBendingProcessNew"/>
    <dgm:cxn modelId="{BB745803-9658-8D4A-AC6F-3A8F9F926410}" type="presOf" srcId="{F17C3FAA-25CE-4194-86F0-0112590A3E1D}" destId="{17BC589F-9703-184A-ADB7-9A89FCA3CFAC}" srcOrd="1" destOrd="0" presId="urn:microsoft.com/office/officeart/2016/7/layout/RepeatingBendingProcessNew"/>
    <dgm:cxn modelId="{3DE8A805-8448-4F40-A89D-6D546B31609F}" srcId="{1F40150D-5B54-4FC1-85BC-F07B0E549DC7}" destId="{BD7DF94B-72F0-445E-A399-2711852ACF90}" srcOrd="1" destOrd="0" parTransId="{AA07747E-0B3A-4628-8198-52E27B88F7C5}" sibTransId="{EBDB670E-76E0-4F73-95C7-13CA0211D9C0}"/>
    <dgm:cxn modelId="{4CCD0C11-E3E3-BF43-BAD9-F1BC0FDD7441}" type="presOf" srcId="{986091E5-3401-594D-AB05-F4BA15A6C017}" destId="{B2446E89-0268-6B46-ADB5-24689D85BA24}" srcOrd="1" destOrd="0" presId="urn:microsoft.com/office/officeart/2016/7/layout/RepeatingBendingProcessNew"/>
    <dgm:cxn modelId="{9A35B41D-F69E-7949-8FAB-C27A67D301AB}" type="presOf" srcId="{94E34381-00D1-4CD7-9EC8-52EA5847EDC3}" destId="{B5ECD77C-E541-A142-8EB9-BD00F326EF3F}" srcOrd="1" destOrd="0" presId="urn:microsoft.com/office/officeart/2016/7/layout/RepeatingBendingProcessNew"/>
    <dgm:cxn modelId="{8A30D41E-AD98-41B7-9964-7F4D16B2735A}" srcId="{1F40150D-5B54-4FC1-85BC-F07B0E549DC7}" destId="{7EF581BA-9A1F-44E9-BBC2-FFD86DE994EC}" srcOrd="4" destOrd="0" parTransId="{1EA620A8-44BB-48E4-A88C-4A38BD390BCA}" sibTransId="{94E34381-00D1-4CD7-9EC8-52EA5847EDC3}"/>
    <dgm:cxn modelId="{FDA5FA28-3446-E84A-AA07-6483F0E9E864}" type="presOf" srcId="{BD7DF94B-72F0-445E-A399-2711852ACF90}" destId="{5C005C4D-73DC-C244-AC40-766A77F9978E}" srcOrd="0" destOrd="0" presId="urn:microsoft.com/office/officeart/2016/7/layout/RepeatingBendingProcessNew"/>
    <dgm:cxn modelId="{0930D439-C246-4FCF-AC75-1AD199AA0C8C}" srcId="{1F40150D-5B54-4FC1-85BC-F07B0E549DC7}" destId="{2842DCB4-F6EF-4C5D-90B3-C7AA1DFBAAA0}" srcOrd="0" destOrd="0" parTransId="{089AD242-B1C0-41A8-9F6D-692028347E1B}" sibTransId="{F17C3FAA-25CE-4194-86F0-0112590A3E1D}"/>
    <dgm:cxn modelId="{A5D75D3F-EFF3-034E-802C-42ED28974E9D}" srcId="{1F40150D-5B54-4FC1-85BC-F07B0E549DC7}" destId="{CB51B7DA-BAED-DE43-9BED-055CDBC9CD24}" srcOrd="5" destOrd="0" parTransId="{86B55E11-6BBA-3F45-842A-B20CE3516999}" sibTransId="{EF01FBCD-BD60-D84F-AD60-5F9B67202494}"/>
    <dgm:cxn modelId="{20859045-4C6A-1F40-9DA3-B8264812B02E}" type="presOf" srcId="{715A75D2-995B-4ABE-B4D4-8F28EB08F385}" destId="{A3686F45-F11E-0A4C-902E-B47BAF3EFC92}" srcOrd="1" destOrd="0" presId="urn:microsoft.com/office/officeart/2016/7/layout/RepeatingBendingProcessNew"/>
    <dgm:cxn modelId="{FD711249-B5DD-AB4B-9067-D2F4AE348C65}" type="presOf" srcId="{1F2243FC-5063-134C-9A71-2C367CFB84CE}" destId="{7F94E4FA-F566-6044-AB91-7484FC91D57F}" srcOrd="0" destOrd="0" presId="urn:microsoft.com/office/officeart/2016/7/layout/RepeatingBendingProcessNew"/>
    <dgm:cxn modelId="{88161E49-9C98-4272-8513-67540F96AABF}" srcId="{1F40150D-5B54-4FC1-85BC-F07B0E549DC7}" destId="{A4C3C0DB-2DB1-421C-9635-D4DEB6173821}" srcOrd="2" destOrd="0" parTransId="{0320F1DA-4A6A-4FBD-A2A5-A80E982FF433}" sibTransId="{715A75D2-995B-4ABE-B4D4-8F28EB08F385}"/>
    <dgm:cxn modelId="{46584852-0889-3044-8074-F56AB3C1C559}" type="presOf" srcId="{94E34381-00D1-4CD7-9EC8-52EA5847EDC3}" destId="{E058B955-9D3A-EB49-983A-7D4134718FBA}" srcOrd="0" destOrd="0" presId="urn:microsoft.com/office/officeart/2016/7/layout/RepeatingBendingProcessNew"/>
    <dgm:cxn modelId="{249BAD7A-4C68-D444-992C-14A299CCFC3D}" type="presOf" srcId="{CB51B7DA-BAED-DE43-9BED-055CDBC9CD24}" destId="{FDDC70EC-2396-0541-A7F5-B80773AADDA8}" srcOrd="0" destOrd="0" presId="urn:microsoft.com/office/officeart/2016/7/layout/RepeatingBendingProcessNew"/>
    <dgm:cxn modelId="{7A5B267E-15B3-FA46-B58C-EB1BA1917439}" type="presOf" srcId="{1F40150D-5B54-4FC1-85BC-F07B0E549DC7}" destId="{EC3B8378-E3D9-E94E-B4F8-2C6DBB1EC8F5}" srcOrd="0" destOrd="0" presId="urn:microsoft.com/office/officeart/2016/7/layout/RepeatingBendingProcessNew"/>
    <dgm:cxn modelId="{0F359995-B8AB-FF43-9A33-C02E046C5A27}" type="presOf" srcId="{EBDB670E-76E0-4F73-95C7-13CA0211D9C0}" destId="{44C8ECC1-AFE0-8943-A1FF-17F118273E68}" srcOrd="0" destOrd="0" presId="urn:microsoft.com/office/officeart/2016/7/layout/RepeatingBendingProcessNew"/>
    <dgm:cxn modelId="{44B9BA9F-0906-2E4B-B4D9-13603B87E9DF}" type="presOf" srcId="{2842DCB4-F6EF-4C5D-90B3-C7AA1DFBAAA0}" destId="{50308FB2-24F6-DC48-8388-82247C4D0D9A}" srcOrd="0" destOrd="0" presId="urn:microsoft.com/office/officeart/2016/7/layout/RepeatingBendingProcessNew"/>
    <dgm:cxn modelId="{A13798A5-8CF5-614A-B001-D7BF23516E7F}" srcId="{1F40150D-5B54-4FC1-85BC-F07B0E549DC7}" destId="{1F2243FC-5063-134C-9A71-2C367CFB84CE}" srcOrd="3" destOrd="0" parTransId="{A5D44049-F09E-2D4E-9569-3067DCD4F36F}" sibTransId="{986091E5-3401-594D-AB05-F4BA15A6C017}"/>
    <dgm:cxn modelId="{F87F37B1-6ED7-C04D-8858-9432D736BBF5}" type="presOf" srcId="{7EF581BA-9A1F-44E9-BBC2-FFD86DE994EC}" destId="{3C04016F-BA72-0443-896C-13E4415C550C}" srcOrd="0" destOrd="0" presId="urn:microsoft.com/office/officeart/2016/7/layout/RepeatingBendingProcessNew"/>
    <dgm:cxn modelId="{566E73B2-F2FB-C34B-8E6E-3F7B8DCC3AEC}" type="presOf" srcId="{715A75D2-995B-4ABE-B4D4-8F28EB08F385}" destId="{3715CFAB-DCA8-0C4D-8A13-5F2602EDB623}" srcOrd="0" destOrd="0" presId="urn:microsoft.com/office/officeart/2016/7/layout/RepeatingBendingProcessNew"/>
    <dgm:cxn modelId="{60B01EEA-F64F-DF46-9184-92BC98EE43C1}" type="presOf" srcId="{986091E5-3401-594D-AB05-F4BA15A6C017}" destId="{66B66FC2-896C-1D48-AC55-328796C6CACB}" srcOrd="0" destOrd="0" presId="urn:microsoft.com/office/officeart/2016/7/layout/RepeatingBendingProcessNew"/>
    <dgm:cxn modelId="{282617EB-B4F2-154D-8348-3F8620DEF9C6}" type="presOf" srcId="{F17C3FAA-25CE-4194-86F0-0112590A3E1D}" destId="{5E68AD23-E31F-124B-BFEA-E41E2A106F2D}" srcOrd="0" destOrd="0" presId="urn:microsoft.com/office/officeart/2016/7/layout/RepeatingBendingProcessNew"/>
    <dgm:cxn modelId="{341FD8F3-5DBD-8944-97C7-E5508147D5B4}" type="presOf" srcId="{EBDB670E-76E0-4F73-95C7-13CA0211D9C0}" destId="{E854798A-1A77-5F45-9D7F-A2EAFA34A541}" srcOrd="1" destOrd="0" presId="urn:microsoft.com/office/officeart/2016/7/layout/RepeatingBendingProcessNew"/>
    <dgm:cxn modelId="{7E6E49B6-2BD0-5A42-B783-C8B9DF973D97}" type="presParOf" srcId="{EC3B8378-E3D9-E94E-B4F8-2C6DBB1EC8F5}" destId="{50308FB2-24F6-DC48-8388-82247C4D0D9A}" srcOrd="0" destOrd="0" presId="urn:microsoft.com/office/officeart/2016/7/layout/RepeatingBendingProcessNew"/>
    <dgm:cxn modelId="{C3B6BA1F-9A2E-4C44-B953-F86F3C3B2679}" type="presParOf" srcId="{EC3B8378-E3D9-E94E-B4F8-2C6DBB1EC8F5}" destId="{5E68AD23-E31F-124B-BFEA-E41E2A106F2D}" srcOrd="1" destOrd="0" presId="urn:microsoft.com/office/officeart/2016/7/layout/RepeatingBendingProcessNew"/>
    <dgm:cxn modelId="{6A94C74C-44B1-114B-BA3F-2CB29228406E}" type="presParOf" srcId="{5E68AD23-E31F-124B-BFEA-E41E2A106F2D}" destId="{17BC589F-9703-184A-ADB7-9A89FCA3CFAC}" srcOrd="0" destOrd="0" presId="urn:microsoft.com/office/officeart/2016/7/layout/RepeatingBendingProcessNew"/>
    <dgm:cxn modelId="{7A68270B-FCE7-9E42-B071-15ED441A152E}" type="presParOf" srcId="{EC3B8378-E3D9-E94E-B4F8-2C6DBB1EC8F5}" destId="{5C005C4D-73DC-C244-AC40-766A77F9978E}" srcOrd="2" destOrd="0" presId="urn:microsoft.com/office/officeart/2016/7/layout/RepeatingBendingProcessNew"/>
    <dgm:cxn modelId="{3568AAA7-B5D7-5E40-BAF5-2A0AF7A3EC28}" type="presParOf" srcId="{EC3B8378-E3D9-E94E-B4F8-2C6DBB1EC8F5}" destId="{44C8ECC1-AFE0-8943-A1FF-17F118273E68}" srcOrd="3" destOrd="0" presId="urn:microsoft.com/office/officeart/2016/7/layout/RepeatingBendingProcessNew"/>
    <dgm:cxn modelId="{289BBCE8-6D6B-3343-A056-B4DDE279A619}" type="presParOf" srcId="{44C8ECC1-AFE0-8943-A1FF-17F118273E68}" destId="{E854798A-1A77-5F45-9D7F-A2EAFA34A541}" srcOrd="0" destOrd="0" presId="urn:microsoft.com/office/officeart/2016/7/layout/RepeatingBendingProcessNew"/>
    <dgm:cxn modelId="{D7225224-15B3-4240-A9CE-75CCE22CB348}" type="presParOf" srcId="{EC3B8378-E3D9-E94E-B4F8-2C6DBB1EC8F5}" destId="{0D46EC33-A5E0-034F-93C7-9C76EF03CB7F}" srcOrd="4" destOrd="0" presId="urn:microsoft.com/office/officeart/2016/7/layout/RepeatingBendingProcessNew"/>
    <dgm:cxn modelId="{E664C41A-5402-5F44-84E2-5DF224EDD102}" type="presParOf" srcId="{EC3B8378-E3D9-E94E-B4F8-2C6DBB1EC8F5}" destId="{3715CFAB-DCA8-0C4D-8A13-5F2602EDB623}" srcOrd="5" destOrd="0" presId="urn:microsoft.com/office/officeart/2016/7/layout/RepeatingBendingProcessNew"/>
    <dgm:cxn modelId="{7A98E676-3F77-354B-9465-704C471998DB}" type="presParOf" srcId="{3715CFAB-DCA8-0C4D-8A13-5F2602EDB623}" destId="{A3686F45-F11E-0A4C-902E-B47BAF3EFC92}" srcOrd="0" destOrd="0" presId="urn:microsoft.com/office/officeart/2016/7/layout/RepeatingBendingProcessNew"/>
    <dgm:cxn modelId="{43B629C4-DC30-7F4E-BB95-45B8DCDCB3E7}" type="presParOf" srcId="{EC3B8378-E3D9-E94E-B4F8-2C6DBB1EC8F5}" destId="{7F94E4FA-F566-6044-AB91-7484FC91D57F}" srcOrd="6" destOrd="0" presId="urn:microsoft.com/office/officeart/2016/7/layout/RepeatingBendingProcessNew"/>
    <dgm:cxn modelId="{4D696D96-444B-B541-9ACE-1D9A33C3894C}" type="presParOf" srcId="{EC3B8378-E3D9-E94E-B4F8-2C6DBB1EC8F5}" destId="{66B66FC2-896C-1D48-AC55-328796C6CACB}" srcOrd="7" destOrd="0" presId="urn:microsoft.com/office/officeart/2016/7/layout/RepeatingBendingProcessNew"/>
    <dgm:cxn modelId="{04F77823-CF17-7241-BB7E-8E08743C2B2A}" type="presParOf" srcId="{66B66FC2-896C-1D48-AC55-328796C6CACB}" destId="{B2446E89-0268-6B46-ADB5-24689D85BA24}" srcOrd="0" destOrd="0" presId="urn:microsoft.com/office/officeart/2016/7/layout/RepeatingBendingProcessNew"/>
    <dgm:cxn modelId="{1208C907-6509-364E-9D33-77997BE72D30}" type="presParOf" srcId="{EC3B8378-E3D9-E94E-B4F8-2C6DBB1EC8F5}" destId="{3C04016F-BA72-0443-896C-13E4415C550C}" srcOrd="8" destOrd="0" presId="urn:microsoft.com/office/officeart/2016/7/layout/RepeatingBendingProcessNew"/>
    <dgm:cxn modelId="{368A4FAE-7DF8-6B42-90E3-187D1ABD3E92}" type="presParOf" srcId="{EC3B8378-E3D9-E94E-B4F8-2C6DBB1EC8F5}" destId="{E058B955-9D3A-EB49-983A-7D4134718FBA}" srcOrd="9" destOrd="0" presId="urn:microsoft.com/office/officeart/2016/7/layout/RepeatingBendingProcessNew"/>
    <dgm:cxn modelId="{05C98000-5A9B-2244-A997-63C7FE44AEBB}" type="presParOf" srcId="{E058B955-9D3A-EB49-983A-7D4134718FBA}" destId="{B5ECD77C-E541-A142-8EB9-BD00F326EF3F}" srcOrd="0" destOrd="0" presId="urn:microsoft.com/office/officeart/2016/7/layout/RepeatingBendingProcessNew"/>
    <dgm:cxn modelId="{443601B6-412F-B742-9863-7C2F351B6AFA}" type="presParOf" srcId="{EC3B8378-E3D9-E94E-B4F8-2C6DBB1EC8F5}" destId="{FDDC70EC-2396-0541-A7F5-B80773AADDA8}" srcOrd="10" destOrd="0" presId="urn:microsoft.com/office/officeart/2016/7/layout/RepeatingBendingProcessNew"/>
  </dgm:cxnLst>
  <dgm:bg>
    <a:noFill/>
    <a:effectLst>
      <a:glow rad="63500">
        <a:schemeClr val="accent1">
          <a:satMod val="175000"/>
          <a:alpha val="40000"/>
        </a:schemeClr>
      </a:glow>
      <a:outerShdw blurRad="50800" dist="50800" algn="ctr" rotWithShape="0">
        <a:srgbClr val="000000">
          <a:alpha val="43137"/>
        </a:srgbClr>
      </a:outerShd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0150D-5B54-4FC1-85BC-F07B0E549D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2DCB4-F6EF-4C5D-90B3-C7AA1DFBAAA0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Customers</a:t>
          </a:r>
          <a:r>
            <a:rPr lang="en-US" baseline="0" dirty="0">
              <a:solidFill>
                <a:schemeClr val="tx1"/>
              </a:solidFill>
            </a:rPr>
            <a:t> that made one transaction to one country and more than 10 to another country.</a:t>
          </a:r>
          <a:endParaRPr lang="en-US" dirty="0">
            <a:solidFill>
              <a:schemeClr val="tx1"/>
            </a:solidFill>
          </a:endParaRPr>
        </a:p>
      </dgm:t>
    </dgm:pt>
    <dgm:pt modelId="{089AD242-B1C0-41A8-9F6D-692028347E1B}" type="parTrans" cxnId="{0930D439-C246-4FCF-AC75-1AD199AA0C8C}">
      <dgm:prSet/>
      <dgm:spPr/>
      <dgm:t>
        <a:bodyPr/>
        <a:lstStyle/>
        <a:p>
          <a:endParaRPr lang="en-US"/>
        </a:p>
      </dgm:t>
    </dgm:pt>
    <dgm:pt modelId="{F17C3FAA-25CE-4194-86F0-0112590A3E1D}" type="sibTrans" cxnId="{0930D439-C246-4FCF-AC75-1AD199AA0C8C}">
      <dgm:prSet/>
      <dgm:spPr/>
      <dgm:t>
        <a:bodyPr/>
        <a:lstStyle/>
        <a:p>
          <a:endParaRPr lang="en-US"/>
        </a:p>
      </dgm:t>
    </dgm:pt>
    <dgm:pt modelId="{BD7DF94B-72F0-445E-A399-2711852ACF90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one_trans_per_country</a:t>
          </a:r>
          <a:r>
            <a:rPr lang="en-US" b="1" dirty="0"/>
            <a:t> = </a:t>
          </a:r>
          <a:r>
            <a:rPr lang="en-US" b="1" dirty="0" err="1"/>
            <a:t>df.groupby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')['CPCC'].</a:t>
          </a:r>
          <a:r>
            <a:rPr lang="en-US" b="1" dirty="0" err="1"/>
            <a:t>value_counts</a:t>
          </a:r>
          <a:r>
            <a:rPr lang="en-US" b="1" dirty="0"/>
            <a:t>().loc[lambda x : x&lt;2]</a:t>
          </a:r>
        </a:p>
        <a:p>
          <a:r>
            <a:rPr lang="en-US" b="1" dirty="0" err="1"/>
            <a:t>tenplus_trans_per_country</a:t>
          </a:r>
          <a:r>
            <a:rPr lang="en-US" b="1" dirty="0"/>
            <a:t> = </a:t>
          </a:r>
          <a:r>
            <a:rPr lang="en-US" b="1" dirty="0" err="1"/>
            <a:t>df.groupby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')['CPCC'].</a:t>
          </a:r>
          <a:r>
            <a:rPr lang="en-US" b="1" dirty="0" err="1"/>
            <a:t>value_counts</a:t>
          </a:r>
          <a:r>
            <a:rPr lang="en-US" b="1" dirty="0"/>
            <a:t>().loc[lambda x : x&gt;10]</a:t>
          </a:r>
        </a:p>
        <a:p>
          <a:endParaRPr lang="en-US" b="1" dirty="0"/>
        </a:p>
        <a:p>
          <a:r>
            <a:rPr lang="en-US" b="1" dirty="0" err="1"/>
            <a:t>one_and_tenplus_trans</a:t>
          </a:r>
          <a:r>
            <a:rPr lang="en-US" b="1" dirty="0"/>
            <a:t> = reduce(np.intersect1d, [</a:t>
          </a:r>
          <a:r>
            <a:rPr lang="en-US" b="1" dirty="0" err="1"/>
            <a:t>one_trans_per_country.customer_id</a:t>
          </a:r>
          <a:r>
            <a:rPr lang="en-US" b="1" dirty="0"/>
            <a:t>, </a:t>
          </a:r>
          <a:r>
            <a:rPr lang="en-US" b="1" dirty="0" err="1"/>
            <a:t>tenplus_trans_per_country.customer_id</a:t>
          </a:r>
          <a:r>
            <a:rPr lang="en-US" b="1" dirty="0"/>
            <a:t>])</a:t>
          </a:r>
        </a:p>
      </dgm:t>
    </dgm:pt>
    <dgm:pt modelId="{AA07747E-0B3A-4628-8198-52E27B88F7C5}" type="parTrans" cxnId="{3DE8A805-8448-4F40-A89D-6D546B31609F}">
      <dgm:prSet/>
      <dgm:spPr/>
      <dgm:t>
        <a:bodyPr/>
        <a:lstStyle/>
        <a:p>
          <a:endParaRPr lang="en-US"/>
        </a:p>
      </dgm:t>
    </dgm:pt>
    <dgm:pt modelId="{EBDB670E-76E0-4F73-95C7-13CA0211D9C0}" type="sibTrans" cxnId="{3DE8A805-8448-4F40-A89D-6D546B31609F}">
      <dgm:prSet/>
      <dgm:spPr/>
      <dgm:t>
        <a:bodyPr/>
        <a:lstStyle/>
        <a:p>
          <a:endParaRPr lang="en-US"/>
        </a:p>
      </dgm:t>
    </dgm:pt>
    <dgm:pt modelId="{1F2243FC-5063-134C-9A71-2C367CFB84CE}">
      <dgm:prSet custT="1"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b="0" i="0" u="none" dirty="0">
              <a:solidFill>
                <a:schemeClr val="tx1"/>
              </a:solidFill>
            </a:rPr>
            <a:t>Customers who made only 1 debit transaction to one country, but more than 10 credit transactions to a different one (and </a:t>
          </a:r>
          <a:r>
            <a:rPr lang="en-US" sz="1200" b="0" i="0" u="none" dirty="0" err="1">
              <a:solidFill>
                <a:schemeClr val="tx1"/>
              </a:solidFill>
            </a:rPr>
            <a:t>viceversa</a:t>
          </a:r>
          <a:r>
            <a:rPr lang="en-US" sz="1200" b="0" i="0" u="none" dirty="0">
              <a:solidFill>
                <a:schemeClr val="tx1"/>
              </a:solidFill>
            </a:rPr>
            <a:t>)</a:t>
          </a:r>
          <a:endParaRPr lang="en-US" sz="1200" dirty="0">
            <a:solidFill>
              <a:schemeClr val="tx1"/>
            </a:solidFill>
          </a:endParaRPr>
        </a:p>
      </dgm:t>
    </dgm:pt>
    <dgm:pt modelId="{A5D44049-F09E-2D4E-9569-3067DCD4F36F}" type="parTrans" cxnId="{A13798A5-8CF5-614A-B001-D7BF23516E7F}">
      <dgm:prSet/>
      <dgm:spPr/>
      <dgm:t>
        <a:bodyPr/>
        <a:lstStyle/>
        <a:p>
          <a:endParaRPr lang="en-US"/>
        </a:p>
      </dgm:t>
    </dgm:pt>
    <dgm:pt modelId="{986091E5-3401-594D-AB05-F4BA15A6C017}" type="sibTrans" cxnId="{A13798A5-8CF5-614A-B001-D7BF23516E7F}">
      <dgm:prSet/>
      <dgm:spPr/>
      <dgm:t>
        <a:bodyPr/>
        <a:lstStyle/>
        <a:p>
          <a:endParaRPr lang="en-US"/>
        </a:p>
      </dgm:t>
    </dgm:pt>
    <dgm:pt modelId="{C558091A-DEFD-634A-9CC2-1FAA07AEF863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one_cd_tenplus_db</a:t>
          </a:r>
          <a:r>
            <a:rPr lang="en-US" b="1" dirty="0"/>
            <a:t> </a:t>
          </a:r>
          <a:r>
            <a:rPr lang="en-US" b="1" dirty="0">
              <a:sym typeface="Wingdings" pitchFamily="2" charset="2"/>
            </a:rPr>
            <a:t> 9986</a:t>
          </a:r>
        </a:p>
        <a:p>
          <a:r>
            <a:rPr lang="en-US" b="1" dirty="0" err="1">
              <a:sym typeface="Wingdings" pitchFamily="2" charset="2"/>
            </a:rPr>
            <a:t>one_db_tenplus_cd</a:t>
          </a:r>
          <a:r>
            <a:rPr lang="en-US" b="1" dirty="0">
              <a:sym typeface="Wingdings" pitchFamily="2" charset="2"/>
            </a:rPr>
            <a:t>  4905</a:t>
          </a:r>
          <a:endParaRPr lang="en-US" b="1" dirty="0"/>
        </a:p>
      </dgm:t>
    </dgm:pt>
    <dgm:pt modelId="{4A5B75C4-23BC-AF48-AB11-5F64341FA044}" type="parTrans" cxnId="{4BF8A137-8108-EA41-B2AC-568F4206A224}">
      <dgm:prSet/>
      <dgm:spPr/>
      <dgm:t>
        <a:bodyPr/>
        <a:lstStyle/>
        <a:p>
          <a:endParaRPr lang="en-US"/>
        </a:p>
      </dgm:t>
    </dgm:pt>
    <dgm:pt modelId="{BCCBBEDC-DC24-4D42-8B81-2D3B4229A3C9}" type="sibTrans" cxnId="{4BF8A137-8108-EA41-B2AC-568F4206A224}">
      <dgm:prSet/>
      <dgm:spPr/>
      <dgm:t>
        <a:bodyPr/>
        <a:lstStyle/>
        <a:p>
          <a:endParaRPr lang="en-US"/>
        </a:p>
      </dgm:t>
    </dgm:pt>
    <dgm:pt modelId="{DBA981D5-DEA7-A046-9DF4-B0B69AAFBF2F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algn="ctr"/>
          <a:r>
            <a:rPr lang="en-US" b="1" dirty="0"/>
            <a:t>array([ 159,  304,  308,  478,  515,  541,  627,  696,  771,  882, 1280, 1285, 1470, 1495, 1502, 1503, 1649, 1711, 1785, 2102, 2399, 3041, 3053, 3100, 3359, 3487, 3532, 3762, 4188, 4316, 4327, 4423, 4463, 4779, 4823, 5042, 5126, 5173, 5568, 5616, 5783, 6013, 6189, 6212, 6540, 6621, 7060, 7080, 7135, 7221, 7377, 7395, 8096, 8157, 8252, 8403, 9286, 9397])</a:t>
          </a:r>
        </a:p>
      </dgm:t>
    </dgm:pt>
    <dgm:pt modelId="{39F6E471-AE16-6945-A8B7-C768CDCBC151}" type="parTrans" cxnId="{EAB3B949-C16C-AE4D-939E-F5D4F5DDED5F}">
      <dgm:prSet/>
      <dgm:spPr/>
      <dgm:t>
        <a:bodyPr/>
        <a:lstStyle/>
        <a:p>
          <a:endParaRPr lang="en-US"/>
        </a:p>
      </dgm:t>
    </dgm:pt>
    <dgm:pt modelId="{33BE2517-C397-2B45-8EE9-A7C8EA20709C}" type="sibTrans" cxnId="{EAB3B949-C16C-AE4D-939E-F5D4F5DDED5F}">
      <dgm:prSet/>
      <dgm:spPr/>
      <dgm:t>
        <a:bodyPr/>
        <a:lstStyle/>
        <a:p>
          <a:endParaRPr lang="en-US"/>
        </a:p>
      </dgm:t>
    </dgm:pt>
    <dgm:pt modelId="{29ACB51D-0C52-9746-B540-E0FE355EC5F0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one_cd_per_country = df_credit.groupby('customer_id')['CPCC'].value_counts().loc[lambda x : x&lt;2]</a:t>
          </a:r>
        </a:p>
        <a:p>
          <a:r>
            <a:rPr lang="en-US" b="1" dirty="0" err="1"/>
            <a:t>one_db_per_country</a:t>
          </a:r>
          <a:r>
            <a:rPr lang="en-US" b="1" dirty="0"/>
            <a:t> = </a:t>
          </a:r>
          <a:r>
            <a:rPr lang="en-US" b="1" dirty="0" err="1"/>
            <a:t>df_debit.groupby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')['CPCC'].</a:t>
          </a:r>
          <a:r>
            <a:rPr lang="en-US" b="1" dirty="0" err="1"/>
            <a:t>value_counts</a:t>
          </a:r>
          <a:r>
            <a:rPr lang="en-US" b="1" dirty="0"/>
            <a:t>().loc[lambda x : x&lt;2]</a:t>
          </a:r>
        </a:p>
        <a:p>
          <a:r>
            <a:rPr lang="en-US" b="1" dirty="0" err="1"/>
            <a:t>tenplus_cd_per_country</a:t>
          </a:r>
          <a:r>
            <a:rPr lang="en-US" b="1" dirty="0"/>
            <a:t> = </a:t>
          </a:r>
          <a:r>
            <a:rPr lang="en-US" b="1" dirty="0" err="1"/>
            <a:t>df_credit.groupby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')['CPCC'].</a:t>
          </a:r>
          <a:r>
            <a:rPr lang="en-US" b="1" dirty="0" err="1"/>
            <a:t>value_counts</a:t>
          </a:r>
          <a:r>
            <a:rPr lang="en-US" b="1" dirty="0"/>
            <a:t>().loc[lambda x : x&gt;10]</a:t>
          </a:r>
        </a:p>
        <a:p>
          <a:r>
            <a:rPr lang="en-US" b="1" dirty="0" err="1"/>
            <a:t>tenplus_db_per_country</a:t>
          </a:r>
          <a:r>
            <a:rPr lang="en-US" b="1" dirty="0"/>
            <a:t> = </a:t>
          </a:r>
          <a:r>
            <a:rPr lang="en-US" b="1" dirty="0" err="1"/>
            <a:t>df_debit.groupby</a:t>
          </a:r>
          <a:r>
            <a:rPr lang="en-US" b="1" dirty="0"/>
            <a:t>('</a:t>
          </a:r>
          <a:r>
            <a:rPr lang="en-US" b="1" dirty="0" err="1"/>
            <a:t>customer_id</a:t>
          </a:r>
          <a:r>
            <a:rPr lang="en-US" b="1" dirty="0"/>
            <a:t>')['CPCC'].</a:t>
          </a:r>
          <a:r>
            <a:rPr lang="en-US" b="1" dirty="0" err="1"/>
            <a:t>value_counts</a:t>
          </a:r>
          <a:r>
            <a:rPr lang="en-US" b="1" dirty="0"/>
            <a:t>().loc[lambda x : x&gt;10]</a:t>
          </a:r>
        </a:p>
      </dgm:t>
    </dgm:pt>
    <dgm:pt modelId="{6DEABD17-346F-2041-9EE8-9569F4FDBB4C}" type="parTrans" cxnId="{81339E47-24B2-204D-8C62-14547BB12D4D}">
      <dgm:prSet/>
      <dgm:spPr/>
      <dgm:t>
        <a:bodyPr/>
        <a:lstStyle/>
        <a:p>
          <a:endParaRPr lang="en-US"/>
        </a:p>
      </dgm:t>
    </dgm:pt>
    <dgm:pt modelId="{E9C02FFA-DB3B-DB43-B40D-093A301DCD82}" type="sibTrans" cxnId="{81339E47-24B2-204D-8C62-14547BB12D4D}">
      <dgm:prSet/>
      <dgm:spPr/>
      <dgm:t>
        <a:bodyPr/>
        <a:lstStyle/>
        <a:p>
          <a:endParaRPr lang="en-US"/>
        </a:p>
      </dgm:t>
    </dgm:pt>
    <dgm:pt modelId="{84CD12A1-19EF-CA41-95F5-BCFFE5472BC8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one_cd_tenplus_db</a:t>
          </a:r>
          <a:r>
            <a:rPr lang="en-US" b="1" dirty="0"/>
            <a:t> = reduce(np.intersect1d, [</a:t>
          </a:r>
          <a:r>
            <a:rPr lang="en-US" b="1" dirty="0" err="1"/>
            <a:t>one_cd_per_country.customer_id</a:t>
          </a:r>
          <a:r>
            <a:rPr lang="en-US" b="1" dirty="0"/>
            <a:t>, </a:t>
          </a:r>
          <a:r>
            <a:rPr lang="en-US" b="1" dirty="0" err="1"/>
            <a:t>tenplus_db_per_country.customer_id</a:t>
          </a:r>
          <a:r>
            <a:rPr lang="en-US" b="1" dirty="0"/>
            <a:t>])
</a:t>
          </a:r>
          <a:r>
            <a:rPr lang="en-US" b="1" dirty="0" err="1"/>
            <a:t>one_db_tenplus_cd</a:t>
          </a:r>
          <a:r>
            <a:rPr lang="en-US" b="1" dirty="0"/>
            <a:t> = reduce(np.intersect1d, [</a:t>
          </a:r>
          <a:r>
            <a:rPr lang="en-US" b="1" dirty="0" err="1"/>
            <a:t>one_db_per_country.customer_id</a:t>
          </a:r>
          <a:r>
            <a:rPr lang="en-US" b="1" dirty="0"/>
            <a:t>, </a:t>
          </a:r>
          <a:r>
            <a:rPr lang="en-US" b="1" dirty="0" err="1"/>
            <a:t>tenplus_cd_per_country.customer_id</a:t>
          </a:r>
          <a:r>
            <a:rPr lang="en-US" b="1" dirty="0"/>
            <a:t>])</a:t>
          </a:r>
        </a:p>
      </dgm:t>
    </dgm:pt>
    <dgm:pt modelId="{909E6D0B-B8B7-6543-86B3-0819570630C7}" type="parTrans" cxnId="{4615E1BB-0623-B341-AE88-3D4E4B4020BC}">
      <dgm:prSet/>
      <dgm:spPr/>
      <dgm:t>
        <a:bodyPr/>
        <a:lstStyle/>
        <a:p>
          <a:endParaRPr lang="en-US"/>
        </a:p>
      </dgm:t>
    </dgm:pt>
    <dgm:pt modelId="{BA272FD3-0D7F-EA41-91A4-9B2AC8445BE1}" type="sibTrans" cxnId="{4615E1BB-0623-B341-AE88-3D4E4B4020BC}">
      <dgm:prSet/>
      <dgm:spPr/>
      <dgm:t>
        <a:bodyPr/>
        <a:lstStyle/>
        <a:p>
          <a:endParaRPr lang="en-US"/>
        </a:p>
      </dgm:t>
    </dgm:pt>
    <dgm:pt modelId="{EC3B8378-E3D9-E94E-B4F8-2C6DBB1EC8F5}" type="pres">
      <dgm:prSet presAssocID="{1F40150D-5B54-4FC1-85BC-F07B0E549DC7}" presName="Name0" presStyleCnt="0">
        <dgm:presLayoutVars>
          <dgm:dir/>
          <dgm:resizeHandles val="exact"/>
        </dgm:presLayoutVars>
      </dgm:prSet>
      <dgm:spPr/>
    </dgm:pt>
    <dgm:pt modelId="{50308FB2-24F6-DC48-8388-82247C4D0D9A}" type="pres">
      <dgm:prSet presAssocID="{2842DCB4-F6EF-4C5D-90B3-C7AA1DFBAAA0}" presName="node" presStyleLbl="node1" presStyleIdx="0" presStyleCnt="7" custScaleX="262911" custScaleY="200292">
        <dgm:presLayoutVars>
          <dgm:bulletEnabled val="1"/>
        </dgm:presLayoutVars>
      </dgm:prSet>
      <dgm:spPr/>
    </dgm:pt>
    <dgm:pt modelId="{5E68AD23-E31F-124B-BFEA-E41E2A106F2D}" type="pres">
      <dgm:prSet presAssocID="{F17C3FAA-25CE-4194-86F0-0112590A3E1D}" presName="sibTrans" presStyleLbl="sibTrans1D1" presStyleIdx="0" presStyleCnt="6"/>
      <dgm:spPr/>
    </dgm:pt>
    <dgm:pt modelId="{17BC589F-9703-184A-ADB7-9A89FCA3CFAC}" type="pres">
      <dgm:prSet presAssocID="{F17C3FAA-25CE-4194-86F0-0112590A3E1D}" presName="connectorText" presStyleLbl="sibTrans1D1" presStyleIdx="0" presStyleCnt="6"/>
      <dgm:spPr/>
    </dgm:pt>
    <dgm:pt modelId="{5C005C4D-73DC-C244-AC40-766A77F9978E}" type="pres">
      <dgm:prSet presAssocID="{BD7DF94B-72F0-445E-A399-2711852ACF90}" presName="node" presStyleLbl="node1" presStyleIdx="1" presStyleCnt="7" custScaleX="575534" custScaleY="203645">
        <dgm:presLayoutVars>
          <dgm:bulletEnabled val="1"/>
        </dgm:presLayoutVars>
      </dgm:prSet>
      <dgm:spPr/>
    </dgm:pt>
    <dgm:pt modelId="{44C8ECC1-AFE0-8943-A1FF-17F118273E68}" type="pres">
      <dgm:prSet presAssocID="{EBDB670E-76E0-4F73-95C7-13CA0211D9C0}" presName="sibTrans" presStyleLbl="sibTrans1D1" presStyleIdx="1" presStyleCnt="6"/>
      <dgm:spPr/>
    </dgm:pt>
    <dgm:pt modelId="{E854798A-1A77-5F45-9D7F-A2EAFA34A541}" type="pres">
      <dgm:prSet presAssocID="{EBDB670E-76E0-4F73-95C7-13CA0211D9C0}" presName="connectorText" presStyleLbl="sibTrans1D1" presStyleIdx="1" presStyleCnt="6"/>
      <dgm:spPr/>
    </dgm:pt>
    <dgm:pt modelId="{6F7B3BE3-AF29-8945-99C6-8347F3BFAC26}" type="pres">
      <dgm:prSet presAssocID="{DBA981D5-DEA7-A046-9DF4-B0B69AAFBF2F}" presName="node" presStyleLbl="node1" presStyleIdx="2" presStyleCnt="7" custScaleX="957945" custScaleY="123783">
        <dgm:presLayoutVars>
          <dgm:bulletEnabled val="1"/>
        </dgm:presLayoutVars>
      </dgm:prSet>
      <dgm:spPr/>
    </dgm:pt>
    <dgm:pt modelId="{DC4E1B8B-6963-7445-8B3B-8DD42ADC61F5}" type="pres">
      <dgm:prSet presAssocID="{33BE2517-C397-2B45-8EE9-A7C8EA20709C}" presName="sibTrans" presStyleLbl="sibTrans1D1" presStyleIdx="2" presStyleCnt="6"/>
      <dgm:spPr/>
    </dgm:pt>
    <dgm:pt modelId="{1A3A886B-851F-BE49-9032-32BEC6DEA0E1}" type="pres">
      <dgm:prSet presAssocID="{33BE2517-C397-2B45-8EE9-A7C8EA20709C}" presName="connectorText" presStyleLbl="sibTrans1D1" presStyleIdx="2" presStyleCnt="6"/>
      <dgm:spPr/>
    </dgm:pt>
    <dgm:pt modelId="{7F94E4FA-F566-6044-AB91-7484FC91D57F}" type="pres">
      <dgm:prSet presAssocID="{1F2243FC-5063-134C-9A71-2C367CFB84CE}" presName="node" presStyleLbl="node1" presStyleIdx="3" presStyleCnt="7" custScaleX="245889" custScaleY="162992">
        <dgm:presLayoutVars>
          <dgm:bulletEnabled val="1"/>
        </dgm:presLayoutVars>
      </dgm:prSet>
      <dgm:spPr/>
    </dgm:pt>
    <dgm:pt modelId="{66B66FC2-896C-1D48-AC55-328796C6CACB}" type="pres">
      <dgm:prSet presAssocID="{986091E5-3401-594D-AB05-F4BA15A6C017}" presName="sibTrans" presStyleLbl="sibTrans1D1" presStyleIdx="3" presStyleCnt="6"/>
      <dgm:spPr/>
    </dgm:pt>
    <dgm:pt modelId="{B2446E89-0268-6B46-ADB5-24689D85BA24}" type="pres">
      <dgm:prSet presAssocID="{986091E5-3401-594D-AB05-F4BA15A6C017}" presName="connectorText" presStyleLbl="sibTrans1D1" presStyleIdx="3" presStyleCnt="6"/>
      <dgm:spPr/>
    </dgm:pt>
    <dgm:pt modelId="{6B6613F4-D5E7-B543-9629-190C4BF419DA}" type="pres">
      <dgm:prSet presAssocID="{29ACB51D-0C52-9746-B540-E0FE355EC5F0}" presName="node" presStyleLbl="node1" presStyleIdx="4" presStyleCnt="7" custScaleX="651531" custScaleY="155642" custLinFactNeighborX="540" custLinFactNeighborY="5373">
        <dgm:presLayoutVars>
          <dgm:bulletEnabled val="1"/>
        </dgm:presLayoutVars>
      </dgm:prSet>
      <dgm:spPr/>
    </dgm:pt>
    <dgm:pt modelId="{A600A7FE-5F3D-B945-88A3-E4CD40424909}" type="pres">
      <dgm:prSet presAssocID="{E9C02FFA-DB3B-DB43-B40D-093A301DCD82}" presName="sibTrans" presStyleLbl="sibTrans1D1" presStyleIdx="4" presStyleCnt="6"/>
      <dgm:spPr/>
    </dgm:pt>
    <dgm:pt modelId="{E3395BDF-2121-8C4C-82D1-F69FE8954922}" type="pres">
      <dgm:prSet presAssocID="{E9C02FFA-DB3B-DB43-B40D-093A301DCD82}" presName="connectorText" presStyleLbl="sibTrans1D1" presStyleIdx="4" presStyleCnt="6"/>
      <dgm:spPr/>
    </dgm:pt>
    <dgm:pt modelId="{C7C64335-E627-6149-9A5D-957F401C9240}" type="pres">
      <dgm:prSet presAssocID="{84CD12A1-19EF-CA41-95F5-BCFFE5472BC8}" presName="node" presStyleLbl="node1" presStyleIdx="5" presStyleCnt="7" custScaleX="490683" custScaleY="156706">
        <dgm:presLayoutVars>
          <dgm:bulletEnabled val="1"/>
        </dgm:presLayoutVars>
      </dgm:prSet>
      <dgm:spPr/>
    </dgm:pt>
    <dgm:pt modelId="{C1B5D82C-5D3D-1D4F-B9BD-F28C0DA0B8EC}" type="pres">
      <dgm:prSet presAssocID="{BA272FD3-0D7F-EA41-91A4-9B2AC8445BE1}" presName="sibTrans" presStyleLbl="sibTrans1D1" presStyleIdx="5" presStyleCnt="6"/>
      <dgm:spPr/>
    </dgm:pt>
    <dgm:pt modelId="{A4A31D00-27A6-5548-B520-3F8D2059A8A9}" type="pres">
      <dgm:prSet presAssocID="{BA272FD3-0D7F-EA41-91A4-9B2AC8445BE1}" presName="connectorText" presStyleLbl="sibTrans1D1" presStyleIdx="5" presStyleCnt="6"/>
      <dgm:spPr/>
    </dgm:pt>
    <dgm:pt modelId="{0C05F5DB-16F5-3141-9F27-09D44D8836C2}" type="pres">
      <dgm:prSet presAssocID="{C558091A-DEFD-634A-9CC2-1FAA07AEF863}" presName="node" presStyleLbl="node1" presStyleIdx="6" presStyleCnt="7" custScaleX="448339">
        <dgm:presLayoutVars>
          <dgm:bulletEnabled val="1"/>
        </dgm:presLayoutVars>
      </dgm:prSet>
      <dgm:spPr/>
    </dgm:pt>
  </dgm:ptLst>
  <dgm:cxnLst>
    <dgm:cxn modelId="{BB745803-9658-8D4A-AC6F-3A8F9F926410}" type="presOf" srcId="{F17C3FAA-25CE-4194-86F0-0112590A3E1D}" destId="{17BC589F-9703-184A-ADB7-9A89FCA3CFAC}" srcOrd="1" destOrd="0" presId="urn:microsoft.com/office/officeart/2016/7/layout/RepeatingBendingProcessNew"/>
    <dgm:cxn modelId="{3DE8A805-8448-4F40-A89D-6D546B31609F}" srcId="{1F40150D-5B54-4FC1-85BC-F07B0E549DC7}" destId="{BD7DF94B-72F0-445E-A399-2711852ACF90}" srcOrd="1" destOrd="0" parTransId="{AA07747E-0B3A-4628-8198-52E27B88F7C5}" sibTransId="{EBDB670E-76E0-4F73-95C7-13CA0211D9C0}"/>
    <dgm:cxn modelId="{07875109-7AB3-3F44-9EAC-2F598975745C}" type="presOf" srcId="{E9C02FFA-DB3B-DB43-B40D-093A301DCD82}" destId="{E3395BDF-2121-8C4C-82D1-F69FE8954922}" srcOrd="1" destOrd="0" presId="urn:microsoft.com/office/officeart/2016/7/layout/RepeatingBendingProcessNew"/>
    <dgm:cxn modelId="{6F31C50A-5B8E-D34F-A1EE-9AB465989697}" type="presOf" srcId="{33BE2517-C397-2B45-8EE9-A7C8EA20709C}" destId="{1A3A886B-851F-BE49-9032-32BEC6DEA0E1}" srcOrd="1" destOrd="0" presId="urn:microsoft.com/office/officeart/2016/7/layout/RepeatingBendingProcessNew"/>
    <dgm:cxn modelId="{4CCD0C11-E3E3-BF43-BAD9-F1BC0FDD7441}" type="presOf" srcId="{986091E5-3401-594D-AB05-F4BA15A6C017}" destId="{B2446E89-0268-6B46-ADB5-24689D85BA24}" srcOrd="1" destOrd="0" presId="urn:microsoft.com/office/officeart/2016/7/layout/RepeatingBendingProcessNew"/>
    <dgm:cxn modelId="{D95C6515-225F-804D-B0C2-03195736D117}" type="presOf" srcId="{33BE2517-C397-2B45-8EE9-A7C8EA20709C}" destId="{DC4E1B8B-6963-7445-8B3B-8DD42ADC61F5}" srcOrd="0" destOrd="0" presId="urn:microsoft.com/office/officeart/2016/7/layout/RepeatingBendingProcessNew"/>
    <dgm:cxn modelId="{B6D2891A-ED21-5341-9F84-F6C9F58C68F9}" type="presOf" srcId="{BA272FD3-0D7F-EA41-91A4-9B2AC8445BE1}" destId="{C1B5D82C-5D3D-1D4F-B9BD-F28C0DA0B8EC}" srcOrd="0" destOrd="0" presId="urn:microsoft.com/office/officeart/2016/7/layout/RepeatingBendingProcessNew"/>
    <dgm:cxn modelId="{FDA5FA28-3446-E84A-AA07-6483F0E9E864}" type="presOf" srcId="{BD7DF94B-72F0-445E-A399-2711852ACF90}" destId="{5C005C4D-73DC-C244-AC40-766A77F9978E}" srcOrd="0" destOrd="0" presId="urn:microsoft.com/office/officeart/2016/7/layout/RepeatingBendingProcessNew"/>
    <dgm:cxn modelId="{7C298C2E-AB15-2248-882C-3939F94840C9}" type="presOf" srcId="{29ACB51D-0C52-9746-B540-E0FE355EC5F0}" destId="{6B6613F4-D5E7-B543-9629-190C4BF419DA}" srcOrd="0" destOrd="0" presId="urn:microsoft.com/office/officeart/2016/7/layout/RepeatingBendingProcessNew"/>
    <dgm:cxn modelId="{151C1D31-5ACD-D447-8564-A7D4A4ADF37C}" type="presOf" srcId="{BA272FD3-0D7F-EA41-91A4-9B2AC8445BE1}" destId="{A4A31D00-27A6-5548-B520-3F8D2059A8A9}" srcOrd="1" destOrd="0" presId="urn:microsoft.com/office/officeart/2016/7/layout/RepeatingBendingProcessNew"/>
    <dgm:cxn modelId="{4BF8A137-8108-EA41-B2AC-568F4206A224}" srcId="{1F40150D-5B54-4FC1-85BC-F07B0E549DC7}" destId="{C558091A-DEFD-634A-9CC2-1FAA07AEF863}" srcOrd="6" destOrd="0" parTransId="{4A5B75C4-23BC-AF48-AB11-5F64341FA044}" sibTransId="{BCCBBEDC-DC24-4D42-8B81-2D3B4229A3C9}"/>
    <dgm:cxn modelId="{0930D439-C246-4FCF-AC75-1AD199AA0C8C}" srcId="{1F40150D-5B54-4FC1-85BC-F07B0E549DC7}" destId="{2842DCB4-F6EF-4C5D-90B3-C7AA1DFBAAA0}" srcOrd="0" destOrd="0" parTransId="{089AD242-B1C0-41A8-9F6D-692028347E1B}" sibTransId="{F17C3FAA-25CE-4194-86F0-0112590A3E1D}"/>
    <dgm:cxn modelId="{81339E47-24B2-204D-8C62-14547BB12D4D}" srcId="{1F40150D-5B54-4FC1-85BC-F07B0E549DC7}" destId="{29ACB51D-0C52-9746-B540-E0FE355EC5F0}" srcOrd="4" destOrd="0" parTransId="{6DEABD17-346F-2041-9EE8-9569F4FDBB4C}" sibTransId="{E9C02FFA-DB3B-DB43-B40D-093A301DCD82}"/>
    <dgm:cxn modelId="{FD711249-B5DD-AB4B-9067-D2F4AE348C65}" type="presOf" srcId="{1F2243FC-5063-134C-9A71-2C367CFB84CE}" destId="{7F94E4FA-F566-6044-AB91-7484FC91D57F}" srcOrd="0" destOrd="0" presId="urn:microsoft.com/office/officeart/2016/7/layout/RepeatingBendingProcessNew"/>
    <dgm:cxn modelId="{EAB3B949-C16C-AE4D-939E-F5D4F5DDED5F}" srcId="{1F40150D-5B54-4FC1-85BC-F07B0E549DC7}" destId="{DBA981D5-DEA7-A046-9DF4-B0B69AAFBF2F}" srcOrd="2" destOrd="0" parTransId="{39F6E471-AE16-6945-A8B7-C768CDCBC151}" sibTransId="{33BE2517-C397-2B45-8EE9-A7C8EA20709C}"/>
    <dgm:cxn modelId="{134CF44B-11F6-2643-A034-E9D1B23FF6DB}" type="presOf" srcId="{84CD12A1-19EF-CA41-95F5-BCFFE5472BC8}" destId="{C7C64335-E627-6149-9A5D-957F401C9240}" srcOrd="0" destOrd="0" presId="urn:microsoft.com/office/officeart/2016/7/layout/RepeatingBendingProcessNew"/>
    <dgm:cxn modelId="{EF6E5E53-757F-3C4D-B812-18833A887067}" type="presOf" srcId="{E9C02FFA-DB3B-DB43-B40D-093A301DCD82}" destId="{A600A7FE-5F3D-B945-88A3-E4CD40424909}" srcOrd="0" destOrd="0" presId="urn:microsoft.com/office/officeart/2016/7/layout/RepeatingBendingProcessNew"/>
    <dgm:cxn modelId="{92DA6F58-EFBE-544A-98FD-F90C0497ECEB}" type="presOf" srcId="{DBA981D5-DEA7-A046-9DF4-B0B69AAFBF2F}" destId="{6F7B3BE3-AF29-8945-99C6-8347F3BFAC26}" srcOrd="0" destOrd="0" presId="urn:microsoft.com/office/officeart/2016/7/layout/RepeatingBendingProcessNew"/>
    <dgm:cxn modelId="{7A5B267E-15B3-FA46-B58C-EB1BA1917439}" type="presOf" srcId="{1F40150D-5B54-4FC1-85BC-F07B0E549DC7}" destId="{EC3B8378-E3D9-E94E-B4F8-2C6DBB1EC8F5}" srcOrd="0" destOrd="0" presId="urn:microsoft.com/office/officeart/2016/7/layout/RepeatingBendingProcessNew"/>
    <dgm:cxn modelId="{0F359995-B8AB-FF43-9A33-C02E046C5A27}" type="presOf" srcId="{EBDB670E-76E0-4F73-95C7-13CA0211D9C0}" destId="{44C8ECC1-AFE0-8943-A1FF-17F118273E68}" srcOrd="0" destOrd="0" presId="urn:microsoft.com/office/officeart/2016/7/layout/RepeatingBendingProcessNew"/>
    <dgm:cxn modelId="{44B9BA9F-0906-2E4B-B4D9-13603B87E9DF}" type="presOf" srcId="{2842DCB4-F6EF-4C5D-90B3-C7AA1DFBAAA0}" destId="{50308FB2-24F6-DC48-8388-82247C4D0D9A}" srcOrd="0" destOrd="0" presId="urn:microsoft.com/office/officeart/2016/7/layout/RepeatingBendingProcessNew"/>
    <dgm:cxn modelId="{A13798A5-8CF5-614A-B001-D7BF23516E7F}" srcId="{1F40150D-5B54-4FC1-85BC-F07B0E549DC7}" destId="{1F2243FC-5063-134C-9A71-2C367CFB84CE}" srcOrd="3" destOrd="0" parTransId="{A5D44049-F09E-2D4E-9569-3067DCD4F36F}" sibTransId="{986091E5-3401-594D-AB05-F4BA15A6C017}"/>
    <dgm:cxn modelId="{4615E1BB-0623-B341-AE88-3D4E4B4020BC}" srcId="{1F40150D-5B54-4FC1-85BC-F07B0E549DC7}" destId="{84CD12A1-19EF-CA41-95F5-BCFFE5472BC8}" srcOrd="5" destOrd="0" parTransId="{909E6D0B-B8B7-6543-86B3-0819570630C7}" sibTransId="{BA272FD3-0D7F-EA41-91A4-9B2AC8445BE1}"/>
    <dgm:cxn modelId="{C23C0CC4-1328-2B40-84CD-09C28A3C3F9B}" type="presOf" srcId="{C558091A-DEFD-634A-9CC2-1FAA07AEF863}" destId="{0C05F5DB-16F5-3141-9F27-09D44D8836C2}" srcOrd="0" destOrd="0" presId="urn:microsoft.com/office/officeart/2016/7/layout/RepeatingBendingProcessNew"/>
    <dgm:cxn modelId="{60B01EEA-F64F-DF46-9184-92BC98EE43C1}" type="presOf" srcId="{986091E5-3401-594D-AB05-F4BA15A6C017}" destId="{66B66FC2-896C-1D48-AC55-328796C6CACB}" srcOrd="0" destOrd="0" presId="urn:microsoft.com/office/officeart/2016/7/layout/RepeatingBendingProcessNew"/>
    <dgm:cxn modelId="{282617EB-B4F2-154D-8348-3F8620DEF9C6}" type="presOf" srcId="{F17C3FAA-25CE-4194-86F0-0112590A3E1D}" destId="{5E68AD23-E31F-124B-BFEA-E41E2A106F2D}" srcOrd="0" destOrd="0" presId="urn:microsoft.com/office/officeart/2016/7/layout/RepeatingBendingProcessNew"/>
    <dgm:cxn modelId="{341FD8F3-5DBD-8944-97C7-E5508147D5B4}" type="presOf" srcId="{EBDB670E-76E0-4F73-95C7-13CA0211D9C0}" destId="{E854798A-1A77-5F45-9D7F-A2EAFA34A541}" srcOrd="1" destOrd="0" presId="urn:microsoft.com/office/officeart/2016/7/layout/RepeatingBendingProcessNew"/>
    <dgm:cxn modelId="{7E6E49B6-2BD0-5A42-B783-C8B9DF973D97}" type="presParOf" srcId="{EC3B8378-E3D9-E94E-B4F8-2C6DBB1EC8F5}" destId="{50308FB2-24F6-DC48-8388-82247C4D0D9A}" srcOrd="0" destOrd="0" presId="urn:microsoft.com/office/officeart/2016/7/layout/RepeatingBendingProcessNew"/>
    <dgm:cxn modelId="{C3B6BA1F-9A2E-4C44-B953-F86F3C3B2679}" type="presParOf" srcId="{EC3B8378-E3D9-E94E-B4F8-2C6DBB1EC8F5}" destId="{5E68AD23-E31F-124B-BFEA-E41E2A106F2D}" srcOrd="1" destOrd="0" presId="urn:microsoft.com/office/officeart/2016/7/layout/RepeatingBendingProcessNew"/>
    <dgm:cxn modelId="{6A94C74C-44B1-114B-BA3F-2CB29228406E}" type="presParOf" srcId="{5E68AD23-E31F-124B-BFEA-E41E2A106F2D}" destId="{17BC589F-9703-184A-ADB7-9A89FCA3CFAC}" srcOrd="0" destOrd="0" presId="urn:microsoft.com/office/officeart/2016/7/layout/RepeatingBendingProcessNew"/>
    <dgm:cxn modelId="{7A68270B-FCE7-9E42-B071-15ED441A152E}" type="presParOf" srcId="{EC3B8378-E3D9-E94E-B4F8-2C6DBB1EC8F5}" destId="{5C005C4D-73DC-C244-AC40-766A77F9978E}" srcOrd="2" destOrd="0" presId="urn:microsoft.com/office/officeart/2016/7/layout/RepeatingBendingProcessNew"/>
    <dgm:cxn modelId="{3568AAA7-B5D7-5E40-BAF5-2A0AF7A3EC28}" type="presParOf" srcId="{EC3B8378-E3D9-E94E-B4F8-2C6DBB1EC8F5}" destId="{44C8ECC1-AFE0-8943-A1FF-17F118273E68}" srcOrd="3" destOrd="0" presId="urn:microsoft.com/office/officeart/2016/7/layout/RepeatingBendingProcessNew"/>
    <dgm:cxn modelId="{289BBCE8-6D6B-3343-A056-B4DDE279A619}" type="presParOf" srcId="{44C8ECC1-AFE0-8943-A1FF-17F118273E68}" destId="{E854798A-1A77-5F45-9D7F-A2EAFA34A541}" srcOrd="0" destOrd="0" presId="urn:microsoft.com/office/officeart/2016/7/layout/RepeatingBendingProcessNew"/>
    <dgm:cxn modelId="{282F095B-A29D-C64A-A5EF-FC8BD71A8910}" type="presParOf" srcId="{EC3B8378-E3D9-E94E-B4F8-2C6DBB1EC8F5}" destId="{6F7B3BE3-AF29-8945-99C6-8347F3BFAC26}" srcOrd="4" destOrd="0" presId="urn:microsoft.com/office/officeart/2016/7/layout/RepeatingBendingProcessNew"/>
    <dgm:cxn modelId="{EA3705DD-5198-1F42-9865-9518AFF24064}" type="presParOf" srcId="{EC3B8378-E3D9-E94E-B4F8-2C6DBB1EC8F5}" destId="{DC4E1B8B-6963-7445-8B3B-8DD42ADC61F5}" srcOrd="5" destOrd="0" presId="urn:microsoft.com/office/officeart/2016/7/layout/RepeatingBendingProcessNew"/>
    <dgm:cxn modelId="{A768F362-8050-1445-9A13-CFCB50D08679}" type="presParOf" srcId="{DC4E1B8B-6963-7445-8B3B-8DD42ADC61F5}" destId="{1A3A886B-851F-BE49-9032-32BEC6DEA0E1}" srcOrd="0" destOrd="0" presId="urn:microsoft.com/office/officeart/2016/7/layout/RepeatingBendingProcessNew"/>
    <dgm:cxn modelId="{43B629C4-DC30-7F4E-BB95-45B8DCDCB3E7}" type="presParOf" srcId="{EC3B8378-E3D9-E94E-B4F8-2C6DBB1EC8F5}" destId="{7F94E4FA-F566-6044-AB91-7484FC91D57F}" srcOrd="6" destOrd="0" presId="urn:microsoft.com/office/officeart/2016/7/layout/RepeatingBendingProcessNew"/>
    <dgm:cxn modelId="{4D696D96-444B-B541-9ACE-1D9A33C3894C}" type="presParOf" srcId="{EC3B8378-E3D9-E94E-B4F8-2C6DBB1EC8F5}" destId="{66B66FC2-896C-1D48-AC55-328796C6CACB}" srcOrd="7" destOrd="0" presId="urn:microsoft.com/office/officeart/2016/7/layout/RepeatingBendingProcessNew"/>
    <dgm:cxn modelId="{04F77823-CF17-7241-BB7E-8E08743C2B2A}" type="presParOf" srcId="{66B66FC2-896C-1D48-AC55-328796C6CACB}" destId="{B2446E89-0268-6B46-ADB5-24689D85BA24}" srcOrd="0" destOrd="0" presId="urn:microsoft.com/office/officeart/2016/7/layout/RepeatingBendingProcessNew"/>
    <dgm:cxn modelId="{B70B2DE3-58A6-A046-8CEA-7AA96F73C53C}" type="presParOf" srcId="{EC3B8378-E3D9-E94E-B4F8-2C6DBB1EC8F5}" destId="{6B6613F4-D5E7-B543-9629-190C4BF419DA}" srcOrd="8" destOrd="0" presId="urn:microsoft.com/office/officeart/2016/7/layout/RepeatingBendingProcessNew"/>
    <dgm:cxn modelId="{09042177-AF35-1A42-8721-B7C07EBFDC58}" type="presParOf" srcId="{EC3B8378-E3D9-E94E-B4F8-2C6DBB1EC8F5}" destId="{A600A7FE-5F3D-B945-88A3-E4CD40424909}" srcOrd="9" destOrd="0" presId="urn:microsoft.com/office/officeart/2016/7/layout/RepeatingBendingProcessNew"/>
    <dgm:cxn modelId="{DD337F26-4CBE-4E47-BD9C-96317DE5CDBE}" type="presParOf" srcId="{A600A7FE-5F3D-B945-88A3-E4CD40424909}" destId="{E3395BDF-2121-8C4C-82D1-F69FE8954922}" srcOrd="0" destOrd="0" presId="urn:microsoft.com/office/officeart/2016/7/layout/RepeatingBendingProcessNew"/>
    <dgm:cxn modelId="{13CEEEBD-1A96-2241-B67A-BEE133CA198B}" type="presParOf" srcId="{EC3B8378-E3D9-E94E-B4F8-2C6DBB1EC8F5}" destId="{C7C64335-E627-6149-9A5D-957F401C9240}" srcOrd="10" destOrd="0" presId="urn:microsoft.com/office/officeart/2016/7/layout/RepeatingBendingProcessNew"/>
    <dgm:cxn modelId="{1F313C11-47BD-594F-9E0C-77DF2323ECB8}" type="presParOf" srcId="{EC3B8378-E3D9-E94E-B4F8-2C6DBB1EC8F5}" destId="{C1B5D82C-5D3D-1D4F-B9BD-F28C0DA0B8EC}" srcOrd="11" destOrd="0" presId="urn:microsoft.com/office/officeart/2016/7/layout/RepeatingBendingProcessNew"/>
    <dgm:cxn modelId="{0A5EF4C9-5AA7-A446-BAC5-B0BFE3C8B01E}" type="presParOf" srcId="{C1B5D82C-5D3D-1D4F-B9BD-F28C0DA0B8EC}" destId="{A4A31D00-27A6-5548-B520-3F8D2059A8A9}" srcOrd="0" destOrd="0" presId="urn:microsoft.com/office/officeart/2016/7/layout/RepeatingBendingProcessNew"/>
    <dgm:cxn modelId="{A832A72E-3E18-E646-AB83-4ECACC3CC74E}" type="presParOf" srcId="{EC3B8378-E3D9-E94E-B4F8-2C6DBB1EC8F5}" destId="{0C05F5DB-16F5-3141-9F27-09D44D8836C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0150D-5B54-4FC1-85BC-F07B0E549D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2DCB4-F6EF-4C5D-90B3-C7AA1DFBAAA0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 i="0" u="none" dirty="0">
              <a:solidFill>
                <a:schemeClr val="tx1"/>
              </a:solidFill>
            </a:rPr>
            <a:t>Which customers made transactions higher than a certain threshold?</a:t>
          </a:r>
          <a:endParaRPr lang="en-US" dirty="0">
            <a:solidFill>
              <a:schemeClr val="tx1"/>
            </a:solidFill>
          </a:endParaRPr>
        </a:p>
      </dgm:t>
    </dgm:pt>
    <dgm:pt modelId="{089AD242-B1C0-41A8-9F6D-692028347E1B}" type="parTrans" cxnId="{0930D439-C246-4FCF-AC75-1AD199AA0C8C}">
      <dgm:prSet/>
      <dgm:spPr/>
      <dgm:t>
        <a:bodyPr/>
        <a:lstStyle/>
        <a:p>
          <a:endParaRPr lang="en-US"/>
        </a:p>
      </dgm:t>
    </dgm:pt>
    <dgm:pt modelId="{F17C3FAA-25CE-4194-86F0-0112590A3E1D}" type="sibTrans" cxnId="{0930D439-C246-4FCF-AC75-1AD199AA0C8C}">
      <dgm:prSet/>
      <dgm:spPr/>
      <dgm:t>
        <a:bodyPr/>
        <a:lstStyle/>
        <a:p>
          <a:endParaRPr lang="en-US"/>
        </a:p>
      </dgm:t>
    </dgm:pt>
    <dgm:pt modelId="{BD7DF94B-72F0-445E-A399-2711852ACF90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def </a:t>
          </a:r>
          <a:r>
            <a:rPr lang="en-US" b="1" dirty="0" err="1"/>
            <a:t>find_high_amount_customer_ids</a:t>
          </a:r>
          <a:r>
            <a:rPr lang="en-US" b="1" dirty="0"/>
            <a:t> (df,col1, col2):
    </a:t>
          </a:r>
          <a:r>
            <a:rPr lang="en-US" b="1" dirty="0" err="1"/>
            <a:t>df_high_amount</a:t>
          </a:r>
          <a:r>
            <a:rPr lang="en-US" b="1" dirty="0"/>
            <a:t> = </a:t>
          </a:r>
          <a:r>
            <a:rPr lang="en-US" b="1" dirty="0" err="1"/>
            <a:t>df</a:t>
          </a:r>
          <a:r>
            <a:rPr lang="en-US" b="1" dirty="0"/>
            <a:t>[</a:t>
          </a:r>
          <a:r>
            <a:rPr lang="en-US" b="1" dirty="0" err="1"/>
            <a:t>df</a:t>
          </a:r>
          <a:r>
            <a:rPr lang="en-US" b="1" dirty="0"/>
            <a:t>[col1]&gt; 15000.0]
    return </a:t>
          </a:r>
          <a:r>
            <a:rPr lang="en-US" b="1" dirty="0" err="1"/>
            <a:t>df_high_amount</a:t>
          </a:r>
          <a:r>
            <a:rPr lang="en-US" b="1" dirty="0"/>
            <a:t>[col2].unique()</a:t>
          </a:r>
        </a:p>
        <a:p>
          <a:endParaRPr lang="en-US" b="1" dirty="0"/>
        </a:p>
        <a:p>
          <a:r>
            <a:rPr lang="en-US" b="1" dirty="0" err="1"/>
            <a:t>high_amount_trans</a:t>
          </a:r>
          <a:r>
            <a:rPr lang="en-US" b="1" dirty="0"/>
            <a:t> = </a:t>
          </a:r>
          <a:r>
            <a:rPr lang="en-US" b="1" dirty="0" err="1"/>
            <a:t>find_high_amount_customer_ids</a:t>
          </a:r>
          <a:r>
            <a:rPr lang="en-US" b="1" dirty="0"/>
            <a:t>(</a:t>
          </a:r>
          <a:r>
            <a:rPr lang="en-US" b="1" dirty="0" err="1"/>
            <a:t>df</a:t>
          </a:r>
          <a:r>
            <a:rPr lang="en-US" b="1" dirty="0"/>
            <a:t>,'amount','</a:t>
          </a:r>
          <a:r>
            <a:rPr lang="en-US" b="1" dirty="0" err="1"/>
            <a:t>customer_id</a:t>
          </a:r>
          <a:r>
            <a:rPr lang="en-US" b="1" dirty="0"/>
            <a:t>')</a:t>
          </a:r>
        </a:p>
      </dgm:t>
    </dgm:pt>
    <dgm:pt modelId="{AA07747E-0B3A-4628-8198-52E27B88F7C5}" type="parTrans" cxnId="{3DE8A805-8448-4F40-A89D-6D546B31609F}">
      <dgm:prSet/>
      <dgm:spPr/>
      <dgm:t>
        <a:bodyPr/>
        <a:lstStyle/>
        <a:p>
          <a:endParaRPr lang="en-US"/>
        </a:p>
      </dgm:t>
    </dgm:pt>
    <dgm:pt modelId="{EBDB670E-76E0-4F73-95C7-13CA0211D9C0}" type="sibTrans" cxnId="{3DE8A805-8448-4F40-A89D-6D546B31609F}">
      <dgm:prSet/>
      <dgm:spPr/>
      <dgm:t>
        <a:bodyPr/>
        <a:lstStyle/>
        <a:p>
          <a:endParaRPr lang="en-US"/>
        </a:p>
      </dgm:t>
    </dgm:pt>
    <dgm:pt modelId="{7EF581BA-9A1F-44E9-BBC2-FFD86DE994EC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reduce(np.intersect1d, [</a:t>
          </a:r>
          <a:r>
            <a:rPr lang="en-US" b="1" dirty="0" err="1"/>
            <a:t>high_amount_trans,one_and_tenplus_trans</a:t>
          </a:r>
          <a:r>
            <a:rPr lang="en-US" b="1" dirty="0"/>
            <a:t>]) </a:t>
          </a:r>
          <a:r>
            <a:rPr lang="en-US" b="1" dirty="0">
              <a:sym typeface="Wingdings" pitchFamily="2" charset="2"/>
            </a:rPr>
            <a:t> 3041</a:t>
          </a:r>
          <a:endParaRPr lang="en-US" b="1" dirty="0"/>
        </a:p>
      </dgm:t>
    </dgm:pt>
    <dgm:pt modelId="{1EA620A8-44BB-48E4-A88C-4A38BD390BCA}" type="parTrans" cxnId="{8A30D41E-AD98-41B7-9964-7F4D16B2735A}">
      <dgm:prSet/>
      <dgm:spPr/>
      <dgm:t>
        <a:bodyPr/>
        <a:lstStyle/>
        <a:p>
          <a:endParaRPr lang="en-US"/>
        </a:p>
      </dgm:t>
    </dgm:pt>
    <dgm:pt modelId="{94E34381-00D1-4CD7-9EC8-52EA5847EDC3}" type="sibTrans" cxnId="{8A30D41E-AD98-41B7-9964-7F4D16B2735A}">
      <dgm:prSet/>
      <dgm:spPr/>
      <dgm:t>
        <a:bodyPr/>
        <a:lstStyle/>
        <a:p>
          <a:endParaRPr lang="en-US"/>
        </a:p>
      </dgm:t>
    </dgm:pt>
    <dgm:pt modelId="{1F2243FC-5063-134C-9A71-2C367CFB84CE}">
      <dgm:prSet custT="1"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dirty="0">
              <a:solidFill>
                <a:schemeClr val="tx1"/>
              </a:solidFill>
            </a:rPr>
            <a:t>One customer (</a:t>
          </a:r>
          <a:r>
            <a:rPr lang="en-US" sz="1200" b="0" i="0" u="none" dirty="0">
              <a:solidFill>
                <a:schemeClr val="tx1"/>
              </a:solidFill>
            </a:rPr>
            <a:t>3041) made a high amount transaction and also made one transaction with one country plus more than 10 with a different one.</a:t>
          </a:r>
          <a:endParaRPr lang="en-US" sz="1200" dirty="0">
            <a:solidFill>
              <a:schemeClr val="tx1"/>
            </a:solidFill>
          </a:endParaRPr>
        </a:p>
      </dgm:t>
    </dgm:pt>
    <dgm:pt modelId="{A5D44049-F09E-2D4E-9569-3067DCD4F36F}" type="parTrans" cxnId="{A13798A5-8CF5-614A-B001-D7BF23516E7F}">
      <dgm:prSet/>
      <dgm:spPr/>
      <dgm:t>
        <a:bodyPr/>
        <a:lstStyle/>
        <a:p>
          <a:endParaRPr lang="en-US"/>
        </a:p>
      </dgm:t>
    </dgm:pt>
    <dgm:pt modelId="{986091E5-3401-594D-AB05-F4BA15A6C017}" type="sibTrans" cxnId="{A13798A5-8CF5-614A-B001-D7BF23516E7F}">
      <dgm:prSet/>
      <dgm:spPr/>
      <dgm:t>
        <a:bodyPr/>
        <a:lstStyle/>
        <a:p>
          <a:endParaRPr lang="en-US"/>
        </a:p>
      </dgm:t>
    </dgm:pt>
    <dgm:pt modelId="{CB51B7DA-BAED-DE43-9BED-055CDBC9CD24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Customers that made more than 25 monthly transactions</a:t>
          </a:r>
        </a:p>
      </dgm:t>
    </dgm:pt>
    <dgm:pt modelId="{86B55E11-6BBA-3F45-842A-B20CE3516999}" type="parTrans" cxnId="{A5D75D3F-EFF3-034E-802C-42ED28974E9D}">
      <dgm:prSet/>
      <dgm:spPr/>
      <dgm:t>
        <a:bodyPr/>
        <a:lstStyle/>
        <a:p>
          <a:endParaRPr lang="en-US"/>
        </a:p>
      </dgm:t>
    </dgm:pt>
    <dgm:pt modelId="{EF01FBCD-BD60-D84F-AD60-5F9B67202494}" type="sibTrans" cxnId="{A5D75D3F-EFF3-034E-802C-42ED28974E9D}">
      <dgm:prSet/>
      <dgm:spPr/>
      <dgm:t>
        <a:bodyPr/>
        <a:lstStyle/>
        <a:p>
          <a:endParaRPr lang="en-US"/>
        </a:p>
      </dgm:t>
    </dgm:pt>
    <dgm:pt modelId="{2D94B6E5-96FF-EF4E-A568-2669DA007FA6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/>
            <a:t>array([ 659, 3041,  661, 4109, 1071,  664,  793, 4078,  529, 1409, 7407,
       4046, 2845,  674,  668, 1828, 1791, 1531, 7134,  699,  570,  509,
       1275, 3452,  964, 4459, 7212, 1411, 1519, 3288,  856, 4070])</a:t>
          </a:r>
        </a:p>
      </dgm:t>
    </dgm:pt>
    <dgm:pt modelId="{F7494ED5-38DD-9244-B7B4-2683FD8F03BB}" type="parTrans" cxnId="{F082CB5E-9034-0648-8F39-54A38745FC01}">
      <dgm:prSet/>
      <dgm:spPr/>
      <dgm:t>
        <a:bodyPr/>
        <a:lstStyle/>
        <a:p>
          <a:endParaRPr lang="en-US"/>
        </a:p>
      </dgm:t>
    </dgm:pt>
    <dgm:pt modelId="{E4232B55-E43B-734D-B668-4A72B60DFCDE}" type="sibTrans" cxnId="{F082CB5E-9034-0648-8F39-54A38745FC01}">
      <dgm:prSet/>
      <dgm:spPr/>
      <dgm:t>
        <a:bodyPr/>
        <a:lstStyle/>
        <a:p>
          <a:endParaRPr lang="en-US"/>
        </a:p>
      </dgm:t>
    </dgm:pt>
    <dgm:pt modelId="{CA81F693-F2E4-CE4C-9C07-2829CACCBD9B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1" dirty="0" err="1"/>
            <a:t>df</a:t>
          </a:r>
          <a:r>
            <a:rPr lang="en-US" b="1" dirty="0"/>
            <a:t>['</a:t>
          </a:r>
          <a:r>
            <a:rPr lang="en-US" b="1" dirty="0" err="1"/>
            <a:t>customer_id</a:t>
          </a:r>
          <a:r>
            <a:rPr lang="en-US" b="1" dirty="0"/>
            <a:t>'].</a:t>
          </a:r>
          <a:r>
            <a:rPr lang="en-US" b="1" dirty="0" err="1"/>
            <a:t>value_counts</a:t>
          </a:r>
          <a:r>
            <a:rPr lang="en-US" b="1" dirty="0"/>
            <a:t>().loc[lambda x : x&gt;25] </a:t>
          </a:r>
          <a:r>
            <a:rPr lang="en-US" b="1" dirty="0">
              <a:sym typeface="Wingdings" pitchFamily="2" charset="2"/>
            </a:rPr>
            <a:t> </a:t>
          </a:r>
        </a:p>
        <a:p>
          <a:endParaRPr lang="en-US" b="1" dirty="0">
            <a:sym typeface="Wingdings" pitchFamily="2" charset="2"/>
          </a:endParaRPr>
        </a:p>
        <a:p>
          <a:r>
            <a:rPr lang="en-US" b="1" dirty="0">
              <a:sym typeface="Wingdings" pitchFamily="2" charset="2"/>
            </a:rPr>
            <a:t>array([5860,  695,  895,  899,  581,  866,  923,  682,  933,  635,  563,
        943,  538,  643,  883, 4070,  514,  534,  932,  981])</a:t>
          </a:r>
          <a:endParaRPr lang="en-US" b="1" dirty="0"/>
        </a:p>
      </dgm:t>
    </dgm:pt>
    <dgm:pt modelId="{0077CD87-BA6F-FB44-9FC5-AD46960059C6}" type="parTrans" cxnId="{FF2C2104-6A97-6A4D-AAF8-6D002E30FA7F}">
      <dgm:prSet/>
      <dgm:spPr/>
      <dgm:t>
        <a:bodyPr/>
        <a:lstStyle/>
        <a:p>
          <a:endParaRPr lang="en-US"/>
        </a:p>
      </dgm:t>
    </dgm:pt>
    <dgm:pt modelId="{81087F82-5CD9-8A4C-A1E4-EA1D825DCC24}" type="sibTrans" cxnId="{FF2C2104-6A97-6A4D-AAF8-6D002E30FA7F}">
      <dgm:prSet/>
      <dgm:spPr/>
      <dgm:t>
        <a:bodyPr/>
        <a:lstStyle/>
        <a:p>
          <a:endParaRPr lang="en-US"/>
        </a:p>
      </dgm:t>
    </dgm:pt>
    <dgm:pt modelId="{EC3B8378-E3D9-E94E-B4F8-2C6DBB1EC8F5}" type="pres">
      <dgm:prSet presAssocID="{1F40150D-5B54-4FC1-85BC-F07B0E549DC7}" presName="Name0" presStyleCnt="0">
        <dgm:presLayoutVars>
          <dgm:dir/>
          <dgm:resizeHandles val="exact"/>
        </dgm:presLayoutVars>
      </dgm:prSet>
      <dgm:spPr/>
    </dgm:pt>
    <dgm:pt modelId="{50308FB2-24F6-DC48-8388-82247C4D0D9A}" type="pres">
      <dgm:prSet presAssocID="{2842DCB4-F6EF-4C5D-90B3-C7AA1DFBAAA0}" presName="node" presStyleLbl="node1" presStyleIdx="0" presStyleCnt="7" custScaleX="219389" custScaleY="200292" custLinFactNeighborX="-3180" custLinFactNeighborY="-5456">
        <dgm:presLayoutVars>
          <dgm:bulletEnabled val="1"/>
        </dgm:presLayoutVars>
      </dgm:prSet>
      <dgm:spPr/>
    </dgm:pt>
    <dgm:pt modelId="{5E68AD23-E31F-124B-BFEA-E41E2A106F2D}" type="pres">
      <dgm:prSet presAssocID="{F17C3FAA-25CE-4194-86F0-0112590A3E1D}" presName="sibTrans" presStyleLbl="sibTrans1D1" presStyleIdx="0" presStyleCnt="6"/>
      <dgm:spPr/>
    </dgm:pt>
    <dgm:pt modelId="{17BC589F-9703-184A-ADB7-9A89FCA3CFAC}" type="pres">
      <dgm:prSet presAssocID="{F17C3FAA-25CE-4194-86F0-0112590A3E1D}" presName="connectorText" presStyleLbl="sibTrans1D1" presStyleIdx="0" presStyleCnt="6"/>
      <dgm:spPr/>
    </dgm:pt>
    <dgm:pt modelId="{5C005C4D-73DC-C244-AC40-766A77F9978E}" type="pres">
      <dgm:prSet presAssocID="{BD7DF94B-72F0-445E-A399-2711852ACF90}" presName="node" presStyleLbl="node1" presStyleIdx="1" presStyleCnt="7" custScaleX="224202" custScaleY="203645">
        <dgm:presLayoutVars>
          <dgm:bulletEnabled val="1"/>
        </dgm:presLayoutVars>
      </dgm:prSet>
      <dgm:spPr/>
    </dgm:pt>
    <dgm:pt modelId="{44C8ECC1-AFE0-8943-A1FF-17F118273E68}" type="pres">
      <dgm:prSet presAssocID="{EBDB670E-76E0-4F73-95C7-13CA0211D9C0}" presName="sibTrans" presStyleLbl="sibTrans1D1" presStyleIdx="1" presStyleCnt="6"/>
      <dgm:spPr/>
    </dgm:pt>
    <dgm:pt modelId="{E854798A-1A77-5F45-9D7F-A2EAFA34A541}" type="pres">
      <dgm:prSet presAssocID="{EBDB670E-76E0-4F73-95C7-13CA0211D9C0}" presName="connectorText" presStyleLbl="sibTrans1D1" presStyleIdx="1" presStyleCnt="6"/>
      <dgm:spPr/>
    </dgm:pt>
    <dgm:pt modelId="{309B2622-1B22-F844-9F03-07492046643E}" type="pres">
      <dgm:prSet presAssocID="{2D94B6E5-96FF-EF4E-A568-2669DA007FA6}" presName="node" presStyleLbl="node1" presStyleIdx="2" presStyleCnt="7" custScaleX="254720" custScaleY="193671">
        <dgm:presLayoutVars>
          <dgm:bulletEnabled val="1"/>
        </dgm:presLayoutVars>
      </dgm:prSet>
      <dgm:spPr/>
    </dgm:pt>
    <dgm:pt modelId="{91A78525-ED97-AA4F-96DD-821AE9F026C6}" type="pres">
      <dgm:prSet presAssocID="{E4232B55-E43B-734D-B668-4A72B60DFCDE}" presName="sibTrans" presStyleLbl="sibTrans1D1" presStyleIdx="2" presStyleCnt="6"/>
      <dgm:spPr/>
    </dgm:pt>
    <dgm:pt modelId="{FA4F1102-345C-3E41-A301-38714A30F722}" type="pres">
      <dgm:prSet presAssocID="{E4232B55-E43B-734D-B668-4A72B60DFCDE}" presName="connectorText" presStyleLbl="sibTrans1D1" presStyleIdx="2" presStyleCnt="6"/>
      <dgm:spPr/>
    </dgm:pt>
    <dgm:pt modelId="{7F94E4FA-F566-6044-AB91-7484FC91D57F}" type="pres">
      <dgm:prSet presAssocID="{1F2243FC-5063-134C-9A71-2C367CFB84CE}" presName="node" presStyleLbl="node1" presStyleIdx="3" presStyleCnt="7" custScaleX="193737" custScaleY="162992">
        <dgm:presLayoutVars>
          <dgm:bulletEnabled val="1"/>
        </dgm:presLayoutVars>
      </dgm:prSet>
      <dgm:spPr/>
    </dgm:pt>
    <dgm:pt modelId="{66B66FC2-896C-1D48-AC55-328796C6CACB}" type="pres">
      <dgm:prSet presAssocID="{986091E5-3401-594D-AB05-F4BA15A6C017}" presName="sibTrans" presStyleLbl="sibTrans1D1" presStyleIdx="3" presStyleCnt="6"/>
      <dgm:spPr/>
    </dgm:pt>
    <dgm:pt modelId="{B2446E89-0268-6B46-ADB5-24689D85BA24}" type="pres">
      <dgm:prSet presAssocID="{986091E5-3401-594D-AB05-F4BA15A6C017}" presName="connectorText" presStyleLbl="sibTrans1D1" presStyleIdx="3" presStyleCnt="6"/>
      <dgm:spPr/>
    </dgm:pt>
    <dgm:pt modelId="{3C04016F-BA72-0443-896C-13E4415C550C}" type="pres">
      <dgm:prSet presAssocID="{7EF581BA-9A1F-44E9-BBC2-FFD86DE994EC}" presName="node" presStyleLbl="node1" presStyleIdx="4" presStyleCnt="7" custScaleX="514110" custScaleY="50350" custLinFactNeighborX="1597" custLinFactNeighborY="-71222">
        <dgm:presLayoutVars>
          <dgm:bulletEnabled val="1"/>
        </dgm:presLayoutVars>
      </dgm:prSet>
      <dgm:spPr/>
    </dgm:pt>
    <dgm:pt modelId="{E058B955-9D3A-EB49-983A-7D4134718FBA}" type="pres">
      <dgm:prSet presAssocID="{94E34381-00D1-4CD7-9EC8-52EA5847EDC3}" presName="sibTrans" presStyleLbl="sibTrans1D1" presStyleIdx="4" presStyleCnt="6"/>
      <dgm:spPr/>
    </dgm:pt>
    <dgm:pt modelId="{B5ECD77C-E541-A142-8EB9-BD00F326EF3F}" type="pres">
      <dgm:prSet presAssocID="{94E34381-00D1-4CD7-9EC8-52EA5847EDC3}" presName="connectorText" presStyleLbl="sibTrans1D1" presStyleIdx="4" presStyleCnt="6"/>
      <dgm:spPr/>
    </dgm:pt>
    <dgm:pt modelId="{FDDC70EC-2396-0541-A7F5-B80773AADDA8}" type="pres">
      <dgm:prSet presAssocID="{CB51B7DA-BAED-DE43-9BED-055CDBC9CD24}" presName="node" presStyleLbl="node1" presStyleIdx="5" presStyleCnt="7" custScaleX="422206" custScaleY="29304" custLinFactX="100000" custLinFactNeighborX="110203" custLinFactNeighborY="-82905">
        <dgm:presLayoutVars>
          <dgm:bulletEnabled val="1"/>
        </dgm:presLayoutVars>
      </dgm:prSet>
      <dgm:spPr/>
    </dgm:pt>
    <dgm:pt modelId="{B99E9598-5BD0-CD45-ABA4-80BC8C655524}" type="pres">
      <dgm:prSet presAssocID="{EF01FBCD-BD60-D84F-AD60-5F9B67202494}" presName="sibTrans" presStyleLbl="sibTrans1D1" presStyleIdx="5" presStyleCnt="6"/>
      <dgm:spPr/>
    </dgm:pt>
    <dgm:pt modelId="{4AAA9AB2-F443-0643-BD16-9103D4A6F7F3}" type="pres">
      <dgm:prSet presAssocID="{EF01FBCD-BD60-D84F-AD60-5F9B67202494}" presName="connectorText" presStyleLbl="sibTrans1D1" presStyleIdx="5" presStyleCnt="6"/>
      <dgm:spPr/>
    </dgm:pt>
    <dgm:pt modelId="{D64319B4-2F2A-B643-9A4E-471D745F2E4E}" type="pres">
      <dgm:prSet presAssocID="{CA81F693-F2E4-CE4C-9C07-2829CACCBD9B}" presName="node" presStyleLbl="node1" presStyleIdx="6" presStyleCnt="7" custScaleX="555619" custScaleY="167892" custLinFactNeighborX="97377" custLinFactNeighborY="-49936">
        <dgm:presLayoutVars>
          <dgm:bulletEnabled val="1"/>
        </dgm:presLayoutVars>
      </dgm:prSet>
      <dgm:spPr/>
    </dgm:pt>
  </dgm:ptLst>
  <dgm:cxnLst>
    <dgm:cxn modelId="{BB745803-9658-8D4A-AC6F-3A8F9F926410}" type="presOf" srcId="{F17C3FAA-25CE-4194-86F0-0112590A3E1D}" destId="{17BC589F-9703-184A-ADB7-9A89FCA3CFAC}" srcOrd="1" destOrd="0" presId="urn:microsoft.com/office/officeart/2016/7/layout/RepeatingBendingProcessNew"/>
    <dgm:cxn modelId="{FF2C2104-6A97-6A4D-AAF8-6D002E30FA7F}" srcId="{1F40150D-5B54-4FC1-85BC-F07B0E549DC7}" destId="{CA81F693-F2E4-CE4C-9C07-2829CACCBD9B}" srcOrd="6" destOrd="0" parTransId="{0077CD87-BA6F-FB44-9FC5-AD46960059C6}" sibTransId="{81087F82-5CD9-8A4C-A1E4-EA1D825DCC24}"/>
    <dgm:cxn modelId="{3DE8A805-8448-4F40-A89D-6D546B31609F}" srcId="{1F40150D-5B54-4FC1-85BC-F07B0E549DC7}" destId="{BD7DF94B-72F0-445E-A399-2711852ACF90}" srcOrd="1" destOrd="0" parTransId="{AA07747E-0B3A-4628-8198-52E27B88F7C5}" sibTransId="{EBDB670E-76E0-4F73-95C7-13CA0211D9C0}"/>
    <dgm:cxn modelId="{4CCD0C11-E3E3-BF43-BAD9-F1BC0FDD7441}" type="presOf" srcId="{986091E5-3401-594D-AB05-F4BA15A6C017}" destId="{B2446E89-0268-6B46-ADB5-24689D85BA24}" srcOrd="1" destOrd="0" presId="urn:microsoft.com/office/officeart/2016/7/layout/RepeatingBendingProcessNew"/>
    <dgm:cxn modelId="{9A35B41D-F69E-7949-8FAB-C27A67D301AB}" type="presOf" srcId="{94E34381-00D1-4CD7-9EC8-52EA5847EDC3}" destId="{B5ECD77C-E541-A142-8EB9-BD00F326EF3F}" srcOrd="1" destOrd="0" presId="urn:microsoft.com/office/officeart/2016/7/layout/RepeatingBendingProcessNew"/>
    <dgm:cxn modelId="{8A30D41E-AD98-41B7-9964-7F4D16B2735A}" srcId="{1F40150D-5B54-4FC1-85BC-F07B0E549DC7}" destId="{7EF581BA-9A1F-44E9-BBC2-FFD86DE994EC}" srcOrd="4" destOrd="0" parTransId="{1EA620A8-44BB-48E4-A88C-4A38BD390BCA}" sibTransId="{94E34381-00D1-4CD7-9EC8-52EA5847EDC3}"/>
    <dgm:cxn modelId="{FDA5FA28-3446-E84A-AA07-6483F0E9E864}" type="presOf" srcId="{BD7DF94B-72F0-445E-A399-2711852ACF90}" destId="{5C005C4D-73DC-C244-AC40-766A77F9978E}" srcOrd="0" destOrd="0" presId="urn:microsoft.com/office/officeart/2016/7/layout/RepeatingBendingProcessNew"/>
    <dgm:cxn modelId="{AEDF6031-05B1-B44C-805E-5183A78D67E4}" type="presOf" srcId="{2D94B6E5-96FF-EF4E-A568-2669DA007FA6}" destId="{309B2622-1B22-F844-9F03-07492046643E}" srcOrd="0" destOrd="0" presId="urn:microsoft.com/office/officeart/2016/7/layout/RepeatingBendingProcessNew"/>
    <dgm:cxn modelId="{EB3E4637-816A-E343-8F4D-B3333E764D3B}" type="presOf" srcId="{E4232B55-E43B-734D-B668-4A72B60DFCDE}" destId="{FA4F1102-345C-3E41-A301-38714A30F722}" srcOrd="1" destOrd="0" presId="urn:microsoft.com/office/officeart/2016/7/layout/RepeatingBendingProcessNew"/>
    <dgm:cxn modelId="{0930D439-C246-4FCF-AC75-1AD199AA0C8C}" srcId="{1F40150D-5B54-4FC1-85BC-F07B0E549DC7}" destId="{2842DCB4-F6EF-4C5D-90B3-C7AA1DFBAAA0}" srcOrd="0" destOrd="0" parTransId="{089AD242-B1C0-41A8-9F6D-692028347E1B}" sibTransId="{F17C3FAA-25CE-4194-86F0-0112590A3E1D}"/>
    <dgm:cxn modelId="{A5D75D3F-EFF3-034E-802C-42ED28974E9D}" srcId="{1F40150D-5B54-4FC1-85BC-F07B0E549DC7}" destId="{CB51B7DA-BAED-DE43-9BED-055CDBC9CD24}" srcOrd="5" destOrd="0" parTransId="{86B55E11-6BBA-3F45-842A-B20CE3516999}" sibTransId="{EF01FBCD-BD60-D84F-AD60-5F9B67202494}"/>
    <dgm:cxn modelId="{FD711249-B5DD-AB4B-9067-D2F4AE348C65}" type="presOf" srcId="{1F2243FC-5063-134C-9A71-2C367CFB84CE}" destId="{7F94E4FA-F566-6044-AB91-7484FC91D57F}" srcOrd="0" destOrd="0" presId="urn:microsoft.com/office/officeart/2016/7/layout/RepeatingBendingProcessNew"/>
    <dgm:cxn modelId="{46584852-0889-3044-8074-F56AB3C1C559}" type="presOf" srcId="{94E34381-00D1-4CD7-9EC8-52EA5847EDC3}" destId="{E058B955-9D3A-EB49-983A-7D4134718FBA}" srcOrd="0" destOrd="0" presId="urn:microsoft.com/office/officeart/2016/7/layout/RepeatingBendingProcessNew"/>
    <dgm:cxn modelId="{A5EA0C57-87B0-3844-9025-A409BF78177A}" type="presOf" srcId="{EF01FBCD-BD60-D84F-AD60-5F9B67202494}" destId="{4AAA9AB2-F443-0643-BD16-9103D4A6F7F3}" srcOrd="1" destOrd="0" presId="urn:microsoft.com/office/officeart/2016/7/layout/RepeatingBendingProcessNew"/>
    <dgm:cxn modelId="{F082CB5E-9034-0648-8F39-54A38745FC01}" srcId="{1F40150D-5B54-4FC1-85BC-F07B0E549DC7}" destId="{2D94B6E5-96FF-EF4E-A568-2669DA007FA6}" srcOrd="2" destOrd="0" parTransId="{F7494ED5-38DD-9244-B7B4-2683FD8F03BB}" sibTransId="{E4232B55-E43B-734D-B668-4A72B60DFCDE}"/>
    <dgm:cxn modelId="{249BAD7A-4C68-D444-992C-14A299CCFC3D}" type="presOf" srcId="{CB51B7DA-BAED-DE43-9BED-055CDBC9CD24}" destId="{FDDC70EC-2396-0541-A7F5-B80773AADDA8}" srcOrd="0" destOrd="0" presId="urn:microsoft.com/office/officeart/2016/7/layout/RepeatingBendingProcessNew"/>
    <dgm:cxn modelId="{7A5B267E-15B3-FA46-B58C-EB1BA1917439}" type="presOf" srcId="{1F40150D-5B54-4FC1-85BC-F07B0E549DC7}" destId="{EC3B8378-E3D9-E94E-B4F8-2C6DBB1EC8F5}" srcOrd="0" destOrd="0" presId="urn:microsoft.com/office/officeart/2016/7/layout/RepeatingBendingProcessNew"/>
    <dgm:cxn modelId="{91799988-B435-894E-9300-613C232B8E8E}" type="presOf" srcId="{E4232B55-E43B-734D-B668-4A72B60DFCDE}" destId="{91A78525-ED97-AA4F-96DD-821AE9F026C6}" srcOrd="0" destOrd="0" presId="urn:microsoft.com/office/officeart/2016/7/layout/RepeatingBendingProcessNew"/>
    <dgm:cxn modelId="{0F359995-B8AB-FF43-9A33-C02E046C5A27}" type="presOf" srcId="{EBDB670E-76E0-4F73-95C7-13CA0211D9C0}" destId="{44C8ECC1-AFE0-8943-A1FF-17F118273E68}" srcOrd="0" destOrd="0" presId="urn:microsoft.com/office/officeart/2016/7/layout/RepeatingBendingProcessNew"/>
    <dgm:cxn modelId="{44B9BA9F-0906-2E4B-B4D9-13603B87E9DF}" type="presOf" srcId="{2842DCB4-F6EF-4C5D-90B3-C7AA1DFBAAA0}" destId="{50308FB2-24F6-DC48-8388-82247C4D0D9A}" srcOrd="0" destOrd="0" presId="urn:microsoft.com/office/officeart/2016/7/layout/RepeatingBendingProcessNew"/>
    <dgm:cxn modelId="{A13798A5-8CF5-614A-B001-D7BF23516E7F}" srcId="{1F40150D-5B54-4FC1-85BC-F07B0E549DC7}" destId="{1F2243FC-5063-134C-9A71-2C367CFB84CE}" srcOrd="3" destOrd="0" parTransId="{A5D44049-F09E-2D4E-9569-3067DCD4F36F}" sibTransId="{986091E5-3401-594D-AB05-F4BA15A6C017}"/>
    <dgm:cxn modelId="{F87F37B1-6ED7-C04D-8858-9432D736BBF5}" type="presOf" srcId="{7EF581BA-9A1F-44E9-BBC2-FFD86DE994EC}" destId="{3C04016F-BA72-0443-896C-13E4415C550C}" srcOrd="0" destOrd="0" presId="urn:microsoft.com/office/officeart/2016/7/layout/RepeatingBendingProcessNew"/>
    <dgm:cxn modelId="{3435E4DA-71C6-6A42-95D8-0EF487E7B289}" type="presOf" srcId="{CA81F693-F2E4-CE4C-9C07-2829CACCBD9B}" destId="{D64319B4-2F2A-B643-9A4E-471D745F2E4E}" srcOrd="0" destOrd="0" presId="urn:microsoft.com/office/officeart/2016/7/layout/RepeatingBendingProcessNew"/>
    <dgm:cxn modelId="{60B01EEA-F64F-DF46-9184-92BC98EE43C1}" type="presOf" srcId="{986091E5-3401-594D-AB05-F4BA15A6C017}" destId="{66B66FC2-896C-1D48-AC55-328796C6CACB}" srcOrd="0" destOrd="0" presId="urn:microsoft.com/office/officeart/2016/7/layout/RepeatingBendingProcessNew"/>
    <dgm:cxn modelId="{282617EB-B4F2-154D-8348-3F8620DEF9C6}" type="presOf" srcId="{F17C3FAA-25CE-4194-86F0-0112590A3E1D}" destId="{5E68AD23-E31F-124B-BFEA-E41E2A106F2D}" srcOrd="0" destOrd="0" presId="urn:microsoft.com/office/officeart/2016/7/layout/RepeatingBendingProcessNew"/>
    <dgm:cxn modelId="{341FD8F3-5DBD-8944-97C7-E5508147D5B4}" type="presOf" srcId="{EBDB670E-76E0-4F73-95C7-13CA0211D9C0}" destId="{E854798A-1A77-5F45-9D7F-A2EAFA34A541}" srcOrd="1" destOrd="0" presId="urn:microsoft.com/office/officeart/2016/7/layout/RepeatingBendingProcessNew"/>
    <dgm:cxn modelId="{459010F8-C9B2-D74A-8BA8-C3E43DDACE0F}" type="presOf" srcId="{EF01FBCD-BD60-D84F-AD60-5F9B67202494}" destId="{B99E9598-5BD0-CD45-ABA4-80BC8C655524}" srcOrd="0" destOrd="0" presId="urn:microsoft.com/office/officeart/2016/7/layout/RepeatingBendingProcessNew"/>
    <dgm:cxn modelId="{7E6E49B6-2BD0-5A42-B783-C8B9DF973D97}" type="presParOf" srcId="{EC3B8378-E3D9-E94E-B4F8-2C6DBB1EC8F5}" destId="{50308FB2-24F6-DC48-8388-82247C4D0D9A}" srcOrd="0" destOrd="0" presId="urn:microsoft.com/office/officeart/2016/7/layout/RepeatingBendingProcessNew"/>
    <dgm:cxn modelId="{C3B6BA1F-9A2E-4C44-B953-F86F3C3B2679}" type="presParOf" srcId="{EC3B8378-E3D9-E94E-B4F8-2C6DBB1EC8F5}" destId="{5E68AD23-E31F-124B-BFEA-E41E2A106F2D}" srcOrd="1" destOrd="0" presId="urn:microsoft.com/office/officeart/2016/7/layout/RepeatingBendingProcessNew"/>
    <dgm:cxn modelId="{6A94C74C-44B1-114B-BA3F-2CB29228406E}" type="presParOf" srcId="{5E68AD23-E31F-124B-BFEA-E41E2A106F2D}" destId="{17BC589F-9703-184A-ADB7-9A89FCA3CFAC}" srcOrd="0" destOrd="0" presId="urn:microsoft.com/office/officeart/2016/7/layout/RepeatingBendingProcessNew"/>
    <dgm:cxn modelId="{7A68270B-FCE7-9E42-B071-15ED441A152E}" type="presParOf" srcId="{EC3B8378-E3D9-E94E-B4F8-2C6DBB1EC8F5}" destId="{5C005C4D-73DC-C244-AC40-766A77F9978E}" srcOrd="2" destOrd="0" presId="urn:microsoft.com/office/officeart/2016/7/layout/RepeatingBendingProcessNew"/>
    <dgm:cxn modelId="{3568AAA7-B5D7-5E40-BAF5-2A0AF7A3EC28}" type="presParOf" srcId="{EC3B8378-E3D9-E94E-B4F8-2C6DBB1EC8F5}" destId="{44C8ECC1-AFE0-8943-A1FF-17F118273E68}" srcOrd="3" destOrd="0" presId="urn:microsoft.com/office/officeart/2016/7/layout/RepeatingBendingProcessNew"/>
    <dgm:cxn modelId="{289BBCE8-6D6B-3343-A056-B4DDE279A619}" type="presParOf" srcId="{44C8ECC1-AFE0-8943-A1FF-17F118273E68}" destId="{E854798A-1A77-5F45-9D7F-A2EAFA34A541}" srcOrd="0" destOrd="0" presId="urn:microsoft.com/office/officeart/2016/7/layout/RepeatingBendingProcessNew"/>
    <dgm:cxn modelId="{74C464B6-A899-9640-B411-05112C36F566}" type="presParOf" srcId="{EC3B8378-E3D9-E94E-B4F8-2C6DBB1EC8F5}" destId="{309B2622-1B22-F844-9F03-07492046643E}" srcOrd="4" destOrd="0" presId="urn:microsoft.com/office/officeart/2016/7/layout/RepeatingBendingProcessNew"/>
    <dgm:cxn modelId="{D1B41871-28C7-6A4B-B742-D0375A6D2372}" type="presParOf" srcId="{EC3B8378-E3D9-E94E-B4F8-2C6DBB1EC8F5}" destId="{91A78525-ED97-AA4F-96DD-821AE9F026C6}" srcOrd="5" destOrd="0" presId="urn:microsoft.com/office/officeart/2016/7/layout/RepeatingBendingProcessNew"/>
    <dgm:cxn modelId="{1BBE2C6E-AE81-894D-BF87-FEC2AE3A0594}" type="presParOf" srcId="{91A78525-ED97-AA4F-96DD-821AE9F026C6}" destId="{FA4F1102-345C-3E41-A301-38714A30F722}" srcOrd="0" destOrd="0" presId="urn:microsoft.com/office/officeart/2016/7/layout/RepeatingBendingProcessNew"/>
    <dgm:cxn modelId="{43B629C4-DC30-7F4E-BB95-45B8DCDCB3E7}" type="presParOf" srcId="{EC3B8378-E3D9-E94E-B4F8-2C6DBB1EC8F5}" destId="{7F94E4FA-F566-6044-AB91-7484FC91D57F}" srcOrd="6" destOrd="0" presId="urn:microsoft.com/office/officeart/2016/7/layout/RepeatingBendingProcessNew"/>
    <dgm:cxn modelId="{4D696D96-444B-B541-9ACE-1D9A33C3894C}" type="presParOf" srcId="{EC3B8378-E3D9-E94E-B4F8-2C6DBB1EC8F5}" destId="{66B66FC2-896C-1D48-AC55-328796C6CACB}" srcOrd="7" destOrd="0" presId="urn:microsoft.com/office/officeart/2016/7/layout/RepeatingBendingProcessNew"/>
    <dgm:cxn modelId="{04F77823-CF17-7241-BB7E-8E08743C2B2A}" type="presParOf" srcId="{66B66FC2-896C-1D48-AC55-328796C6CACB}" destId="{B2446E89-0268-6B46-ADB5-24689D85BA24}" srcOrd="0" destOrd="0" presId="urn:microsoft.com/office/officeart/2016/7/layout/RepeatingBendingProcessNew"/>
    <dgm:cxn modelId="{1208C907-6509-364E-9D33-77997BE72D30}" type="presParOf" srcId="{EC3B8378-E3D9-E94E-B4F8-2C6DBB1EC8F5}" destId="{3C04016F-BA72-0443-896C-13E4415C550C}" srcOrd="8" destOrd="0" presId="urn:microsoft.com/office/officeart/2016/7/layout/RepeatingBendingProcessNew"/>
    <dgm:cxn modelId="{368A4FAE-7DF8-6B42-90E3-187D1ABD3E92}" type="presParOf" srcId="{EC3B8378-E3D9-E94E-B4F8-2C6DBB1EC8F5}" destId="{E058B955-9D3A-EB49-983A-7D4134718FBA}" srcOrd="9" destOrd="0" presId="urn:microsoft.com/office/officeart/2016/7/layout/RepeatingBendingProcessNew"/>
    <dgm:cxn modelId="{05C98000-5A9B-2244-A997-63C7FE44AEBB}" type="presParOf" srcId="{E058B955-9D3A-EB49-983A-7D4134718FBA}" destId="{B5ECD77C-E541-A142-8EB9-BD00F326EF3F}" srcOrd="0" destOrd="0" presId="urn:microsoft.com/office/officeart/2016/7/layout/RepeatingBendingProcessNew"/>
    <dgm:cxn modelId="{443601B6-412F-B742-9863-7C2F351B6AFA}" type="presParOf" srcId="{EC3B8378-E3D9-E94E-B4F8-2C6DBB1EC8F5}" destId="{FDDC70EC-2396-0541-A7F5-B80773AADDA8}" srcOrd="10" destOrd="0" presId="urn:microsoft.com/office/officeart/2016/7/layout/RepeatingBendingProcessNew"/>
    <dgm:cxn modelId="{832F4515-FBA2-9140-B877-044856C2F57E}" type="presParOf" srcId="{EC3B8378-E3D9-E94E-B4F8-2C6DBB1EC8F5}" destId="{B99E9598-5BD0-CD45-ABA4-80BC8C655524}" srcOrd="11" destOrd="0" presId="urn:microsoft.com/office/officeart/2016/7/layout/RepeatingBendingProcessNew"/>
    <dgm:cxn modelId="{4DE006A0-1969-9E46-ACFE-20D2B4AEEB90}" type="presParOf" srcId="{B99E9598-5BD0-CD45-ABA4-80BC8C655524}" destId="{4AAA9AB2-F443-0643-BD16-9103D4A6F7F3}" srcOrd="0" destOrd="0" presId="urn:microsoft.com/office/officeart/2016/7/layout/RepeatingBendingProcessNew"/>
    <dgm:cxn modelId="{B8545C3C-39BC-1843-904E-2D412C8BB47D}" type="presParOf" srcId="{EC3B8378-E3D9-E94E-B4F8-2C6DBB1EC8F5}" destId="{D64319B4-2F2A-B643-9A4E-471D745F2E4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0150D-5B54-4FC1-85BC-F07B0E549D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2DCB4-F6EF-4C5D-90B3-C7AA1DFBAAA0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Which are the risk countries?</a:t>
          </a:r>
        </a:p>
      </dgm:t>
    </dgm:pt>
    <dgm:pt modelId="{089AD242-B1C0-41A8-9F6D-692028347E1B}" type="parTrans" cxnId="{0930D439-C246-4FCF-AC75-1AD199AA0C8C}">
      <dgm:prSet/>
      <dgm:spPr/>
      <dgm:t>
        <a:bodyPr/>
        <a:lstStyle/>
        <a:p>
          <a:endParaRPr lang="en-US"/>
        </a:p>
      </dgm:t>
    </dgm:pt>
    <dgm:pt modelId="{F17C3FAA-25CE-4194-86F0-0112590A3E1D}" type="sibTrans" cxnId="{0930D439-C246-4FCF-AC75-1AD199AA0C8C}">
      <dgm:prSet/>
      <dgm:spPr/>
      <dgm:t>
        <a:bodyPr/>
        <a:lstStyle/>
        <a:p>
          <a:endParaRPr lang="en-US"/>
        </a:p>
      </dgm:t>
    </dgm:pt>
    <dgm:pt modelId="{BD7DF94B-72F0-445E-A399-2711852ACF90}">
      <dgm:prSet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 b="1" dirty="0"/>
        </a:p>
        <a:p>
          <a:endParaRPr lang="en-US" b="1" dirty="0"/>
        </a:p>
        <a:p>
          <a:endParaRPr lang="en-US" b="1" dirty="0"/>
        </a:p>
        <a:p>
          <a:r>
            <a:rPr lang="en-US" b="1" dirty="0" err="1"/>
            <a:t>risk_countries</a:t>
          </a:r>
          <a:r>
            <a:rPr lang="en-US" b="1" dirty="0"/>
            <a:t> = df2[df2['risk']== 'Y'].</a:t>
          </a:r>
          <a:r>
            <a:rPr lang="en-US" b="1" dirty="0" err="1"/>
            <a:t>country_abb.array</a:t>
          </a:r>
          <a:r>
            <a:rPr lang="en-US" b="1" dirty="0"/>
            <a:t> </a:t>
          </a:r>
        </a:p>
        <a:p>
          <a:endParaRPr lang="en-US" b="1" dirty="0"/>
        </a:p>
        <a:p>
          <a:r>
            <a:rPr lang="en-US" b="1" dirty="0"/>
            <a:t>['HE', 'IS', 'PF', 'RO', 'TL', 'YT']</a:t>
          </a:r>
        </a:p>
        <a:p>
          <a:endParaRPr lang="en-US" b="1" dirty="0"/>
        </a:p>
        <a:p>
          <a:endParaRPr lang="en-US" b="1" dirty="0"/>
        </a:p>
        <a:p>
          <a:endParaRPr lang="en-US" b="1" dirty="0"/>
        </a:p>
      </dgm:t>
    </dgm:pt>
    <dgm:pt modelId="{AA07747E-0B3A-4628-8198-52E27B88F7C5}" type="parTrans" cxnId="{3DE8A805-8448-4F40-A89D-6D546B31609F}">
      <dgm:prSet/>
      <dgm:spPr/>
      <dgm:t>
        <a:bodyPr/>
        <a:lstStyle/>
        <a:p>
          <a:endParaRPr lang="en-US"/>
        </a:p>
      </dgm:t>
    </dgm:pt>
    <dgm:pt modelId="{EBDB670E-76E0-4F73-95C7-13CA0211D9C0}" type="sibTrans" cxnId="{3DE8A805-8448-4F40-A89D-6D546B31609F}">
      <dgm:prSet/>
      <dgm:spPr/>
      <dgm:t>
        <a:bodyPr/>
        <a:lstStyle/>
        <a:p>
          <a:endParaRPr lang="en-US"/>
        </a:p>
      </dgm:t>
    </dgm:pt>
    <dgm:pt modelId="{A4C3C0DB-2DB1-421C-9635-D4DEB6173821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Create</a:t>
          </a:r>
          <a:r>
            <a:rPr lang="en-US" baseline="0" dirty="0">
              <a:solidFill>
                <a:schemeClr val="tx1"/>
              </a:solidFill>
            </a:rPr>
            <a:t> a </a:t>
          </a:r>
          <a:r>
            <a:rPr lang="en-US" baseline="0" dirty="0" err="1">
              <a:solidFill>
                <a:schemeClr val="tx1"/>
              </a:solidFill>
            </a:rPr>
            <a:t>dataframe</a:t>
          </a:r>
          <a:r>
            <a:rPr lang="en-US" baseline="0" dirty="0">
              <a:solidFill>
                <a:schemeClr val="tx1"/>
              </a:solidFill>
            </a:rPr>
            <a:t> that contains only the rows relevant the risk countries</a:t>
          </a:r>
          <a:endParaRPr lang="en-US" dirty="0">
            <a:solidFill>
              <a:schemeClr val="tx1"/>
            </a:solidFill>
          </a:endParaRPr>
        </a:p>
      </dgm:t>
    </dgm:pt>
    <dgm:pt modelId="{0320F1DA-4A6A-4FBD-A2A5-A80E982FF433}" type="parTrans" cxnId="{88161E49-9C98-4272-8513-67540F96AABF}">
      <dgm:prSet/>
      <dgm:spPr/>
      <dgm:t>
        <a:bodyPr/>
        <a:lstStyle/>
        <a:p>
          <a:endParaRPr lang="en-US"/>
        </a:p>
      </dgm:t>
    </dgm:pt>
    <dgm:pt modelId="{715A75D2-995B-4ABE-B4D4-8F28EB08F385}" type="sibTrans" cxnId="{88161E49-9C98-4272-8513-67540F96AABF}">
      <dgm:prSet/>
      <dgm:spPr/>
      <dgm:t>
        <a:bodyPr/>
        <a:lstStyle/>
        <a:p>
          <a:endParaRPr lang="en-US"/>
        </a:p>
      </dgm:t>
    </dgm:pt>
    <dgm:pt modelId="{7EF581BA-9A1F-44E9-BBC2-FFD86DE994EC}">
      <dgm:prSet/>
      <dgm:spPr>
        <a:solidFill>
          <a:schemeClr val="tx2">
            <a:lumMod val="25000"/>
            <a:lumOff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 i="0" u="none" dirty="0">
              <a:solidFill>
                <a:schemeClr val="tx1"/>
              </a:solidFill>
            </a:rPr>
            <a:t>Now I can define a monthly transaction threshold and see which customers would trigger a warning.</a:t>
          </a:r>
          <a:endParaRPr lang="en-US" dirty="0">
            <a:solidFill>
              <a:schemeClr val="tx1"/>
            </a:solidFill>
          </a:endParaRPr>
        </a:p>
      </dgm:t>
    </dgm:pt>
    <dgm:pt modelId="{1EA620A8-44BB-48E4-A88C-4A38BD390BCA}" type="parTrans" cxnId="{8A30D41E-AD98-41B7-9964-7F4D16B2735A}">
      <dgm:prSet/>
      <dgm:spPr/>
      <dgm:t>
        <a:bodyPr/>
        <a:lstStyle/>
        <a:p>
          <a:endParaRPr lang="en-US"/>
        </a:p>
      </dgm:t>
    </dgm:pt>
    <dgm:pt modelId="{94E34381-00D1-4CD7-9EC8-52EA5847EDC3}" type="sibTrans" cxnId="{8A30D41E-AD98-41B7-9964-7F4D16B2735A}">
      <dgm:prSet/>
      <dgm:spPr/>
      <dgm:t>
        <a:bodyPr/>
        <a:lstStyle/>
        <a:p>
          <a:endParaRPr lang="en-US"/>
        </a:p>
      </dgm:t>
    </dgm:pt>
    <dgm:pt modelId="{1F2243FC-5063-134C-9A71-2C367CFB84CE}">
      <dgm:prSet custT="1"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b="1" dirty="0" err="1"/>
            <a:t>df_risk_countries</a:t>
          </a:r>
          <a:r>
            <a:rPr lang="en-US" sz="1200" b="1" dirty="0"/>
            <a:t> = </a:t>
          </a:r>
          <a:r>
            <a:rPr lang="en-US" sz="1200" b="1" dirty="0" err="1"/>
            <a:t>df</a:t>
          </a:r>
          <a:r>
            <a:rPr lang="en-US" sz="1200" b="1" dirty="0"/>
            <a:t>[</a:t>
          </a:r>
          <a:r>
            <a:rPr lang="en-US" sz="1200" b="1" dirty="0" err="1"/>
            <a:t>df</a:t>
          </a:r>
          <a:r>
            <a:rPr lang="en-US" sz="1200" b="1" dirty="0"/>
            <a:t>['CPCC'].</a:t>
          </a:r>
          <a:r>
            <a:rPr lang="en-US" sz="1200" b="1" dirty="0" err="1"/>
            <a:t>isin</a:t>
          </a:r>
          <a:r>
            <a:rPr lang="en-US" sz="1200" b="1" dirty="0"/>
            <a:t>(</a:t>
          </a:r>
          <a:r>
            <a:rPr lang="en-US" sz="1200" b="1" dirty="0" err="1"/>
            <a:t>risk_countries</a:t>
          </a:r>
          <a:r>
            <a:rPr lang="en-US" sz="1200" b="1" dirty="0"/>
            <a:t>)]</a:t>
          </a:r>
        </a:p>
      </dgm:t>
    </dgm:pt>
    <dgm:pt modelId="{A5D44049-F09E-2D4E-9569-3067DCD4F36F}" type="parTrans" cxnId="{A13798A5-8CF5-614A-B001-D7BF23516E7F}">
      <dgm:prSet/>
      <dgm:spPr/>
      <dgm:t>
        <a:bodyPr/>
        <a:lstStyle/>
        <a:p>
          <a:endParaRPr lang="en-US"/>
        </a:p>
      </dgm:t>
    </dgm:pt>
    <dgm:pt modelId="{986091E5-3401-594D-AB05-F4BA15A6C017}" type="sibTrans" cxnId="{A13798A5-8CF5-614A-B001-D7BF23516E7F}">
      <dgm:prSet/>
      <dgm:spPr/>
      <dgm:t>
        <a:bodyPr/>
        <a:lstStyle/>
        <a:p>
          <a:endParaRPr lang="en-US"/>
        </a:p>
      </dgm:t>
    </dgm:pt>
    <dgm:pt modelId="{CB51B7DA-BAED-DE43-9BED-055CDBC9CD24}">
      <dgm:prSet custT="1"/>
      <dgm:spPr>
        <a:solidFill>
          <a:schemeClr val="accent1">
            <a:lumMod val="75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b="1" dirty="0" err="1"/>
            <a:t>monthly_trans_threshold</a:t>
          </a:r>
          <a:r>
            <a:rPr lang="en-US" sz="1200" b="1" dirty="0"/>
            <a:t> = 10000.0
</a:t>
          </a:r>
          <a:r>
            <a:rPr lang="en-US" sz="1200" b="1" dirty="0" err="1"/>
            <a:t>trans_over_thresh</a:t>
          </a:r>
          <a:r>
            <a:rPr lang="en-US" sz="1200" b="1" dirty="0"/>
            <a:t> = </a:t>
          </a:r>
          <a:r>
            <a:rPr lang="en-US" sz="1200" b="1" dirty="0" err="1"/>
            <a:t>df_risk_countries</a:t>
          </a:r>
          <a:r>
            <a:rPr lang="en-US" sz="1200" b="1" dirty="0"/>
            <a:t>[</a:t>
          </a:r>
          <a:r>
            <a:rPr lang="en-US" sz="1200" b="1" dirty="0" err="1"/>
            <a:t>df_risk_countries</a:t>
          </a:r>
          <a:r>
            <a:rPr lang="en-US" sz="1200" b="1" dirty="0"/>
            <a:t>['amount']&gt;= </a:t>
          </a:r>
          <a:r>
            <a:rPr lang="en-US" sz="1200" b="1" dirty="0" err="1"/>
            <a:t>monthly_trans_threshold</a:t>
          </a:r>
          <a:r>
            <a:rPr lang="en-US" sz="1200" b="1" dirty="0"/>
            <a:t>]
</a:t>
          </a:r>
          <a:r>
            <a:rPr lang="en-US" sz="1200" b="1" dirty="0" err="1"/>
            <a:t>trans_over_thresh.customer_id.unique</a:t>
          </a:r>
          <a:r>
            <a:rPr lang="en-US" sz="1200" b="1" dirty="0"/>
            <a:t>()</a:t>
          </a:r>
        </a:p>
        <a:p>
          <a:endParaRPr lang="en-US" sz="1200" dirty="0"/>
        </a:p>
        <a:p>
          <a:r>
            <a:rPr lang="en-US" sz="1050" dirty="0">
              <a:solidFill>
                <a:schemeClr val="bg1"/>
              </a:solidFill>
            </a:rPr>
            <a:t>array([ 659, 1746, 1520, 1626, 1493, 1058, 1761, 1808, 1289, 1696, 1964,1329, 1064,  588, 1067, 1409, 1365, 1402, 1627, 1577, 1589,  918, 824, 1161, 1430,  609, 1117, 1549,  600, 1789,  570, 1377, 1226, 1173, 1672, 1175, 1921, 1250, 1877,  534, 1071,  691, 1434, 1999,
       1339, 1667, 1719, 1521, 1782,  689, 1468, 1225, 1972, 1183, 1248, 1821, 1608, 1284, 1509,  643,  695, 1894,  892, 1918,  647,  803,
       1314, 1777, 1454, 1896, 1174,  806, 1662,  572,  580, 1232, 1315,1749, 1823, 1815, 1612,  631, 1412,  665, 1988, 1827,  694,  648, 1881,  542, 1096, 1291,  802,  611,  879, 1552, 1163,  962, 1006,622,  874, 1048, 1295, 1361, 1712,  947,  838, 2845, 1660, 1393,
       1864,  668, 1900, 1322,  540, 1581,  850, 1978,  558, 1837,  598,1767, 1701, 1559, 1041,  561, 1033, 1757, 1009, 1149, 1922, 1119,1868, 1915, 1357, 1395, 1555,  590,  866,  500, 1825, 1210, 1479,1828, 1171,  678, 1396, 1791, 1436, 1255, 1081, 1531, 1170, 1389,683, 1993, 1074, 1673,  601, 1012, 1139,  624,  576, 1554,  804,677, 1958,  841, 1543,  872, 1386,  699, 1423,  525,  686,  509, 1275, 1753, 1945,  644, 1806, 1787, 1729, 1407,  585, 1651, 1308,1156, 1817, 1032, 1060,  531, 1676,  612,  682, 1700,  933,  827, 664, 1024, 1205, 1301,  633, 1680,  537, 1421, 1411, 1501, 1681, 1792, 1216, 1450,  981, 1417, 1732, 1370,  675,  511, 1963, 1179, 1265, 1570, 1775, 1312, 1536, 1708, 1425,  987, 1850, 1858, 1960,650, 1107,  696, 1128,  618,  673,  893, 1857,  594, 1387, 1306,1269,  645, 1324, 1360, 1923, 1611,  698,  821,  932, 1630, 1980, 920, 1464,  641, 1774,  906, 1372])</a:t>
          </a:r>
        </a:p>
      </dgm:t>
    </dgm:pt>
    <dgm:pt modelId="{86B55E11-6BBA-3F45-842A-B20CE3516999}" type="parTrans" cxnId="{A5D75D3F-EFF3-034E-802C-42ED28974E9D}">
      <dgm:prSet/>
      <dgm:spPr/>
      <dgm:t>
        <a:bodyPr/>
        <a:lstStyle/>
        <a:p>
          <a:endParaRPr lang="en-US"/>
        </a:p>
      </dgm:t>
    </dgm:pt>
    <dgm:pt modelId="{EF01FBCD-BD60-D84F-AD60-5F9B67202494}" type="sibTrans" cxnId="{A5D75D3F-EFF3-034E-802C-42ED28974E9D}">
      <dgm:prSet/>
      <dgm:spPr/>
      <dgm:t>
        <a:bodyPr/>
        <a:lstStyle/>
        <a:p>
          <a:endParaRPr lang="en-US"/>
        </a:p>
      </dgm:t>
    </dgm:pt>
    <dgm:pt modelId="{EC3B8378-E3D9-E94E-B4F8-2C6DBB1EC8F5}" type="pres">
      <dgm:prSet presAssocID="{1F40150D-5B54-4FC1-85BC-F07B0E549DC7}" presName="Name0" presStyleCnt="0">
        <dgm:presLayoutVars>
          <dgm:dir/>
          <dgm:resizeHandles val="exact"/>
        </dgm:presLayoutVars>
      </dgm:prSet>
      <dgm:spPr/>
    </dgm:pt>
    <dgm:pt modelId="{50308FB2-24F6-DC48-8388-82247C4D0D9A}" type="pres">
      <dgm:prSet presAssocID="{2842DCB4-F6EF-4C5D-90B3-C7AA1DFBAAA0}" presName="node" presStyleLbl="node1" presStyleIdx="0" presStyleCnt="6" custScaleX="219389" custScaleY="127423" custLinFactNeighborX="722" custLinFactNeighborY="-60715">
        <dgm:presLayoutVars>
          <dgm:bulletEnabled val="1"/>
        </dgm:presLayoutVars>
      </dgm:prSet>
      <dgm:spPr/>
    </dgm:pt>
    <dgm:pt modelId="{5E68AD23-E31F-124B-BFEA-E41E2A106F2D}" type="pres">
      <dgm:prSet presAssocID="{F17C3FAA-25CE-4194-86F0-0112590A3E1D}" presName="sibTrans" presStyleLbl="sibTrans1D1" presStyleIdx="0" presStyleCnt="5"/>
      <dgm:spPr/>
    </dgm:pt>
    <dgm:pt modelId="{17BC589F-9703-184A-ADB7-9A89FCA3CFAC}" type="pres">
      <dgm:prSet presAssocID="{F17C3FAA-25CE-4194-86F0-0112590A3E1D}" presName="connectorText" presStyleLbl="sibTrans1D1" presStyleIdx="0" presStyleCnt="5"/>
      <dgm:spPr/>
    </dgm:pt>
    <dgm:pt modelId="{5C005C4D-73DC-C244-AC40-766A77F9978E}" type="pres">
      <dgm:prSet presAssocID="{BD7DF94B-72F0-445E-A399-2711852ACF90}" presName="node" presStyleLbl="node1" presStyleIdx="1" presStyleCnt="6" custScaleX="224202" custScaleY="115436" custLinFactNeighborX="120" custLinFactNeighborY="-58868">
        <dgm:presLayoutVars>
          <dgm:bulletEnabled val="1"/>
        </dgm:presLayoutVars>
      </dgm:prSet>
      <dgm:spPr/>
    </dgm:pt>
    <dgm:pt modelId="{44C8ECC1-AFE0-8943-A1FF-17F118273E68}" type="pres">
      <dgm:prSet presAssocID="{EBDB670E-76E0-4F73-95C7-13CA0211D9C0}" presName="sibTrans" presStyleLbl="sibTrans1D1" presStyleIdx="1" presStyleCnt="5"/>
      <dgm:spPr/>
    </dgm:pt>
    <dgm:pt modelId="{E854798A-1A77-5F45-9D7F-A2EAFA34A541}" type="pres">
      <dgm:prSet presAssocID="{EBDB670E-76E0-4F73-95C7-13CA0211D9C0}" presName="connectorText" presStyleLbl="sibTrans1D1" presStyleIdx="1" presStyleCnt="5"/>
      <dgm:spPr/>
    </dgm:pt>
    <dgm:pt modelId="{0D46EC33-A5E0-034F-93C7-9C76EF03CB7F}" type="pres">
      <dgm:prSet presAssocID="{A4C3C0DB-2DB1-421C-9635-D4DEB6173821}" presName="node" presStyleLbl="node1" presStyleIdx="2" presStyleCnt="6" custScaleX="229808" custScaleY="117572" custLinFactNeighborX="-121" custLinFactNeighborY="-59647">
        <dgm:presLayoutVars>
          <dgm:bulletEnabled val="1"/>
        </dgm:presLayoutVars>
      </dgm:prSet>
      <dgm:spPr/>
    </dgm:pt>
    <dgm:pt modelId="{3715CFAB-DCA8-0C4D-8A13-5F2602EDB623}" type="pres">
      <dgm:prSet presAssocID="{715A75D2-995B-4ABE-B4D4-8F28EB08F385}" presName="sibTrans" presStyleLbl="sibTrans1D1" presStyleIdx="2" presStyleCnt="5"/>
      <dgm:spPr/>
    </dgm:pt>
    <dgm:pt modelId="{A3686F45-F11E-0A4C-902E-B47BAF3EFC92}" type="pres">
      <dgm:prSet presAssocID="{715A75D2-995B-4ABE-B4D4-8F28EB08F385}" presName="connectorText" presStyleLbl="sibTrans1D1" presStyleIdx="2" presStyleCnt="5"/>
      <dgm:spPr/>
    </dgm:pt>
    <dgm:pt modelId="{7F94E4FA-F566-6044-AB91-7484FC91D57F}" type="pres">
      <dgm:prSet presAssocID="{1F2243FC-5063-134C-9A71-2C367CFB84CE}" presName="node" presStyleLbl="node1" presStyleIdx="3" presStyleCnt="6" custScaleX="193737" custScaleY="126789" custLinFactNeighborX="-2369" custLinFactNeighborY="-40706">
        <dgm:presLayoutVars>
          <dgm:bulletEnabled val="1"/>
        </dgm:presLayoutVars>
      </dgm:prSet>
      <dgm:spPr/>
    </dgm:pt>
    <dgm:pt modelId="{66B66FC2-896C-1D48-AC55-328796C6CACB}" type="pres">
      <dgm:prSet presAssocID="{986091E5-3401-594D-AB05-F4BA15A6C017}" presName="sibTrans" presStyleLbl="sibTrans1D1" presStyleIdx="3" presStyleCnt="5"/>
      <dgm:spPr/>
    </dgm:pt>
    <dgm:pt modelId="{B2446E89-0268-6B46-ADB5-24689D85BA24}" type="pres">
      <dgm:prSet presAssocID="{986091E5-3401-594D-AB05-F4BA15A6C017}" presName="connectorText" presStyleLbl="sibTrans1D1" presStyleIdx="3" presStyleCnt="5"/>
      <dgm:spPr/>
    </dgm:pt>
    <dgm:pt modelId="{3C04016F-BA72-0443-896C-13E4415C550C}" type="pres">
      <dgm:prSet presAssocID="{7EF581BA-9A1F-44E9-BBC2-FFD86DE994EC}" presName="node" presStyleLbl="node1" presStyleIdx="4" presStyleCnt="6" custScaleX="514110" custScaleY="133779" custLinFactNeighborX="-182" custLinFactNeighborY="-48493">
        <dgm:presLayoutVars>
          <dgm:bulletEnabled val="1"/>
        </dgm:presLayoutVars>
      </dgm:prSet>
      <dgm:spPr/>
    </dgm:pt>
    <dgm:pt modelId="{E058B955-9D3A-EB49-983A-7D4134718FBA}" type="pres">
      <dgm:prSet presAssocID="{94E34381-00D1-4CD7-9EC8-52EA5847EDC3}" presName="sibTrans" presStyleLbl="sibTrans1D1" presStyleIdx="4" presStyleCnt="5"/>
      <dgm:spPr/>
    </dgm:pt>
    <dgm:pt modelId="{B5ECD77C-E541-A142-8EB9-BD00F326EF3F}" type="pres">
      <dgm:prSet presAssocID="{94E34381-00D1-4CD7-9EC8-52EA5847EDC3}" presName="connectorText" presStyleLbl="sibTrans1D1" presStyleIdx="4" presStyleCnt="5"/>
      <dgm:spPr/>
    </dgm:pt>
    <dgm:pt modelId="{FDDC70EC-2396-0541-A7F5-B80773AADDA8}" type="pres">
      <dgm:prSet presAssocID="{CB51B7DA-BAED-DE43-9BED-055CDBC9CD24}" presName="node" presStyleLbl="node1" presStyleIdx="5" presStyleCnt="6" custScaleX="732144" custScaleY="335593">
        <dgm:presLayoutVars>
          <dgm:bulletEnabled val="1"/>
        </dgm:presLayoutVars>
      </dgm:prSet>
      <dgm:spPr/>
    </dgm:pt>
  </dgm:ptLst>
  <dgm:cxnLst>
    <dgm:cxn modelId="{9F268602-9C15-964E-AC30-25434EEEC6CA}" type="presOf" srcId="{A4C3C0DB-2DB1-421C-9635-D4DEB6173821}" destId="{0D46EC33-A5E0-034F-93C7-9C76EF03CB7F}" srcOrd="0" destOrd="0" presId="urn:microsoft.com/office/officeart/2016/7/layout/RepeatingBendingProcessNew"/>
    <dgm:cxn modelId="{BB745803-9658-8D4A-AC6F-3A8F9F926410}" type="presOf" srcId="{F17C3FAA-25CE-4194-86F0-0112590A3E1D}" destId="{17BC589F-9703-184A-ADB7-9A89FCA3CFAC}" srcOrd="1" destOrd="0" presId="urn:microsoft.com/office/officeart/2016/7/layout/RepeatingBendingProcessNew"/>
    <dgm:cxn modelId="{3DE8A805-8448-4F40-A89D-6D546B31609F}" srcId="{1F40150D-5B54-4FC1-85BC-F07B0E549DC7}" destId="{BD7DF94B-72F0-445E-A399-2711852ACF90}" srcOrd="1" destOrd="0" parTransId="{AA07747E-0B3A-4628-8198-52E27B88F7C5}" sibTransId="{EBDB670E-76E0-4F73-95C7-13CA0211D9C0}"/>
    <dgm:cxn modelId="{4CCD0C11-E3E3-BF43-BAD9-F1BC0FDD7441}" type="presOf" srcId="{986091E5-3401-594D-AB05-F4BA15A6C017}" destId="{B2446E89-0268-6B46-ADB5-24689D85BA24}" srcOrd="1" destOrd="0" presId="urn:microsoft.com/office/officeart/2016/7/layout/RepeatingBendingProcessNew"/>
    <dgm:cxn modelId="{9A35B41D-F69E-7949-8FAB-C27A67D301AB}" type="presOf" srcId="{94E34381-00D1-4CD7-9EC8-52EA5847EDC3}" destId="{B5ECD77C-E541-A142-8EB9-BD00F326EF3F}" srcOrd="1" destOrd="0" presId="urn:microsoft.com/office/officeart/2016/7/layout/RepeatingBendingProcessNew"/>
    <dgm:cxn modelId="{8A30D41E-AD98-41B7-9964-7F4D16B2735A}" srcId="{1F40150D-5B54-4FC1-85BC-F07B0E549DC7}" destId="{7EF581BA-9A1F-44E9-BBC2-FFD86DE994EC}" srcOrd="4" destOrd="0" parTransId="{1EA620A8-44BB-48E4-A88C-4A38BD390BCA}" sibTransId="{94E34381-00D1-4CD7-9EC8-52EA5847EDC3}"/>
    <dgm:cxn modelId="{FDA5FA28-3446-E84A-AA07-6483F0E9E864}" type="presOf" srcId="{BD7DF94B-72F0-445E-A399-2711852ACF90}" destId="{5C005C4D-73DC-C244-AC40-766A77F9978E}" srcOrd="0" destOrd="0" presId="urn:microsoft.com/office/officeart/2016/7/layout/RepeatingBendingProcessNew"/>
    <dgm:cxn modelId="{0930D439-C246-4FCF-AC75-1AD199AA0C8C}" srcId="{1F40150D-5B54-4FC1-85BC-F07B0E549DC7}" destId="{2842DCB4-F6EF-4C5D-90B3-C7AA1DFBAAA0}" srcOrd="0" destOrd="0" parTransId="{089AD242-B1C0-41A8-9F6D-692028347E1B}" sibTransId="{F17C3FAA-25CE-4194-86F0-0112590A3E1D}"/>
    <dgm:cxn modelId="{A5D75D3F-EFF3-034E-802C-42ED28974E9D}" srcId="{1F40150D-5B54-4FC1-85BC-F07B0E549DC7}" destId="{CB51B7DA-BAED-DE43-9BED-055CDBC9CD24}" srcOrd="5" destOrd="0" parTransId="{86B55E11-6BBA-3F45-842A-B20CE3516999}" sibTransId="{EF01FBCD-BD60-D84F-AD60-5F9B67202494}"/>
    <dgm:cxn modelId="{20859045-4C6A-1F40-9DA3-B8264812B02E}" type="presOf" srcId="{715A75D2-995B-4ABE-B4D4-8F28EB08F385}" destId="{A3686F45-F11E-0A4C-902E-B47BAF3EFC92}" srcOrd="1" destOrd="0" presId="urn:microsoft.com/office/officeart/2016/7/layout/RepeatingBendingProcessNew"/>
    <dgm:cxn modelId="{FD711249-B5DD-AB4B-9067-D2F4AE348C65}" type="presOf" srcId="{1F2243FC-5063-134C-9A71-2C367CFB84CE}" destId="{7F94E4FA-F566-6044-AB91-7484FC91D57F}" srcOrd="0" destOrd="0" presId="urn:microsoft.com/office/officeart/2016/7/layout/RepeatingBendingProcessNew"/>
    <dgm:cxn modelId="{88161E49-9C98-4272-8513-67540F96AABF}" srcId="{1F40150D-5B54-4FC1-85BC-F07B0E549DC7}" destId="{A4C3C0DB-2DB1-421C-9635-D4DEB6173821}" srcOrd="2" destOrd="0" parTransId="{0320F1DA-4A6A-4FBD-A2A5-A80E982FF433}" sibTransId="{715A75D2-995B-4ABE-B4D4-8F28EB08F385}"/>
    <dgm:cxn modelId="{46584852-0889-3044-8074-F56AB3C1C559}" type="presOf" srcId="{94E34381-00D1-4CD7-9EC8-52EA5847EDC3}" destId="{E058B955-9D3A-EB49-983A-7D4134718FBA}" srcOrd="0" destOrd="0" presId="urn:microsoft.com/office/officeart/2016/7/layout/RepeatingBendingProcessNew"/>
    <dgm:cxn modelId="{249BAD7A-4C68-D444-992C-14A299CCFC3D}" type="presOf" srcId="{CB51B7DA-BAED-DE43-9BED-055CDBC9CD24}" destId="{FDDC70EC-2396-0541-A7F5-B80773AADDA8}" srcOrd="0" destOrd="0" presId="urn:microsoft.com/office/officeart/2016/7/layout/RepeatingBendingProcessNew"/>
    <dgm:cxn modelId="{7A5B267E-15B3-FA46-B58C-EB1BA1917439}" type="presOf" srcId="{1F40150D-5B54-4FC1-85BC-F07B0E549DC7}" destId="{EC3B8378-E3D9-E94E-B4F8-2C6DBB1EC8F5}" srcOrd="0" destOrd="0" presId="urn:microsoft.com/office/officeart/2016/7/layout/RepeatingBendingProcessNew"/>
    <dgm:cxn modelId="{0F359995-B8AB-FF43-9A33-C02E046C5A27}" type="presOf" srcId="{EBDB670E-76E0-4F73-95C7-13CA0211D9C0}" destId="{44C8ECC1-AFE0-8943-A1FF-17F118273E68}" srcOrd="0" destOrd="0" presId="urn:microsoft.com/office/officeart/2016/7/layout/RepeatingBendingProcessNew"/>
    <dgm:cxn modelId="{44B9BA9F-0906-2E4B-B4D9-13603B87E9DF}" type="presOf" srcId="{2842DCB4-F6EF-4C5D-90B3-C7AA1DFBAAA0}" destId="{50308FB2-24F6-DC48-8388-82247C4D0D9A}" srcOrd="0" destOrd="0" presId="urn:microsoft.com/office/officeart/2016/7/layout/RepeatingBendingProcessNew"/>
    <dgm:cxn modelId="{A13798A5-8CF5-614A-B001-D7BF23516E7F}" srcId="{1F40150D-5B54-4FC1-85BC-F07B0E549DC7}" destId="{1F2243FC-5063-134C-9A71-2C367CFB84CE}" srcOrd="3" destOrd="0" parTransId="{A5D44049-F09E-2D4E-9569-3067DCD4F36F}" sibTransId="{986091E5-3401-594D-AB05-F4BA15A6C017}"/>
    <dgm:cxn modelId="{F87F37B1-6ED7-C04D-8858-9432D736BBF5}" type="presOf" srcId="{7EF581BA-9A1F-44E9-BBC2-FFD86DE994EC}" destId="{3C04016F-BA72-0443-896C-13E4415C550C}" srcOrd="0" destOrd="0" presId="urn:microsoft.com/office/officeart/2016/7/layout/RepeatingBendingProcessNew"/>
    <dgm:cxn modelId="{566E73B2-F2FB-C34B-8E6E-3F7B8DCC3AEC}" type="presOf" srcId="{715A75D2-995B-4ABE-B4D4-8F28EB08F385}" destId="{3715CFAB-DCA8-0C4D-8A13-5F2602EDB623}" srcOrd="0" destOrd="0" presId="urn:microsoft.com/office/officeart/2016/7/layout/RepeatingBendingProcessNew"/>
    <dgm:cxn modelId="{60B01EEA-F64F-DF46-9184-92BC98EE43C1}" type="presOf" srcId="{986091E5-3401-594D-AB05-F4BA15A6C017}" destId="{66B66FC2-896C-1D48-AC55-328796C6CACB}" srcOrd="0" destOrd="0" presId="urn:microsoft.com/office/officeart/2016/7/layout/RepeatingBendingProcessNew"/>
    <dgm:cxn modelId="{282617EB-B4F2-154D-8348-3F8620DEF9C6}" type="presOf" srcId="{F17C3FAA-25CE-4194-86F0-0112590A3E1D}" destId="{5E68AD23-E31F-124B-BFEA-E41E2A106F2D}" srcOrd="0" destOrd="0" presId="urn:microsoft.com/office/officeart/2016/7/layout/RepeatingBendingProcessNew"/>
    <dgm:cxn modelId="{341FD8F3-5DBD-8944-97C7-E5508147D5B4}" type="presOf" srcId="{EBDB670E-76E0-4F73-95C7-13CA0211D9C0}" destId="{E854798A-1A77-5F45-9D7F-A2EAFA34A541}" srcOrd="1" destOrd="0" presId="urn:microsoft.com/office/officeart/2016/7/layout/RepeatingBendingProcessNew"/>
    <dgm:cxn modelId="{7E6E49B6-2BD0-5A42-B783-C8B9DF973D97}" type="presParOf" srcId="{EC3B8378-E3D9-E94E-B4F8-2C6DBB1EC8F5}" destId="{50308FB2-24F6-DC48-8388-82247C4D0D9A}" srcOrd="0" destOrd="0" presId="urn:microsoft.com/office/officeart/2016/7/layout/RepeatingBendingProcessNew"/>
    <dgm:cxn modelId="{C3B6BA1F-9A2E-4C44-B953-F86F3C3B2679}" type="presParOf" srcId="{EC3B8378-E3D9-E94E-B4F8-2C6DBB1EC8F5}" destId="{5E68AD23-E31F-124B-BFEA-E41E2A106F2D}" srcOrd="1" destOrd="0" presId="urn:microsoft.com/office/officeart/2016/7/layout/RepeatingBendingProcessNew"/>
    <dgm:cxn modelId="{6A94C74C-44B1-114B-BA3F-2CB29228406E}" type="presParOf" srcId="{5E68AD23-E31F-124B-BFEA-E41E2A106F2D}" destId="{17BC589F-9703-184A-ADB7-9A89FCA3CFAC}" srcOrd="0" destOrd="0" presId="urn:microsoft.com/office/officeart/2016/7/layout/RepeatingBendingProcessNew"/>
    <dgm:cxn modelId="{7A68270B-FCE7-9E42-B071-15ED441A152E}" type="presParOf" srcId="{EC3B8378-E3D9-E94E-B4F8-2C6DBB1EC8F5}" destId="{5C005C4D-73DC-C244-AC40-766A77F9978E}" srcOrd="2" destOrd="0" presId="urn:microsoft.com/office/officeart/2016/7/layout/RepeatingBendingProcessNew"/>
    <dgm:cxn modelId="{3568AAA7-B5D7-5E40-BAF5-2A0AF7A3EC28}" type="presParOf" srcId="{EC3B8378-E3D9-E94E-B4F8-2C6DBB1EC8F5}" destId="{44C8ECC1-AFE0-8943-A1FF-17F118273E68}" srcOrd="3" destOrd="0" presId="urn:microsoft.com/office/officeart/2016/7/layout/RepeatingBendingProcessNew"/>
    <dgm:cxn modelId="{289BBCE8-6D6B-3343-A056-B4DDE279A619}" type="presParOf" srcId="{44C8ECC1-AFE0-8943-A1FF-17F118273E68}" destId="{E854798A-1A77-5F45-9D7F-A2EAFA34A541}" srcOrd="0" destOrd="0" presId="urn:microsoft.com/office/officeart/2016/7/layout/RepeatingBendingProcessNew"/>
    <dgm:cxn modelId="{D7225224-15B3-4240-A9CE-75CCE22CB348}" type="presParOf" srcId="{EC3B8378-E3D9-E94E-B4F8-2C6DBB1EC8F5}" destId="{0D46EC33-A5E0-034F-93C7-9C76EF03CB7F}" srcOrd="4" destOrd="0" presId="urn:microsoft.com/office/officeart/2016/7/layout/RepeatingBendingProcessNew"/>
    <dgm:cxn modelId="{E664C41A-5402-5F44-84E2-5DF224EDD102}" type="presParOf" srcId="{EC3B8378-E3D9-E94E-B4F8-2C6DBB1EC8F5}" destId="{3715CFAB-DCA8-0C4D-8A13-5F2602EDB623}" srcOrd="5" destOrd="0" presId="urn:microsoft.com/office/officeart/2016/7/layout/RepeatingBendingProcessNew"/>
    <dgm:cxn modelId="{7A98E676-3F77-354B-9465-704C471998DB}" type="presParOf" srcId="{3715CFAB-DCA8-0C4D-8A13-5F2602EDB623}" destId="{A3686F45-F11E-0A4C-902E-B47BAF3EFC92}" srcOrd="0" destOrd="0" presId="urn:microsoft.com/office/officeart/2016/7/layout/RepeatingBendingProcessNew"/>
    <dgm:cxn modelId="{43B629C4-DC30-7F4E-BB95-45B8DCDCB3E7}" type="presParOf" srcId="{EC3B8378-E3D9-E94E-B4F8-2C6DBB1EC8F5}" destId="{7F94E4FA-F566-6044-AB91-7484FC91D57F}" srcOrd="6" destOrd="0" presId="urn:microsoft.com/office/officeart/2016/7/layout/RepeatingBendingProcessNew"/>
    <dgm:cxn modelId="{4D696D96-444B-B541-9ACE-1D9A33C3894C}" type="presParOf" srcId="{EC3B8378-E3D9-E94E-B4F8-2C6DBB1EC8F5}" destId="{66B66FC2-896C-1D48-AC55-328796C6CACB}" srcOrd="7" destOrd="0" presId="urn:microsoft.com/office/officeart/2016/7/layout/RepeatingBendingProcessNew"/>
    <dgm:cxn modelId="{04F77823-CF17-7241-BB7E-8E08743C2B2A}" type="presParOf" srcId="{66B66FC2-896C-1D48-AC55-328796C6CACB}" destId="{B2446E89-0268-6B46-ADB5-24689D85BA24}" srcOrd="0" destOrd="0" presId="urn:microsoft.com/office/officeart/2016/7/layout/RepeatingBendingProcessNew"/>
    <dgm:cxn modelId="{1208C907-6509-364E-9D33-77997BE72D30}" type="presParOf" srcId="{EC3B8378-E3D9-E94E-B4F8-2C6DBB1EC8F5}" destId="{3C04016F-BA72-0443-896C-13E4415C550C}" srcOrd="8" destOrd="0" presId="urn:microsoft.com/office/officeart/2016/7/layout/RepeatingBendingProcessNew"/>
    <dgm:cxn modelId="{368A4FAE-7DF8-6B42-90E3-187D1ABD3E92}" type="presParOf" srcId="{EC3B8378-E3D9-E94E-B4F8-2C6DBB1EC8F5}" destId="{E058B955-9D3A-EB49-983A-7D4134718FBA}" srcOrd="9" destOrd="0" presId="urn:microsoft.com/office/officeart/2016/7/layout/RepeatingBendingProcessNew"/>
    <dgm:cxn modelId="{05C98000-5A9B-2244-A997-63C7FE44AEBB}" type="presParOf" srcId="{E058B955-9D3A-EB49-983A-7D4134718FBA}" destId="{B5ECD77C-E541-A142-8EB9-BD00F326EF3F}" srcOrd="0" destOrd="0" presId="urn:microsoft.com/office/officeart/2016/7/layout/RepeatingBendingProcessNew"/>
    <dgm:cxn modelId="{443601B6-412F-B742-9863-7C2F351B6AFA}" type="presParOf" srcId="{EC3B8378-E3D9-E94E-B4F8-2C6DBB1EC8F5}" destId="{FDDC70EC-2396-0541-A7F5-B80773AADD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AD23-E31F-124B-BFEA-E41E2A106F2D}">
      <dsp:nvSpPr>
        <dsp:cNvPr id="0" name=""/>
        <dsp:cNvSpPr/>
      </dsp:nvSpPr>
      <dsp:spPr>
        <a:xfrm>
          <a:off x="3277297" y="1295327"/>
          <a:ext cx="312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1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4807" y="1339331"/>
        <a:ext cx="17137" cy="3430"/>
      </dsp:txXfrm>
    </dsp:sp>
    <dsp:sp modelId="{50308FB2-24F6-DC48-8388-82247C4D0D9A}">
      <dsp:nvSpPr>
        <dsp:cNvPr id="0" name=""/>
        <dsp:cNvSpPr/>
      </dsp:nvSpPr>
      <dsp:spPr>
        <a:xfrm>
          <a:off x="9660" y="445593"/>
          <a:ext cx="3269436" cy="179090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>
          <a:glow rad="196513">
            <a:schemeClr val="accent1">
              <a:alpha val="40000"/>
            </a:schemeClr>
          </a:glow>
          <a:outerShdw blurRad="50800" dist="106119" dir="8460000" algn="ctr" rotWithShape="0">
            <a:srgbClr val="000000">
              <a:alpha val="43137"/>
            </a:srgbClr>
          </a:outerShdw>
          <a:softEdge rad="58873"/>
        </a:effectLst>
        <a:scene3d>
          <a:camera prst="orthographicFront"/>
          <a:lightRig rig="threePt" dir="t"/>
        </a:scene3d>
        <a:sp3d extrusionH="76200" contourW="12700">
          <a:bevelT w="165100" prst="coolSlant"/>
          <a:bevelB w="165100" prst="coolSlant"/>
          <a:extrusionClr>
            <a:schemeClr val="tx2">
              <a:lumMod val="25000"/>
              <a:lumOff val="75000"/>
            </a:schemeClr>
          </a:extrusionClr>
          <a:contourClr>
            <a:schemeClr val="tx2">
              <a:lumMod val="75000"/>
              <a:lumOff val="25000"/>
            </a:schemeClr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Number of customers that have used all 3 product types:</a:t>
          </a:r>
        </a:p>
      </dsp:txBody>
      <dsp:txXfrm>
        <a:off x="9660" y="445593"/>
        <a:ext cx="3269436" cy="1790906"/>
      </dsp:txXfrm>
    </dsp:sp>
    <dsp:sp modelId="{44C8ECC1-AFE0-8943-A1FF-17F118273E68}">
      <dsp:nvSpPr>
        <dsp:cNvPr id="0" name=""/>
        <dsp:cNvSpPr/>
      </dsp:nvSpPr>
      <dsp:spPr>
        <a:xfrm>
          <a:off x="6961217" y="1295327"/>
          <a:ext cx="295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855" y="45720"/>
              </a:lnTo>
              <a:lnTo>
                <a:pt x="164855" y="55269"/>
              </a:lnTo>
              <a:lnTo>
                <a:pt x="295510" y="55269"/>
              </a:lnTo>
            </a:path>
          </a:pathLst>
        </a:custGeom>
        <a:noFill/>
        <a:ln w="6350" cap="flat" cmpd="sng" algn="ctr">
          <a:solidFill>
            <a:schemeClr val="accent5">
              <a:hueOff val="-376436"/>
              <a:satOff val="2426"/>
              <a:lumOff val="-8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00816" y="1339331"/>
        <a:ext cx="16312" cy="3430"/>
      </dsp:txXfrm>
    </dsp:sp>
    <dsp:sp modelId="{5C005C4D-73DC-C244-AC40-766A77F9978E}">
      <dsp:nvSpPr>
        <dsp:cNvPr id="0" name=""/>
        <dsp:cNvSpPr/>
      </dsp:nvSpPr>
      <dsp:spPr>
        <a:xfrm>
          <a:off x="3621854" y="430603"/>
          <a:ext cx="3341162" cy="182088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2692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wire_cheque_cash_customers</a:t>
          </a:r>
          <a:r>
            <a:rPr lang="en-US" sz="1200" b="1" kern="1200" dirty="0"/>
            <a:t> = reduce(np.intersect1d, [</a:t>
          </a:r>
          <a:r>
            <a:rPr lang="en-US" sz="1200" b="1" kern="1200" dirty="0" err="1"/>
            <a:t>df_wire.customer_id</a:t>
          </a:r>
          <a:r>
            <a:rPr lang="en-US" sz="1200" b="1" kern="1200" dirty="0"/>
            <a:t>, </a:t>
          </a:r>
          <a:r>
            <a:rPr lang="en-US" sz="1200" b="1" kern="1200" dirty="0" err="1"/>
            <a:t>df_cheque.customer_id</a:t>
          </a:r>
          <a:r>
            <a:rPr lang="en-US" sz="1200" b="1" kern="1200" dirty="0"/>
            <a:t>, </a:t>
          </a:r>
          <a:r>
            <a:rPr lang="en-US" sz="1200" b="1" kern="1200" dirty="0" err="1"/>
            <a:t>df_cash.customer_id</a:t>
          </a:r>
          <a:r>
            <a:rPr lang="en-US" sz="1200" b="1" kern="1200" dirty="0"/>
            <a:t>])
print(</a:t>
          </a:r>
          <a:r>
            <a:rPr lang="en-US" sz="1200" b="1" kern="1200" dirty="0" err="1"/>
            <a:t>len</a:t>
          </a:r>
          <a:r>
            <a:rPr lang="en-US" sz="1200" b="1" kern="1200" dirty="0"/>
            <a:t>(</a:t>
          </a:r>
          <a:r>
            <a:rPr lang="en-US" sz="1200" b="1" kern="1200" dirty="0" err="1"/>
            <a:t>wire_cheque_cash_customers</a:t>
          </a:r>
          <a:r>
            <a:rPr lang="en-US" sz="1200" b="1" kern="1200" dirty="0"/>
            <a:t>))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9934</a:t>
          </a:r>
        </a:p>
      </dsp:txBody>
      <dsp:txXfrm>
        <a:off x="3621854" y="430603"/>
        <a:ext cx="3341162" cy="1820887"/>
      </dsp:txXfrm>
    </dsp:sp>
    <dsp:sp modelId="{3715CFAB-DCA8-0C4D-8A13-5F2602EDB623}">
      <dsp:nvSpPr>
        <dsp:cNvPr id="0" name=""/>
        <dsp:cNvSpPr/>
      </dsp:nvSpPr>
      <dsp:spPr>
        <a:xfrm>
          <a:off x="1453240" y="2227779"/>
          <a:ext cx="7548240" cy="334067"/>
        </a:xfrm>
        <a:custGeom>
          <a:avLst/>
          <a:gdLst/>
          <a:ahLst/>
          <a:cxnLst/>
          <a:rect l="0" t="0" r="0" b="0"/>
          <a:pathLst>
            <a:path>
              <a:moveTo>
                <a:pt x="7548240" y="0"/>
              </a:moveTo>
              <a:lnTo>
                <a:pt x="7548240" y="184133"/>
              </a:lnTo>
              <a:lnTo>
                <a:pt x="0" y="184133"/>
              </a:lnTo>
              <a:lnTo>
                <a:pt x="0" y="334067"/>
              </a:lnTo>
            </a:path>
          </a:pathLst>
        </a:custGeom>
        <a:noFill/>
        <a:ln w="6350" cap="flat" cmpd="sng" algn="ctr">
          <a:solidFill>
            <a:schemeClr val="accent5">
              <a:hueOff val="-752872"/>
              <a:satOff val="4851"/>
              <a:lumOff val="-1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8434" y="2393098"/>
        <a:ext cx="377852" cy="3430"/>
      </dsp:txXfrm>
    </dsp:sp>
    <dsp:sp modelId="{0D46EC33-A5E0-034F-93C7-9C76EF03CB7F}">
      <dsp:nvSpPr>
        <dsp:cNvPr id="0" name=""/>
        <dsp:cNvSpPr/>
      </dsp:nvSpPr>
      <dsp:spPr>
        <a:xfrm>
          <a:off x="7289127" y="471613"/>
          <a:ext cx="3424705" cy="175796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4312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66 customers haven’t used at least one transaction method.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How many of them have used one product type less than 4 times?</a:t>
          </a:r>
        </a:p>
      </dsp:txBody>
      <dsp:txXfrm>
        <a:off x="7289127" y="471613"/>
        <a:ext cx="3424705" cy="1757966"/>
      </dsp:txXfrm>
    </dsp:sp>
    <dsp:sp modelId="{66B66FC2-896C-1D48-AC55-328796C6CACB}">
      <dsp:nvSpPr>
        <dsp:cNvPr id="0" name=""/>
        <dsp:cNvSpPr/>
      </dsp:nvSpPr>
      <dsp:spPr>
        <a:xfrm>
          <a:off x="2895019" y="3277222"/>
          <a:ext cx="312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156" y="45720"/>
              </a:lnTo>
            </a:path>
          </a:pathLst>
        </a:custGeom>
        <a:noFill/>
        <a:ln w="6350" cap="flat" cmpd="sng" algn="ctr">
          <a:solidFill>
            <a:schemeClr val="accent5">
              <a:hueOff val="-1129307"/>
              <a:satOff val="7277"/>
              <a:lumOff val="-25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2529" y="3321227"/>
        <a:ext cx="17137" cy="3430"/>
      </dsp:txXfrm>
    </dsp:sp>
    <dsp:sp modelId="{7F94E4FA-F566-6044-AB91-7484FC91D57F}">
      <dsp:nvSpPr>
        <dsp:cNvPr id="0" name=""/>
        <dsp:cNvSpPr/>
      </dsp:nvSpPr>
      <dsp:spPr>
        <a:xfrm>
          <a:off x="9660" y="2594247"/>
          <a:ext cx="2887158" cy="145738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95371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wire_or_cheque_df = df[df['customer_id'].isin(wire_or_cheque)]
wire_or_cash_df = df[df['customer_id'].isin(wire_or_cash)]
cheque_or_cash_df = df[df['customer_id'].isin(cheque_or_cash)]</a:t>
          </a:r>
        </a:p>
      </dsp:txBody>
      <dsp:txXfrm>
        <a:off x="9660" y="2594247"/>
        <a:ext cx="2887158" cy="1457389"/>
      </dsp:txXfrm>
    </dsp:sp>
    <dsp:sp modelId="{E058B955-9D3A-EB49-983A-7D4134718FBA}">
      <dsp:nvSpPr>
        <dsp:cNvPr id="0" name=""/>
        <dsp:cNvSpPr/>
      </dsp:nvSpPr>
      <dsp:spPr>
        <a:xfrm>
          <a:off x="4640989" y="3919233"/>
          <a:ext cx="2429340" cy="442760"/>
        </a:xfrm>
        <a:custGeom>
          <a:avLst/>
          <a:gdLst/>
          <a:ahLst/>
          <a:cxnLst/>
          <a:rect l="0" t="0" r="0" b="0"/>
          <a:pathLst>
            <a:path>
              <a:moveTo>
                <a:pt x="2429340" y="0"/>
              </a:moveTo>
              <a:lnTo>
                <a:pt x="2429340" y="238480"/>
              </a:lnTo>
              <a:lnTo>
                <a:pt x="0" y="238480"/>
              </a:lnTo>
              <a:lnTo>
                <a:pt x="0" y="442760"/>
              </a:lnTo>
            </a:path>
          </a:pathLst>
        </a:custGeom>
        <a:noFill/>
        <a:ln w="6350" cap="flat" cmpd="sng" algn="ctr">
          <a:solidFill>
            <a:schemeClr val="accent5">
              <a:hueOff val="-1505743"/>
              <a:satOff val="9702"/>
              <a:lumOff val="-3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3783" y="4138898"/>
        <a:ext cx="123751" cy="3430"/>
      </dsp:txXfrm>
    </dsp:sp>
    <dsp:sp modelId="{3C04016F-BA72-0443-896C-13E4415C550C}">
      <dsp:nvSpPr>
        <dsp:cNvPr id="0" name=""/>
        <dsp:cNvSpPr/>
      </dsp:nvSpPr>
      <dsp:spPr>
        <a:xfrm>
          <a:off x="3239576" y="2724851"/>
          <a:ext cx="7661506" cy="119618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5807" dir="5400000" algn="ctr" rotWithShape="0">
            <a:srgbClr val="000000">
              <a:alpha val="55289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wire_or_cheque_df.groupby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</a:t>
          </a:r>
          <a:r>
            <a:rPr lang="en-US" sz="1200" b="1" kern="1200" dirty="0" err="1"/>
            <a:t>product_type</a:t>
          </a:r>
          <a:r>
            <a:rPr lang="en-US" sz="1200" b="1" kern="1200" dirty="0"/>
            <a:t>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x&lt;4]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wire_or_cash_df.groupby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</a:t>
          </a:r>
          <a:r>
            <a:rPr lang="en-US" sz="1200" b="1" kern="1200" dirty="0" err="1"/>
            <a:t>product_type</a:t>
          </a:r>
          <a:r>
            <a:rPr lang="en-US" sz="1200" b="1" kern="1200" dirty="0"/>
            <a:t>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x&lt;4]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cheque_or_cash_df.groupby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</a:t>
          </a:r>
          <a:r>
            <a:rPr lang="en-US" sz="1200" b="1" kern="1200" dirty="0" err="1"/>
            <a:t>product_type</a:t>
          </a:r>
          <a:r>
            <a:rPr lang="en-US" sz="1200" b="1" kern="1200" dirty="0"/>
            <a:t>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x&lt;4]</a:t>
          </a:r>
        </a:p>
      </dsp:txBody>
      <dsp:txXfrm>
        <a:off x="3239576" y="2724851"/>
        <a:ext cx="7661506" cy="1196182"/>
      </dsp:txXfrm>
    </dsp:sp>
    <dsp:sp modelId="{FDDC70EC-2396-0541-A7F5-B80773AADDA8}">
      <dsp:nvSpPr>
        <dsp:cNvPr id="0" name=""/>
        <dsp:cNvSpPr/>
      </dsp:nvSpPr>
      <dsp:spPr>
        <a:xfrm>
          <a:off x="9660" y="4394394"/>
          <a:ext cx="9262657" cy="12983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64087" dir="5400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3" tIns="76651" rIns="73023" bIns="7665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less_than_four_trans = [1223, 1467, 5936, 8244, 8816, 41, 3400, 3692, 4272, 8643]</a:t>
          </a:r>
        </a:p>
      </dsp:txBody>
      <dsp:txXfrm>
        <a:off x="9660" y="4394394"/>
        <a:ext cx="9262657" cy="1298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AD23-E31F-124B-BFEA-E41E2A106F2D}">
      <dsp:nvSpPr>
        <dsp:cNvPr id="0" name=""/>
        <dsp:cNvSpPr/>
      </dsp:nvSpPr>
      <dsp:spPr>
        <a:xfrm>
          <a:off x="2983979" y="1118821"/>
          <a:ext cx="229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83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2385" y="1163238"/>
        <a:ext cx="13021" cy="2606"/>
      </dsp:txXfrm>
    </dsp:sp>
    <dsp:sp modelId="{50308FB2-24F6-DC48-8388-82247C4D0D9A}">
      <dsp:nvSpPr>
        <dsp:cNvPr id="0" name=""/>
        <dsp:cNvSpPr/>
      </dsp:nvSpPr>
      <dsp:spPr>
        <a:xfrm>
          <a:off x="8782" y="484157"/>
          <a:ext cx="2976997" cy="1360769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Customers</a:t>
          </a:r>
          <a:r>
            <a:rPr lang="en-US" sz="1200" kern="1200" baseline="0" dirty="0">
              <a:solidFill>
                <a:schemeClr val="tx1"/>
              </a:solidFill>
            </a:rPr>
            <a:t> that made one transaction to one country and more than 10 to another country.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782" y="484157"/>
        <a:ext cx="2976997" cy="1360769"/>
      </dsp:txXfrm>
    </dsp:sp>
    <dsp:sp modelId="{44C8ECC1-AFE0-8943-A1FF-17F118273E68}">
      <dsp:nvSpPr>
        <dsp:cNvPr id="0" name=""/>
        <dsp:cNvSpPr/>
      </dsp:nvSpPr>
      <dsp:spPr>
        <a:xfrm>
          <a:off x="5432289" y="1854516"/>
          <a:ext cx="1072370" cy="229833"/>
        </a:xfrm>
        <a:custGeom>
          <a:avLst/>
          <a:gdLst/>
          <a:ahLst/>
          <a:cxnLst/>
          <a:rect l="0" t="0" r="0" b="0"/>
          <a:pathLst>
            <a:path>
              <a:moveTo>
                <a:pt x="1072370" y="0"/>
              </a:moveTo>
              <a:lnTo>
                <a:pt x="1072370" y="132016"/>
              </a:lnTo>
              <a:lnTo>
                <a:pt x="0" y="132016"/>
              </a:lnTo>
              <a:lnTo>
                <a:pt x="0" y="229833"/>
              </a:lnTo>
            </a:path>
          </a:pathLst>
        </a:custGeom>
        <a:noFill/>
        <a:ln w="6350" cap="flat" cmpd="sng" algn="ctr">
          <a:solidFill>
            <a:schemeClr val="accent5">
              <a:hueOff val="-301149"/>
              <a:satOff val="1940"/>
              <a:lumOff val="-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40886" y="1968129"/>
        <a:ext cx="55177" cy="2606"/>
      </dsp:txXfrm>
    </dsp:sp>
    <dsp:sp modelId="{5C005C4D-73DC-C244-AC40-766A77F9978E}">
      <dsp:nvSpPr>
        <dsp:cNvPr id="0" name=""/>
        <dsp:cNvSpPr/>
      </dsp:nvSpPr>
      <dsp:spPr>
        <a:xfrm>
          <a:off x="3246213" y="472767"/>
          <a:ext cx="6516893" cy="138354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one_trans_per_country</a:t>
          </a:r>
          <a:r>
            <a:rPr lang="en-US" sz="1200" b="1" kern="1200" dirty="0"/>
            <a:t> = </a:t>
          </a:r>
          <a:r>
            <a:rPr lang="en-US" sz="1200" b="1" kern="1200" dirty="0" err="1"/>
            <a:t>df.groupby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')['CPCC'].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x&lt;2]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tenplus_trans_per_country</a:t>
          </a:r>
          <a:r>
            <a:rPr lang="en-US" sz="1200" b="1" kern="1200" dirty="0"/>
            <a:t> = </a:t>
          </a:r>
          <a:r>
            <a:rPr lang="en-US" sz="1200" b="1" kern="1200" dirty="0" err="1"/>
            <a:t>df.groupby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')['CPCC'].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x&gt;10]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one_and_tenplus_trans</a:t>
          </a:r>
          <a:r>
            <a:rPr lang="en-US" sz="1200" b="1" kern="1200" dirty="0"/>
            <a:t> = reduce(np.intersect1d, [</a:t>
          </a:r>
          <a:r>
            <a:rPr lang="en-US" sz="1200" b="1" kern="1200" dirty="0" err="1"/>
            <a:t>one_trans_per_country.customer_id</a:t>
          </a:r>
          <a:r>
            <a:rPr lang="en-US" sz="1200" b="1" kern="1200" dirty="0"/>
            <a:t>, </a:t>
          </a:r>
          <a:r>
            <a:rPr lang="en-US" sz="1200" b="1" kern="1200" dirty="0" err="1"/>
            <a:t>tenplus_trans_per_country.customer_id</a:t>
          </a:r>
          <a:r>
            <a:rPr lang="en-US" sz="1200" b="1" kern="1200" dirty="0"/>
            <a:t>])</a:t>
          </a:r>
        </a:p>
      </dsp:txBody>
      <dsp:txXfrm>
        <a:off x="3246213" y="472767"/>
        <a:ext cx="6516893" cy="1383549"/>
      </dsp:txXfrm>
    </dsp:sp>
    <dsp:sp modelId="{DC4E1B8B-6963-7445-8B3B-8DD42ADC61F5}">
      <dsp:nvSpPr>
        <dsp:cNvPr id="0" name=""/>
        <dsp:cNvSpPr/>
      </dsp:nvSpPr>
      <dsp:spPr>
        <a:xfrm>
          <a:off x="1400908" y="2955923"/>
          <a:ext cx="4031380" cy="229833"/>
        </a:xfrm>
        <a:custGeom>
          <a:avLst/>
          <a:gdLst/>
          <a:ahLst/>
          <a:cxnLst/>
          <a:rect l="0" t="0" r="0" b="0"/>
          <a:pathLst>
            <a:path>
              <a:moveTo>
                <a:pt x="4031380" y="0"/>
              </a:moveTo>
              <a:lnTo>
                <a:pt x="4031380" y="132016"/>
              </a:lnTo>
              <a:lnTo>
                <a:pt x="0" y="132016"/>
              </a:lnTo>
              <a:lnTo>
                <a:pt x="0" y="229833"/>
              </a:lnTo>
            </a:path>
          </a:pathLst>
        </a:custGeom>
        <a:noFill/>
        <a:ln w="6350" cap="flat" cmpd="sng" algn="ctr">
          <a:solidFill>
            <a:schemeClr val="accent5">
              <a:hueOff val="-602297"/>
              <a:satOff val="3881"/>
              <a:lumOff val="-1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5604" y="3069536"/>
        <a:ext cx="201989" cy="2606"/>
      </dsp:txXfrm>
    </dsp:sp>
    <dsp:sp modelId="{6F7B3BE3-AF29-8945-99C6-8347F3BFAC26}">
      <dsp:nvSpPr>
        <dsp:cNvPr id="0" name=""/>
        <dsp:cNvSpPr/>
      </dsp:nvSpPr>
      <dsp:spPr>
        <a:xfrm>
          <a:off x="8782" y="2116750"/>
          <a:ext cx="10847014" cy="8409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array([ 159,  304,  308,  478,  515,  541,  627,  696,  771,  882, 1280, 1285, 1470, 1495, 1502, 1503, 1649, 1711, 1785, 2102, 2399, 3041, 3053, 3100, 3359, 3487, 3532, 3762, 4188, 4316, 4327, 4423, 4463, 4779, 4823, 5042, 5126, 5173, 5568, 5616, 5783, 6013, 6189, 6212, 6540, 6621, 7060, 7080, 7135, 7221, 7377, 7395, 8096, 8157, 8252, 8403, 9286, 9397])</a:t>
          </a:r>
        </a:p>
      </dsp:txBody>
      <dsp:txXfrm>
        <a:off x="8782" y="2116750"/>
        <a:ext cx="10847014" cy="840972"/>
      </dsp:txXfrm>
    </dsp:sp>
    <dsp:sp modelId="{66B66FC2-896C-1D48-AC55-328796C6CACB}">
      <dsp:nvSpPr>
        <dsp:cNvPr id="0" name=""/>
        <dsp:cNvSpPr/>
      </dsp:nvSpPr>
      <dsp:spPr>
        <a:xfrm>
          <a:off x="2791235" y="3726114"/>
          <a:ext cx="235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5074" y="45720"/>
              </a:lnTo>
              <a:lnTo>
                <a:pt x="135074" y="82223"/>
              </a:lnTo>
              <a:lnTo>
                <a:pt x="235948" y="82223"/>
              </a:lnTo>
            </a:path>
          </a:pathLst>
        </a:custGeom>
        <a:noFill/>
        <a:ln w="6350" cap="flat" cmpd="sng" algn="ctr">
          <a:solidFill>
            <a:schemeClr val="accent5">
              <a:hueOff val="-903446"/>
              <a:satOff val="5821"/>
              <a:lumOff val="-200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483" y="3770531"/>
        <a:ext cx="13451" cy="2606"/>
      </dsp:txXfrm>
    </dsp:sp>
    <dsp:sp modelId="{7F94E4FA-F566-6044-AB91-7484FC91D57F}">
      <dsp:nvSpPr>
        <dsp:cNvPr id="0" name=""/>
        <dsp:cNvSpPr/>
      </dsp:nvSpPr>
      <dsp:spPr>
        <a:xfrm>
          <a:off x="8782" y="3218156"/>
          <a:ext cx="2784253" cy="110735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>
              <a:solidFill>
                <a:schemeClr val="tx1"/>
              </a:solidFill>
            </a:rPr>
            <a:t>Customers who made only 1 debit transaction to one country, but more than 10 credit transactions to a different one (and </a:t>
          </a:r>
          <a:r>
            <a:rPr lang="en-US" sz="1200" b="0" i="0" u="none" kern="1200" dirty="0" err="1">
              <a:solidFill>
                <a:schemeClr val="tx1"/>
              </a:solidFill>
            </a:rPr>
            <a:t>viceversa</a:t>
          </a:r>
          <a:r>
            <a:rPr lang="en-US" sz="1200" b="0" i="0" u="none" kern="1200" dirty="0">
              <a:solidFill>
                <a:schemeClr val="tx1"/>
              </a:solidFill>
            </a:rPr>
            <a:t>)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782" y="3218156"/>
        <a:ext cx="2784253" cy="1107355"/>
      </dsp:txXfrm>
    </dsp:sp>
    <dsp:sp modelId="{A600A7FE-5F3D-B945-88A3-E4CD40424909}">
      <dsp:nvSpPr>
        <dsp:cNvPr id="0" name=""/>
        <dsp:cNvSpPr/>
      </dsp:nvSpPr>
      <dsp:spPr>
        <a:xfrm>
          <a:off x="2786836" y="4335248"/>
          <a:ext cx="3961459" cy="218297"/>
        </a:xfrm>
        <a:custGeom>
          <a:avLst/>
          <a:gdLst/>
          <a:ahLst/>
          <a:cxnLst/>
          <a:rect l="0" t="0" r="0" b="0"/>
          <a:pathLst>
            <a:path>
              <a:moveTo>
                <a:pt x="3961459" y="0"/>
              </a:moveTo>
              <a:lnTo>
                <a:pt x="3961459" y="126248"/>
              </a:lnTo>
              <a:lnTo>
                <a:pt x="0" y="126248"/>
              </a:lnTo>
              <a:lnTo>
                <a:pt x="0" y="218297"/>
              </a:lnTo>
            </a:path>
          </a:pathLst>
        </a:custGeom>
        <a:noFill/>
        <a:ln w="6350" cap="flat" cmpd="sng" algn="ctr">
          <a:solidFill>
            <a:schemeClr val="accent5">
              <a:hueOff val="-1204594"/>
              <a:satOff val="7762"/>
              <a:lumOff val="-2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334" y="4443094"/>
        <a:ext cx="198463" cy="2606"/>
      </dsp:txXfrm>
    </dsp:sp>
    <dsp:sp modelId="{6B6613F4-D5E7-B543-9629-190C4BF419DA}">
      <dsp:nvSpPr>
        <dsp:cNvPr id="0" name=""/>
        <dsp:cNvSpPr/>
      </dsp:nvSpPr>
      <dsp:spPr>
        <a:xfrm>
          <a:off x="3059584" y="3279628"/>
          <a:ext cx="7377423" cy="105742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one_cd_per_country = df_credit.groupby('customer_id')['CPCC'].value_counts().loc[lambda x : x&lt;2]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one_db_per_country</a:t>
          </a:r>
          <a:r>
            <a:rPr lang="en-US" sz="1200" b="1" kern="1200" dirty="0"/>
            <a:t> = </a:t>
          </a:r>
          <a:r>
            <a:rPr lang="en-US" sz="1200" b="1" kern="1200" dirty="0" err="1"/>
            <a:t>df_debit.groupby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')['CPCC'].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x&lt;2]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tenplus_cd_per_country</a:t>
          </a:r>
          <a:r>
            <a:rPr lang="en-US" sz="1200" b="1" kern="1200" dirty="0"/>
            <a:t> = </a:t>
          </a:r>
          <a:r>
            <a:rPr lang="en-US" sz="1200" b="1" kern="1200" dirty="0" err="1"/>
            <a:t>df_credit.groupby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')['CPCC'].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x&gt;10]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tenplus_db_per_country</a:t>
          </a:r>
          <a:r>
            <a:rPr lang="en-US" sz="1200" b="1" kern="1200" dirty="0"/>
            <a:t> = </a:t>
          </a:r>
          <a:r>
            <a:rPr lang="en-US" sz="1200" b="1" kern="1200" dirty="0" err="1"/>
            <a:t>df_debit.groupby</a:t>
          </a:r>
          <a:r>
            <a:rPr lang="en-US" sz="1200" b="1" kern="1200" dirty="0"/>
            <a:t>('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')['CPCC'].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x&gt;10]</a:t>
          </a:r>
        </a:p>
      </dsp:txBody>
      <dsp:txXfrm>
        <a:off x="3059584" y="3279628"/>
        <a:ext cx="7377423" cy="1057420"/>
      </dsp:txXfrm>
    </dsp:sp>
    <dsp:sp modelId="{C1B5D82C-5D3D-1D4F-B9BD-F28C0DA0B8EC}">
      <dsp:nvSpPr>
        <dsp:cNvPr id="0" name=""/>
        <dsp:cNvSpPr/>
      </dsp:nvSpPr>
      <dsp:spPr>
        <a:xfrm>
          <a:off x="5563090" y="5072551"/>
          <a:ext cx="229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833" y="45720"/>
              </a:lnTo>
            </a:path>
          </a:pathLst>
        </a:custGeom>
        <a:noFill/>
        <a:ln w="6350" cap="flat" cmpd="sng" algn="ctr">
          <a:solidFill>
            <a:schemeClr val="accent5">
              <a:hueOff val="-1505743"/>
              <a:satOff val="9702"/>
              <a:lumOff val="-3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1496" y="5116967"/>
        <a:ext cx="13021" cy="2606"/>
      </dsp:txXfrm>
    </dsp:sp>
    <dsp:sp modelId="{C7C64335-E627-6149-9A5D-957F401C9240}">
      <dsp:nvSpPr>
        <dsp:cNvPr id="0" name=""/>
        <dsp:cNvSpPr/>
      </dsp:nvSpPr>
      <dsp:spPr>
        <a:xfrm>
          <a:off x="8782" y="4585946"/>
          <a:ext cx="5556107" cy="106464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one_cd_tenplus_db</a:t>
          </a:r>
          <a:r>
            <a:rPr lang="en-US" sz="1200" b="1" kern="1200" dirty="0"/>
            <a:t> = reduce(np.intersect1d, [</a:t>
          </a:r>
          <a:r>
            <a:rPr lang="en-US" sz="1200" b="1" kern="1200" dirty="0" err="1"/>
            <a:t>one_cd_per_country.customer_id</a:t>
          </a:r>
          <a:r>
            <a:rPr lang="en-US" sz="1200" b="1" kern="1200" dirty="0"/>
            <a:t>, </a:t>
          </a:r>
          <a:r>
            <a:rPr lang="en-US" sz="1200" b="1" kern="1200" dirty="0" err="1"/>
            <a:t>tenplus_db_per_country.customer_id</a:t>
          </a:r>
          <a:r>
            <a:rPr lang="en-US" sz="1200" b="1" kern="1200" dirty="0"/>
            <a:t>])
</a:t>
          </a:r>
          <a:r>
            <a:rPr lang="en-US" sz="1200" b="1" kern="1200" dirty="0" err="1"/>
            <a:t>one_db_tenplus_cd</a:t>
          </a:r>
          <a:r>
            <a:rPr lang="en-US" sz="1200" b="1" kern="1200" dirty="0"/>
            <a:t> = reduce(np.intersect1d, [</a:t>
          </a:r>
          <a:r>
            <a:rPr lang="en-US" sz="1200" b="1" kern="1200" dirty="0" err="1"/>
            <a:t>one_db_per_country.customer_id</a:t>
          </a:r>
          <a:r>
            <a:rPr lang="en-US" sz="1200" b="1" kern="1200" dirty="0"/>
            <a:t>, </a:t>
          </a:r>
          <a:r>
            <a:rPr lang="en-US" sz="1200" b="1" kern="1200" dirty="0" err="1"/>
            <a:t>tenplus_cd_per_country.customer_id</a:t>
          </a:r>
          <a:r>
            <a:rPr lang="en-US" sz="1200" b="1" kern="1200" dirty="0"/>
            <a:t>])</a:t>
          </a:r>
        </a:p>
      </dsp:txBody>
      <dsp:txXfrm>
        <a:off x="8782" y="4585946"/>
        <a:ext cx="5556107" cy="1064649"/>
      </dsp:txXfrm>
    </dsp:sp>
    <dsp:sp modelId="{0C05F5DB-16F5-3141-9F27-09D44D8836C2}">
      <dsp:nvSpPr>
        <dsp:cNvPr id="0" name=""/>
        <dsp:cNvSpPr/>
      </dsp:nvSpPr>
      <dsp:spPr>
        <a:xfrm>
          <a:off x="5825324" y="4778574"/>
          <a:ext cx="5076637" cy="6793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85" tIns="58241" rIns="55485" bIns="582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one_cd_tenplus_db</a:t>
          </a:r>
          <a:r>
            <a:rPr lang="en-US" sz="1200" b="1" kern="1200" dirty="0"/>
            <a:t> </a:t>
          </a:r>
          <a:r>
            <a:rPr lang="en-US" sz="1200" b="1" kern="1200" dirty="0">
              <a:sym typeface="Wingdings" pitchFamily="2" charset="2"/>
            </a:rPr>
            <a:t> 9986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sym typeface="Wingdings" pitchFamily="2" charset="2"/>
            </a:rPr>
            <a:t>one_db_tenplus_cd</a:t>
          </a:r>
          <a:r>
            <a:rPr lang="en-US" sz="1200" b="1" kern="1200" dirty="0">
              <a:sym typeface="Wingdings" pitchFamily="2" charset="2"/>
            </a:rPr>
            <a:t>  4905</a:t>
          </a:r>
          <a:endParaRPr lang="en-US" sz="1200" b="1" kern="1200" dirty="0"/>
        </a:p>
      </dsp:txBody>
      <dsp:txXfrm>
        <a:off x="5825324" y="4778574"/>
        <a:ext cx="5076637" cy="679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AD23-E31F-124B-BFEA-E41E2A106F2D}">
      <dsp:nvSpPr>
        <dsp:cNvPr id="0" name=""/>
        <dsp:cNvSpPr/>
      </dsp:nvSpPr>
      <dsp:spPr>
        <a:xfrm>
          <a:off x="3209254" y="881542"/>
          <a:ext cx="314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4304" y="45720"/>
              </a:lnTo>
              <a:lnTo>
                <a:pt x="174304" y="93633"/>
              </a:lnTo>
              <a:lnTo>
                <a:pt x="314409" y="9363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751" y="925577"/>
        <a:ext cx="17416" cy="3369"/>
      </dsp:txXfrm>
    </dsp:sp>
    <dsp:sp modelId="{50308FB2-24F6-DC48-8388-82247C4D0D9A}">
      <dsp:nvSpPr>
        <dsp:cNvPr id="0" name=""/>
        <dsp:cNvSpPr/>
      </dsp:nvSpPr>
      <dsp:spPr>
        <a:xfrm>
          <a:off x="0" y="47799"/>
          <a:ext cx="3211054" cy="175892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>
              <a:solidFill>
                <a:schemeClr val="tx1"/>
              </a:solidFill>
            </a:rPr>
            <a:t>Which customers made transactions higher than a certain threshold?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47799"/>
        <a:ext cx="3211054" cy="1758926"/>
      </dsp:txXfrm>
    </dsp:sp>
    <dsp:sp modelId="{44C8ECC1-AFE0-8943-A1FF-17F118273E68}">
      <dsp:nvSpPr>
        <dsp:cNvPr id="0" name=""/>
        <dsp:cNvSpPr/>
      </dsp:nvSpPr>
      <dsp:spPr>
        <a:xfrm>
          <a:off x="6835763" y="929456"/>
          <a:ext cx="306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036" y="45720"/>
              </a:lnTo>
            </a:path>
          </a:pathLst>
        </a:custGeom>
        <a:noFill/>
        <a:ln w="6350" cap="flat" cmpd="sng" algn="ctr">
          <a:solidFill>
            <a:schemeClr val="accent5">
              <a:hueOff val="-301149"/>
              <a:satOff val="1940"/>
              <a:lumOff val="-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0365" y="973491"/>
        <a:ext cx="16831" cy="3369"/>
      </dsp:txXfrm>
    </dsp:sp>
    <dsp:sp modelId="{5C005C4D-73DC-C244-AC40-766A77F9978E}">
      <dsp:nvSpPr>
        <dsp:cNvPr id="0" name=""/>
        <dsp:cNvSpPr/>
      </dsp:nvSpPr>
      <dsp:spPr>
        <a:xfrm>
          <a:off x="3556064" y="80990"/>
          <a:ext cx="3281498" cy="178837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def </a:t>
          </a:r>
          <a:r>
            <a:rPr lang="en-US" sz="1200" b="1" kern="1200" dirty="0" err="1"/>
            <a:t>find_high_amount_customer_ids</a:t>
          </a:r>
          <a:r>
            <a:rPr lang="en-US" sz="1200" b="1" kern="1200" dirty="0"/>
            <a:t> (df,col1, col2):
    </a:t>
          </a:r>
          <a:r>
            <a:rPr lang="en-US" sz="1200" b="1" kern="1200" dirty="0" err="1"/>
            <a:t>df_high_amount</a:t>
          </a:r>
          <a:r>
            <a:rPr lang="en-US" sz="1200" b="1" kern="1200" dirty="0"/>
            <a:t> = </a:t>
          </a:r>
          <a:r>
            <a:rPr lang="en-US" sz="1200" b="1" kern="1200" dirty="0" err="1"/>
            <a:t>df</a:t>
          </a:r>
          <a:r>
            <a:rPr lang="en-US" sz="1200" b="1" kern="1200" dirty="0"/>
            <a:t>[</a:t>
          </a:r>
          <a:r>
            <a:rPr lang="en-US" sz="1200" b="1" kern="1200" dirty="0" err="1"/>
            <a:t>df</a:t>
          </a:r>
          <a:r>
            <a:rPr lang="en-US" sz="1200" b="1" kern="1200" dirty="0"/>
            <a:t>[col1]&gt; 15000.0]
    return </a:t>
          </a:r>
          <a:r>
            <a:rPr lang="en-US" sz="1200" b="1" kern="1200" dirty="0" err="1"/>
            <a:t>df_high_amount</a:t>
          </a:r>
          <a:r>
            <a:rPr lang="en-US" sz="1200" b="1" kern="1200" dirty="0"/>
            <a:t>[col2].unique()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high_amount_trans</a:t>
          </a:r>
          <a:r>
            <a:rPr lang="en-US" sz="1200" b="1" kern="1200" dirty="0"/>
            <a:t> = </a:t>
          </a:r>
          <a:r>
            <a:rPr lang="en-US" sz="1200" b="1" kern="1200" dirty="0" err="1"/>
            <a:t>find_high_amount_customer_ids</a:t>
          </a:r>
          <a:r>
            <a:rPr lang="en-US" sz="1200" b="1" kern="1200" dirty="0"/>
            <a:t>(</a:t>
          </a:r>
          <a:r>
            <a:rPr lang="en-US" sz="1200" b="1" kern="1200" dirty="0" err="1"/>
            <a:t>df</a:t>
          </a:r>
          <a:r>
            <a:rPr lang="en-US" sz="1200" b="1" kern="1200" dirty="0"/>
            <a:t>,'amount','</a:t>
          </a:r>
          <a:r>
            <a:rPr lang="en-US" sz="1200" b="1" kern="1200" dirty="0" err="1"/>
            <a:t>customer_id</a:t>
          </a:r>
          <a:r>
            <a:rPr lang="en-US" sz="1200" b="1" kern="1200" dirty="0"/>
            <a:t>')</a:t>
          </a:r>
        </a:p>
      </dsp:txBody>
      <dsp:txXfrm>
        <a:off x="3556064" y="80990"/>
        <a:ext cx="3281498" cy="1788371"/>
      </dsp:txXfrm>
    </dsp:sp>
    <dsp:sp modelId="{91A78525-ED97-AA4F-96DD-821AE9F026C6}">
      <dsp:nvSpPr>
        <dsp:cNvPr id="0" name=""/>
        <dsp:cNvSpPr/>
      </dsp:nvSpPr>
      <dsp:spPr>
        <a:xfrm>
          <a:off x="1426175" y="1823767"/>
          <a:ext cx="7612109" cy="349830"/>
        </a:xfrm>
        <a:custGeom>
          <a:avLst/>
          <a:gdLst/>
          <a:ahLst/>
          <a:cxnLst/>
          <a:rect l="0" t="0" r="0" b="0"/>
          <a:pathLst>
            <a:path>
              <a:moveTo>
                <a:pt x="7612109" y="0"/>
              </a:moveTo>
              <a:lnTo>
                <a:pt x="7612109" y="192015"/>
              </a:lnTo>
              <a:lnTo>
                <a:pt x="0" y="192015"/>
              </a:lnTo>
              <a:lnTo>
                <a:pt x="0" y="349830"/>
              </a:lnTo>
            </a:path>
          </a:pathLst>
        </a:custGeom>
        <a:noFill/>
        <a:ln w="6350" cap="flat" cmpd="sng" algn="ctr">
          <a:solidFill>
            <a:schemeClr val="accent5">
              <a:hueOff val="-602297"/>
              <a:satOff val="3881"/>
              <a:lumOff val="-1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689" y="1996997"/>
        <a:ext cx="381080" cy="3369"/>
      </dsp:txXfrm>
    </dsp:sp>
    <dsp:sp modelId="{309B2622-1B22-F844-9F03-07492046643E}">
      <dsp:nvSpPr>
        <dsp:cNvPr id="0" name=""/>
        <dsp:cNvSpPr/>
      </dsp:nvSpPr>
      <dsp:spPr>
        <a:xfrm>
          <a:off x="7174199" y="124785"/>
          <a:ext cx="3728171" cy="170078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array([ 659, 3041,  661, 4109, 1071,  664,  793, 4078,  529, 1409, 7407,
       4046, 2845,  674,  668, 1828, 1791, 1531, 7134,  699,  570,  509,
       1275, 3452,  964, 4459, 7212, 1411, 1519, 3288,  856, 4070])</a:t>
          </a:r>
        </a:p>
      </dsp:txBody>
      <dsp:txXfrm>
        <a:off x="7174199" y="124785"/>
        <a:ext cx="3728171" cy="1700781"/>
      </dsp:txXfrm>
    </dsp:sp>
    <dsp:sp modelId="{66B66FC2-896C-1D48-AC55-328796C6CACB}">
      <dsp:nvSpPr>
        <dsp:cNvPr id="0" name=""/>
        <dsp:cNvSpPr/>
      </dsp:nvSpPr>
      <dsp:spPr>
        <a:xfrm>
          <a:off x="2842176" y="2296222"/>
          <a:ext cx="329410" cy="625458"/>
        </a:xfrm>
        <a:custGeom>
          <a:avLst/>
          <a:gdLst/>
          <a:ahLst/>
          <a:cxnLst/>
          <a:rect l="0" t="0" r="0" b="0"/>
          <a:pathLst>
            <a:path>
              <a:moveTo>
                <a:pt x="0" y="625458"/>
              </a:moveTo>
              <a:lnTo>
                <a:pt x="181805" y="625458"/>
              </a:lnTo>
              <a:lnTo>
                <a:pt x="181805" y="0"/>
              </a:lnTo>
              <a:lnTo>
                <a:pt x="329410" y="0"/>
              </a:lnTo>
            </a:path>
          </a:pathLst>
        </a:custGeom>
        <a:noFill/>
        <a:ln w="6350" cap="flat" cmpd="sng" algn="ctr">
          <a:solidFill>
            <a:schemeClr val="accent5">
              <a:hueOff val="-903446"/>
              <a:satOff val="5821"/>
              <a:lumOff val="-200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839" y="2607266"/>
        <a:ext cx="36083" cy="3369"/>
      </dsp:txXfrm>
    </dsp:sp>
    <dsp:sp modelId="{7F94E4FA-F566-6044-AB91-7484FC91D57F}">
      <dsp:nvSpPr>
        <dsp:cNvPr id="0" name=""/>
        <dsp:cNvSpPr/>
      </dsp:nvSpPr>
      <dsp:spPr>
        <a:xfrm>
          <a:off x="8373" y="2205998"/>
          <a:ext cx="2835602" cy="1431364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One customer (</a:t>
          </a:r>
          <a:r>
            <a:rPr lang="en-US" sz="1200" b="0" i="0" u="none" kern="1200" dirty="0">
              <a:solidFill>
                <a:schemeClr val="tx1"/>
              </a:solidFill>
            </a:rPr>
            <a:t>3041) made a high amount transaction and also made one transaction with one country plus more than 10 with a different one.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373" y="2205998"/>
        <a:ext cx="2835602" cy="1431364"/>
      </dsp:txXfrm>
    </dsp:sp>
    <dsp:sp modelId="{E058B955-9D3A-EB49-983A-7D4134718FBA}">
      <dsp:nvSpPr>
        <dsp:cNvPr id="0" name=""/>
        <dsp:cNvSpPr/>
      </dsp:nvSpPr>
      <dsp:spPr>
        <a:xfrm>
          <a:off x="6174755" y="2515504"/>
          <a:ext cx="791577" cy="698038"/>
        </a:xfrm>
        <a:custGeom>
          <a:avLst/>
          <a:gdLst/>
          <a:ahLst/>
          <a:cxnLst/>
          <a:rect l="0" t="0" r="0" b="0"/>
          <a:pathLst>
            <a:path>
              <a:moveTo>
                <a:pt x="791577" y="0"/>
              </a:moveTo>
              <a:lnTo>
                <a:pt x="791577" y="366119"/>
              </a:lnTo>
              <a:lnTo>
                <a:pt x="0" y="366119"/>
              </a:lnTo>
              <a:lnTo>
                <a:pt x="0" y="698038"/>
              </a:lnTo>
            </a:path>
          </a:pathLst>
        </a:custGeom>
        <a:noFill/>
        <a:ln w="6350" cap="flat" cmpd="sng" algn="ctr">
          <a:solidFill>
            <a:schemeClr val="accent5">
              <a:hueOff val="-1204594"/>
              <a:satOff val="7762"/>
              <a:lumOff val="-2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3647" y="2862838"/>
        <a:ext cx="53793" cy="3369"/>
      </dsp:txXfrm>
    </dsp:sp>
    <dsp:sp modelId="{3C04016F-BA72-0443-896C-13E4415C550C}">
      <dsp:nvSpPr>
        <dsp:cNvPr id="0" name=""/>
        <dsp:cNvSpPr/>
      </dsp:nvSpPr>
      <dsp:spPr>
        <a:xfrm>
          <a:off x="3203986" y="2075140"/>
          <a:ext cx="7524693" cy="4421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reduce(np.intersect1d, [</a:t>
          </a:r>
          <a:r>
            <a:rPr lang="en-US" sz="1200" b="1" kern="1200" dirty="0" err="1"/>
            <a:t>high_amount_trans,one_and_tenplus_trans</a:t>
          </a:r>
          <a:r>
            <a:rPr lang="en-US" sz="1200" b="1" kern="1200" dirty="0"/>
            <a:t>]) </a:t>
          </a:r>
          <a:r>
            <a:rPr lang="en-US" sz="1200" b="1" kern="1200" dirty="0">
              <a:sym typeface="Wingdings" pitchFamily="2" charset="2"/>
            </a:rPr>
            <a:t> 3041</a:t>
          </a:r>
          <a:endParaRPr lang="en-US" sz="1200" b="1" kern="1200" dirty="0"/>
        </a:p>
      </dsp:txBody>
      <dsp:txXfrm>
        <a:off x="3203986" y="2075140"/>
        <a:ext cx="7524693" cy="442164"/>
      </dsp:txXfrm>
    </dsp:sp>
    <dsp:sp modelId="{B99E9598-5BD0-CD45-ABA4-80BC8C655524}">
      <dsp:nvSpPr>
        <dsp:cNvPr id="0" name=""/>
        <dsp:cNvSpPr/>
      </dsp:nvSpPr>
      <dsp:spPr>
        <a:xfrm>
          <a:off x="5499734" y="3501485"/>
          <a:ext cx="675021" cy="595563"/>
        </a:xfrm>
        <a:custGeom>
          <a:avLst/>
          <a:gdLst/>
          <a:ahLst/>
          <a:cxnLst/>
          <a:rect l="0" t="0" r="0" b="0"/>
          <a:pathLst>
            <a:path>
              <a:moveTo>
                <a:pt x="675021" y="0"/>
              </a:moveTo>
              <a:lnTo>
                <a:pt x="675021" y="314881"/>
              </a:lnTo>
              <a:lnTo>
                <a:pt x="0" y="314881"/>
              </a:lnTo>
              <a:lnTo>
                <a:pt x="0" y="595563"/>
              </a:lnTo>
            </a:path>
          </a:pathLst>
        </a:custGeom>
        <a:noFill/>
        <a:ln w="6350" cap="flat" cmpd="sng" algn="ctr">
          <a:solidFill>
            <a:schemeClr val="accent5">
              <a:hueOff val="-1505743"/>
              <a:satOff val="9702"/>
              <a:lumOff val="-3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14227" y="3797582"/>
        <a:ext cx="46036" cy="3369"/>
      </dsp:txXfrm>
    </dsp:sp>
    <dsp:sp modelId="{FDDC70EC-2396-0541-A7F5-B80773AADDA8}">
      <dsp:nvSpPr>
        <dsp:cNvPr id="0" name=""/>
        <dsp:cNvSpPr/>
      </dsp:nvSpPr>
      <dsp:spPr>
        <a:xfrm>
          <a:off x="3084978" y="3245942"/>
          <a:ext cx="6179554" cy="25734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Customers that made more than 25 monthly transactions</a:t>
          </a:r>
        </a:p>
      </dsp:txBody>
      <dsp:txXfrm>
        <a:off x="3084978" y="3245942"/>
        <a:ext cx="6179554" cy="257342"/>
      </dsp:txXfrm>
    </dsp:sp>
    <dsp:sp modelId="{D64319B4-2F2A-B643-9A4E-471D745F2E4E}">
      <dsp:nvSpPr>
        <dsp:cNvPr id="0" name=""/>
        <dsp:cNvSpPr/>
      </dsp:nvSpPr>
      <dsp:spPr>
        <a:xfrm>
          <a:off x="1433617" y="4129448"/>
          <a:ext cx="8132234" cy="147439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719" tIns="75282" rIns="71719" bIns="75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df</a:t>
          </a:r>
          <a:r>
            <a:rPr lang="en-US" sz="1200" b="1" kern="1200" dirty="0"/>
            <a:t>['</a:t>
          </a:r>
          <a:r>
            <a:rPr lang="en-US" sz="1200" b="1" kern="1200" dirty="0" err="1"/>
            <a:t>customer_id</a:t>
          </a:r>
          <a:r>
            <a:rPr lang="en-US" sz="1200" b="1" kern="1200" dirty="0"/>
            <a:t>'].</a:t>
          </a:r>
          <a:r>
            <a:rPr lang="en-US" sz="1200" b="1" kern="1200" dirty="0" err="1"/>
            <a:t>value_counts</a:t>
          </a:r>
          <a:r>
            <a:rPr lang="en-US" sz="1200" b="1" kern="1200" dirty="0"/>
            <a:t>().loc[lambda x : x&gt;25] </a:t>
          </a:r>
          <a:r>
            <a:rPr lang="en-US" sz="1200" b="1" kern="1200" dirty="0">
              <a:sym typeface="Wingdings" pitchFamily="2" charset="2"/>
            </a:rPr>
            <a:t>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ym typeface="Wingdings" pitchFamily="2" charset="2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ym typeface="Wingdings" pitchFamily="2" charset="2"/>
            </a:rPr>
            <a:t>array([5860,  695,  895,  899,  581,  866,  923,  682,  933,  635,  563,
        943,  538,  643,  883, 4070,  514,  534,  932,  981])</a:t>
          </a:r>
          <a:endParaRPr lang="en-US" sz="1200" b="1" kern="1200" dirty="0"/>
        </a:p>
      </dsp:txBody>
      <dsp:txXfrm>
        <a:off x="1433617" y="4129448"/>
        <a:ext cx="8132234" cy="1474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AD23-E31F-124B-BFEA-E41E2A106F2D}">
      <dsp:nvSpPr>
        <dsp:cNvPr id="0" name=""/>
        <dsp:cNvSpPr/>
      </dsp:nvSpPr>
      <dsp:spPr>
        <a:xfrm>
          <a:off x="3282277" y="469442"/>
          <a:ext cx="302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9215"/>
              </a:moveTo>
              <a:lnTo>
                <a:pt x="168394" y="99215"/>
              </a:lnTo>
              <a:lnTo>
                <a:pt x="168394" y="45720"/>
              </a:lnTo>
              <a:lnTo>
                <a:pt x="30258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5135" y="513450"/>
        <a:ext cx="16872" cy="3424"/>
      </dsp:txXfrm>
    </dsp:sp>
    <dsp:sp modelId="{50308FB2-24F6-DC48-8388-82247C4D0D9A}">
      <dsp:nvSpPr>
        <dsp:cNvPr id="0" name=""/>
        <dsp:cNvSpPr/>
      </dsp:nvSpPr>
      <dsp:spPr>
        <a:xfrm>
          <a:off x="20478" y="0"/>
          <a:ext cx="3263598" cy="113731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Which are the risk countries?</a:t>
          </a:r>
        </a:p>
      </dsp:txBody>
      <dsp:txXfrm>
        <a:off x="20478" y="0"/>
        <a:ext cx="3263598" cy="1137315"/>
      </dsp:txXfrm>
    </dsp:sp>
    <dsp:sp modelId="{44C8ECC1-AFE0-8943-A1FF-17F118273E68}">
      <dsp:nvSpPr>
        <dsp:cNvPr id="0" name=""/>
        <dsp:cNvSpPr/>
      </dsp:nvSpPr>
      <dsp:spPr>
        <a:xfrm>
          <a:off x="6950663" y="469442"/>
          <a:ext cx="307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079" y="45720"/>
              </a:lnTo>
              <a:lnTo>
                <a:pt x="171079" y="55252"/>
              </a:lnTo>
              <a:lnTo>
                <a:pt x="307959" y="55252"/>
              </a:lnTo>
            </a:path>
          </a:pathLst>
        </a:custGeom>
        <a:noFill/>
        <a:ln w="6350" cap="flat" cmpd="sng" algn="ctr">
          <a:solidFill>
            <a:schemeClr val="accent5">
              <a:hueOff val="-376436"/>
              <a:satOff val="2426"/>
              <a:lumOff val="-8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96175" y="513450"/>
        <a:ext cx="16934" cy="3424"/>
      </dsp:txXfrm>
    </dsp:sp>
    <dsp:sp modelId="{5C005C4D-73DC-C244-AC40-766A77F9978E}">
      <dsp:nvSpPr>
        <dsp:cNvPr id="0" name=""/>
        <dsp:cNvSpPr/>
      </dsp:nvSpPr>
      <dsp:spPr>
        <a:xfrm>
          <a:off x="3617266" y="0"/>
          <a:ext cx="3335196" cy="103032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risk_countries</a:t>
          </a:r>
          <a:r>
            <a:rPr lang="en-US" sz="1200" b="1" kern="1200" dirty="0"/>
            <a:t> = df2[df2['risk']== 'Y'].</a:t>
          </a:r>
          <a:r>
            <a:rPr lang="en-US" sz="1200" b="1" kern="1200" dirty="0" err="1"/>
            <a:t>country_abb.array</a:t>
          </a:r>
          <a:r>
            <a:rPr lang="en-US" sz="1200" b="1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['HE', 'IS', 'PF', 'RO', 'TL', 'YT']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</dsp:txBody>
      <dsp:txXfrm>
        <a:off x="3617266" y="0"/>
        <a:ext cx="3335196" cy="1030325"/>
      </dsp:txXfrm>
    </dsp:sp>
    <dsp:sp modelId="{3715CFAB-DCA8-0C4D-8A13-5F2602EDB623}">
      <dsp:nvSpPr>
        <dsp:cNvPr id="0" name=""/>
        <dsp:cNvSpPr/>
      </dsp:nvSpPr>
      <dsp:spPr>
        <a:xfrm>
          <a:off x="1441001" y="1047590"/>
          <a:ext cx="7559316" cy="123528"/>
        </a:xfrm>
        <a:custGeom>
          <a:avLst/>
          <a:gdLst/>
          <a:ahLst/>
          <a:cxnLst/>
          <a:rect l="0" t="0" r="0" b="0"/>
          <a:pathLst>
            <a:path>
              <a:moveTo>
                <a:pt x="7559316" y="0"/>
              </a:moveTo>
              <a:lnTo>
                <a:pt x="7559316" y="78864"/>
              </a:lnTo>
              <a:lnTo>
                <a:pt x="0" y="78864"/>
              </a:lnTo>
              <a:lnTo>
                <a:pt x="0" y="123528"/>
              </a:lnTo>
            </a:path>
          </a:pathLst>
        </a:custGeom>
        <a:noFill/>
        <a:ln w="6350" cap="flat" cmpd="sng" algn="ctr">
          <a:solidFill>
            <a:schemeClr val="accent5">
              <a:hueOff val="-752872"/>
              <a:satOff val="4851"/>
              <a:lumOff val="-16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637" y="1107642"/>
        <a:ext cx="378044" cy="3424"/>
      </dsp:txXfrm>
    </dsp:sp>
    <dsp:sp modelId="{0D46EC33-A5E0-034F-93C7-9C76EF03CB7F}">
      <dsp:nvSpPr>
        <dsp:cNvPr id="0" name=""/>
        <dsp:cNvSpPr/>
      </dsp:nvSpPr>
      <dsp:spPr>
        <a:xfrm>
          <a:off x="7291022" y="0"/>
          <a:ext cx="3418590" cy="1049390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Create</a:t>
          </a:r>
          <a:r>
            <a:rPr lang="en-US" sz="1200" kern="1200" baseline="0" dirty="0">
              <a:solidFill>
                <a:schemeClr val="tx1"/>
              </a:solidFill>
            </a:rPr>
            <a:t> a </a:t>
          </a:r>
          <a:r>
            <a:rPr lang="en-US" sz="1200" kern="1200" baseline="0" dirty="0" err="1">
              <a:solidFill>
                <a:schemeClr val="tx1"/>
              </a:solidFill>
            </a:rPr>
            <a:t>dataframe</a:t>
          </a:r>
          <a:r>
            <a:rPr lang="en-US" sz="1200" kern="1200" baseline="0" dirty="0">
              <a:solidFill>
                <a:schemeClr val="tx1"/>
              </a:solidFill>
            </a:rPr>
            <a:t> that contains only the rows relevant the risk countries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291022" y="0"/>
        <a:ext cx="3418590" cy="1049390"/>
      </dsp:txXfrm>
    </dsp:sp>
    <dsp:sp modelId="{66B66FC2-896C-1D48-AC55-328796C6CACB}">
      <dsp:nvSpPr>
        <dsp:cNvPr id="0" name=""/>
        <dsp:cNvSpPr/>
      </dsp:nvSpPr>
      <dsp:spPr>
        <a:xfrm>
          <a:off x="2880203" y="1654124"/>
          <a:ext cx="318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5222"/>
              </a:moveTo>
              <a:lnTo>
                <a:pt x="176387" y="115222"/>
              </a:lnTo>
              <a:lnTo>
                <a:pt x="176387" y="45720"/>
              </a:lnTo>
              <a:lnTo>
                <a:pt x="318575" y="45720"/>
              </a:lnTo>
            </a:path>
          </a:pathLst>
        </a:custGeom>
        <a:noFill/>
        <a:ln w="6350" cap="flat" cmpd="sng" algn="ctr">
          <a:solidFill>
            <a:schemeClr val="accent5">
              <a:hueOff val="-1129307"/>
              <a:satOff val="7277"/>
              <a:lumOff val="-25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0590" y="1698132"/>
        <a:ext cx="17801" cy="3424"/>
      </dsp:txXfrm>
    </dsp:sp>
    <dsp:sp modelId="{7F94E4FA-F566-6044-AB91-7484FC91D57F}">
      <dsp:nvSpPr>
        <dsp:cNvPr id="0" name=""/>
        <dsp:cNvSpPr/>
      </dsp:nvSpPr>
      <dsp:spPr>
        <a:xfrm>
          <a:off x="0" y="1203519"/>
          <a:ext cx="2882003" cy="1131656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df_risk_countries</a:t>
          </a:r>
          <a:r>
            <a:rPr lang="en-US" sz="1200" b="1" kern="1200" dirty="0"/>
            <a:t> = </a:t>
          </a:r>
          <a:r>
            <a:rPr lang="en-US" sz="1200" b="1" kern="1200" dirty="0" err="1"/>
            <a:t>df</a:t>
          </a:r>
          <a:r>
            <a:rPr lang="en-US" sz="1200" b="1" kern="1200" dirty="0"/>
            <a:t>[</a:t>
          </a:r>
          <a:r>
            <a:rPr lang="en-US" sz="1200" b="1" kern="1200" dirty="0" err="1"/>
            <a:t>df</a:t>
          </a:r>
          <a:r>
            <a:rPr lang="en-US" sz="1200" b="1" kern="1200" dirty="0"/>
            <a:t>['CPCC'].</a:t>
          </a:r>
          <a:r>
            <a:rPr lang="en-US" sz="1200" b="1" kern="1200" dirty="0" err="1"/>
            <a:t>isin</a:t>
          </a:r>
          <a:r>
            <a:rPr lang="en-US" sz="1200" b="1" kern="1200" dirty="0"/>
            <a:t>(</a:t>
          </a:r>
          <a:r>
            <a:rPr lang="en-US" sz="1200" b="1" kern="1200" dirty="0" err="1"/>
            <a:t>risk_countries</a:t>
          </a:r>
          <a:r>
            <a:rPr lang="en-US" sz="1200" b="1" kern="1200" dirty="0"/>
            <a:t>)]</a:t>
          </a:r>
        </a:p>
      </dsp:txBody>
      <dsp:txXfrm>
        <a:off x="0" y="1203519"/>
        <a:ext cx="2882003" cy="1131656"/>
      </dsp:txXfrm>
    </dsp:sp>
    <dsp:sp modelId="{E058B955-9D3A-EB49-983A-7D4134718FBA}">
      <dsp:nvSpPr>
        <dsp:cNvPr id="0" name=""/>
        <dsp:cNvSpPr/>
      </dsp:nvSpPr>
      <dsp:spPr>
        <a:xfrm>
          <a:off x="5455372" y="2295067"/>
          <a:ext cx="1599719" cy="744369"/>
        </a:xfrm>
        <a:custGeom>
          <a:avLst/>
          <a:gdLst/>
          <a:ahLst/>
          <a:cxnLst/>
          <a:rect l="0" t="0" r="0" b="0"/>
          <a:pathLst>
            <a:path>
              <a:moveTo>
                <a:pt x="1599719" y="0"/>
              </a:moveTo>
              <a:lnTo>
                <a:pt x="1599719" y="389284"/>
              </a:lnTo>
              <a:lnTo>
                <a:pt x="0" y="389284"/>
              </a:lnTo>
              <a:lnTo>
                <a:pt x="0" y="744369"/>
              </a:lnTo>
            </a:path>
          </a:pathLst>
        </a:custGeom>
        <a:noFill/>
        <a:ln w="6350" cap="flat" cmpd="sng" algn="ctr">
          <a:solidFill>
            <a:schemeClr val="accent5">
              <a:hueOff val="-1505743"/>
              <a:satOff val="9702"/>
              <a:lumOff val="-33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0793" y="2665540"/>
        <a:ext cx="88877" cy="3424"/>
      </dsp:txXfrm>
    </dsp:sp>
    <dsp:sp modelId="{3C04016F-BA72-0443-896C-13E4415C550C}">
      <dsp:nvSpPr>
        <dsp:cNvPr id="0" name=""/>
        <dsp:cNvSpPr/>
      </dsp:nvSpPr>
      <dsp:spPr>
        <a:xfrm>
          <a:off x="3231178" y="1102821"/>
          <a:ext cx="7647825" cy="119404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>
              <a:solidFill>
                <a:schemeClr val="tx1"/>
              </a:solidFill>
            </a:rPr>
            <a:t>Now I can define a monthly transaction threshold and see which customers would trigger a warning.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231178" y="1102821"/>
        <a:ext cx="7647825" cy="1194046"/>
      </dsp:txXfrm>
    </dsp:sp>
    <dsp:sp modelId="{FDDC70EC-2396-0541-A7F5-B80773AADDA8}">
      <dsp:nvSpPr>
        <dsp:cNvPr id="0" name=""/>
        <dsp:cNvSpPr/>
      </dsp:nvSpPr>
      <dsp:spPr>
        <a:xfrm>
          <a:off x="9738" y="3071837"/>
          <a:ext cx="10891267" cy="299533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93" tIns="76514" rIns="72893" bIns="765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monthly_trans_threshold</a:t>
          </a:r>
          <a:r>
            <a:rPr lang="en-US" sz="1200" b="1" kern="1200" dirty="0"/>
            <a:t> = 10000.0
</a:t>
          </a:r>
          <a:r>
            <a:rPr lang="en-US" sz="1200" b="1" kern="1200" dirty="0" err="1"/>
            <a:t>trans_over_thresh</a:t>
          </a:r>
          <a:r>
            <a:rPr lang="en-US" sz="1200" b="1" kern="1200" dirty="0"/>
            <a:t> = </a:t>
          </a:r>
          <a:r>
            <a:rPr lang="en-US" sz="1200" b="1" kern="1200" dirty="0" err="1"/>
            <a:t>df_risk_countries</a:t>
          </a:r>
          <a:r>
            <a:rPr lang="en-US" sz="1200" b="1" kern="1200" dirty="0"/>
            <a:t>[</a:t>
          </a:r>
          <a:r>
            <a:rPr lang="en-US" sz="1200" b="1" kern="1200" dirty="0" err="1"/>
            <a:t>df_risk_countries</a:t>
          </a:r>
          <a:r>
            <a:rPr lang="en-US" sz="1200" b="1" kern="1200" dirty="0"/>
            <a:t>['amount']&gt;= </a:t>
          </a:r>
          <a:r>
            <a:rPr lang="en-US" sz="1200" b="1" kern="1200" dirty="0" err="1"/>
            <a:t>monthly_trans_threshold</a:t>
          </a:r>
          <a:r>
            <a:rPr lang="en-US" sz="1200" b="1" kern="1200" dirty="0"/>
            <a:t>]
</a:t>
          </a:r>
          <a:r>
            <a:rPr lang="en-US" sz="1200" b="1" kern="1200" dirty="0" err="1"/>
            <a:t>trans_over_thresh.customer_id.unique</a:t>
          </a:r>
          <a:r>
            <a:rPr lang="en-US" sz="1200" b="1" kern="1200" dirty="0"/>
            <a:t>()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bg1"/>
              </a:solidFill>
            </a:rPr>
            <a:t>array([ 659, 1746, 1520, 1626, 1493, 1058, 1761, 1808, 1289, 1696, 1964,1329, 1064,  588, 1067, 1409, 1365, 1402, 1627, 1577, 1589,  918, 824, 1161, 1430,  609, 1117, 1549,  600, 1789,  570, 1377, 1226, 1173, 1672, 1175, 1921, 1250, 1877,  534, 1071,  691, 1434, 1999,
       1339, 1667, 1719, 1521, 1782,  689, 1468, 1225, 1972, 1183, 1248, 1821, 1608, 1284, 1509,  643,  695, 1894,  892, 1918,  647,  803,
       1314, 1777, 1454, 1896, 1174,  806, 1662,  572,  580, 1232, 1315,1749, 1823, 1815, 1612,  631, 1412,  665, 1988, 1827,  694,  648, 1881,  542, 1096, 1291,  802,  611,  879, 1552, 1163,  962, 1006,622,  874, 1048, 1295, 1361, 1712,  947,  838, 2845, 1660, 1393,
       1864,  668, 1900, 1322,  540, 1581,  850, 1978,  558, 1837,  598,1767, 1701, 1559, 1041,  561, 1033, 1757, 1009, 1149, 1922, 1119,1868, 1915, 1357, 1395, 1555,  590,  866,  500, 1825, 1210, 1479,1828, 1171,  678, 1396, 1791, 1436, 1255, 1081, 1531, 1170, 1389,683, 1993, 1074, 1673,  601, 1012, 1139,  624,  576, 1554,  804,677, 1958,  841, 1543,  872, 1386,  699, 1423,  525,  686,  509, 1275, 1753, 1945,  644, 1806, 1787, 1729, 1407,  585, 1651, 1308,1156, 1817, 1032, 1060,  531, 1676,  612,  682, 1700,  933,  827, 664, 1024, 1205, 1301,  633, 1680,  537, 1421, 1411, 1501, 1681, 1792, 1216, 1450,  981, 1417, 1732, 1370,  675,  511, 1963, 1179, 1265, 1570, 1775, 1312, 1536, 1708, 1425,  987, 1850, 1858, 1960,650, 1107,  696, 1128,  618,  673,  893, 1857,  594, 1387, 1306,1269,  645, 1324, 1360, 1923, 1611,  698,  821,  932, 1630, 1980, 920, 1464,  641, 1774,  906, 1372])</a:t>
          </a:r>
        </a:p>
      </dsp:txBody>
      <dsp:txXfrm>
        <a:off x="9738" y="3071837"/>
        <a:ext cx="10891267" cy="299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7DD5-7F2C-0B8E-3C60-6CFE96F86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Transaction Monitoring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8D30-216A-4808-3684-5F4BA30E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302" y="1736206"/>
            <a:ext cx="5243320" cy="1535750"/>
          </a:xfrm>
        </p:spPr>
        <p:txBody>
          <a:bodyPr>
            <a:normAutofit/>
          </a:bodyPr>
          <a:lstStyle/>
          <a:p>
            <a:r>
              <a:rPr lang="en-US" dirty="0"/>
              <a:t>Customer segmentation and outlier detection based on transactional behavior.</a:t>
            </a:r>
          </a:p>
        </p:txBody>
      </p:sp>
      <p:pic>
        <p:nvPicPr>
          <p:cNvPr id="4" name="Picture 3" descr="Floating chemistry structure">
            <a:extLst>
              <a:ext uri="{FF2B5EF4-FFF2-40B4-BE49-F238E27FC236}">
                <a16:creationId xmlns:a16="http://schemas.microsoft.com/office/drawing/2014/main" id="{FE28F7D7-95B3-0321-6275-9643E1287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83" r="2" b="6442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5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BE67-5F6B-E41D-20F3-67FD6AD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46" y="177393"/>
            <a:ext cx="11508412" cy="3870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400" dirty="0"/>
              <a:t>Product type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5524FA-39AF-C1D3-D90D-86DAC96CF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16213"/>
              </p:ext>
            </p:extLst>
          </p:nvPr>
        </p:nvGraphicFramePr>
        <p:xfrm>
          <a:off x="1072056" y="564471"/>
          <a:ext cx="10910744" cy="6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02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BE67-5F6B-E41D-20F3-67FD6AD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46" y="177393"/>
            <a:ext cx="11508412" cy="3870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400" dirty="0"/>
              <a:t>Country and credit/debit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5524FA-39AF-C1D3-D90D-86DAC96CF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77752"/>
              </p:ext>
            </p:extLst>
          </p:nvPr>
        </p:nvGraphicFramePr>
        <p:xfrm>
          <a:off x="1072056" y="564471"/>
          <a:ext cx="10910744" cy="6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BE67-5F6B-E41D-20F3-67FD6AD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46" y="177393"/>
            <a:ext cx="11508412" cy="3870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400" dirty="0"/>
              <a:t>Amount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5524FA-39AF-C1D3-D90D-86DAC96CF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46580"/>
              </p:ext>
            </p:extLst>
          </p:nvPr>
        </p:nvGraphicFramePr>
        <p:xfrm>
          <a:off x="1072056" y="564471"/>
          <a:ext cx="10910744" cy="6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7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4BE67-5F6B-E41D-20F3-67FD6AD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46" y="177393"/>
            <a:ext cx="11508412" cy="3870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400" dirty="0"/>
              <a:t>High risk countries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5524FA-39AF-C1D3-D90D-86DAC96CF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1560"/>
              </p:ext>
            </p:extLst>
          </p:nvPr>
        </p:nvGraphicFramePr>
        <p:xfrm>
          <a:off x="1072056" y="564471"/>
          <a:ext cx="10910744" cy="6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00985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223A3D"/>
      </a:dk2>
      <a:lt2>
        <a:srgbClr val="E8E5E2"/>
      </a:lt2>
      <a:accent1>
        <a:srgbClr val="2F82E1"/>
      </a:accent1>
      <a:accent2>
        <a:srgbClr val="1CB2C5"/>
      </a:accent2>
      <a:accent3>
        <a:srgbClr val="27B88C"/>
      </a:accent3>
      <a:accent4>
        <a:srgbClr val="1BBB48"/>
      </a:accent4>
      <a:accent5>
        <a:srgbClr val="3AB927"/>
      </a:accent5>
      <a:accent6>
        <a:srgbClr val="6FB51A"/>
      </a:accent6>
      <a:hlink>
        <a:srgbClr val="AE78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1704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Transaction Monitoring Task</vt:lpstr>
      <vt:lpstr>Product type</vt:lpstr>
      <vt:lpstr>Country and credit/debit</vt:lpstr>
      <vt:lpstr>Amount</vt:lpstr>
      <vt:lpstr>High risk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Monitoring Task</dc:title>
  <dc:creator>Steven Esposito</dc:creator>
  <cp:lastModifiedBy>Steven Esposito</cp:lastModifiedBy>
  <cp:revision>2</cp:revision>
  <dcterms:created xsi:type="dcterms:W3CDTF">2022-06-06T19:53:13Z</dcterms:created>
  <dcterms:modified xsi:type="dcterms:W3CDTF">2022-06-07T16:34:22Z</dcterms:modified>
</cp:coreProperties>
</file>