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306" r:id="rId3"/>
    <p:sldId id="417" r:id="rId4"/>
    <p:sldId id="419" r:id="rId5"/>
    <p:sldId id="513" r:id="rId6"/>
    <p:sldId id="514" r:id="rId7"/>
    <p:sldId id="307" r:id="rId8"/>
    <p:sldId id="466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4" r:id="rId24"/>
    <p:sldId id="500" r:id="rId25"/>
    <p:sldId id="501" r:id="rId26"/>
    <p:sldId id="502" r:id="rId27"/>
    <p:sldId id="503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505" r:id="rId36"/>
    <p:sldId id="506" r:id="rId37"/>
    <p:sldId id="507" r:id="rId38"/>
    <p:sldId id="474" r:id="rId39"/>
    <p:sldId id="508" r:id="rId40"/>
    <p:sldId id="509" r:id="rId41"/>
    <p:sldId id="475" r:id="rId42"/>
    <p:sldId id="476" r:id="rId43"/>
    <p:sldId id="477" r:id="rId44"/>
    <p:sldId id="510" r:id="rId45"/>
    <p:sldId id="511" r:id="rId46"/>
    <p:sldId id="512" r:id="rId47"/>
    <p:sldId id="478" r:id="rId48"/>
    <p:sldId id="479" r:id="rId49"/>
    <p:sldId id="480" r:id="rId50"/>
    <p:sldId id="481" r:id="rId51"/>
    <p:sldId id="485" r:id="rId52"/>
  </p:sldIdLst>
  <p:sldSz cx="12192000" cy="6858000"/>
  <p:notesSz cx="7103745" cy="10234295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0CDAD-0577-4CD9-B808-D046B649DD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6B598-454F-417E-8BDB-6F14B7892A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B21A-4A02-46FF-96DA-F636D21072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7A9F-3244-4F2F-A219-6D2554DDCD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hyperlink" Target="mailto:yhwu@fudan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3164"/>
            <a:ext cx="9144000" cy="201583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章 </a:t>
            </a:r>
            <a:r>
              <a:rPr lang="zh-CN" altLang="zh-CN" dirty="0">
                <a:solidFill>
                  <a:srgbClr val="FF0000"/>
                </a:solidFill>
              </a:rPr>
              <a:t>采用树结构的非线性表编程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06487"/>
            <a:ext cx="9144000" cy="24190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吴永辉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复旦大学计算机学院，上海智能信息处理重点实验室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复旦大学邯郸校区 老逸夫楼</a:t>
            </a:r>
            <a:r>
              <a:rPr lang="en-US" altLang="zh-CN" dirty="0">
                <a:solidFill>
                  <a:srgbClr val="C00000"/>
                </a:solidFill>
              </a:rPr>
              <a:t>605-3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1"/>
              </a:rPr>
              <a:t>yhwu@fudan.edu.cn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WeChat: 13817360465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89"/>
            <a:ext cx="1837113" cy="16830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929" y="135354"/>
            <a:ext cx="2157626" cy="1917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914399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一棵多叉树形式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树的存储方式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153891"/>
          </a:xfrm>
        </p:spPr>
        <p:txBody>
          <a:bodyPr>
            <a:normAutofit/>
          </a:bodyPr>
          <a:lstStyle/>
          <a:p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构建一个</a:t>
            </a:r>
            <a:r>
              <a:rPr lang="zh-CN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下标和字符一一映射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的数组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4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maxnode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4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sigma_size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来储存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树的节点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初始状态都为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maxnode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为节点数上限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树的树根编号为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，其余节点从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开始编号；</a:t>
            </a:r>
            <a:r>
              <a:rPr lang="en-US" altLang="zh-CN" sz="4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sigma_size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树对应字符串的字符集的基数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8065"/>
            <a:ext cx="10515600" cy="93933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实例：</a:t>
            </a:r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字符集是字符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到字符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’z’</a:t>
            </a:r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的小写英文字母集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5386648"/>
          </a:xfrm>
        </p:spPr>
        <p:txBody>
          <a:bodyPr>
            <a:normAutofit/>
          </a:bodyPr>
          <a:lstStyle/>
          <a:p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sigma_size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=26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相应的下标对应相应的字符，下标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对应字符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下标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对应字符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’z’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en-US" altLang="zh-CN" sz="3200" b="1" i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的编号为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的子节点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根节点；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[0][0]=1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，根节点编号为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的子节点是节点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[1][1]=2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，节点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的子节点是节点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[2][2]=3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，节点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的编号为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的子节点是节点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表示存储了一个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字符串；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[2][0]=4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；表示存了一个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"aba"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的串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从根开始，通过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可以找到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数组第二个元素的值（索引），找到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；再从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piont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数组里面有第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个和第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个元素不为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就表示存在字符串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"aba"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zh-CN" dirty="0"/>
              <a:t>树两个操作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将字符集构造成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树，简称</a:t>
            </a:r>
            <a:r>
              <a:rPr lang="zh-CN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插入操作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树中查询一个字符串，简称</a:t>
            </a:r>
            <a:r>
              <a:rPr lang="zh-CN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查询操作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8.5.1 Shortest Prefixes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试题来源：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Rocky Mountain 2004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在线测试：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 2001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UVA 3046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字符串的前缀是从给出的字符串的开头开始的子字符串。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"carbon"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的前缀是：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"carb"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"carbo"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"carbon"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。在本题中，空串不被视为前缀，但是每个非空字符串都被视为其自身的前缀。在日常语言中，我们会用前缀来缩写单词。例如，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"carbohydrate" 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（“碳水化合物”）通常被缩写为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"carb"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。在本题中，给出一组单词，请您为每个单词找出能唯一标识该单词的最短前缀。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在给出的样例输入中，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"carbohydrate"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可以被缩写为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carboh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，但不能被缩写为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"carbo"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（或者更短），因为有其他单词以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"carbo"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开头。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完全匹配也可以作为前缀匹配。例如，给出的单词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，其前缀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完全匹配。因此，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的缩写，而不是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"carriage"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或列表中以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开头的其他任何其他词的缩写。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输入至少有两行，最多不超过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行。每行给出一个由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个小写字母组成的单词。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输出的行数与输入的行数相同。输出的每一行先给出输入对应行中的单词，然后给出一个空格，最后给出唯一（无歧义）标识该单词的最短前缀。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试题解析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本题就是找能标识每个字符串自身的最短前缀，是一道基础的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树的试题。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记录每个节点的访问次数。则每个字符串的最短前缀，或者是到访问次数为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的那个字符节点为止的字符串，或者是遍历完毕还没有遇到访问次数为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的字符节点时，最短前缀就是其自身。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0945"/>
            <a:ext cx="10515600" cy="58189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5469"/>
            <a:ext cx="10515600" cy="541158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．构建字符串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lang="zh-CN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设当前节点编号为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，初始时为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，表示从根节点开始构建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树；子节点编号为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，初始时为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依次枚举字符串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的每个字母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的串长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），按下述方法将之插入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的序数值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]-‘a’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若节点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的子节点空（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），则节点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为叶节点（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0,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）；访问次数为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）；且作为节点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的子节点，下一个子节点编号为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访问节点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的序值为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的子节点，沿该节点继续构建下去（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6378"/>
            <a:ext cx="10515600" cy="1055717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项目支持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978"/>
            <a:ext cx="10515600" cy="5012575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】磨炼学生编程解决问题能力的程序设计系列实验课程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复旦大学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年度第一批本科教学研究与改革实践项目（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FD2022A106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大学程序设计课程与竞赛训练教材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系列的教材、课程、教学体系的建设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全国高等院校计算机基础教育研究会计算机基础教育教学研究课题，机械工业出版社华章分社（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2022-AFCEC-028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】《程序设计》实验课程线上线下混合式教学的研究与实现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全国高等院校计算机基础教育研究会计算机基础教育教学研究课题，西安电子科技大学出版社（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2022-AFCEC-029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】《集合与图论》线上课程与跨校教学体系建设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年教育部产学合作协同育人项目（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220500643282258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），阿里云支持。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】跨校、跨区域程序设计技术实践基地，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年教育部产学合作协同育人项目（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220600643265604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），阿里云支持。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【6】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程序设计系列实验课程的国际推广。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年复旦大学国合处“双一流”建设项目。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383"/>
            <a:ext cx="10515600" cy="104740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482969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计算和输出单词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的最短前缀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从根出发（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），依次枚举字符串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的每个字母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的串长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输出前缀字母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的序数值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]-‘a’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若节点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的子节点仅被访问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次（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），则说明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是最短前缀的尾字符，退出计算；否则继续沿序数值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的子节点搜索下去（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8.6 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自动机进行多模式匹配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自动机（</a:t>
            </a:r>
            <a:r>
              <a:rPr lang="en-US" altLang="zh-CN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Aho-Corasick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automaton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多模式匹配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一个目标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多个模式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……, </a:t>
            </a:r>
            <a:r>
              <a:rPr lang="en-US" altLang="zh-CN" sz="3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，问有多少个模式在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中出现过，并给出在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中匹配的位置。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字符串的模式匹配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模式匹配（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</a:t>
            </a:r>
            <a:r>
              <a:rPr lang="zh-CN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是两个字符串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的长度为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的长度为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1≤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m≤n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目标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，要求在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中查找是否有与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相等的子串。如果有，则给出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中的匹配位置，这个运算被称为</a:t>
            </a:r>
            <a:r>
              <a:rPr lang="zh-CN" altLang="zh-CN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模式匹配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模式匹配的方法：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latinLnBrk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⑴朴素的模式匹配算法，也称</a:t>
            </a:r>
            <a:r>
              <a:rPr lang="en-US" altLang="zh-CN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r>
              <a:rPr lang="zh-CN" altLang="zh-CN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⑵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E. Knuth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H. Morris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R. Pratt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提出的</a:t>
            </a:r>
            <a:r>
              <a:rPr lang="en-US" altLang="zh-CN" sz="3200" b="1" i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zh-CN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如果对每个模式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算法，时间复杂度会比较高，当模式的个数比较多并且目标很长的情况下，就不能有效地解决模式匹配的问题。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如果用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自动机算法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来解决多模式匹配，时间复杂度就可以优化到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是目标的长度。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自动机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建立在</a:t>
            </a:r>
            <a:r>
              <a:rPr lang="en-US" altLang="zh-CN" sz="4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的基础之上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7942"/>
            <a:ext cx="10515600" cy="1030778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自动机算法步骤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996584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构造一棵</a:t>
            </a:r>
            <a:r>
              <a:rPr lang="en-US" altLang="zh-CN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自动机算法的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构造过程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是将多个模式插入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这棵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树不仅有此前介绍的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树的性质，而且节点增加一个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，如果当前点匹配失败，则将指向当前匹配的字符的指针转移到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指针指向的地方，使得当前匹配的模式串的后缀和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指针指向的模式串的前缀相同，这样就可以继续匹配下去了。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有模式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abce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，在目标</a:t>
            </a:r>
            <a:r>
              <a:rPr lang="en-US" altLang="zh-CN" sz="3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中有子串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，但下一个字符不是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，则由</a:t>
            </a:r>
            <a:r>
              <a:rPr lang="en-US" altLang="zh-CN" sz="3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指针跳到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处，然后看</a:t>
            </a:r>
            <a:r>
              <a:rPr lang="en-US" altLang="zh-CN" sz="3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的下一个字符是不是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‘d’</a:t>
            </a:r>
            <a:r>
              <a:rPr lang="zh-CN" altLang="zh-CN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树的节点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node{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node *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[26];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后继指针，其中</a:t>
            </a:r>
            <a:r>
              <a:rPr lang="en-US" altLang="zh-CN" sz="3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为序数值为</a:t>
            </a:r>
            <a:r>
              <a:rPr lang="en-US" altLang="zh-CN" sz="32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</a:t>
            </a:r>
            <a:endParaRPr lang="zh-CN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node *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匹配失败后，当前字符应与</a:t>
            </a:r>
            <a:r>
              <a:rPr lang="en-US" altLang="zh-CN" sz="3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指针指向的字符匹配</a:t>
            </a:r>
            <a:endParaRPr lang="zh-CN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匹配完成标志（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）以及匹配单词数</a:t>
            </a:r>
            <a:endParaRPr lang="zh-CN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8066"/>
            <a:ext cx="10515600" cy="540328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树的建立过程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6335"/>
            <a:ext cx="10515600" cy="585216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Insert(char *s)              //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将模式串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lang="zh-CN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node *p = root;  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从根出发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s[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依次搜索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的每个字符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x = s[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'a';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计算第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个字符的序数值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if(p-&gt;next[x] == NULL)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不存在序数值为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的子节点，则申请一个后继指针域、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域和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域全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的序数值为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的子节点设为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=(struct node *)malloc(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node));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for(int j=0; j&lt;26;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-&gt;next[j] = 0;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-&gt;sum = 0;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-&gt;fail = 0;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p-&gt;next[x]=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 = p-&gt;next[x];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的序数值为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的子节点继续搜索下去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p-&gt;sum++;  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模式串个数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自动机算法步骤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：通过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指针。</a:t>
            </a:r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//BFS</a:t>
            </a:r>
            <a:r>
              <a:rPr lang="zh-CN" altLang="en-US" sz="36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（宽度优先搜索）回顾</a:t>
            </a:r>
            <a:endParaRPr lang="zh-CN" altLang="en-US" sz="3600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以字符串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“say”, “she”, “</a:t>
            </a:r>
            <a:r>
              <a:rPr lang="en-US" altLang="zh-CN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“her”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构造的</a:t>
            </a:r>
            <a:r>
              <a:rPr lang="en-US" altLang="zh-CN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树为例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1" y="1296785"/>
            <a:ext cx="11463251" cy="5286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主办单位、承办单位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885" y="1537856"/>
            <a:ext cx="11238806" cy="5045824"/>
          </a:xfrm>
        </p:spPr>
        <p:txBody>
          <a:bodyPr/>
          <a:lstStyle/>
          <a:p>
            <a:r>
              <a:rPr lang="zh-CN" altLang="zh-CN" dirty="0"/>
              <a:t>教育部</a:t>
            </a:r>
            <a:r>
              <a:rPr lang="en-US" altLang="zh-CN" dirty="0"/>
              <a:t>-</a:t>
            </a:r>
            <a:r>
              <a:rPr lang="zh-CN" altLang="zh-CN" dirty="0"/>
              <a:t>华为“智能基座”程序设计课程虚拟教研室（东北大学主持）</a:t>
            </a:r>
            <a:endParaRPr lang="zh-CN" altLang="zh-CN" dirty="0"/>
          </a:p>
          <a:p>
            <a:r>
              <a:rPr lang="zh-CN" altLang="zh-CN" dirty="0"/>
              <a:t>教育部</a:t>
            </a:r>
            <a:r>
              <a:rPr lang="en-US" altLang="zh-CN" dirty="0"/>
              <a:t>-</a:t>
            </a:r>
            <a:r>
              <a:rPr lang="zh-CN" altLang="zh-CN" dirty="0"/>
              <a:t>华为“智能基座”程序设计课程虚拟教研室（电子科大主持）</a:t>
            </a:r>
            <a:endParaRPr lang="zh-CN" altLang="zh-CN" dirty="0"/>
          </a:p>
          <a:p>
            <a:r>
              <a:rPr lang="zh-CN" altLang="zh-CN" dirty="0"/>
              <a:t>教育部</a:t>
            </a:r>
            <a:r>
              <a:rPr lang="en-US" altLang="zh-CN" dirty="0"/>
              <a:t>-</a:t>
            </a:r>
            <a:r>
              <a:rPr lang="zh-CN" altLang="zh-CN" dirty="0"/>
              <a:t>华为“智能基座”鲲鹏计算机系统能力</a:t>
            </a:r>
            <a:r>
              <a:rPr lang="zh-CN" altLang="en-US" dirty="0"/>
              <a:t>培养课程群</a:t>
            </a:r>
            <a:r>
              <a:rPr lang="zh-CN" altLang="zh-CN" dirty="0"/>
              <a:t>虚拟教研室（湖南大学主持）</a:t>
            </a:r>
            <a:endParaRPr lang="zh-CN" altLang="zh-CN" dirty="0"/>
          </a:p>
          <a:p>
            <a:r>
              <a:rPr lang="zh-CN" altLang="zh-CN" dirty="0"/>
              <a:t>教育部</a:t>
            </a:r>
            <a:r>
              <a:rPr lang="en-US" altLang="zh-CN" dirty="0"/>
              <a:t>-</a:t>
            </a:r>
            <a:r>
              <a:rPr lang="zh-CN" altLang="zh-CN" dirty="0"/>
              <a:t>华为“智能基座”软件工程课程群虚拟教研室（厦门大学主持）</a:t>
            </a:r>
            <a:endParaRPr lang="en-US" altLang="zh-CN" dirty="0"/>
          </a:p>
          <a:p>
            <a:r>
              <a:rPr lang="zh-CN" altLang="en-US" dirty="0"/>
              <a:t>头歌教学研究中心</a:t>
            </a:r>
            <a:endParaRPr lang="en-US" altLang="zh-CN" dirty="0"/>
          </a:p>
          <a:p>
            <a:r>
              <a:rPr lang="en-US" altLang="zh-CN" dirty="0"/>
              <a:t>ICPC</a:t>
            </a:r>
            <a:r>
              <a:rPr lang="zh-CN" altLang="en-US" dirty="0"/>
              <a:t>训练联盟</a:t>
            </a:r>
            <a:endParaRPr lang="en-US" altLang="zh-CN" dirty="0"/>
          </a:p>
          <a:p>
            <a:r>
              <a:rPr lang="zh-CN" altLang="en-US" dirty="0"/>
              <a:t>泉州信息工程学院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526" y="3940233"/>
            <a:ext cx="2786274" cy="25526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3189"/>
            <a:ext cx="2471526" cy="256968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入队；然后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出队；因为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树的入口，不包含字符，所以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指针都指向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的孩子入队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指针都指向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如图中的虚线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(1)(2)</a:t>
            </a:r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所示；</a:t>
            </a:r>
            <a:endParaRPr lang="en-US" altLang="zh-C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同时这两个包含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的节点入队。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接下来，包含字符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的节点出队，构造该节点的孩子节点（即包含字符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的节点）的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指针如下：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，而且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的孩子，所以包含字符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如图中的虚线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所示；</a:t>
            </a:r>
            <a:endParaRPr lang="en-US" altLang="zh-C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的节点入队。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692"/>
            <a:ext cx="10515600" cy="59020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9462"/>
            <a:ext cx="10515600" cy="5760720"/>
          </a:xfrm>
        </p:spPr>
        <p:txBody>
          <a:bodyPr>
            <a:no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然后，包含字符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的节点出队，同样，构造该节点的两个孩子（即包含字符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的节点）的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指针，同理，因为字符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，而且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的孩子，所以包含字符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如图中的虚线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所示；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的节点入队；而对于包含字符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的节点，因为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的孩子，所以该节点的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树第二层的包含字符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如图中的虚线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所示；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同时该节点入队。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9010"/>
            <a:ext cx="10515600" cy="1014153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此时，队列中有包含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8924"/>
            <a:ext cx="10515600" cy="4838006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的节点先出队，对于该节点的孩子（包含字符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指针，因为字符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，而且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的孩子，所以包含字符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指针也指向了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如图中的虚线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该节点进队。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的节点出队，同样地，字符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，而且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‘y’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的孩子，所以字符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的节点的孩子节点（包含字符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‘y’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如图中的虚线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并且该节点进队。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的节点出队，该节点的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树第二层的包含字符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的节点，而这个被指向的节点又有包含字符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的孩子节点；所以，该节点包含字符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指针指向在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树中第三层的那个包含字符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如图中的虚线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并且该节点进队。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对于另外一个包含字符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的节点，由于那个在第二层的包含字符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的节点没有包含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的孩子节点，则沿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指针继续找，则指向了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，而且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没有包含字符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的孩子，所以，最后的包含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如图中的虚线</a:t>
            </a:r>
            <a:r>
              <a:rPr lang="en-US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lang="zh-CN" altLang="zh-C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、队列构造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指针的过程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43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build_fail_pointer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head = 0;      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队首队尾指针初始化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tail = 1;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q[head] = root; 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根入队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 *p;      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为辅助节点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 *temp;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while(head &lt; tail)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若队列非空，则队首节点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出队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……..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189"/>
            <a:ext cx="10515600" cy="939339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、队列构造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指针的过程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997528"/>
            <a:ext cx="11066417" cy="561940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temp = q[head++];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25;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依次枚举每个序数值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if(temp-&gt;next[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存在序数值为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if(temp == root)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为根，则序数值为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的子节点的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指针指向根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temp-&gt;next[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]-&gt;fail = root;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else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非根的情况下，沿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指针搜索下去，直至当前节点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存在序数值为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的子节点，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的序数值为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的子节点的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的序数值为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……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q[tail++] = temp-&gt;next[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的序数值为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的子节点入队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7775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、队列构造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指针的过程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980902"/>
            <a:ext cx="10832869" cy="562771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非根的情况下，沿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指针搜索下去，直至当前节点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存在序数值为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的子节点，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的序数值为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的子节点的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指针指向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的序数值为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 = temp-&gt;fail;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while(p)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if(p-&gt;next[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temp-&gt;next[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]-&gt;fail = p-&gt;next[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break;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 = p-&gt;fail;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指针搜索下去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若沿途任一节点都不存在序数值为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的子节点，则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的序数值为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的子节点的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指针指向根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if(p == NULL) temp-&gt;next[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]-&gt;fail = root;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吴永辉，王建德。数据结构编程实验：大学程序设计课程与竞赛训练教材（第</a:t>
            </a:r>
            <a:r>
              <a:rPr lang="en-US" altLang="zh-CN" dirty="0"/>
              <a:t>3</a:t>
            </a:r>
            <a:r>
              <a:rPr lang="zh-CN" altLang="zh-CN" dirty="0"/>
              <a:t>版）。机械工业出版社。</a:t>
            </a:r>
            <a:r>
              <a:rPr lang="en-US" altLang="zh-CN" dirty="0"/>
              <a:t>2021</a:t>
            </a:r>
            <a:r>
              <a:rPr lang="zh-CN" altLang="zh-CN" dirty="0"/>
              <a:t>，</a:t>
            </a:r>
            <a:r>
              <a:rPr lang="en-US" altLang="zh-CN" dirty="0"/>
              <a:t>ISBN 9787111687429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吴永辉，王建德。提升程式設計的資料結構力 第三版｜國際程式設計競賽之資料結構原理、題型、解題技巧與重點解析。</a:t>
            </a:r>
            <a:r>
              <a:rPr lang="en-US" altLang="zh-CN" dirty="0"/>
              <a:t>ISBN</a:t>
            </a:r>
            <a:r>
              <a:rPr lang="zh-CN" altLang="zh-CN" dirty="0"/>
              <a:t>：</a:t>
            </a:r>
            <a:r>
              <a:rPr lang="en-US" altLang="zh-CN" dirty="0"/>
              <a:t> 9786263243743</a:t>
            </a:r>
            <a:r>
              <a:rPr lang="zh-CN" altLang="zh-CN" dirty="0"/>
              <a:t>。碁峰。</a:t>
            </a:r>
            <a:r>
              <a:rPr lang="en-US" altLang="zh-CN" dirty="0"/>
              <a:t>2023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自动机算法步骤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：扫描目标进行匹配</a:t>
            </a:r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构造好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指针后，就可以对目标进行扫描，这个过程和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算法很类似，但是也有一定的区别，主要是因为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自动机处理的是多模式匹配。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为了避免遗漏匹配，引入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指针。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79" y="1945178"/>
            <a:ext cx="10881360" cy="441466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自动机多模式匹配过程分两种情况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）当前的模式和目标字符匹配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，表示沿着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树的边有一条路径可以到达当前匹配的字符（节点），则从该节点出发，沿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树的边走向下一个节点，目标字符串指针移向下一个字符，继续匹配；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）当前字符不匹配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，则模式指针转移到当前节点的父节点的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指针所指向的节点，目标指针前移一位，新的模式和目标继续匹配；匹配过程随着指针指向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重复上述两个过程，直到目标串指针指向结尾为止。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自动机多模式匹配过程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树如图，模式为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“say”, “she”, “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“he”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“her”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。目标为字符串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yasherhs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树的指针，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为字符串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yasherhs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的指针。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，目标串在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树中没有对应的路径，故不做任何操作；</a:t>
            </a:r>
            <a:endParaRPr lang="zh-CN" alt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3, 4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时，指针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树最下层的包含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因为该包含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，并且将该节点的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值设置为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，表示改单词已经出现过了，防止重复计数；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然后，为避免遗漏，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指针所指向的节点继续查找，并以此类推，直到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，而在这个过程中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增加了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，表示找到了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个单词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"she"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"he"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则指向包含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指针所指向的节点，也就是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树中第二层右边那个包含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的节点，随后，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指向该节点的包含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的孩子节点，由于该节点的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；然后，循环直到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为止。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=6,7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时，找不到任何匹配，匹配过程结束。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046"/>
            <a:ext cx="10515600" cy="844731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指针进行多模式匹配的过</a:t>
            </a:r>
            <a:r>
              <a:rPr lang="zh-CN" altLang="zh-CN" dirty="0">
                <a:solidFill>
                  <a:srgbClr val="C00000"/>
                </a:solidFill>
              </a:rPr>
              <a:t>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6949"/>
            <a:ext cx="10515600" cy="5325926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ac_automation</a:t>
            </a:r>
            <a:r>
              <a:rPr lang="en-US" altLang="zh-CN" dirty="0"/>
              <a:t>(char *</a:t>
            </a:r>
            <a:r>
              <a:rPr lang="en-US" altLang="zh-CN" dirty="0" err="1"/>
              <a:t>ch</a:t>
            </a:r>
            <a:r>
              <a:rPr lang="en-US" altLang="zh-CN" dirty="0"/>
              <a:t>)   //</a:t>
            </a:r>
            <a:r>
              <a:rPr lang="zh-CN" altLang="zh-CN" dirty="0"/>
              <a:t>对目标串</a:t>
            </a:r>
            <a:r>
              <a:rPr lang="en-US" altLang="zh-CN" dirty="0" err="1"/>
              <a:t>ch</a:t>
            </a:r>
            <a:r>
              <a:rPr lang="zh-CN" altLang="zh-CN" dirty="0"/>
              <a:t>进行多模式匹配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node *p = root;           //</a:t>
            </a:r>
            <a:r>
              <a:rPr lang="zh-CN" altLang="zh-CN" dirty="0"/>
              <a:t>从根出发</a:t>
            </a:r>
            <a:endParaRPr lang="zh-CN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        //</a:t>
            </a:r>
            <a:r>
              <a:rPr lang="zh-CN" altLang="zh-CN" dirty="0"/>
              <a:t>计算目标串长度</a:t>
            </a:r>
            <a:endParaRPr lang="zh-CN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  //</a:t>
            </a:r>
            <a:r>
              <a:rPr lang="zh-CN" altLang="zh-CN" dirty="0"/>
              <a:t>依次匹配目标串的每个字符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int x = 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- 'a';      //</a:t>
            </a:r>
            <a:r>
              <a:rPr lang="zh-CN" altLang="zh-CN" dirty="0"/>
              <a:t>计算第</a:t>
            </a:r>
            <a:r>
              <a:rPr lang="en-US" altLang="zh-CN" i="1" dirty="0" err="1"/>
              <a:t>i</a:t>
            </a:r>
            <a:r>
              <a:rPr lang="zh-CN" altLang="zh-CN" dirty="0"/>
              <a:t>个字符的序数值</a:t>
            </a:r>
            <a:endParaRPr lang="zh-CN" altLang="zh-CN" dirty="0"/>
          </a:p>
          <a:p>
            <a:r>
              <a:rPr lang="en-US" altLang="zh-CN" dirty="0"/>
              <a:t>        while(!p-&gt;next[x] &amp;&amp; p != root) p = p-&gt;fail;   //</a:t>
            </a:r>
            <a:r>
              <a:rPr lang="zh-CN" altLang="zh-CN" dirty="0"/>
              <a:t>沿</a:t>
            </a:r>
            <a:r>
              <a:rPr lang="en-US" altLang="zh-CN" i="1" dirty="0"/>
              <a:t>fail</a:t>
            </a:r>
            <a:r>
              <a:rPr lang="zh-CN" altLang="zh-CN" dirty="0"/>
              <a:t>指针搜索下去，直至当前节点</a:t>
            </a:r>
            <a:r>
              <a:rPr lang="en-US" altLang="zh-CN" i="1" dirty="0"/>
              <a:t>p</a:t>
            </a:r>
            <a:r>
              <a:rPr lang="zh-CN" altLang="zh-CN" dirty="0"/>
              <a:t>存在序数值为</a:t>
            </a:r>
            <a:r>
              <a:rPr lang="en-US" altLang="zh-CN" i="1" dirty="0"/>
              <a:t>x</a:t>
            </a:r>
            <a:r>
              <a:rPr lang="zh-CN" altLang="zh-CN" dirty="0"/>
              <a:t>的子节点为止，将该子节点设为</a:t>
            </a:r>
            <a:r>
              <a:rPr lang="en-US" altLang="zh-CN" i="1" dirty="0"/>
              <a:t>p</a:t>
            </a:r>
            <a:r>
              <a:rPr lang="zh-CN" altLang="zh-CN" dirty="0"/>
              <a:t>。若不存在这样的节点</a:t>
            </a:r>
            <a:r>
              <a:rPr lang="en-US" altLang="zh-CN" i="1" dirty="0"/>
              <a:t>p</a:t>
            </a:r>
            <a:r>
              <a:rPr lang="zh-CN" altLang="zh-CN" dirty="0"/>
              <a:t>，则将其序数值为</a:t>
            </a:r>
            <a:r>
              <a:rPr lang="en-US" altLang="zh-CN" i="1" dirty="0"/>
              <a:t>x</a:t>
            </a:r>
            <a:r>
              <a:rPr lang="zh-CN" altLang="zh-CN" dirty="0"/>
              <a:t>的子节点指针指向</a:t>
            </a:r>
            <a:r>
              <a:rPr lang="en-US" altLang="zh-CN" i="1" dirty="0"/>
              <a:t>root</a:t>
            </a:r>
            <a:endParaRPr lang="zh-CN" altLang="zh-CN" dirty="0"/>
          </a:p>
          <a:p>
            <a:r>
              <a:rPr lang="en-US" altLang="zh-CN" dirty="0"/>
              <a:t>        p = p-&gt;next[x];</a:t>
            </a:r>
            <a:endParaRPr lang="zh-CN" altLang="zh-CN" dirty="0"/>
          </a:p>
          <a:p>
            <a:r>
              <a:rPr lang="en-US" altLang="zh-CN" dirty="0"/>
              <a:t>        if(!p) p = root;    </a:t>
            </a:r>
            <a:endParaRPr lang="zh-CN" altLang="zh-CN" dirty="0"/>
          </a:p>
          <a:p>
            <a:r>
              <a:rPr lang="en-US" altLang="zh-CN" dirty="0"/>
              <a:t>        node *temp = p;       //</a:t>
            </a:r>
            <a:r>
              <a:rPr lang="en-US" altLang="zh-CN" i="1" dirty="0"/>
              <a:t>p</a:t>
            </a:r>
            <a:r>
              <a:rPr lang="zh-CN" altLang="zh-CN" dirty="0"/>
              <a:t>设为</a:t>
            </a:r>
            <a:r>
              <a:rPr lang="en-US" altLang="zh-CN" i="1" dirty="0"/>
              <a:t>temp</a:t>
            </a:r>
            <a:endParaRPr lang="zh-CN" altLang="zh-CN" dirty="0"/>
          </a:p>
          <a:p>
            <a:r>
              <a:rPr lang="en-US" altLang="zh-CN" dirty="0"/>
              <a:t>        while(temp != root)    //</a:t>
            </a:r>
            <a:r>
              <a:rPr lang="zh-CN" altLang="zh-CN" dirty="0"/>
              <a:t>从</a:t>
            </a:r>
            <a:r>
              <a:rPr lang="en-US" altLang="zh-CN" i="1" dirty="0"/>
              <a:t>temp</a:t>
            </a:r>
            <a:r>
              <a:rPr lang="zh-CN" altLang="zh-CN" dirty="0"/>
              <a:t>出发，沿</a:t>
            </a:r>
            <a:r>
              <a:rPr lang="en-US" altLang="zh-CN" i="1" dirty="0"/>
              <a:t>fail</a:t>
            </a:r>
            <a:r>
              <a:rPr lang="zh-CN" altLang="zh-CN" dirty="0"/>
              <a:t>指针一直搜索至根或者节点的</a:t>
            </a:r>
            <a:r>
              <a:rPr lang="en-US" altLang="zh-CN" i="1" dirty="0"/>
              <a:t>sum</a:t>
            </a:r>
            <a:r>
              <a:rPr lang="zh-CN" altLang="zh-CN" dirty="0"/>
              <a:t>域值小于</a:t>
            </a:r>
            <a:r>
              <a:rPr lang="en-US" altLang="zh-CN" dirty="0"/>
              <a:t>0</a:t>
            </a:r>
            <a:r>
              <a:rPr lang="zh-CN" altLang="zh-CN" dirty="0"/>
              <a:t>（匹配已完成）为止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if(temp-&gt;sum &gt;= 0)  //</a:t>
            </a:r>
            <a:r>
              <a:rPr lang="zh-CN" altLang="zh-CN" dirty="0"/>
              <a:t>若当前节点的</a:t>
            </a:r>
            <a:r>
              <a:rPr lang="en-US" altLang="zh-CN" i="1" dirty="0"/>
              <a:t>sum</a:t>
            </a:r>
            <a:r>
              <a:rPr lang="zh-CN" altLang="zh-CN" dirty="0"/>
              <a:t>域值大于等于</a:t>
            </a:r>
            <a:r>
              <a:rPr lang="en-US" altLang="zh-CN" dirty="0"/>
              <a:t>0</a:t>
            </a:r>
            <a:r>
              <a:rPr lang="zh-CN" altLang="zh-CN" dirty="0"/>
              <a:t>，则将</a:t>
            </a:r>
            <a:r>
              <a:rPr lang="en-US" altLang="zh-CN" i="1" dirty="0"/>
              <a:t>sum</a:t>
            </a:r>
            <a:r>
              <a:rPr lang="zh-CN" altLang="zh-CN" dirty="0"/>
              <a:t>域值累计入匹配单词数</a:t>
            </a:r>
            <a:r>
              <a:rPr lang="en-US" altLang="zh-CN" i="1" dirty="0" err="1"/>
              <a:t>cnt</a:t>
            </a:r>
            <a:r>
              <a:rPr lang="zh-CN" altLang="zh-CN" dirty="0"/>
              <a:t>，并将</a:t>
            </a:r>
            <a:r>
              <a:rPr lang="en-US" altLang="zh-CN" i="1" dirty="0"/>
              <a:t>sum</a:t>
            </a:r>
            <a:r>
              <a:rPr lang="zh-CN" altLang="zh-CN" dirty="0"/>
              <a:t>域值置为</a:t>
            </a:r>
            <a:r>
              <a:rPr lang="en-US" altLang="zh-CN" dirty="0"/>
              <a:t>-1</a:t>
            </a:r>
            <a:r>
              <a:rPr lang="zh-CN" altLang="zh-CN" dirty="0"/>
              <a:t>，</a:t>
            </a:r>
            <a:endParaRPr lang="zh-CN" altLang="zh-CN" dirty="0"/>
          </a:p>
          <a:p>
            <a:r>
              <a:rPr lang="en-US" altLang="zh-CN" dirty="0"/>
              <a:t>           {</a:t>
            </a:r>
            <a:endParaRPr lang="zh-CN" altLang="zh-CN" dirty="0"/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cnt</a:t>
            </a:r>
            <a:r>
              <a:rPr lang="en-US" altLang="zh-CN" dirty="0"/>
              <a:t> += temp-&gt;sum;</a:t>
            </a:r>
            <a:endParaRPr lang="zh-CN" altLang="zh-CN" dirty="0"/>
          </a:p>
          <a:p>
            <a:r>
              <a:rPr lang="en-US" altLang="zh-CN" dirty="0"/>
              <a:t>               temp-&gt;sum = -1;</a:t>
            </a:r>
            <a:endParaRPr lang="zh-CN" altLang="zh-CN" dirty="0"/>
          </a:p>
          <a:p>
            <a:r>
              <a:rPr lang="en-US" altLang="zh-CN" dirty="0"/>
              <a:t>           }</a:t>
            </a:r>
            <a:endParaRPr lang="zh-CN" altLang="zh-CN" dirty="0"/>
          </a:p>
          <a:p>
            <a:r>
              <a:rPr lang="en-US" altLang="zh-CN" dirty="0"/>
              <a:t>           else break;</a:t>
            </a:r>
            <a:endParaRPr lang="zh-CN" altLang="zh-CN" dirty="0"/>
          </a:p>
          <a:p>
            <a:r>
              <a:rPr lang="en-US" altLang="zh-CN" dirty="0"/>
              <a:t>           temp = temp-&gt;fail;   //</a:t>
            </a:r>
            <a:r>
              <a:rPr lang="zh-CN" altLang="zh-CN" dirty="0"/>
              <a:t>沿</a:t>
            </a:r>
            <a:r>
              <a:rPr lang="en-US" altLang="zh-CN" i="1" dirty="0"/>
              <a:t>fail</a:t>
            </a:r>
            <a:r>
              <a:rPr lang="zh-CN" altLang="zh-CN" dirty="0"/>
              <a:t>指针继续搜索 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8.6.1 Keywords Search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在线测试：</a:t>
            </a:r>
            <a:r>
              <a:rPr lang="en-US" altLang="zh-CN" b="1" dirty="0"/>
              <a:t>HDOJ 2222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现在，搜索引擎已经走进了每个人的生活，比如，大家使用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、百度，等等。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Wiskey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希望将搜索引擎引入到他的图像检索系统中。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每个图像都有一个很长的文字描述，当用户键入一些关键字来查找图像时，系统会将关键字与图像的文字描述进行匹配，并显示出匹配关键字最多的图像。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本题要求，给出一个图像的文字描述和一些关键字，请您计算有多少个关键字匹配。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输入的第一行给出一个整数，表示有多少个测试用例。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每个测试用例首先给出整数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，表示关键字的数目；然后给出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个关键字（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），每个关键字只包含从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'z'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的字符，长度不超过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最后一行是图像的文字描述，长度不超过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输出给出在描述中包含了多少个关键字。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本题是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自动机入门题和模板题。本题给出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个模式串（长度不超过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）和一个目标串（长度不超过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），求出有多少个模式串在这个文本串中出现过。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自动机算法，首先将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个模式串插入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树；然后采用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算法设置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指针；最后扫描目标串，进行多模式匹配。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" y="1755956"/>
            <a:ext cx="9088016" cy="41310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389" y="1755956"/>
            <a:ext cx="3050612" cy="413103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zh-CN" dirty="0">
                <a:solidFill>
                  <a:srgbClr val="FF0000"/>
                </a:solidFill>
              </a:rPr>
              <a:t>章 采用树结构的非线性表编程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8.1 </a:t>
            </a:r>
            <a:r>
              <a:rPr lang="zh-CN" altLang="zh-CN" sz="3200" dirty="0">
                <a:solidFill>
                  <a:srgbClr val="C00000"/>
                </a:solidFill>
              </a:rPr>
              <a:t>用树的遍历求解层次性问题</a:t>
            </a:r>
            <a:endParaRPr lang="zh-CN" altLang="zh-CN" sz="3200" dirty="0">
              <a:solidFill>
                <a:srgbClr val="C00000"/>
              </a:solidFill>
            </a:endParaRPr>
          </a:p>
          <a:p>
            <a:r>
              <a:rPr lang="en-US" altLang="zh-CN" sz="3200" dirty="0">
                <a:solidFill>
                  <a:srgbClr val="C00000"/>
                </a:solidFill>
              </a:rPr>
              <a:t>8.2 </a:t>
            </a:r>
            <a:r>
              <a:rPr lang="zh-CN" altLang="zh-CN" sz="3200" dirty="0">
                <a:solidFill>
                  <a:srgbClr val="C00000"/>
                </a:solidFill>
              </a:rPr>
              <a:t>用树结构支持并查集</a:t>
            </a:r>
            <a:endParaRPr lang="zh-CN" altLang="zh-CN" sz="3200" dirty="0">
              <a:solidFill>
                <a:srgbClr val="C00000"/>
              </a:solidFill>
            </a:endParaRPr>
          </a:p>
          <a:p>
            <a:r>
              <a:rPr lang="en-US" altLang="zh-CN" sz="3200" dirty="0"/>
              <a:t>8.3 </a:t>
            </a:r>
            <a:r>
              <a:rPr lang="zh-CN" altLang="zh-CN" sz="3200" dirty="0"/>
              <a:t>用树状数组统计子树权和</a:t>
            </a:r>
            <a:r>
              <a:rPr lang="en-US" altLang="zh-CN" sz="3200" dirty="0"/>
              <a:t>	</a:t>
            </a:r>
            <a:endParaRPr lang="zh-CN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8.4 </a:t>
            </a:r>
            <a:r>
              <a:rPr lang="zh-CN" altLang="zh-CN" sz="3200" dirty="0">
                <a:solidFill>
                  <a:srgbClr val="FF0000"/>
                </a:solidFill>
              </a:rPr>
              <a:t>用四叉树求解二维空间问题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8.5 </a:t>
            </a:r>
            <a:r>
              <a:rPr lang="zh-CN" altLang="zh-CN" sz="3200" dirty="0"/>
              <a:t>应用</a:t>
            </a:r>
            <a:r>
              <a:rPr lang="en-US" altLang="zh-CN" sz="3200" dirty="0" err="1"/>
              <a:t>Trie</a:t>
            </a:r>
            <a:r>
              <a:rPr lang="zh-CN" altLang="zh-CN" sz="3200" dirty="0"/>
              <a:t>树查询字符串</a:t>
            </a:r>
            <a:endParaRPr lang="zh-CN" altLang="zh-CN" sz="3200" dirty="0"/>
          </a:p>
          <a:p>
            <a:r>
              <a:rPr lang="en-US" altLang="zh-CN" sz="3200" dirty="0"/>
              <a:t>8.6 </a:t>
            </a:r>
            <a:r>
              <a:rPr lang="zh-CN" altLang="zh-CN" sz="3200" dirty="0"/>
              <a:t>应用</a:t>
            </a:r>
            <a:r>
              <a:rPr lang="en-US" altLang="zh-CN" sz="3200" dirty="0"/>
              <a:t>AC</a:t>
            </a:r>
            <a:r>
              <a:rPr lang="zh-CN" altLang="zh-CN" sz="3200" dirty="0"/>
              <a:t>自动机进行多模式匹配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9629"/>
            <a:ext cx="10515600" cy="122197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8.5 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树查询字符串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04262"/>
          </a:xfrm>
        </p:spPr>
        <p:txBody>
          <a:bodyPr>
            <a:no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8.5.1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树）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，也被称为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单词查找树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前缀树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字典树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。其基本性质如下：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根节点不包含字符，除根节点外，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每个节点只包含一个字符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将从根节点到某一个节点的路上经过的节点所包含的字符连接起来，就是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该节点对应的字符串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对于每个节点，其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所有子节点包含的字符是不相同的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树实例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845469"/>
            <a:ext cx="5080000" cy="43116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树的根节点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空字符串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不是所有的节点都有对应的值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，只有叶节点和部分内节点所对应的字符串才有相关的值。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i="1" u="sng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zh-CN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树是一种用于快速检索的多叉树结构，每个节点保存一个字符，一条路可以用于表示一个字符串、一个电话号码等等信息。</a:t>
            </a:r>
            <a:endParaRPr lang="zh-CN" altLang="en-US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4aae648-47c7-4b66-ad5c-6fcf6ef94e9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9226</Words>
  <Application>WPS 演示</Application>
  <PresentationFormat>宽屏</PresentationFormat>
  <Paragraphs>335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Arial</vt:lpstr>
      <vt:lpstr>宋体</vt:lpstr>
      <vt:lpstr>Wingdings</vt:lpstr>
      <vt:lpstr>Times New Roman</vt:lpstr>
      <vt:lpstr>Calibri Light</vt:lpstr>
      <vt:lpstr>Calibri</vt:lpstr>
      <vt:lpstr>微软雅黑</vt:lpstr>
      <vt:lpstr>Arial Unicode MS</vt:lpstr>
      <vt:lpstr>等线</vt:lpstr>
      <vt:lpstr>Symbol</vt:lpstr>
      <vt:lpstr>Office 主题</vt:lpstr>
      <vt:lpstr>第8章 采用树结构的非线性表编程</vt:lpstr>
      <vt:lpstr>项目支持</vt:lpstr>
      <vt:lpstr>主办单位、承办单位</vt:lpstr>
      <vt:lpstr>PowerPoint 演示文稿</vt:lpstr>
      <vt:lpstr>PowerPoint 演示文稿</vt:lpstr>
      <vt:lpstr>第8章 采用树结构的非线性表编程</vt:lpstr>
      <vt:lpstr>8.5 应用Trie树查询字符串</vt:lpstr>
      <vt:lpstr>Trie树实例</vt:lpstr>
      <vt:lpstr>PowerPoint 演示文稿</vt:lpstr>
      <vt:lpstr>一棵多叉树形式Trie树的存储方式</vt:lpstr>
      <vt:lpstr>实例：字符集是字符’a’到字符’z’的小写英文字母集</vt:lpstr>
      <vt:lpstr>PowerPoint 演示文稿</vt:lpstr>
      <vt:lpstr>Trie树两个操作</vt:lpstr>
      <vt:lpstr>8.5.1 Shortest Prefixes</vt:lpstr>
      <vt:lpstr>PowerPoint 演示文稿</vt:lpstr>
      <vt:lpstr>PowerPoint 演示文稿</vt:lpstr>
      <vt:lpstr>PowerPoint 演示文稿</vt:lpstr>
      <vt:lpstr>试题解析</vt:lpstr>
      <vt:lpstr>PowerPoint 演示文稿</vt:lpstr>
      <vt:lpstr>PowerPoint 演示文稿</vt:lpstr>
      <vt:lpstr>8.6  应用AC自动机进行多模式匹配</vt:lpstr>
      <vt:lpstr>字符串的模式匹配</vt:lpstr>
      <vt:lpstr>PowerPoint 演示文稿</vt:lpstr>
      <vt:lpstr>PowerPoint 演示文稿</vt:lpstr>
      <vt:lpstr>AC自动机算法步骤（I）</vt:lpstr>
      <vt:lpstr>Trie树的节点的结构体类型定义</vt:lpstr>
      <vt:lpstr>Trie树的建立过程</vt:lpstr>
      <vt:lpstr>AC自动机算法步骤（II）</vt:lpstr>
      <vt:lpstr>以字符串“say”, “she”, “shr”和“her”构造的Trie树为例</vt:lpstr>
      <vt:lpstr>PowerPoint 演示文稿</vt:lpstr>
      <vt:lpstr>PowerPoint 演示文稿</vt:lpstr>
      <vt:lpstr>PowerPoint 演示文稿</vt:lpstr>
      <vt:lpstr>此时，队列中有包含‘e’, ‘a’和‘h’的3个节点</vt:lpstr>
      <vt:lpstr>PowerPoint 演示文稿</vt:lpstr>
      <vt:lpstr>PowerPoint 演示文稿</vt:lpstr>
      <vt:lpstr>PowerPoint 演示文稿</vt:lpstr>
      <vt:lpstr>基于BFS、队列构造fail指针的过程（1）</vt:lpstr>
      <vt:lpstr>基于BFS、队列构造fail指针的过程（2）</vt:lpstr>
      <vt:lpstr>基于BFS、队列构造fail指针的过程（3）</vt:lpstr>
      <vt:lpstr>AC自动机算法步骤（III）</vt:lpstr>
      <vt:lpstr>PowerPoint 演示文稿</vt:lpstr>
      <vt:lpstr>例： AC自动机多模式匹配过程</vt:lpstr>
      <vt:lpstr>PowerPoint 演示文稿</vt:lpstr>
      <vt:lpstr>PowerPoint 演示文稿</vt:lpstr>
      <vt:lpstr>利用fail指针进行多模式匹配的过程</vt:lpstr>
      <vt:lpstr>8.6.1 Keywords Search</vt:lpstr>
      <vt:lpstr>PowerPoint 演示文稿</vt:lpstr>
      <vt:lpstr>PowerPoint 演示文稿</vt:lpstr>
      <vt:lpstr>试题解析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第8章采用树结构的非线性表编程</dc:title>
  <dc:creator>admin</dc:creator>
  <cp:lastModifiedBy>WPS_1646308008</cp:lastModifiedBy>
  <cp:revision>106</cp:revision>
  <cp:lastPrinted>2021-04-22T08:51:00Z</cp:lastPrinted>
  <dcterms:created xsi:type="dcterms:W3CDTF">2021-04-18T10:34:00Z</dcterms:created>
  <dcterms:modified xsi:type="dcterms:W3CDTF">2023-07-09T07:19:05Z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E2A7D1D6D7554F67818DADFF95428072_13</vt:lpwstr>
  </property>
  <property fmtid="{D5CDD505-2E9C-101B-9397-08002B2CF9AE}" pid="3" name="KSOProductBuildVer">
    <vt:lpwstr>2052-11.1.0.14309</vt:lpwstr>
  </property>
</Properties>
</file>