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417" r:id="rId4"/>
    <p:sldId id="419" r:id="rId5"/>
    <p:sldId id="513" r:id="rId6"/>
    <p:sldId id="514" r:id="rId7"/>
    <p:sldId id="260" r:id="rId8"/>
    <p:sldId id="346" r:id="rId9"/>
    <p:sldId id="347" r:id="rId10"/>
    <p:sldId id="348" r:id="rId11"/>
    <p:sldId id="268" r:id="rId12"/>
    <p:sldId id="363" r:id="rId13"/>
    <p:sldId id="387" r:id="rId14"/>
    <p:sldId id="364" r:id="rId15"/>
    <p:sldId id="365" r:id="rId16"/>
    <p:sldId id="366" r:id="rId17"/>
    <p:sldId id="367" r:id="rId18"/>
    <p:sldId id="368" r:id="rId19"/>
    <p:sldId id="369" r:id="rId20"/>
    <p:sldId id="370" r:id="rId21"/>
    <p:sldId id="371" r:id="rId22"/>
    <p:sldId id="372" r:id="rId23"/>
    <p:sldId id="373" r:id="rId24"/>
    <p:sldId id="279" r:id="rId25"/>
    <p:sldId id="280" r:id="rId26"/>
    <p:sldId id="281" r:id="rId27"/>
    <p:sldId id="282" r:id="rId28"/>
    <p:sldId id="396" r:id="rId29"/>
    <p:sldId id="283" r:id="rId30"/>
    <p:sldId id="284" r:id="rId31"/>
    <p:sldId id="397" r:id="rId32"/>
    <p:sldId id="399" r:id="rId33"/>
    <p:sldId id="400" r:id="rId34"/>
    <p:sldId id="286" r:id="rId35"/>
    <p:sldId id="401" r:id="rId36"/>
    <p:sldId id="406" r:id="rId37"/>
    <p:sldId id="407" r:id="rId38"/>
    <p:sldId id="287" r:id="rId39"/>
    <p:sldId id="408" r:id="rId40"/>
    <p:sldId id="288" r:id="rId41"/>
    <p:sldId id="398" r:id="rId42"/>
    <p:sldId id="289" r:id="rId43"/>
    <p:sldId id="402" r:id="rId44"/>
    <p:sldId id="403" r:id="rId45"/>
    <p:sldId id="404" r:id="rId46"/>
    <p:sldId id="291" r:id="rId47"/>
    <p:sldId id="292" r:id="rId48"/>
    <p:sldId id="405" r:id="rId49"/>
    <p:sldId id="409" r:id="rId50"/>
    <p:sldId id="420" r:id="rId51"/>
    <p:sldId id="421" r:id="rId52"/>
    <p:sldId id="311" r:id="rId53"/>
    <p:sldId id="312" r:id="rId54"/>
    <p:sldId id="422" r:id="rId55"/>
    <p:sldId id="313" r:id="rId56"/>
    <p:sldId id="423" r:id="rId57"/>
    <p:sldId id="314" r:id="rId58"/>
    <p:sldId id="424" r:id="rId59"/>
    <p:sldId id="425" r:id="rId60"/>
    <p:sldId id="426" r:id="rId61"/>
    <p:sldId id="427" r:id="rId62"/>
    <p:sldId id="428" r:id="rId63"/>
    <p:sldId id="317" r:id="rId64"/>
    <p:sldId id="429" r:id="rId65"/>
    <p:sldId id="430" r:id="rId66"/>
    <p:sldId id="318" r:id="rId67"/>
    <p:sldId id="319" r:id="rId68"/>
    <p:sldId id="258" r:id="rId69"/>
  </p:sldIdLst>
  <p:sldSz cx="12192000" cy="6858000"/>
  <p:notesSz cx="6858000" cy="9144000"/>
  <p:custDataLst>
    <p:tags r:id="rId7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gs" Target="tags/tag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35AEB39-F8D0-4D92-B543-8DB8CF71DB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912150-C498-4178-8727-78F2CA329B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AEB39-F8D0-4D92-B543-8DB8CF71DB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12150-C498-4178-8727-78F2CA329B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hyperlink" Target="mailto:yhwu@fudan.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baike.sogou.com/lemma/ShowInnerLink.htm?lemmaId=8188111" TargetMode="External"/><Relationship Id="rId1" Type="http://schemas.openxmlformats.org/officeDocument/2006/relationships/hyperlink" Target="http://baike.sogou.com/lemma/ShowInnerLink.htm?lemmaId=317911"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baike.sogou.com/lemma/ShowInnerLink.htm?lemmaId=42599" TargetMode="External"/><Relationship Id="rId1" Type="http://schemas.openxmlformats.org/officeDocument/2006/relationships/hyperlink" Target="http://baike.sogou.com/lemma/ShowInnerLink.htm?lemmaId=5592449"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http://baike.sogou.com/lemma/ShowInnerLink.htm?lemmaId=13081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1300785"/>
            <a:ext cx="8689976" cy="1195527"/>
          </a:xfrm>
        </p:spPr>
        <p:txBody>
          <a:bodyPr>
            <a:normAutofit fontScale="90000"/>
          </a:bodyPr>
          <a:lstStyle/>
          <a:p>
            <a:r>
              <a:rPr lang="zh-CN" altLang="en-US" dirty="0">
                <a:solidFill>
                  <a:srgbClr val="FF0000"/>
                </a:solidFill>
              </a:rPr>
              <a:t>第</a:t>
            </a:r>
            <a:r>
              <a:rPr lang="en-US" altLang="zh-CN" dirty="0">
                <a:solidFill>
                  <a:srgbClr val="FF0000"/>
                </a:solidFill>
              </a:rPr>
              <a:t>10</a:t>
            </a:r>
            <a:r>
              <a:rPr lang="zh-CN" altLang="en-US" dirty="0">
                <a:solidFill>
                  <a:srgbClr val="FF0000"/>
                </a:solidFill>
              </a:rPr>
              <a:t>章   </a:t>
            </a:r>
            <a:r>
              <a:rPr lang="zh-CN" altLang="zh-CN" dirty="0">
                <a:solidFill>
                  <a:srgbClr val="FF0000"/>
                </a:solidFill>
              </a:rPr>
              <a:t>应用经典二叉树编程</a:t>
            </a:r>
            <a:endParaRPr lang="zh-CN" altLang="en-US" dirty="0">
              <a:solidFill>
                <a:srgbClr val="FF0000"/>
              </a:solidFill>
            </a:endParaRPr>
          </a:p>
        </p:txBody>
      </p:sp>
      <p:sp>
        <p:nvSpPr>
          <p:cNvPr id="3" name="副标题 2"/>
          <p:cNvSpPr>
            <a:spLocks noGrp="1"/>
          </p:cNvSpPr>
          <p:nvPr>
            <p:ph type="subTitle" idx="1"/>
          </p:nvPr>
        </p:nvSpPr>
        <p:spPr>
          <a:xfrm>
            <a:off x="1751012" y="3611879"/>
            <a:ext cx="8689976" cy="2664229"/>
          </a:xfrm>
          <a:noFill/>
        </p:spPr>
        <p:txBody>
          <a:bodyPr>
            <a:normAutofit/>
          </a:bodyPr>
          <a:lstStyle/>
          <a:p>
            <a:pPr>
              <a:defRPr/>
            </a:pPr>
            <a:r>
              <a:rPr lang="zh-CN" altLang="en-US" dirty="0">
                <a:solidFill>
                  <a:srgbClr val="C00000"/>
                </a:solidFill>
              </a:rPr>
              <a:t>吴永辉</a:t>
            </a:r>
            <a:endParaRPr lang="en-US" altLang="zh-CN" dirty="0">
              <a:solidFill>
                <a:srgbClr val="C00000"/>
              </a:solidFill>
            </a:endParaRPr>
          </a:p>
          <a:p>
            <a:r>
              <a:rPr lang="zh-CN" altLang="en-US" dirty="0">
                <a:solidFill>
                  <a:srgbClr val="C00000"/>
                </a:solidFill>
              </a:rPr>
              <a:t>复旦大学计算机学院，上海智能信息处理重点实验室</a:t>
            </a:r>
            <a:endParaRPr lang="en-US" altLang="zh-CN" dirty="0">
              <a:solidFill>
                <a:srgbClr val="C00000"/>
              </a:solidFill>
            </a:endParaRPr>
          </a:p>
          <a:p>
            <a:r>
              <a:rPr lang="zh-CN" altLang="en-US" dirty="0">
                <a:solidFill>
                  <a:srgbClr val="C00000"/>
                </a:solidFill>
              </a:rPr>
              <a:t>泉州信息工程学院软件学院</a:t>
            </a:r>
            <a:endParaRPr lang="en-US" altLang="zh-CN" dirty="0">
              <a:solidFill>
                <a:srgbClr val="C00000"/>
              </a:solidFill>
            </a:endParaRPr>
          </a:p>
          <a:p>
            <a:r>
              <a:rPr lang="en-US" altLang="zh-CN" dirty="0">
                <a:solidFill>
                  <a:srgbClr val="C00000"/>
                </a:solidFill>
                <a:hlinkClick r:id="rId1"/>
              </a:rPr>
              <a:t>yhwu@fudan.edu.cn</a:t>
            </a:r>
            <a:endParaRPr lang="en-US" altLang="zh-CN" dirty="0">
              <a:solidFill>
                <a:srgbClr val="C00000"/>
              </a:solidFill>
            </a:endParaRPr>
          </a:p>
          <a:p>
            <a:r>
              <a:rPr lang="en-US" altLang="zh-CN" dirty="0">
                <a:solidFill>
                  <a:srgbClr val="C00000"/>
                </a:solidFill>
              </a:rPr>
              <a:t>WeChat: 13817360465</a:t>
            </a:r>
            <a:endParaRPr lang="en-US" altLang="zh-CN" dirty="0"/>
          </a:p>
        </p:txBody>
      </p:sp>
      <p:pic>
        <p:nvPicPr>
          <p:cNvPr id="5" name="图片 4"/>
          <p:cNvPicPr>
            <a:picLocks noChangeAspect="1"/>
          </p:cNvPicPr>
          <p:nvPr/>
        </p:nvPicPr>
        <p:blipFill>
          <a:blip r:embed="rId2"/>
          <a:stretch>
            <a:fillRect/>
          </a:stretch>
        </p:blipFill>
        <p:spPr>
          <a:xfrm>
            <a:off x="36022" y="25298"/>
            <a:ext cx="2044700" cy="1873250"/>
          </a:xfrm>
          <a:prstGeom prst="rect">
            <a:avLst/>
          </a:prstGeom>
        </p:spPr>
      </p:pic>
      <p:pic>
        <p:nvPicPr>
          <p:cNvPr id="7" name="图片 6"/>
          <p:cNvPicPr>
            <a:picLocks noChangeAspect="1"/>
          </p:cNvPicPr>
          <p:nvPr/>
        </p:nvPicPr>
        <p:blipFill>
          <a:blip r:embed="rId3"/>
          <a:stretch>
            <a:fillRect/>
          </a:stretch>
        </p:blipFill>
        <p:spPr>
          <a:xfrm>
            <a:off x="9917085" y="152882"/>
            <a:ext cx="2131846" cy="18949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49630"/>
            <a:ext cx="10364451" cy="931026"/>
          </a:xfrm>
        </p:spPr>
        <p:txBody>
          <a:bodyPr/>
          <a:lstStyle/>
          <a:p>
            <a:r>
              <a:rPr lang="en-US" altLang="zh-CN" dirty="0">
                <a:solidFill>
                  <a:srgbClr val="FF0000"/>
                </a:solidFill>
              </a:rPr>
              <a:t>10.2 </a:t>
            </a:r>
            <a:r>
              <a:rPr lang="zh-CN" altLang="zh-CN" dirty="0">
                <a:solidFill>
                  <a:srgbClr val="FF0000"/>
                </a:solidFill>
              </a:rPr>
              <a:t>二叉堆的实验范例</a:t>
            </a:r>
            <a:endParaRPr lang="zh-CN" altLang="en-US" dirty="0">
              <a:solidFill>
                <a:srgbClr val="FF0000"/>
              </a:solidFill>
            </a:endParaRPr>
          </a:p>
        </p:txBody>
      </p:sp>
      <p:sp>
        <p:nvSpPr>
          <p:cNvPr id="3" name="内容占位符 2"/>
          <p:cNvSpPr>
            <a:spLocks noGrp="1"/>
          </p:cNvSpPr>
          <p:nvPr>
            <p:ph sz="quarter" idx="13"/>
          </p:nvPr>
        </p:nvSpPr>
        <p:spPr>
          <a:xfrm>
            <a:off x="913774" y="1172096"/>
            <a:ext cx="10363826" cy="5195454"/>
          </a:xfrm>
        </p:spPr>
        <p:txBody>
          <a:bodyPr>
            <a:normAutofit/>
          </a:bodyPr>
          <a:lstStyle/>
          <a:p>
            <a:pPr latinLnBrk="1"/>
            <a:r>
              <a:rPr lang="zh-CN" altLang="zh-CN" sz="3600" b="1" dirty="0">
                <a:solidFill>
                  <a:srgbClr val="FF0000"/>
                </a:solidFill>
              </a:rPr>
              <a:t>定义</a:t>
            </a:r>
            <a:r>
              <a:rPr lang="en-US" altLang="zh-CN" sz="3600" b="1" dirty="0">
                <a:solidFill>
                  <a:srgbClr val="FF0000"/>
                </a:solidFill>
              </a:rPr>
              <a:t>10.2.1</a:t>
            </a:r>
            <a:r>
              <a:rPr lang="zh-CN" altLang="zh-CN" sz="3600" b="1" dirty="0">
                <a:solidFill>
                  <a:srgbClr val="FF0000"/>
                </a:solidFill>
              </a:rPr>
              <a:t>（二叉堆</a:t>
            </a:r>
            <a:r>
              <a:rPr lang="en-US" altLang="zh-CN" sz="3600" b="1" dirty="0">
                <a:solidFill>
                  <a:srgbClr val="FF0000"/>
                </a:solidFill>
              </a:rPr>
              <a:t>(Heap)</a:t>
            </a:r>
            <a:r>
              <a:rPr lang="zh-CN" altLang="zh-CN" sz="3600" b="1" dirty="0">
                <a:solidFill>
                  <a:srgbClr val="FF0000"/>
                </a:solidFill>
              </a:rPr>
              <a:t>）</a:t>
            </a:r>
            <a:r>
              <a:rPr lang="en-US" altLang="zh-CN" sz="3600" b="1" dirty="0">
                <a:solidFill>
                  <a:srgbClr val="FF0000"/>
                </a:solidFill>
              </a:rPr>
              <a:t>.</a:t>
            </a:r>
            <a:r>
              <a:rPr lang="en-US" altLang="zh-CN" sz="3600" dirty="0">
                <a:solidFill>
                  <a:srgbClr val="FF0000"/>
                </a:solidFill>
              </a:rPr>
              <a:t> </a:t>
            </a:r>
            <a:endParaRPr lang="en-US" altLang="zh-CN" sz="3600" dirty="0">
              <a:solidFill>
                <a:srgbClr val="FF0000"/>
              </a:solidFill>
            </a:endParaRPr>
          </a:p>
          <a:p>
            <a:pPr latinLnBrk="1"/>
            <a:r>
              <a:rPr lang="zh-CN" altLang="zh-CN" sz="3600" dirty="0"/>
              <a:t>二叉堆是一棵满足下列性质的完全二叉树：</a:t>
            </a:r>
            <a:endParaRPr lang="en-US" altLang="zh-CN" sz="3600" dirty="0"/>
          </a:p>
          <a:p>
            <a:pPr lvl="1" latinLnBrk="1"/>
            <a:r>
              <a:rPr lang="zh-CN" altLang="zh-CN" sz="3600" dirty="0"/>
              <a:t>如果某节点有孩子，则根节点的值都小于孩子节点的值，我们称之为</a:t>
            </a:r>
            <a:r>
              <a:rPr lang="zh-CN" altLang="zh-CN" sz="3600" dirty="0">
                <a:solidFill>
                  <a:srgbClr val="FF0000"/>
                </a:solidFill>
              </a:rPr>
              <a:t>小根堆</a:t>
            </a:r>
            <a:r>
              <a:rPr lang="zh-CN" altLang="zh-CN" sz="3600" dirty="0"/>
              <a:t>。</a:t>
            </a:r>
            <a:endParaRPr lang="en-US" altLang="zh-CN" sz="3600" dirty="0"/>
          </a:p>
          <a:p>
            <a:pPr lvl="1" latinLnBrk="1"/>
            <a:r>
              <a:rPr lang="zh-CN" altLang="zh-CN" sz="3600" dirty="0"/>
              <a:t>如果某节点有孩子，则根节点的值都大于孩子节点的值，我们称之为</a:t>
            </a:r>
            <a:r>
              <a:rPr lang="zh-CN" altLang="zh-CN" sz="3600" dirty="0">
                <a:solidFill>
                  <a:srgbClr val="FF0000"/>
                </a:solidFill>
              </a:rPr>
              <a:t>大根堆</a:t>
            </a:r>
            <a:r>
              <a:rPr lang="zh-CN" altLang="zh-CN" sz="3600" dirty="0"/>
              <a:t>。</a:t>
            </a:r>
            <a:endParaRPr lang="en-US" altLang="zh-CN" sz="3600" dirty="0"/>
          </a:p>
          <a:p>
            <a:pPr latinLnBrk="1"/>
            <a:endParaRPr lang="en-US" altLang="zh-CN" sz="3600" dirty="0"/>
          </a:p>
          <a:p>
            <a:pPr latinLnBrk="1"/>
            <a:r>
              <a:rPr lang="zh-CN" altLang="zh-CN" sz="3600" b="1" i="1" u="sng" dirty="0">
                <a:solidFill>
                  <a:srgbClr val="7030A0"/>
                </a:solidFill>
                <a:effectLst>
                  <a:outerShdw blurRad="38100" dist="38100" dir="2700000" algn="tl">
                    <a:srgbClr val="000000">
                      <a:alpha val="43137"/>
                    </a:srgbClr>
                  </a:outerShdw>
                </a:effectLst>
              </a:rPr>
              <a:t>在二叉堆中，小根堆的根节点值是最小的，大根堆的根节点值是最大的。</a:t>
            </a:r>
            <a:endParaRPr lang="zh-CN" altLang="en-US" sz="3600" b="1" i="1" u="sng" dirty="0">
              <a:solidFill>
                <a:srgbClr val="7030A0"/>
              </a:solidFill>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47473"/>
            <a:ext cx="10364451" cy="850391"/>
          </a:xfrm>
        </p:spPr>
        <p:txBody>
          <a:bodyPr/>
          <a:lstStyle/>
          <a:p>
            <a:endParaRPr lang="zh-CN" altLang="en-US" dirty="0"/>
          </a:p>
        </p:txBody>
      </p:sp>
      <p:sp>
        <p:nvSpPr>
          <p:cNvPr id="3" name="内容占位符 2"/>
          <p:cNvSpPr>
            <a:spLocks noGrp="1"/>
          </p:cNvSpPr>
          <p:nvPr>
            <p:ph sz="quarter" idx="13"/>
          </p:nvPr>
        </p:nvSpPr>
        <p:spPr>
          <a:xfrm>
            <a:off x="913774" y="1399032"/>
            <a:ext cx="10363826" cy="4974336"/>
          </a:xfrm>
        </p:spPr>
        <p:txBody>
          <a:bodyPr>
            <a:noAutofit/>
          </a:bodyPr>
          <a:lstStyle/>
          <a:p>
            <a:r>
              <a:rPr lang="zh-CN" altLang="zh-CN" sz="3200" dirty="0"/>
              <a:t>二叉堆经常被用作</a:t>
            </a:r>
            <a:r>
              <a:rPr lang="zh-CN" altLang="zh-CN" sz="3200" dirty="0">
                <a:solidFill>
                  <a:srgbClr val="FF0000"/>
                </a:solidFill>
              </a:rPr>
              <a:t>优先队列</a:t>
            </a:r>
            <a:r>
              <a:rPr lang="zh-CN" altLang="zh-CN" sz="3200" dirty="0"/>
              <a:t>的存储结构。</a:t>
            </a:r>
            <a:endParaRPr lang="en-US" altLang="zh-CN" sz="3200" dirty="0"/>
          </a:p>
          <a:p>
            <a:pPr lvl="1"/>
            <a:r>
              <a:rPr lang="zh-CN" altLang="zh-CN" sz="3200" dirty="0">
                <a:solidFill>
                  <a:srgbClr val="FF0000"/>
                </a:solidFill>
              </a:rPr>
              <a:t>优先队列</a:t>
            </a:r>
            <a:r>
              <a:rPr lang="zh-CN" altLang="en-US" sz="3200" dirty="0"/>
              <a:t>、</a:t>
            </a:r>
            <a:r>
              <a:rPr lang="zh-CN" altLang="zh-CN" sz="3200" dirty="0">
                <a:solidFill>
                  <a:srgbClr val="FF0000"/>
                </a:solidFill>
              </a:rPr>
              <a:t>先进先出队列</a:t>
            </a:r>
            <a:endParaRPr lang="en-US" altLang="zh-CN" sz="3200" dirty="0">
              <a:solidFill>
                <a:srgbClr val="FF0000"/>
              </a:solidFill>
            </a:endParaRPr>
          </a:p>
          <a:p>
            <a:pPr lvl="2"/>
            <a:r>
              <a:rPr lang="zh-CN" altLang="zh-CN" sz="3200" dirty="0"/>
              <a:t>相同之处</a:t>
            </a:r>
            <a:r>
              <a:rPr lang="zh-CN" altLang="en-US" sz="3200" dirty="0"/>
              <a:t>：</a:t>
            </a:r>
            <a:endParaRPr lang="en-US" altLang="zh-CN" sz="3200" dirty="0"/>
          </a:p>
          <a:p>
            <a:pPr lvl="3"/>
            <a:r>
              <a:rPr lang="zh-CN" altLang="zh-CN" sz="3200" dirty="0"/>
              <a:t>删除操作在队首进行，插入操作在队尾进行；</a:t>
            </a:r>
            <a:endParaRPr lang="en-US" altLang="zh-CN" sz="3200" dirty="0"/>
          </a:p>
          <a:p>
            <a:pPr lvl="2"/>
            <a:r>
              <a:rPr lang="zh-CN" altLang="zh-CN" sz="3200" dirty="0"/>
              <a:t>不同之处</a:t>
            </a:r>
            <a:r>
              <a:rPr lang="zh-CN" altLang="en-US" sz="3200" dirty="0"/>
              <a:t>：</a:t>
            </a:r>
            <a:endParaRPr lang="en-US" altLang="zh-CN" sz="3200" dirty="0"/>
          </a:p>
          <a:p>
            <a:pPr lvl="3"/>
            <a:r>
              <a:rPr lang="zh-CN" altLang="zh-CN" sz="3200" dirty="0"/>
              <a:t>加入到优先队列尾部的元素具有任意优先权，</a:t>
            </a:r>
            <a:endParaRPr lang="en-US" altLang="zh-CN" sz="3200" dirty="0"/>
          </a:p>
          <a:p>
            <a:pPr lvl="3"/>
            <a:r>
              <a:rPr lang="zh-CN" altLang="zh-CN" sz="3200" dirty="0"/>
              <a:t>被删除的队首元素必须具有最大优先权（或最小优先权）。</a:t>
            </a:r>
            <a:endParaRPr lang="en-US" altLang="zh-C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a:xfrm>
            <a:off x="913774" y="1953492"/>
            <a:ext cx="10363826" cy="3837708"/>
          </a:xfrm>
        </p:spPr>
        <p:txBody>
          <a:bodyPr/>
          <a:lstStyle/>
          <a:p>
            <a:r>
              <a:rPr lang="zh-CN" altLang="zh-CN" sz="3200" dirty="0"/>
              <a:t>如果采用数组作为优先队列的存储结构，每次删除队首元素前需要把整个数组扫描一遍，找出其中最大优先权（或最小优先权）的元素移至队首，显然这种做法颇为费时</a:t>
            </a:r>
            <a:r>
              <a:rPr lang="en-US" altLang="zh-CN" sz="3200" dirty="0"/>
              <a:t>(O(</a:t>
            </a:r>
            <a:r>
              <a:rPr lang="en-US" altLang="zh-CN" sz="3200" i="1" dirty="0"/>
              <a:t>n</a:t>
            </a:r>
            <a:r>
              <a:rPr lang="en-US" altLang="zh-CN" sz="3200" dirty="0"/>
              <a:t>))</a:t>
            </a:r>
            <a:r>
              <a:rPr lang="zh-CN" altLang="zh-CN" sz="3200" dirty="0"/>
              <a:t>。</a:t>
            </a:r>
            <a:endParaRPr lang="en-US" altLang="zh-CN" sz="3200" dirty="0"/>
          </a:p>
          <a:p>
            <a:r>
              <a:rPr lang="zh-CN" altLang="zh-CN" sz="3200" dirty="0"/>
              <a:t>为此，引入了二叉堆，用它作为优先队列的存储结构，可以大大改善运算效率。</a:t>
            </a:r>
            <a:endParaRPr lang="zh-CN" altLang="en-US" sz="3200"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57942"/>
            <a:ext cx="10364451" cy="598516"/>
          </a:xfrm>
        </p:spPr>
        <p:txBody>
          <a:bodyPr>
            <a:normAutofit fontScale="90000"/>
          </a:bodyPr>
          <a:lstStyle/>
          <a:p>
            <a:endParaRPr lang="zh-CN" altLang="en-US" dirty="0"/>
          </a:p>
        </p:txBody>
      </p:sp>
      <p:pic>
        <p:nvPicPr>
          <p:cNvPr id="7" name="内容占位符 6"/>
          <p:cNvPicPr>
            <a:picLocks noGrp="1" noChangeAspect="1"/>
          </p:cNvPicPr>
          <p:nvPr>
            <p:ph sz="quarter" idx="13"/>
          </p:nvPr>
        </p:nvPicPr>
        <p:blipFill>
          <a:blip r:embed="rId1"/>
          <a:stretch>
            <a:fillRect/>
          </a:stretch>
        </p:blipFill>
        <p:spPr>
          <a:xfrm>
            <a:off x="913775" y="254617"/>
            <a:ext cx="10364450" cy="638686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1010778"/>
          </a:xfrm>
        </p:spPr>
        <p:txBody>
          <a:bodyPr/>
          <a:lstStyle/>
          <a:p>
            <a:endParaRPr lang="zh-CN" altLang="en-US" dirty="0"/>
          </a:p>
        </p:txBody>
      </p:sp>
      <p:sp>
        <p:nvSpPr>
          <p:cNvPr id="3" name="内容占位符 2"/>
          <p:cNvSpPr>
            <a:spLocks noGrp="1"/>
          </p:cNvSpPr>
          <p:nvPr>
            <p:ph sz="quarter" idx="13"/>
          </p:nvPr>
        </p:nvSpPr>
        <p:spPr>
          <a:xfrm>
            <a:off x="913774" y="1895302"/>
            <a:ext cx="10363826" cy="3895897"/>
          </a:xfrm>
        </p:spPr>
        <p:txBody>
          <a:bodyPr>
            <a:normAutofit/>
          </a:bodyPr>
          <a:lstStyle/>
          <a:p>
            <a:r>
              <a:rPr lang="zh-CN" altLang="zh-CN" sz="3200" dirty="0"/>
              <a:t>在节点插入或删除操作前，完全二叉树保持着堆性质。当插入或删除一个节点后，堆的性质被破坏了，需要通过调整来恢复堆性质，这就是堆的动态维护。</a:t>
            </a:r>
            <a:endParaRPr lang="en-US" altLang="zh-CN" sz="3200" dirty="0"/>
          </a:p>
          <a:p>
            <a:r>
              <a:rPr lang="zh-CN" altLang="zh-CN" sz="3200" dirty="0"/>
              <a:t>以小根堆为例，阐释动态维护堆的基本方法，大根堆的动态维护方法除了堆序性相反外基本雷同。</a:t>
            </a:r>
            <a:endParaRPr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3"/>
          </p:nvPr>
        </p:nvPicPr>
        <p:blipFill>
          <a:blip r:embed="rId1">
            <a:extLst>
              <a:ext uri="{28A0092B-C50C-407E-A947-70E740481C1C}">
                <a14:useLocalDpi xmlns:a14="http://schemas.microsoft.com/office/drawing/2010/main" val="0"/>
              </a:ext>
            </a:extLst>
          </a:blip>
          <a:stretch>
            <a:fillRect/>
          </a:stretch>
        </p:blipFill>
        <p:spPr>
          <a:xfrm>
            <a:off x="685800" y="274321"/>
            <a:ext cx="10592426" cy="615391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3"/>
          </p:nvPr>
        </p:nvPicPr>
        <p:blipFill>
          <a:blip r:embed="rId1">
            <a:extLst>
              <a:ext uri="{28A0092B-C50C-407E-A947-70E740481C1C}">
                <a14:useLocalDpi xmlns:a14="http://schemas.microsoft.com/office/drawing/2010/main" val="0"/>
              </a:ext>
            </a:extLst>
          </a:blip>
          <a:stretch>
            <a:fillRect/>
          </a:stretch>
        </p:blipFill>
        <p:spPr>
          <a:xfrm>
            <a:off x="420624" y="251421"/>
            <a:ext cx="11100816" cy="631397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3"/>
          </p:nvPr>
        </p:nvPicPr>
        <p:blipFill>
          <a:blip r:embed="rId1">
            <a:extLst>
              <a:ext uri="{28A0092B-C50C-407E-A947-70E740481C1C}">
                <a14:useLocalDpi xmlns:a14="http://schemas.microsoft.com/office/drawing/2010/main" val="0"/>
              </a:ext>
            </a:extLst>
          </a:blip>
          <a:stretch>
            <a:fillRect/>
          </a:stretch>
        </p:blipFill>
        <p:spPr>
          <a:xfrm>
            <a:off x="667512" y="246888"/>
            <a:ext cx="10610714" cy="626396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10.2.1 Windows Message Queue</a:t>
            </a:r>
            <a:endParaRPr lang="zh-CN" altLang="en-US" dirty="0">
              <a:solidFill>
                <a:srgbClr val="FF0000"/>
              </a:solidFill>
            </a:endParaRPr>
          </a:p>
        </p:txBody>
      </p:sp>
      <p:sp>
        <p:nvSpPr>
          <p:cNvPr id="3" name="内容占位符 2"/>
          <p:cNvSpPr>
            <a:spLocks noGrp="1"/>
          </p:cNvSpPr>
          <p:nvPr>
            <p:ph sz="quarter" idx="13"/>
          </p:nvPr>
        </p:nvSpPr>
        <p:spPr/>
        <p:txBody>
          <a:bodyPr>
            <a:normAutofit/>
          </a:bodyPr>
          <a:lstStyle/>
          <a:p>
            <a:pPr latinLnBrk="1"/>
            <a:r>
              <a:rPr lang="zh-CN" altLang="zh-CN" sz="2800" b="1" dirty="0"/>
              <a:t>试题来源：</a:t>
            </a:r>
            <a:r>
              <a:rPr lang="en-US" altLang="zh-CN" sz="2800" b="1" dirty="0"/>
              <a:t>Zhejiang University Local Contest 2006, Preliminary</a:t>
            </a:r>
            <a:endParaRPr lang="zh-CN" altLang="zh-CN" sz="2800" dirty="0"/>
          </a:p>
          <a:p>
            <a:r>
              <a:rPr lang="zh-CN" altLang="zh-CN" sz="2800" b="1" dirty="0"/>
              <a:t>在线测试地址：</a:t>
            </a:r>
            <a:r>
              <a:rPr lang="en-US" altLang="zh-CN" sz="2800" b="1" dirty="0" err="1"/>
              <a:t>ZOJ</a:t>
            </a:r>
            <a:r>
              <a:rPr lang="en-US" altLang="zh-CN" sz="2800" b="1" dirty="0"/>
              <a:t> 2724</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a:xfrm>
            <a:off x="913774" y="1953492"/>
            <a:ext cx="10363826" cy="3837708"/>
          </a:xfrm>
        </p:spPr>
        <p:txBody>
          <a:bodyPr>
            <a:normAutofit/>
          </a:bodyPr>
          <a:lstStyle/>
          <a:p>
            <a:r>
              <a:rPr lang="zh-CN" altLang="zh-CN" sz="3200" dirty="0"/>
              <a:t>消息队列是</a:t>
            </a:r>
            <a:r>
              <a:rPr lang="en-US" altLang="zh-CN" sz="3200" dirty="0"/>
              <a:t>Windows</a:t>
            </a:r>
            <a:r>
              <a:rPr lang="zh-CN" altLang="zh-CN" sz="3200" dirty="0"/>
              <a:t>系统的基础。对于每个进程，系统维护一个消息队列。如果在进程中有些事情发生，如点击鼠标，文字改变，该系统将把这个消息加到队列中。同时，如果队列不是空的，这一进程循环地从队列中按照优先级值获取的消息。请注意优先级值低意味着优先级高。</a:t>
            </a:r>
            <a:endParaRPr lang="en-US" altLang="zh-CN" sz="3200" dirty="0"/>
          </a:p>
          <a:p>
            <a:r>
              <a:rPr lang="zh-CN" altLang="zh-CN" sz="3200" dirty="0"/>
              <a:t>在本题中，请你模拟消息队列，将消息加到消息队列以及消息队列中获取消息。</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6378"/>
            <a:ext cx="10515600" cy="1055717"/>
          </a:xfrm>
        </p:spPr>
        <p:txBody>
          <a:bodyPr/>
          <a:lstStyle/>
          <a:p>
            <a:r>
              <a:rPr lang="zh-CN" altLang="en-US" b="1" dirty="0">
                <a:solidFill>
                  <a:srgbClr val="FF0000"/>
                </a:solidFill>
                <a:effectLst>
                  <a:outerShdw blurRad="38100" dist="38100" dir="2700000" algn="tl">
                    <a:srgbClr val="000000">
                      <a:alpha val="43137"/>
                    </a:srgbClr>
                  </a:outerShdw>
                </a:effectLst>
              </a:rPr>
              <a:t>项目支持</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838200" y="1487978"/>
            <a:ext cx="10515600" cy="5012575"/>
          </a:xfrm>
        </p:spPr>
        <p:txBody>
          <a:bodyPr>
            <a:normAutofit fontScale="92500" lnSpcReduction="20000"/>
          </a:bodyPr>
          <a:lstStyle/>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】磨炼学生编程解决问题能力的程序设计系列实验课程</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复旦大学</a:t>
            </a:r>
            <a:r>
              <a:rPr lang="en-US" altLang="zh-CN" dirty="0">
                <a:latin typeface="Times New Roman" panose="02020603050405020304" pitchFamily="18" charset="0"/>
                <a:cs typeface="Times New Roman" panose="02020603050405020304" pitchFamily="18" charset="0"/>
              </a:rPr>
              <a:t>2022</a:t>
            </a:r>
            <a:r>
              <a:rPr lang="zh-CN" altLang="zh-CN" dirty="0">
                <a:latin typeface="Times New Roman" panose="02020603050405020304" pitchFamily="18" charset="0"/>
                <a:cs typeface="Times New Roman" panose="02020603050405020304" pitchFamily="18" charset="0"/>
              </a:rPr>
              <a:t>年度第一批本科教学研究与改革实践项目（</a:t>
            </a:r>
            <a:r>
              <a:rPr lang="en-US" altLang="zh-CN" dirty="0">
                <a:latin typeface="Times New Roman" panose="02020603050405020304" pitchFamily="18" charset="0"/>
                <a:cs typeface="Times New Roman" panose="02020603050405020304" pitchFamily="18" charset="0"/>
              </a:rPr>
              <a:t>FD2022A106</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大学程序设计课程与竞赛训练教材</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系列的教材、课程、教学体系的建设</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全国高等院校计算机基础教育研究会计算机基础教育教学研究课题，机械工业出版社华章分社（</a:t>
            </a:r>
            <a:r>
              <a:rPr lang="en-US" altLang="zh-CN" dirty="0">
                <a:latin typeface="Times New Roman" panose="02020603050405020304" pitchFamily="18" charset="0"/>
                <a:cs typeface="Times New Roman" panose="02020603050405020304" pitchFamily="18" charset="0"/>
              </a:rPr>
              <a:t>2022-AFCEC-028</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】《程序设计》实验课程线上线下混合式教学的研究与实现</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全国高等院校计算机基础教育研究会计算机基础教育教学研究课题，西安电子科技大学出版社（</a:t>
            </a:r>
            <a:r>
              <a:rPr lang="en-US" altLang="zh-CN" dirty="0">
                <a:latin typeface="Times New Roman" panose="02020603050405020304" pitchFamily="18" charset="0"/>
                <a:cs typeface="Times New Roman" panose="02020603050405020304" pitchFamily="18" charset="0"/>
              </a:rPr>
              <a:t>2022-AFCEC-029</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zh-CN" dirty="0">
                <a:latin typeface="Times New Roman" panose="02020603050405020304" pitchFamily="18" charset="0"/>
                <a:cs typeface="Times New Roman" panose="02020603050405020304" pitchFamily="18" charset="0"/>
              </a:rPr>
              <a:t>】《集合与图论》线上课程与跨校教学体系建设</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2022</a:t>
            </a:r>
            <a:r>
              <a:rPr lang="zh-CN" altLang="zh-CN" dirty="0">
                <a:latin typeface="Times New Roman" panose="02020603050405020304" pitchFamily="18" charset="0"/>
                <a:cs typeface="Times New Roman" panose="02020603050405020304" pitchFamily="18" charset="0"/>
              </a:rPr>
              <a:t>年教育部产学合作协同育人项目（</a:t>
            </a:r>
            <a:r>
              <a:rPr lang="en-US" altLang="zh-CN" dirty="0">
                <a:latin typeface="Times New Roman" panose="02020603050405020304" pitchFamily="18" charset="0"/>
                <a:cs typeface="Times New Roman" panose="02020603050405020304" pitchFamily="18" charset="0"/>
              </a:rPr>
              <a:t>220500643282258</a:t>
            </a:r>
            <a:r>
              <a:rPr lang="zh-CN" altLang="zh-CN" dirty="0">
                <a:latin typeface="Times New Roman" panose="02020603050405020304" pitchFamily="18" charset="0"/>
                <a:cs typeface="Times New Roman" panose="02020603050405020304" pitchFamily="18" charset="0"/>
              </a:rPr>
              <a:t>），阿里云支持。</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】跨校、跨区域程序设计技术实践基地，</a:t>
            </a:r>
            <a:r>
              <a:rPr lang="en-US" altLang="zh-CN" dirty="0">
                <a:latin typeface="Times New Roman" panose="02020603050405020304" pitchFamily="18" charset="0"/>
                <a:cs typeface="Times New Roman" panose="02020603050405020304" pitchFamily="18" charset="0"/>
              </a:rPr>
              <a:t>2022</a:t>
            </a:r>
            <a:r>
              <a:rPr lang="zh-CN" altLang="zh-CN" dirty="0">
                <a:latin typeface="Times New Roman" panose="02020603050405020304" pitchFamily="18" charset="0"/>
                <a:cs typeface="Times New Roman" panose="02020603050405020304" pitchFamily="18" charset="0"/>
              </a:rPr>
              <a:t>年教育部产学合作协同育人项目（</a:t>
            </a:r>
            <a:r>
              <a:rPr lang="en-US" altLang="zh-CN" dirty="0">
                <a:latin typeface="Times New Roman" panose="02020603050405020304" pitchFamily="18" charset="0"/>
                <a:cs typeface="Times New Roman" panose="02020603050405020304" pitchFamily="18" charset="0"/>
              </a:rPr>
              <a:t>220600643265604</a:t>
            </a:r>
            <a:r>
              <a:rPr lang="zh-CN" altLang="zh-CN" dirty="0">
                <a:latin typeface="Times New Roman" panose="02020603050405020304" pitchFamily="18" charset="0"/>
                <a:cs typeface="Times New Roman" panose="02020603050405020304" pitchFamily="18" charset="0"/>
              </a:rPr>
              <a:t>），阿里云支持。</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程序设计系列实验课程的国际推广。</a:t>
            </a:r>
            <a:r>
              <a:rPr lang="en-US" altLang="zh-CN" dirty="0">
                <a:latin typeface="Times New Roman" panose="02020603050405020304" pitchFamily="18" charset="0"/>
                <a:cs typeface="Times New Roman" panose="02020603050405020304" pitchFamily="18" charset="0"/>
              </a:rPr>
              <a:t>2023</a:t>
            </a:r>
            <a:r>
              <a:rPr lang="zh-CN" altLang="en-US" dirty="0">
                <a:latin typeface="Times New Roman" panose="02020603050405020304" pitchFamily="18" charset="0"/>
                <a:cs typeface="Times New Roman" panose="02020603050405020304" pitchFamily="18" charset="0"/>
              </a:rPr>
              <a:t>年复旦大学国合处“双一流”建设项目。</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807947"/>
          </a:xfrm>
        </p:spPr>
        <p:txBody>
          <a:bodyPr/>
          <a:lstStyle/>
          <a:p>
            <a:endParaRPr lang="zh-CN" altLang="en-US" dirty="0"/>
          </a:p>
        </p:txBody>
      </p:sp>
      <p:sp>
        <p:nvSpPr>
          <p:cNvPr id="3" name="内容占位符 2"/>
          <p:cNvSpPr>
            <a:spLocks noGrp="1"/>
          </p:cNvSpPr>
          <p:nvPr>
            <p:ph sz="quarter" idx="13"/>
          </p:nvPr>
        </p:nvSpPr>
        <p:spPr>
          <a:xfrm>
            <a:off x="804046" y="1609343"/>
            <a:ext cx="10363826" cy="5082401"/>
          </a:xfrm>
        </p:spPr>
        <p:txBody>
          <a:bodyPr>
            <a:noAutofit/>
          </a:bodyPr>
          <a:lstStyle/>
          <a:p>
            <a:pPr latinLnBrk="1"/>
            <a:r>
              <a:rPr lang="zh-CN" altLang="zh-CN" b="1" dirty="0"/>
              <a:t>输入</a:t>
            </a:r>
            <a:endParaRPr lang="zh-CN" altLang="zh-CN" dirty="0"/>
          </a:p>
          <a:p>
            <a:pPr latinLnBrk="1"/>
            <a:r>
              <a:rPr lang="zh-CN" altLang="zh-CN" dirty="0"/>
              <a:t>输入中只有一个测试用例。每一行是一个指令，“</a:t>
            </a:r>
            <a:r>
              <a:rPr lang="en-US" altLang="zh-CN" dirty="0"/>
              <a:t>GET</a:t>
            </a:r>
            <a:r>
              <a:rPr lang="zh-CN" altLang="zh-CN" dirty="0"/>
              <a:t>”或“</a:t>
            </a:r>
            <a:r>
              <a:rPr lang="en-US" altLang="zh-CN" dirty="0"/>
              <a:t>PUT</a:t>
            </a:r>
            <a:r>
              <a:rPr lang="zh-CN" altLang="zh-CN" dirty="0"/>
              <a:t>”，分别表示从队列中取出消息，或将消息加入到队列中。如果指令是“</a:t>
            </a:r>
            <a:r>
              <a:rPr lang="en-US" altLang="zh-CN" dirty="0"/>
              <a:t>PUT</a:t>
            </a:r>
            <a:r>
              <a:rPr lang="zh-CN" altLang="zh-CN" dirty="0"/>
              <a:t>”，后面就有一个字符串，表示消息的名称；以及两个整型，表示参数和优先级。最多有</a:t>
            </a:r>
            <a:r>
              <a:rPr lang="en-US" altLang="zh-CN" dirty="0"/>
              <a:t>60000</a:t>
            </a:r>
            <a:r>
              <a:rPr lang="zh-CN" altLang="zh-CN" dirty="0"/>
              <a:t>指令。请注意，一条消息可以出现两次或多次，如果两者具有相同的优先级，排在前面的消息先处理。（即，对于相同的优先级，</a:t>
            </a:r>
            <a:r>
              <a:rPr lang="en-US" altLang="zh-CN" dirty="0"/>
              <a:t>FIFO</a:t>
            </a:r>
            <a:r>
              <a:rPr lang="zh-CN" altLang="zh-CN" dirty="0"/>
              <a:t>）。处理直到文件结束。</a:t>
            </a:r>
            <a:endParaRPr lang="zh-CN" altLang="zh-CN" dirty="0"/>
          </a:p>
          <a:p>
            <a:pPr latinLnBrk="1"/>
            <a:r>
              <a:rPr lang="zh-CN" altLang="zh-CN" b="1" dirty="0"/>
              <a:t>输出</a:t>
            </a:r>
            <a:endParaRPr lang="zh-CN" altLang="zh-CN" dirty="0"/>
          </a:p>
          <a:p>
            <a:r>
              <a:rPr lang="zh-CN" altLang="zh-CN" dirty="0"/>
              <a:t>对于每个“</a:t>
            </a:r>
            <a:r>
              <a:rPr lang="en-US" altLang="zh-CN" dirty="0"/>
              <a:t>GET</a:t>
            </a:r>
            <a:r>
              <a:rPr lang="zh-CN" altLang="zh-CN" dirty="0"/>
              <a:t>”指令，在一行中输出消息队列中消息的名称和参数。如果在队列中没有消息，输出“</a:t>
            </a:r>
            <a:r>
              <a:rPr lang="en-US" altLang="zh-CN" dirty="0"/>
              <a:t>EMPTY QUEUE!”</a:t>
            </a:r>
            <a:r>
              <a:rPr lang="zh-CN" altLang="zh-CN" dirty="0"/>
              <a:t>”对“</a:t>
            </a:r>
            <a:r>
              <a:rPr lang="en-US" altLang="zh-CN" dirty="0"/>
              <a:t>PUT</a:t>
            </a:r>
            <a:r>
              <a:rPr lang="zh-CN" altLang="zh-CN" dirty="0"/>
              <a:t>”指令没有输出。</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41316"/>
            <a:ext cx="10364451" cy="925486"/>
          </a:xfrm>
        </p:spPr>
        <p:txBody>
          <a:bodyPr>
            <a:normAutofit/>
          </a:bodyPr>
          <a:lstStyle/>
          <a:p>
            <a:r>
              <a:rPr lang="zh-CN" altLang="zh-CN" b="1" dirty="0"/>
              <a:t>试题解析</a:t>
            </a:r>
            <a:endParaRPr lang="zh-CN" altLang="en-US" dirty="0"/>
          </a:p>
        </p:txBody>
      </p:sp>
      <p:sp>
        <p:nvSpPr>
          <p:cNvPr id="3" name="内容占位符 2"/>
          <p:cNvSpPr>
            <a:spLocks noGrp="1"/>
          </p:cNvSpPr>
          <p:nvPr>
            <p:ph sz="quarter" idx="13"/>
          </p:nvPr>
        </p:nvSpPr>
        <p:spPr>
          <a:xfrm>
            <a:off x="913774" y="1271847"/>
            <a:ext cx="10363826" cy="5162203"/>
          </a:xfrm>
        </p:spPr>
        <p:txBody>
          <a:bodyPr>
            <a:normAutofit/>
          </a:bodyPr>
          <a:lstStyle/>
          <a:p>
            <a:pPr latinLnBrk="1"/>
            <a:r>
              <a:rPr lang="zh-CN" altLang="zh-CN" sz="3200" dirty="0"/>
              <a:t>本题是典型的优先队列问题，队列中存储待处理的消息，这些消息按照优先级值递增的顺序存放。若优先级值相同，则先来者在前、后来者在后。由于指令数较多，为了提高时效，采用小根堆存储优先队列解答本题。</a:t>
            </a:r>
            <a:endParaRPr lang="zh-CN" altLang="zh-CN" sz="3200" dirty="0"/>
          </a:p>
          <a:p>
            <a:pPr latinLnBrk="1"/>
            <a:r>
              <a:rPr lang="zh-CN" altLang="zh-CN" sz="3200" dirty="0"/>
              <a:t>还需要注意的是，本题还有一个权值相同情况下比较谁先出现的优先条件，因此在构造小根堆时，需要在比较函数中设定权值为第一关键字、顺序为第二关键字；即，权值小或者权值相等但先出现的消息为优先。</a:t>
            </a:r>
            <a:endParaRPr lang="zh-CN" altLang="zh-CN" sz="3200"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570203"/>
          </a:xfrm>
        </p:spPr>
        <p:txBody>
          <a:bodyPr>
            <a:normAutofit fontScale="90000"/>
          </a:bodyPr>
          <a:lstStyle/>
          <a:p>
            <a:endParaRPr lang="zh-CN" altLang="en-US" dirty="0"/>
          </a:p>
        </p:txBody>
      </p:sp>
      <p:sp>
        <p:nvSpPr>
          <p:cNvPr id="3" name="内容占位符 2"/>
          <p:cNvSpPr>
            <a:spLocks noGrp="1"/>
          </p:cNvSpPr>
          <p:nvPr>
            <p:ph sz="quarter" idx="13"/>
          </p:nvPr>
        </p:nvSpPr>
        <p:spPr>
          <a:xfrm>
            <a:off x="913774" y="1321724"/>
            <a:ext cx="10363826" cy="5212080"/>
          </a:xfrm>
        </p:spPr>
        <p:txBody>
          <a:bodyPr>
            <a:normAutofit/>
          </a:bodyPr>
          <a:lstStyle/>
          <a:p>
            <a:pPr latinLnBrk="1"/>
            <a:r>
              <a:rPr lang="zh-CN" altLang="zh-CN" sz="2800" dirty="0">
                <a:latin typeface="Times New Roman" panose="02020603050405020304" pitchFamily="18" charset="0"/>
                <a:cs typeface="Times New Roman" panose="02020603050405020304" pitchFamily="18" charset="0"/>
              </a:rPr>
              <a:t>设</a:t>
            </a:r>
            <a:r>
              <a:rPr lang="en-US" altLang="zh-CN" sz="2800" i="1" dirty="0">
                <a:latin typeface="Times New Roman" panose="02020603050405020304" pitchFamily="18" charset="0"/>
                <a:cs typeface="Times New Roman" panose="02020603050405020304" pitchFamily="18" charset="0"/>
              </a:rPr>
              <a:t>p</a:t>
            </a:r>
            <a:r>
              <a:rPr lang="zh-CN" altLang="zh-CN" sz="2800" dirty="0">
                <a:latin typeface="Times New Roman" panose="02020603050405020304" pitchFamily="18" charset="0"/>
                <a:cs typeface="Times New Roman" panose="02020603050405020304" pitchFamily="18" charset="0"/>
              </a:rPr>
              <a:t>为存储消息的缓冲区，第</a:t>
            </a:r>
            <a:r>
              <a:rPr lang="en-US" altLang="zh-CN" sz="2800" i="1" dirty="0" err="1">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条消息的名字为</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.name</a:t>
            </a:r>
            <a:r>
              <a:rPr lang="zh-CN" altLang="zh-CN" sz="2800" dirty="0">
                <a:latin typeface="Times New Roman" panose="02020603050405020304" pitchFamily="18" charset="0"/>
                <a:cs typeface="Times New Roman" panose="02020603050405020304" pitchFamily="18" charset="0"/>
              </a:rPr>
              <a:t>；参数为</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para</a:t>
            </a:r>
            <a:r>
              <a:rPr lang="zh-CN" altLang="zh-CN" sz="2800" dirty="0">
                <a:latin typeface="Times New Roman" panose="02020603050405020304" pitchFamily="18" charset="0"/>
                <a:cs typeface="Times New Roman" panose="02020603050405020304" pitchFamily="18" charset="0"/>
              </a:rPr>
              <a:t>；优先级为</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pri</a:t>
            </a:r>
            <a:r>
              <a:rPr lang="zh-CN" altLang="zh-CN" sz="2800" dirty="0">
                <a:latin typeface="Times New Roman" panose="02020603050405020304" pitchFamily="18" charset="0"/>
                <a:cs typeface="Times New Roman" panose="02020603050405020304" pitchFamily="18" charset="0"/>
              </a:rPr>
              <a:t>；顺序为</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pPr latinLnBrk="1"/>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heap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为堆节点</a:t>
            </a:r>
            <a:r>
              <a:rPr lang="en-US" altLang="zh-CN" sz="2800" i="1"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在缓冲区</a:t>
            </a:r>
            <a:r>
              <a:rPr lang="en-US" altLang="zh-CN" sz="2800" i="1" dirty="0">
                <a:latin typeface="Times New Roman" panose="02020603050405020304" pitchFamily="18" charset="0"/>
                <a:cs typeface="Times New Roman" panose="02020603050405020304" pitchFamily="18" charset="0"/>
              </a:rPr>
              <a:t>p</a:t>
            </a:r>
            <a:r>
              <a:rPr lang="zh-CN" altLang="zh-CN" sz="2800" dirty="0">
                <a:latin typeface="Times New Roman" panose="02020603050405020304" pitchFamily="18" charset="0"/>
                <a:cs typeface="Times New Roman" panose="02020603050405020304" pitchFamily="18" charset="0"/>
              </a:rPr>
              <a:t>中的序号，即</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heap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为堆节点</a:t>
            </a:r>
            <a:r>
              <a:rPr lang="en-US" altLang="zh-CN" sz="2800" i="1"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的信息，堆长度为</a:t>
            </a:r>
            <a:r>
              <a:rPr lang="en-US" altLang="zh-CN" sz="2800" i="1" dirty="0">
                <a:latin typeface="Times New Roman" panose="02020603050405020304" pitchFamily="18" charset="0"/>
                <a:cs typeface="Times New Roman" panose="02020603050405020304" pitchFamily="18" charset="0"/>
              </a:rPr>
              <a:t>top</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0</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t≤top</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pPr latinLnBrk="1"/>
            <a:r>
              <a:rPr lang="zh-CN" altLang="zh-CN" sz="2800" dirty="0">
                <a:latin typeface="Times New Roman" panose="02020603050405020304" pitchFamily="18" charset="0"/>
                <a:cs typeface="Times New Roman" panose="02020603050405020304" pitchFamily="18" charset="0"/>
              </a:rPr>
              <a:t>按照下述方法处理每行指令：</a:t>
            </a:r>
            <a:endParaRPr lang="zh-CN" altLang="zh-CN" sz="2800" dirty="0">
              <a:latin typeface="Times New Roman" panose="02020603050405020304" pitchFamily="18" charset="0"/>
              <a:cs typeface="Times New Roman" panose="02020603050405020304" pitchFamily="18" charset="0"/>
            </a:endParaRPr>
          </a:p>
          <a:p>
            <a:pPr latinLnBrk="1"/>
            <a:r>
              <a:rPr lang="zh-CN" altLang="zh-CN" sz="2800" dirty="0">
                <a:latin typeface="Times New Roman" panose="02020603050405020304" pitchFamily="18" charset="0"/>
                <a:cs typeface="Times New Roman" panose="02020603050405020304" pitchFamily="18" charset="0"/>
              </a:rPr>
              <a:t>若当前命令为“</a:t>
            </a:r>
            <a:r>
              <a:rPr lang="en-US" altLang="zh-CN" sz="2800" dirty="0">
                <a:latin typeface="Times New Roman" panose="02020603050405020304" pitchFamily="18" charset="0"/>
                <a:cs typeface="Times New Roman" panose="02020603050405020304" pitchFamily="18" charset="0"/>
              </a:rPr>
              <a:t>GET</a:t>
            </a:r>
            <a:r>
              <a:rPr lang="zh-CN" altLang="zh-CN" sz="2800" dirty="0">
                <a:latin typeface="Times New Roman" panose="02020603050405020304" pitchFamily="18" charset="0"/>
                <a:cs typeface="Times New Roman" panose="02020603050405020304" pitchFamily="18" charset="0"/>
              </a:rPr>
              <a:t>”，则堆首消息输出后出堆（堆尾消息移至堆首，堆长</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），并维护堆性质（将堆首消息下移至合适位置）；</a:t>
            </a:r>
            <a:endParaRPr lang="zh-CN"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若为“</a:t>
            </a:r>
            <a:r>
              <a:rPr lang="en-US" altLang="zh-CN" sz="2800" dirty="0">
                <a:latin typeface="Times New Roman" panose="02020603050405020304" pitchFamily="18" charset="0"/>
                <a:cs typeface="Times New Roman" panose="02020603050405020304" pitchFamily="18" charset="0"/>
              </a:rPr>
              <a:t>PUT</a:t>
            </a:r>
            <a:r>
              <a:rPr lang="zh-CN" altLang="zh-CN" sz="2800" dirty="0">
                <a:latin typeface="Times New Roman" panose="02020603050405020304" pitchFamily="18" charset="0"/>
                <a:cs typeface="Times New Roman" panose="02020603050405020304" pitchFamily="18" charset="0"/>
              </a:rPr>
              <a:t>”，则将增加的消息插入堆中（新增消息插入堆尾，堆长</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），并维护堆性质（将堆尾消息上移至合适位置）。</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10.3 </a:t>
            </a:r>
            <a:r>
              <a:rPr lang="zh-CN" altLang="zh-CN" b="1" dirty="0">
                <a:solidFill>
                  <a:srgbClr val="C00000"/>
                </a:solidFill>
                <a:latin typeface="Times New Roman" panose="02020603050405020304" pitchFamily="18" charset="0"/>
                <a:cs typeface="Times New Roman" panose="02020603050405020304" pitchFamily="18" charset="0"/>
              </a:rPr>
              <a:t>树堆</a:t>
            </a:r>
            <a:endParaRPr lang="zh-CN" altLang="en-US"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3"/>
          </p:nvPr>
        </p:nvSpPr>
        <p:spPr>
          <a:xfrm>
            <a:off x="913774" y="2011680"/>
            <a:ext cx="10363826" cy="4322618"/>
          </a:xfrm>
        </p:spPr>
        <p:txBody>
          <a:bodyPr>
            <a:normAutofit/>
          </a:bodyPr>
          <a:lstStyle/>
          <a:p>
            <a:r>
              <a:rPr lang="en-US" altLang="zh-CN" sz="3600" dirty="0">
                <a:solidFill>
                  <a:srgbClr val="C00000"/>
                </a:solidFill>
                <a:latin typeface="Times New Roman" panose="02020603050405020304" pitchFamily="18" charset="0"/>
                <a:cs typeface="Times New Roman" panose="02020603050405020304" pitchFamily="18" charset="0"/>
              </a:rPr>
              <a:t>10.3.1  </a:t>
            </a:r>
            <a:r>
              <a:rPr lang="zh-CN" altLang="zh-CN" sz="3600" dirty="0">
                <a:solidFill>
                  <a:srgbClr val="C00000"/>
                </a:solidFill>
                <a:latin typeface="Times New Roman" panose="02020603050405020304" pitchFamily="18" charset="0"/>
                <a:cs typeface="Times New Roman" panose="02020603050405020304" pitchFamily="18" charset="0"/>
              </a:rPr>
              <a:t>树堆</a:t>
            </a:r>
            <a:endParaRPr lang="zh-CN" altLang="zh-CN" sz="3600" dirty="0">
              <a:solidFill>
                <a:srgbClr val="C00000"/>
              </a:solidFill>
              <a:latin typeface="Times New Roman" panose="02020603050405020304" pitchFamily="18" charset="0"/>
              <a:cs typeface="Times New Roman" panose="02020603050405020304" pitchFamily="18" charset="0"/>
            </a:endParaRPr>
          </a:p>
          <a:p>
            <a:r>
              <a:rPr lang="en-US" altLang="zh-CN" sz="3600" dirty="0">
                <a:solidFill>
                  <a:srgbClr val="C00000"/>
                </a:solidFill>
                <a:latin typeface="Times New Roman" panose="02020603050405020304" pitchFamily="18" charset="0"/>
                <a:cs typeface="Times New Roman" panose="02020603050405020304" pitchFamily="18" charset="0"/>
              </a:rPr>
              <a:t>10.3.2  </a:t>
            </a:r>
            <a:r>
              <a:rPr lang="zh-CN" altLang="zh-CN" sz="3600" dirty="0">
                <a:solidFill>
                  <a:srgbClr val="C00000"/>
                </a:solidFill>
                <a:latin typeface="Times New Roman" panose="02020603050405020304" pitchFamily="18" charset="0"/>
                <a:cs typeface="Times New Roman" panose="02020603050405020304" pitchFamily="18" charset="0"/>
              </a:rPr>
              <a:t>可持久化树堆（非旋转树堆）</a:t>
            </a:r>
            <a:endParaRPr lang="zh-CN" altLang="en-US" sz="36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10.3.1  </a:t>
            </a:r>
            <a:r>
              <a:rPr lang="zh-CN" altLang="zh-CN"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树堆</a:t>
            </a:r>
            <a:endPar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3"/>
          </p:nvPr>
        </p:nvSpPr>
        <p:spPr>
          <a:xfrm>
            <a:off x="913774" y="2003367"/>
            <a:ext cx="10363826" cy="4206239"/>
          </a:xfrm>
        </p:spPr>
        <p:txBody>
          <a:bodyPr>
            <a:normAutofit/>
          </a:bodyPr>
          <a:lstStyle/>
          <a:p>
            <a:r>
              <a:rPr lang="zh-CN" altLang="zh-CN" sz="3600" b="1" dirty="0">
                <a:solidFill>
                  <a:srgbClr val="C00000"/>
                </a:solidFill>
                <a:latin typeface="Times New Roman" panose="02020603050405020304" pitchFamily="18" charset="0"/>
                <a:cs typeface="Times New Roman" panose="02020603050405020304" pitchFamily="18" charset="0"/>
              </a:rPr>
              <a:t>定义</a:t>
            </a:r>
            <a:r>
              <a:rPr lang="en-US" altLang="zh-CN" sz="3600" b="1" dirty="0">
                <a:solidFill>
                  <a:srgbClr val="C00000"/>
                </a:solidFill>
                <a:latin typeface="Times New Roman" panose="02020603050405020304" pitchFamily="18" charset="0"/>
                <a:cs typeface="Times New Roman" panose="02020603050405020304" pitchFamily="18" charset="0"/>
              </a:rPr>
              <a:t>10.3.1.1</a:t>
            </a:r>
            <a:r>
              <a:rPr lang="zh-CN" altLang="zh-CN" sz="3600" b="1" dirty="0">
                <a:solidFill>
                  <a:srgbClr val="C00000"/>
                </a:solidFill>
                <a:latin typeface="Times New Roman" panose="02020603050405020304" pitchFamily="18" charset="0"/>
                <a:cs typeface="Times New Roman" panose="02020603050405020304" pitchFamily="18" charset="0"/>
              </a:rPr>
              <a:t>（树堆</a:t>
            </a:r>
            <a:r>
              <a:rPr lang="en-US" altLang="zh-CN" sz="3600" b="1" dirty="0">
                <a:solidFill>
                  <a:srgbClr val="C00000"/>
                </a:solidFill>
                <a:latin typeface="Times New Roman" panose="02020603050405020304" pitchFamily="18" charset="0"/>
                <a:cs typeface="Times New Roman" panose="02020603050405020304" pitchFamily="18" charset="0"/>
              </a:rPr>
              <a:t>(</a:t>
            </a:r>
            <a:r>
              <a:rPr lang="en-US" altLang="zh-CN" sz="3600" b="1" dirty="0" err="1">
                <a:solidFill>
                  <a:srgbClr val="C00000"/>
                </a:solidFill>
                <a:latin typeface="Times New Roman" panose="02020603050405020304" pitchFamily="18" charset="0"/>
                <a:cs typeface="Times New Roman" panose="02020603050405020304" pitchFamily="18" charset="0"/>
              </a:rPr>
              <a:t>Treap</a:t>
            </a:r>
            <a:r>
              <a:rPr lang="en-US" altLang="zh-CN" sz="3600" b="1" dirty="0">
                <a:solidFill>
                  <a:srgbClr val="C00000"/>
                </a:solidFill>
                <a:latin typeface="Times New Roman" panose="02020603050405020304" pitchFamily="18" charset="0"/>
                <a:cs typeface="Times New Roman" panose="02020603050405020304" pitchFamily="18" charset="0"/>
              </a:rPr>
              <a:t>)</a:t>
            </a:r>
            <a:r>
              <a:rPr lang="zh-CN" altLang="zh-CN" sz="3600" b="1" dirty="0">
                <a:solidFill>
                  <a:srgbClr val="C00000"/>
                </a:solidFill>
                <a:latin typeface="Times New Roman" panose="02020603050405020304" pitchFamily="18" charset="0"/>
                <a:cs typeface="Times New Roman" panose="02020603050405020304" pitchFamily="18" charset="0"/>
              </a:rPr>
              <a:t>）</a:t>
            </a:r>
            <a:r>
              <a:rPr lang="en-US" altLang="zh-CN" sz="3600" b="1" dirty="0">
                <a:solidFill>
                  <a:srgbClr val="C00000"/>
                </a:solidFill>
                <a:latin typeface="Times New Roman" panose="02020603050405020304" pitchFamily="18" charset="0"/>
                <a:cs typeface="Times New Roman" panose="02020603050405020304" pitchFamily="18" charset="0"/>
              </a:rPr>
              <a:t>.</a:t>
            </a:r>
            <a:r>
              <a:rPr lang="en-US" altLang="zh-CN" sz="3600" dirty="0">
                <a:solidFill>
                  <a:srgbClr val="C00000"/>
                </a:solidFill>
                <a:latin typeface="Times New Roman" panose="02020603050405020304" pitchFamily="18" charset="0"/>
                <a:cs typeface="Times New Roman" panose="02020603050405020304" pitchFamily="18" charset="0"/>
              </a:rPr>
              <a:t>  </a:t>
            </a:r>
            <a:endParaRPr lang="en-US" altLang="zh-CN" sz="3600" dirty="0">
              <a:solidFill>
                <a:srgbClr val="C00000"/>
              </a:solidFill>
              <a:latin typeface="Times New Roman" panose="02020603050405020304" pitchFamily="18" charset="0"/>
              <a:cs typeface="Times New Roman" panose="02020603050405020304" pitchFamily="18" charset="0"/>
            </a:endParaRPr>
          </a:p>
          <a:p>
            <a:r>
              <a:rPr lang="zh-CN" altLang="zh-CN" sz="3600" dirty="0">
                <a:solidFill>
                  <a:srgbClr val="C00000"/>
                </a:solidFill>
                <a:latin typeface="Times New Roman" panose="02020603050405020304" pitchFamily="18" charset="0"/>
                <a:cs typeface="Times New Roman" panose="02020603050405020304" pitchFamily="18" charset="0"/>
              </a:rPr>
              <a:t>树堆</a:t>
            </a:r>
            <a:r>
              <a:rPr lang="zh-CN" altLang="zh-CN" sz="3600" dirty="0">
                <a:latin typeface="Times New Roman" panose="02020603050405020304" pitchFamily="18" charset="0"/>
                <a:cs typeface="Times New Roman" panose="02020603050405020304" pitchFamily="18" charset="0"/>
              </a:rPr>
              <a:t>也被称为</a:t>
            </a:r>
            <a:r>
              <a:rPr lang="en-US" altLang="zh-CN" sz="3600" dirty="0" err="1">
                <a:solidFill>
                  <a:srgbClr val="C00000"/>
                </a:solidFill>
                <a:latin typeface="Times New Roman" panose="02020603050405020304" pitchFamily="18" charset="0"/>
                <a:cs typeface="Times New Roman" panose="02020603050405020304" pitchFamily="18" charset="0"/>
              </a:rPr>
              <a:t>Treap</a:t>
            </a:r>
            <a:r>
              <a:rPr lang="zh-CN" altLang="zh-CN" sz="3600" dirty="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对于一棵</a:t>
            </a:r>
            <a:r>
              <a:rPr lang="zh-CN" altLang="zh-CN" sz="3600" b="1" dirty="0">
                <a:solidFill>
                  <a:srgbClr val="00B050"/>
                </a:solidFill>
                <a:latin typeface="Times New Roman" panose="02020603050405020304" pitchFamily="18" charset="0"/>
                <a:cs typeface="Times New Roman" panose="02020603050405020304" pitchFamily="18" charset="0"/>
              </a:rPr>
              <a:t>二叉搜索树</a:t>
            </a:r>
            <a:r>
              <a:rPr lang="zh-CN" altLang="zh-CN" sz="3600" dirty="0">
                <a:latin typeface="Times New Roman" panose="02020603050405020304" pitchFamily="18" charset="0"/>
                <a:cs typeface="Times New Roman" panose="02020603050405020304" pitchFamily="18" charset="0"/>
              </a:rPr>
              <a:t>，如果树节点带有一个</a:t>
            </a:r>
            <a:r>
              <a:rPr lang="zh-CN" altLang="zh-CN" sz="3600" b="1" dirty="0">
                <a:solidFill>
                  <a:srgbClr val="00B050"/>
                </a:solidFill>
                <a:latin typeface="Times New Roman" panose="02020603050405020304" pitchFamily="18" charset="0"/>
                <a:cs typeface="Times New Roman" panose="02020603050405020304" pitchFamily="18" charset="0"/>
              </a:rPr>
              <a:t>随机附加域</a:t>
            </a:r>
            <a:r>
              <a:rPr lang="zh-CN" altLang="zh-CN" sz="3600" dirty="0">
                <a:latin typeface="Times New Roman" panose="02020603050405020304" pitchFamily="18" charset="0"/>
                <a:cs typeface="Times New Roman" panose="02020603050405020304" pitchFamily="18" charset="0"/>
              </a:rPr>
              <a:t>，使得这棵二叉搜索树也满足</a:t>
            </a:r>
            <a:r>
              <a:rPr lang="zh-CN" altLang="zh-CN" sz="3600" b="1" dirty="0">
                <a:solidFill>
                  <a:srgbClr val="00B050"/>
                </a:solidFill>
                <a:latin typeface="Times New Roman" panose="02020603050405020304" pitchFamily="18" charset="0"/>
                <a:cs typeface="Times New Roman" panose="02020603050405020304" pitchFamily="18" charset="0"/>
              </a:rPr>
              <a:t>堆</a:t>
            </a:r>
            <a:r>
              <a:rPr lang="zh-CN" altLang="zh-CN" sz="3600" dirty="0">
                <a:latin typeface="Times New Roman" panose="02020603050405020304" pitchFamily="18" charset="0"/>
                <a:cs typeface="Times New Roman" panose="02020603050405020304" pitchFamily="18" charset="0"/>
              </a:rPr>
              <a:t>的性质，则这棵二叉搜索树被称为一棵</a:t>
            </a:r>
            <a:r>
              <a:rPr lang="zh-CN" altLang="zh-CN" sz="3600" b="1" dirty="0">
                <a:solidFill>
                  <a:srgbClr val="C00000"/>
                </a:solidFill>
                <a:latin typeface="Times New Roman" panose="02020603050405020304" pitchFamily="18" charset="0"/>
                <a:cs typeface="Times New Roman" panose="02020603050405020304" pitchFamily="18" charset="0"/>
              </a:rPr>
              <a:t>树堆</a:t>
            </a:r>
            <a:r>
              <a:rPr lang="zh-CN"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1316"/>
            <a:ext cx="10515600" cy="955964"/>
          </a:xfrm>
        </p:spPr>
        <p:txBody>
          <a:bodyPr/>
          <a:lstStyle/>
          <a:p>
            <a:endParaRPr lang="zh-CN" altLang="en-US" dirty="0"/>
          </a:p>
        </p:txBody>
      </p:sp>
      <p:sp>
        <p:nvSpPr>
          <p:cNvPr id="3" name="内容占位符 2"/>
          <p:cNvSpPr>
            <a:spLocks noGrp="1"/>
          </p:cNvSpPr>
          <p:nvPr>
            <p:ph sz="quarter" idx="13"/>
          </p:nvPr>
        </p:nvSpPr>
        <p:spPr>
          <a:xfrm>
            <a:off x="423949" y="1313411"/>
            <a:ext cx="11147367" cy="5187141"/>
          </a:xfrm>
        </p:spPr>
        <p:txBody>
          <a:bodyPr>
            <a:normAutofit/>
          </a:bodyPr>
          <a:lstStyle/>
          <a:p>
            <a:r>
              <a:rPr lang="zh-CN" altLang="zh-CN" dirty="0">
                <a:solidFill>
                  <a:srgbClr val="FF0000"/>
                </a:solidFill>
                <a:latin typeface="Times New Roman" panose="02020603050405020304" pitchFamily="18" charset="0"/>
                <a:cs typeface="Times New Roman" panose="02020603050405020304" pitchFamily="18" charset="0"/>
              </a:rPr>
              <a:t>树堆节点</a:t>
            </a:r>
            <a:r>
              <a:rPr lang="en-US" altLang="zh-CN" i="1" dirty="0">
                <a:solidFill>
                  <a:srgbClr val="FF0000"/>
                </a:solidFill>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的属性通常包含两个属性：</a:t>
            </a:r>
            <a:r>
              <a:rPr lang="zh-CN" altLang="zh-CN" dirty="0">
                <a:solidFill>
                  <a:srgbClr val="FF0000"/>
                </a:solidFill>
                <a:latin typeface="Times New Roman" panose="02020603050405020304" pitchFamily="18" charset="0"/>
                <a:cs typeface="Times New Roman" panose="02020603050405020304" pitchFamily="18" charset="0"/>
              </a:rPr>
              <a:t>关键字值</a:t>
            </a:r>
            <a:r>
              <a:rPr lang="en-US" altLang="zh-CN" i="1" dirty="0">
                <a:solidFill>
                  <a:srgbClr val="FF0000"/>
                </a:solidFill>
                <a:latin typeface="Times New Roman" panose="02020603050405020304" pitchFamily="18" charset="0"/>
                <a:cs typeface="Times New Roman" panose="02020603050405020304" pitchFamily="18" charset="0"/>
              </a:rPr>
              <a:t>key</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dirty="0">
                <a:solidFill>
                  <a:srgbClr val="FF0000"/>
                </a:solidFill>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zh-CN" altLang="zh-CN" dirty="0">
                <a:solidFill>
                  <a:srgbClr val="FF0000"/>
                </a:solidFill>
                <a:latin typeface="Times New Roman" panose="02020603050405020304" pitchFamily="18" charset="0"/>
                <a:cs typeface="Times New Roman" panose="02020603050405020304" pitchFamily="18" charset="0"/>
              </a:rPr>
              <a:t>优先级</a:t>
            </a:r>
            <a:r>
              <a:rPr lang="en-US" altLang="zh-CN" i="1" dirty="0">
                <a:solidFill>
                  <a:srgbClr val="FF0000"/>
                </a:solidFill>
                <a:latin typeface="Times New Roman" panose="02020603050405020304" pitchFamily="18" charset="0"/>
                <a:cs typeface="Times New Roman" panose="02020603050405020304" pitchFamily="18" charset="0"/>
              </a:rPr>
              <a:t>priority</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dirty="0">
                <a:solidFill>
                  <a:srgbClr val="FF0000"/>
                </a:solidFill>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，一个独立选取的随机数。</a:t>
            </a:r>
            <a:endParaRPr lang="zh-CN" altLang="zh-CN" dirty="0">
              <a:latin typeface="Times New Roman" panose="02020603050405020304" pitchFamily="18" charset="0"/>
              <a:cs typeface="Times New Roman" panose="02020603050405020304" pitchFamily="18" charset="0"/>
            </a:endParaRPr>
          </a:p>
          <a:p>
            <a:r>
              <a:rPr lang="zh-CN" altLang="zh-CN" dirty="0">
                <a:solidFill>
                  <a:srgbClr val="FF0000"/>
                </a:solidFill>
                <a:latin typeface="Times New Roman" panose="02020603050405020304" pitchFamily="18" charset="0"/>
                <a:cs typeface="Times New Roman" panose="02020603050405020304" pitchFamily="18" charset="0"/>
              </a:rPr>
              <a:t>树堆节点</a:t>
            </a:r>
            <a:r>
              <a:rPr lang="zh-CN" altLang="zh-CN" dirty="0">
                <a:latin typeface="Times New Roman" panose="02020603050405020304" pitchFamily="18" charset="0"/>
                <a:cs typeface="Times New Roman" panose="02020603050405020304" pitchFamily="18" charset="0"/>
              </a:rPr>
              <a:t>采用结构体存储，定义如下：</a:t>
            </a:r>
            <a:endParaRPr lang="zh-CN" altLang="zh-CN"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struct</a:t>
            </a:r>
            <a:r>
              <a:rPr lang="en-US" altLang="zh-CN" dirty="0">
                <a:latin typeface="Times New Roman" panose="02020603050405020304" pitchFamily="18" charset="0"/>
                <a:cs typeface="Times New Roman" panose="02020603050405020304" pitchFamily="18" charset="0"/>
              </a:rPr>
              <a:t> node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int </a:t>
            </a:r>
            <a:r>
              <a:rPr lang="en-US" altLang="zh-CN" i="1" dirty="0">
                <a:solidFill>
                  <a:srgbClr val="FF0000"/>
                </a:solidFill>
                <a:latin typeface="Times New Roman" panose="02020603050405020304" pitchFamily="18" charset="0"/>
                <a:cs typeface="Times New Roman" panose="02020603050405020304" pitchFamily="18" charset="0"/>
              </a:rPr>
              <a:t>key</a:t>
            </a:r>
            <a:r>
              <a:rPr lang="en-US" altLang="zh-CN" dirty="0">
                <a:latin typeface="Times New Roman" panose="02020603050405020304" pitchFamily="18" charset="0"/>
                <a:cs typeface="Times New Roman" panose="02020603050405020304" pitchFamily="18" charset="0"/>
              </a:rPr>
              <a:t>; //</a:t>
            </a:r>
            <a:r>
              <a:rPr lang="zh-CN" altLang="zh-CN" dirty="0">
                <a:solidFill>
                  <a:srgbClr val="FF0000"/>
                </a:solidFill>
                <a:latin typeface="Times New Roman" panose="02020603050405020304" pitchFamily="18" charset="0"/>
                <a:cs typeface="Times New Roman" panose="02020603050405020304" pitchFamily="18" charset="0"/>
              </a:rPr>
              <a:t>关键字</a:t>
            </a:r>
            <a:endParaRPr lang="zh-CN"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int </a:t>
            </a:r>
            <a:r>
              <a:rPr lang="en-US" altLang="zh-CN" i="1" dirty="0">
                <a:solidFill>
                  <a:srgbClr val="FF0000"/>
                </a:solidFill>
                <a:latin typeface="Times New Roman" panose="02020603050405020304" pitchFamily="18" charset="0"/>
                <a:cs typeface="Times New Roman" panose="02020603050405020304" pitchFamily="18" charset="0"/>
              </a:rPr>
              <a:t>priority</a:t>
            </a:r>
            <a:r>
              <a:rPr lang="en-US" altLang="zh-CN" dirty="0">
                <a:latin typeface="Times New Roman" panose="02020603050405020304" pitchFamily="18" charset="0"/>
                <a:cs typeface="Times New Roman" panose="02020603050405020304" pitchFamily="18" charset="0"/>
              </a:rPr>
              <a:t>; //</a:t>
            </a:r>
            <a:r>
              <a:rPr lang="zh-CN" altLang="zh-CN" dirty="0">
                <a:solidFill>
                  <a:srgbClr val="FF0000"/>
                </a:solidFill>
                <a:latin typeface="Times New Roman" panose="02020603050405020304" pitchFamily="18" charset="0"/>
                <a:cs typeface="Times New Roman" panose="02020603050405020304" pitchFamily="18" charset="0"/>
              </a:rPr>
              <a:t>随机优先级</a:t>
            </a:r>
            <a:endParaRPr lang="zh-CN"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node* </a:t>
            </a:r>
            <a:r>
              <a:rPr lang="en-US" altLang="zh-CN" i="1" dirty="0">
                <a:latin typeface="Times New Roman" panose="02020603050405020304" pitchFamily="18" charset="0"/>
                <a:cs typeface="Times New Roman" panose="02020603050405020304" pitchFamily="18" charset="0"/>
              </a:rPr>
              <a:t>left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左儿子节点</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node* </a:t>
            </a:r>
            <a:r>
              <a:rPr lang="en-US" altLang="zh-CN" i="1" dirty="0">
                <a:latin typeface="Times New Roman" panose="02020603050405020304" pitchFamily="18" charset="0"/>
                <a:cs typeface="Times New Roman" panose="02020603050405020304" pitchFamily="18" charset="0"/>
              </a:rPr>
              <a:t>right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右儿子节点</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57340"/>
          </a:xfrm>
        </p:spPr>
        <p:txBody>
          <a:bodyPr>
            <a:normAutofit fontScale="90000"/>
          </a:bodyPr>
          <a:lstStyle/>
          <a:p>
            <a:endParaRPr lang="zh-CN" altLang="en-US" dirty="0"/>
          </a:p>
        </p:txBody>
      </p:sp>
      <p:sp>
        <p:nvSpPr>
          <p:cNvPr id="3" name="内容占位符 2"/>
          <p:cNvSpPr>
            <a:spLocks noGrp="1"/>
          </p:cNvSpPr>
          <p:nvPr>
            <p:ph sz="quarter" idx="13"/>
          </p:nvPr>
        </p:nvSpPr>
        <p:spPr>
          <a:xfrm>
            <a:off x="382385" y="1296785"/>
            <a:ext cx="11180619" cy="5120640"/>
          </a:xfrm>
        </p:spPr>
        <p:txBody>
          <a:bodyPr>
            <a:normAutofit lnSpcReduction="10000"/>
          </a:bodyPr>
          <a:lstStyle/>
          <a:p>
            <a:r>
              <a:rPr lang="zh-CN" altLang="zh-CN" sz="3200" dirty="0">
                <a:solidFill>
                  <a:srgbClr val="7030A0"/>
                </a:solidFill>
                <a:latin typeface="Times New Roman" panose="02020603050405020304" pitchFamily="18" charset="0"/>
                <a:cs typeface="Times New Roman" panose="02020603050405020304" pitchFamily="18" charset="0"/>
              </a:rPr>
              <a:t>假设树堆所有节点的优先级是不同的，所有节点的关键字也是不同的。</a:t>
            </a:r>
            <a:endParaRPr lang="en-US" altLang="zh-CN" sz="3200" dirty="0">
              <a:solidFill>
                <a:srgbClr val="7030A0"/>
              </a:solidFill>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树堆的节点排列成让</a:t>
            </a:r>
            <a:r>
              <a:rPr lang="zh-CN" altLang="zh-CN" sz="3200" dirty="0">
                <a:solidFill>
                  <a:srgbClr val="C00000"/>
                </a:solidFill>
                <a:latin typeface="Times New Roman" panose="02020603050405020304" pitchFamily="18" charset="0"/>
                <a:cs typeface="Times New Roman" panose="02020603050405020304" pitchFamily="18" charset="0"/>
              </a:rPr>
              <a:t>关键字遵循二叉搜索树性质</a:t>
            </a:r>
            <a:r>
              <a:rPr lang="zh-CN" altLang="zh-CN" sz="3200" dirty="0">
                <a:latin typeface="Times New Roman" panose="02020603050405020304" pitchFamily="18" charset="0"/>
                <a:cs typeface="Times New Roman" panose="02020603050405020304" pitchFamily="18" charset="0"/>
              </a:rPr>
              <a:t>，并且</a:t>
            </a:r>
            <a:r>
              <a:rPr lang="zh-CN" altLang="zh-CN" sz="3200" dirty="0">
                <a:solidFill>
                  <a:srgbClr val="C00000"/>
                </a:solidFill>
                <a:latin typeface="Times New Roman" panose="02020603050405020304" pitchFamily="18" charset="0"/>
                <a:cs typeface="Times New Roman" panose="02020603050405020304" pitchFamily="18" charset="0"/>
              </a:rPr>
              <a:t>优先级遵循大根堆（或小根堆）顺序性质</a:t>
            </a:r>
            <a:r>
              <a:rPr lang="zh-CN" altLang="zh-CN" sz="3200" dirty="0">
                <a:latin typeface="Times New Roman" panose="02020603050405020304" pitchFamily="18" charset="0"/>
                <a:cs typeface="Times New Roman" panose="02020603050405020304" pitchFamily="18" charset="0"/>
              </a:rPr>
              <a:t>，即，</a:t>
            </a:r>
            <a:endParaRPr lang="zh-CN" altLang="zh-CN" sz="3200" dirty="0">
              <a:latin typeface="Times New Roman" panose="02020603050405020304" pitchFamily="18" charset="0"/>
              <a:cs typeface="Times New Roman" panose="02020603050405020304" pitchFamily="18" charset="0"/>
            </a:endParaRPr>
          </a:p>
          <a:p>
            <a:pPr lvl="1"/>
            <a:r>
              <a:rPr lang="zh-CN" altLang="zh-CN" sz="3200" dirty="0">
                <a:solidFill>
                  <a:srgbClr val="C00000"/>
                </a:solidFill>
                <a:latin typeface="Times New Roman" panose="02020603050405020304" pitchFamily="18" charset="0"/>
                <a:cs typeface="Times New Roman" panose="02020603050405020304" pitchFamily="18" charset="0"/>
              </a:rPr>
              <a:t>性质</a:t>
            </a:r>
            <a:r>
              <a:rPr lang="en-US" altLang="zh-CN" sz="3200" dirty="0">
                <a:solidFill>
                  <a:srgbClr val="C00000"/>
                </a:solidFill>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：如果</a:t>
            </a:r>
            <a:r>
              <a:rPr lang="en-US" altLang="zh-CN" sz="3200" i="1" dirty="0">
                <a:latin typeface="Times New Roman" panose="02020603050405020304" pitchFamily="18" charset="0"/>
                <a:cs typeface="Times New Roman" panose="02020603050405020304" pitchFamily="18" charset="0"/>
              </a:rPr>
              <a:t>v</a:t>
            </a:r>
            <a:r>
              <a:rPr lang="zh-CN" altLang="zh-CN" sz="3200" dirty="0">
                <a:latin typeface="Times New Roman" panose="02020603050405020304" pitchFamily="18" charset="0"/>
                <a:cs typeface="Times New Roman" panose="02020603050405020304" pitchFamily="18" charset="0"/>
              </a:rPr>
              <a:t>是</a:t>
            </a:r>
            <a:r>
              <a:rPr lang="en-US" altLang="zh-CN" sz="3200" i="1" dirty="0">
                <a:latin typeface="Times New Roman" panose="02020603050405020304" pitchFamily="18" charset="0"/>
                <a:cs typeface="Times New Roman" panose="02020603050405020304" pitchFamily="18" charset="0"/>
              </a:rPr>
              <a:t>u</a:t>
            </a:r>
            <a:r>
              <a:rPr lang="zh-CN" altLang="zh-CN" sz="3200" dirty="0">
                <a:latin typeface="Times New Roman" panose="02020603050405020304" pitchFamily="18" charset="0"/>
                <a:cs typeface="Times New Roman" panose="02020603050405020304" pitchFamily="18" charset="0"/>
              </a:rPr>
              <a:t>的左孩子，则</a:t>
            </a:r>
            <a:r>
              <a:rPr lang="en-US" altLang="zh-CN" sz="3200" i="1" dirty="0">
                <a:latin typeface="Times New Roman" panose="02020603050405020304" pitchFamily="18" charset="0"/>
                <a:cs typeface="Times New Roman" panose="02020603050405020304" pitchFamily="18" charset="0"/>
              </a:rPr>
              <a:t>key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]&lt;</a:t>
            </a:r>
            <a:r>
              <a:rPr lang="en-US" altLang="zh-CN" sz="3200" i="1" dirty="0">
                <a:latin typeface="Times New Roman" panose="02020603050405020304" pitchFamily="18" charset="0"/>
                <a:cs typeface="Times New Roman" panose="02020603050405020304" pitchFamily="18" charset="0"/>
              </a:rPr>
              <a:t>key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zh-CN" altLang="zh-CN" sz="3200" dirty="0">
                <a:solidFill>
                  <a:srgbClr val="C00000"/>
                </a:solidFill>
                <a:latin typeface="Times New Roman" panose="02020603050405020304" pitchFamily="18" charset="0"/>
                <a:cs typeface="Times New Roman" panose="02020603050405020304" pitchFamily="18" charset="0"/>
              </a:rPr>
              <a:t>性质</a:t>
            </a:r>
            <a:r>
              <a:rPr lang="en-US" altLang="zh-CN" sz="3200" dirty="0">
                <a:solidFill>
                  <a:srgbClr val="C00000"/>
                </a:solidFill>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：如果</a:t>
            </a:r>
            <a:r>
              <a:rPr lang="en-US" altLang="zh-CN" sz="3200" i="1" dirty="0">
                <a:latin typeface="Times New Roman" panose="02020603050405020304" pitchFamily="18" charset="0"/>
                <a:cs typeface="Times New Roman" panose="02020603050405020304" pitchFamily="18" charset="0"/>
              </a:rPr>
              <a:t>v</a:t>
            </a:r>
            <a:r>
              <a:rPr lang="zh-CN" altLang="zh-CN" sz="3200" dirty="0">
                <a:latin typeface="Times New Roman" panose="02020603050405020304" pitchFamily="18" charset="0"/>
                <a:cs typeface="Times New Roman" panose="02020603050405020304" pitchFamily="18" charset="0"/>
              </a:rPr>
              <a:t>是</a:t>
            </a:r>
            <a:r>
              <a:rPr lang="en-US" altLang="zh-CN" sz="3200" i="1" dirty="0">
                <a:latin typeface="Times New Roman" panose="02020603050405020304" pitchFamily="18" charset="0"/>
                <a:cs typeface="Times New Roman" panose="02020603050405020304" pitchFamily="18" charset="0"/>
              </a:rPr>
              <a:t>u</a:t>
            </a:r>
            <a:r>
              <a:rPr lang="zh-CN" altLang="zh-CN" sz="3200" dirty="0">
                <a:latin typeface="Times New Roman" panose="02020603050405020304" pitchFamily="18" charset="0"/>
                <a:cs typeface="Times New Roman" panose="02020603050405020304" pitchFamily="18" charset="0"/>
              </a:rPr>
              <a:t>的右孩子，则</a:t>
            </a:r>
            <a:r>
              <a:rPr lang="en-US" altLang="zh-CN" sz="3200" i="1" dirty="0">
                <a:latin typeface="Times New Roman" panose="02020603050405020304" pitchFamily="18" charset="0"/>
                <a:cs typeface="Times New Roman" panose="02020603050405020304" pitchFamily="18" charset="0"/>
              </a:rPr>
              <a:t>key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key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vl="1"/>
            <a:r>
              <a:rPr lang="zh-CN" altLang="zh-CN" sz="3200" dirty="0">
                <a:solidFill>
                  <a:srgbClr val="C00000"/>
                </a:solidFill>
                <a:latin typeface="Times New Roman" panose="02020603050405020304" pitchFamily="18" charset="0"/>
                <a:cs typeface="Times New Roman" panose="02020603050405020304" pitchFamily="18" charset="0"/>
              </a:rPr>
              <a:t>性质</a:t>
            </a:r>
            <a:r>
              <a:rPr lang="en-US" altLang="zh-CN" sz="3200" dirty="0">
                <a:solidFill>
                  <a:srgbClr val="C00000"/>
                </a:solidFill>
                <a:latin typeface="Times New Roman" panose="02020603050405020304" pitchFamily="18" charset="0"/>
                <a:cs typeface="Times New Roman" panose="02020603050405020304" pitchFamily="18" charset="0"/>
              </a:rPr>
              <a:t>3</a:t>
            </a:r>
            <a:r>
              <a:rPr lang="zh-CN" altLang="zh-CN" sz="3200" dirty="0">
                <a:latin typeface="Times New Roman" panose="02020603050405020304" pitchFamily="18" charset="0"/>
                <a:cs typeface="Times New Roman" panose="02020603050405020304" pitchFamily="18" charset="0"/>
              </a:rPr>
              <a:t>：如果</a:t>
            </a:r>
            <a:r>
              <a:rPr lang="en-US" altLang="zh-CN" sz="3200" i="1" dirty="0">
                <a:latin typeface="Times New Roman" panose="02020603050405020304" pitchFamily="18" charset="0"/>
                <a:cs typeface="Times New Roman" panose="02020603050405020304" pitchFamily="18" charset="0"/>
              </a:rPr>
              <a:t>v</a:t>
            </a:r>
            <a:r>
              <a:rPr lang="zh-CN" altLang="zh-CN" sz="3200" dirty="0">
                <a:latin typeface="Times New Roman" panose="02020603050405020304" pitchFamily="18" charset="0"/>
                <a:cs typeface="Times New Roman" panose="02020603050405020304" pitchFamily="18" charset="0"/>
              </a:rPr>
              <a:t>是</a:t>
            </a:r>
            <a:r>
              <a:rPr lang="en-US" altLang="zh-CN" sz="3200" i="1" dirty="0">
                <a:latin typeface="Times New Roman" panose="02020603050405020304" pitchFamily="18" charset="0"/>
                <a:cs typeface="Times New Roman" panose="02020603050405020304" pitchFamily="18" charset="0"/>
              </a:rPr>
              <a:t>u</a:t>
            </a:r>
            <a:r>
              <a:rPr lang="zh-CN" altLang="zh-CN" sz="3200" dirty="0">
                <a:latin typeface="Times New Roman" panose="02020603050405020304" pitchFamily="18" charset="0"/>
                <a:cs typeface="Times New Roman" panose="02020603050405020304" pitchFamily="18" charset="0"/>
              </a:rPr>
              <a:t>的孩子，则</a:t>
            </a:r>
            <a:r>
              <a:rPr lang="en-US" altLang="zh-CN" sz="3200" i="1" dirty="0">
                <a:latin typeface="Times New Roman" panose="02020603050405020304" pitchFamily="18" charset="0"/>
                <a:cs typeface="Times New Roman" panose="02020603050405020304" pitchFamily="18" charset="0"/>
              </a:rPr>
              <a:t>priority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]&lt;</a:t>
            </a:r>
            <a:r>
              <a:rPr lang="en-US" altLang="zh-CN" sz="3200" i="1" dirty="0">
                <a:latin typeface="Times New Roman" panose="02020603050405020304" pitchFamily="18" charset="0"/>
                <a:cs typeface="Times New Roman" panose="02020603050405020304" pitchFamily="18" charset="0"/>
              </a:rPr>
              <a:t>priority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，或</a:t>
            </a:r>
            <a:r>
              <a:rPr lang="en-US" altLang="zh-CN" sz="3200" i="1" dirty="0">
                <a:latin typeface="Times New Roman" panose="02020603050405020304" pitchFamily="18" charset="0"/>
                <a:cs typeface="Times New Roman" panose="02020603050405020304" pitchFamily="18" charset="0"/>
              </a:rPr>
              <a:t>priority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priority</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其中，性质</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和性质</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为二叉搜索树性质，性质</a:t>
            </a:r>
            <a:r>
              <a:rPr lang="en-US" altLang="zh-CN" sz="3200" dirty="0">
                <a:latin typeface="Times New Roman" panose="02020603050405020304" pitchFamily="18" charset="0"/>
                <a:cs typeface="Times New Roman" panose="02020603050405020304" pitchFamily="18" charset="0"/>
              </a:rPr>
              <a:t>3</a:t>
            </a:r>
            <a:r>
              <a:rPr lang="zh-CN" altLang="zh-CN" sz="3200" dirty="0">
                <a:latin typeface="Times New Roman" panose="02020603050405020304" pitchFamily="18" charset="0"/>
                <a:cs typeface="Times New Roman" panose="02020603050405020304" pitchFamily="18" charset="0"/>
              </a:rPr>
              <a:t>为堆性质。</a:t>
            </a:r>
            <a:endParaRPr lang="en-US" altLang="zh-CN" sz="3200" dirty="0">
              <a:latin typeface="Times New Roman" panose="02020603050405020304" pitchFamily="18" charset="0"/>
              <a:cs typeface="Times New Roman" panose="02020603050405020304" pitchFamily="18" charset="0"/>
            </a:endParaRPr>
          </a:p>
          <a:p>
            <a:r>
              <a:rPr lang="zh-CN" altLang="zh-CN" sz="3200" dirty="0">
                <a:latin typeface="Times New Roman" panose="02020603050405020304" pitchFamily="18" charset="0"/>
                <a:cs typeface="Times New Roman" panose="02020603050405020304" pitchFamily="18" charset="0"/>
              </a:rPr>
              <a:t>树堆（</a:t>
            </a:r>
            <a:r>
              <a:rPr lang="en-US" altLang="zh-CN" sz="3200" dirty="0" err="1">
                <a:latin typeface="Times New Roman" panose="02020603050405020304" pitchFamily="18" charset="0"/>
                <a:cs typeface="Times New Roman" panose="02020603050405020304" pitchFamily="18" charset="0"/>
              </a:rPr>
              <a:t>treap</a:t>
            </a:r>
            <a:r>
              <a:rPr lang="zh-CN" altLang="zh-CN" sz="3200" dirty="0">
                <a:latin typeface="Times New Roman" panose="02020603050405020304" pitchFamily="18" charset="0"/>
                <a:cs typeface="Times New Roman" panose="02020603050405020304" pitchFamily="18" charset="0"/>
              </a:rPr>
              <a:t>）具有二叉搜索树和堆的特征，即</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treap</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hlinkClick r:id="rId1"/>
              </a:rPr>
              <a:t>tree</a:t>
            </a:r>
            <a:r>
              <a:rPr lang="en-US" altLang="zh-CN" sz="3200" dirty="0" err="1">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hlinkClick r:id="rId2"/>
              </a:rPr>
              <a:t>heap</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31908"/>
          </a:xfrm>
        </p:spPr>
        <p:txBody>
          <a:bodyPr/>
          <a:lstStyle/>
          <a:p>
            <a:r>
              <a:rPr lang="zh-CN" altLang="en-US" dirty="0">
                <a:solidFill>
                  <a:srgbClr val="FF0000"/>
                </a:solidFill>
              </a:rPr>
              <a:t>树堆实例</a:t>
            </a:r>
            <a:endParaRPr lang="zh-CN" altLang="en-US" dirty="0">
              <a:solidFill>
                <a:srgbClr val="FF0000"/>
              </a:solidFill>
            </a:endParaRPr>
          </a:p>
        </p:txBody>
      </p:sp>
      <p:sp>
        <p:nvSpPr>
          <p:cNvPr id="3" name="内容占位符 2"/>
          <p:cNvSpPr>
            <a:spLocks noGrp="1"/>
          </p:cNvSpPr>
          <p:nvPr>
            <p:ph sz="quarter" idx="13"/>
          </p:nvPr>
        </p:nvSpPr>
        <p:spPr>
          <a:xfrm>
            <a:off x="913774" y="1338348"/>
            <a:ext cx="10363826" cy="5154525"/>
          </a:xfrm>
        </p:spPr>
        <p:txBody>
          <a:bodyPr>
            <a:normAutofit/>
          </a:bodyPr>
          <a:lstStyle/>
          <a:p>
            <a:r>
              <a:rPr lang="zh-CN" altLang="zh-CN" sz="3200" dirty="0"/>
              <a:t>二叉搜索树节点的关键字集合为</a:t>
            </a:r>
            <a:r>
              <a:rPr lang="en-US" altLang="zh-CN" sz="3200" dirty="0"/>
              <a:t>{ A, B, E, G, H, K, I }</a:t>
            </a:r>
            <a:r>
              <a:rPr lang="zh-CN" altLang="zh-CN" sz="3200" dirty="0"/>
              <a:t>，节点输入顺序不同，构成的二叉搜索树不同；</a:t>
            </a:r>
            <a:endParaRPr lang="en-US" altLang="zh-CN" sz="3200" dirty="0"/>
          </a:p>
          <a:p>
            <a:r>
              <a:rPr lang="zh-CN" altLang="zh-CN" sz="3200" dirty="0"/>
              <a:t>为每个节点附加了一个随机的优先级，得到的具有二叉搜索树和小根堆性质的树堆如图。</a:t>
            </a:r>
            <a:endParaRPr lang="zh-CN" altLang="en-US" sz="32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76698" y="3429000"/>
            <a:ext cx="7564581" cy="31492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4"/>
          <p:cNvSpPr>
            <a:spLocks noGrp="1"/>
          </p:cNvSpPr>
          <p:nvPr>
            <p:ph sz="quarter" idx="13"/>
          </p:nvPr>
        </p:nvSpPr>
        <p:spPr>
          <a:xfrm>
            <a:off x="913774" y="1853738"/>
            <a:ext cx="10363826" cy="4214553"/>
          </a:xfrm>
        </p:spPr>
        <p:txBody>
          <a:bodyPr>
            <a:normAutofit/>
          </a:bodyPr>
          <a:lstStyle/>
          <a:p>
            <a:r>
              <a:rPr lang="zh-CN" altLang="zh-CN" sz="3600" dirty="0">
                <a:latin typeface="Times New Roman" panose="02020603050405020304" pitchFamily="18" charset="0"/>
                <a:cs typeface="Times New Roman" panose="02020603050405020304" pitchFamily="18" charset="0"/>
              </a:rPr>
              <a:t>插入关联关键字的节点</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x</a:t>
            </a:r>
            <a:r>
              <a:rPr lang="en-US" altLang="zh-CN" sz="3600" i="1" baseline="-25000" dirty="0" err="1">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到一棵树堆内，最终的树堆是将这些节点</a:t>
            </a:r>
            <a:r>
              <a:rPr lang="zh-CN" altLang="zh-CN" sz="3600" dirty="0">
                <a:solidFill>
                  <a:srgbClr val="C00000"/>
                </a:solidFill>
                <a:latin typeface="Times New Roman" panose="02020603050405020304" pitchFamily="18" charset="0"/>
                <a:cs typeface="Times New Roman" panose="02020603050405020304" pitchFamily="18" charset="0"/>
              </a:rPr>
              <a:t>以优先级顺序</a:t>
            </a:r>
            <a:r>
              <a:rPr lang="zh-CN" altLang="zh-CN" sz="3600" dirty="0">
                <a:latin typeface="Times New Roman" panose="02020603050405020304" pitchFamily="18" charset="0"/>
                <a:cs typeface="Times New Roman" panose="02020603050405020304" pitchFamily="18" charset="0"/>
              </a:rPr>
              <a:t>插入一棵二叉搜索树而形成的，也就是说，以</a:t>
            </a:r>
            <a:r>
              <a:rPr lang="zh-CN" altLang="zh-CN" sz="3600" dirty="0">
                <a:solidFill>
                  <a:srgbClr val="FF0000"/>
                </a:solidFill>
                <a:latin typeface="Times New Roman" panose="02020603050405020304" pitchFamily="18" charset="0"/>
                <a:cs typeface="Times New Roman" panose="02020603050405020304" pitchFamily="18" charset="0"/>
              </a:rPr>
              <a:t>小根堆</a:t>
            </a:r>
            <a:r>
              <a:rPr lang="zh-CN" altLang="zh-CN" sz="3600" dirty="0">
                <a:latin typeface="Times New Roman" panose="02020603050405020304" pitchFamily="18" charset="0"/>
                <a:cs typeface="Times New Roman" panose="02020603050405020304" pitchFamily="18" charset="0"/>
              </a:rPr>
              <a:t>为例，如果</a:t>
            </a:r>
            <a:r>
              <a:rPr lang="en-US" altLang="zh-CN" sz="3600" i="1" dirty="0">
                <a:solidFill>
                  <a:srgbClr val="C00000"/>
                </a:solidFill>
                <a:latin typeface="Times New Roman" panose="02020603050405020304" pitchFamily="18" charset="0"/>
                <a:cs typeface="Times New Roman" panose="02020603050405020304" pitchFamily="18" charset="0"/>
              </a:rPr>
              <a:t>priority</a:t>
            </a:r>
            <a:r>
              <a:rPr lang="en-US" altLang="zh-CN" sz="3600" dirty="0">
                <a:solidFill>
                  <a:srgbClr val="C00000"/>
                </a:solidFill>
                <a:latin typeface="Times New Roman" panose="02020603050405020304" pitchFamily="18" charset="0"/>
                <a:cs typeface="Times New Roman" panose="02020603050405020304" pitchFamily="18" charset="0"/>
              </a:rPr>
              <a:t>[</a:t>
            </a:r>
            <a:r>
              <a:rPr lang="en-US" altLang="zh-CN" sz="3600" i="1" dirty="0">
                <a:solidFill>
                  <a:srgbClr val="C00000"/>
                </a:solidFill>
                <a:latin typeface="Times New Roman" panose="02020603050405020304" pitchFamily="18" charset="0"/>
                <a:cs typeface="Times New Roman" panose="02020603050405020304" pitchFamily="18" charset="0"/>
              </a:rPr>
              <a:t>x</a:t>
            </a:r>
            <a:r>
              <a:rPr lang="en-US" altLang="zh-CN" sz="3600" i="1" baseline="-25000" dirty="0">
                <a:solidFill>
                  <a:srgbClr val="C00000"/>
                </a:solidFill>
                <a:latin typeface="Times New Roman" panose="02020603050405020304" pitchFamily="18" charset="0"/>
                <a:cs typeface="Times New Roman" panose="02020603050405020304" pitchFamily="18" charset="0"/>
              </a:rPr>
              <a:t>i</a:t>
            </a:r>
            <a:r>
              <a:rPr lang="en-US" altLang="zh-CN" sz="3600" dirty="0">
                <a:solidFill>
                  <a:srgbClr val="C00000"/>
                </a:solidFill>
                <a:latin typeface="Times New Roman" panose="02020603050405020304" pitchFamily="18" charset="0"/>
                <a:cs typeface="Times New Roman" panose="02020603050405020304" pitchFamily="18" charset="0"/>
              </a:rPr>
              <a:t>]&lt;</a:t>
            </a:r>
            <a:r>
              <a:rPr lang="en-US" altLang="zh-CN" sz="3600" i="1" dirty="0">
                <a:solidFill>
                  <a:srgbClr val="C00000"/>
                </a:solidFill>
                <a:latin typeface="Times New Roman" panose="02020603050405020304" pitchFamily="18" charset="0"/>
                <a:cs typeface="Times New Roman" panose="02020603050405020304" pitchFamily="18" charset="0"/>
              </a:rPr>
              <a:t>priority</a:t>
            </a:r>
            <a:r>
              <a:rPr lang="en-US" altLang="zh-CN" sz="3600" dirty="0">
                <a:solidFill>
                  <a:srgbClr val="C00000"/>
                </a:solidFill>
                <a:latin typeface="Times New Roman" panose="02020603050405020304" pitchFamily="18" charset="0"/>
                <a:cs typeface="Times New Roman" panose="02020603050405020304" pitchFamily="18" charset="0"/>
              </a:rPr>
              <a:t>[</a:t>
            </a:r>
            <a:r>
              <a:rPr lang="en-US" altLang="zh-CN" sz="3600" i="1" dirty="0" err="1">
                <a:solidFill>
                  <a:srgbClr val="C00000"/>
                </a:solidFill>
                <a:latin typeface="Times New Roman" panose="02020603050405020304" pitchFamily="18" charset="0"/>
                <a:cs typeface="Times New Roman" panose="02020603050405020304" pitchFamily="18" charset="0"/>
              </a:rPr>
              <a:t>x</a:t>
            </a:r>
            <a:r>
              <a:rPr lang="en-US" altLang="zh-CN" sz="3600" i="1" baseline="-25000" dirty="0" err="1">
                <a:solidFill>
                  <a:srgbClr val="C00000"/>
                </a:solidFill>
                <a:latin typeface="Times New Roman" panose="02020603050405020304" pitchFamily="18" charset="0"/>
                <a:cs typeface="Times New Roman" panose="02020603050405020304" pitchFamily="18" charset="0"/>
              </a:rPr>
              <a:t>j</a:t>
            </a:r>
            <a:r>
              <a:rPr lang="en-US" altLang="zh-CN" sz="3600" dirty="0">
                <a:solidFill>
                  <a:srgbClr val="C00000"/>
                </a:solidFill>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，则树堆可以视为</a:t>
            </a:r>
            <a:r>
              <a:rPr lang="zh-CN" altLang="zh-CN" sz="3600" dirty="0">
                <a:solidFill>
                  <a:srgbClr val="C00000"/>
                </a:solidFill>
                <a:latin typeface="Times New Roman" panose="02020603050405020304" pitchFamily="18" charset="0"/>
                <a:cs typeface="Times New Roman" panose="02020603050405020304" pitchFamily="18" charset="0"/>
              </a:rPr>
              <a:t>节点</a:t>
            </a:r>
            <a:r>
              <a:rPr lang="en-US" altLang="zh-CN" sz="3600" i="1" dirty="0">
                <a:solidFill>
                  <a:srgbClr val="C00000"/>
                </a:solidFill>
                <a:latin typeface="Times New Roman" panose="02020603050405020304" pitchFamily="18" charset="0"/>
                <a:cs typeface="Times New Roman" panose="02020603050405020304" pitchFamily="18" charset="0"/>
              </a:rPr>
              <a:t>x</a:t>
            </a:r>
            <a:r>
              <a:rPr lang="en-US" altLang="zh-CN" sz="3600" i="1" baseline="-25000" dirty="0">
                <a:solidFill>
                  <a:srgbClr val="C00000"/>
                </a:solidFill>
                <a:latin typeface="Times New Roman" panose="02020603050405020304" pitchFamily="18" charset="0"/>
                <a:cs typeface="Times New Roman" panose="02020603050405020304" pitchFamily="18" charset="0"/>
              </a:rPr>
              <a:t>i</a:t>
            </a:r>
            <a:r>
              <a:rPr lang="zh-CN" altLang="zh-CN" sz="3600" dirty="0">
                <a:solidFill>
                  <a:srgbClr val="C00000"/>
                </a:solidFill>
                <a:latin typeface="Times New Roman" panose="02020603050405020304" pitchFamily="18" charset="0"/>
                <a:cs typeface="Times New Roman" panose="02020603050405020304" pitchFamily="18" charset="0"/>
              </a:rPr>
              <a:t>在节点</a:t>
            </a:r>
            <a:r>
              <a:rPr lang="en-US" altLang="zh-CN" sz="3600" i="1" dirty="0" err="1">
                <a:solidFill>
                  <a:srgbClr val="C00000"/>
                </a:solidFill>
                <a:latin typeface="Times New Roman" panose="02020603050405020304" pitchFamily="18" charset="0"/>
                <a:cs typeface="Times New Roman" panose="02020603050405020304" pitchFamily="18" charset="0"/>
              </a:rPr>
              <a:t>x</a:t>
            </a:r>
            <a:r>
              <a:rPr lang="en-US" altLang="zh-CN" sz="3600" i="1" baseline="-25000" dirty="0" err="1">
                <a:solidFill>
                  <a:srgbClr val="C00000"/>
                </a:solidFill>
                <a:latin typeface="Times New Roman" panose="02020603050405020304" pitchFamily="18" charset="0"/>
                <a:cs typeface="Times New Roman" panose="02020603050405020304" pitchFamily="18" charset="0"/>
              </a:rPr>
              <a:t>j</a:t>
            </a:r>
            <a:r>
              <a:rPr lang="zh-CN" altLang="zh-CN" sz="3600" dirty="0">
                <a:solidFill>
                  <a:srgbClr val="C00000"/>
                </a:solidFill>
                <a:latin typeface="Times New Roman" panose="02020603050405020304" pitchFamily="18" charset="0"/>
                <a:cs typeface="Times New Roman" panose="02020603050405020304" pitchFamily="18" charset="0"/>
              </a:rPr>
              <a:t>之前</a:t>
            </a:r>
            <a:r>
              <a:rPr lang="zh-CN" altLang="zh-CN" sz="3600" dirty="0">
                <a:latin typeface="Times New Roman" panose="02020603050405020304" pitchFamily="18" charset="0"/>
                <a:cs typeface="Times New Roman" panose="02020603050405020304" pitchFamily="18" charset="0"/>
              </a:rPr>
              <a:t>被插入而形成的二叉搜索树。</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74322"/>
            <a:ext cx="10364451" cy="739832"/>
          </a:xfrm>
        </p:spPr>
        <p:txBody>
          <a:bodyPr>
            <a:normAutofit fontScale="90000"/>
          </a:bodyPr>
          <a:lstStyle/>
          <a:p>
            <a:r>
              <a:rPr lang="zh-CN" altLang="zh-CN" dirty="0"/>
              <a:t>相应二叉搜索树，</a:t>
            </a:r>
            <a:r>
              <a:rPr lang="zh-CN" altLang="zh-CN" dirty="0">
                <a:solidFill>
                  <a:srgbClr val="FF0000"/>
                </a:solidFill>
              </a:rPr>
              <a:t>按照优先级顺序构建的树堆</a:t>
            </a:r>
            <a:endParaRPr lang="zh-CN" altLang="en-US" dirty="0"/>
          </a:p>
        </p:txBody>
      </p:sp>
      <p:sp>
        <p:nvSpPr>
          <p:cNvPr id="3" name="内容占位符 2"/>
          <p:cNvSpPr>
            <a:spLocks noGrp="1"/>
          </p:cNvSpPr>
          <p:nvPr>
            <p:ph sz="quarter" idx="13"/>
          </p:nvPr>
        </p:nvSpPr>
        <p:spPr>
          <a:xfrm>
            <a:off x="490451" y="1197033"/>
            <a:ext cx="11064240" cy="5503025"/>
          </a:xfrm>
        </p:spPr>
        <p:txBody>
          <a:bodyPr>
            <a:normAutofit fontScale="92500"/>
          </a:bodyPr>
          <a:lstStyle/>
          <a:p>
            <a:pPr lvl="0" latinLnBrk="1"/>
            <a:r>
              <a:rPr lang="en-US" altLang="zh-CN" sz="3000" dirty="0">
                <a:solidFill>
                  <a:srgbClr val="C00000"/>
                </a:solidFill>
                <a:latin typeface="Times New Roman" panose="02020603050405020304" pitchFamily="18" charset="0"/>
                <a:cs typeface="Times New Roman" panose="02020603050405020304" pitchFamily="18" charset="0"/>
              </a:rPr>
              <a:t>1</a:t>
            </a:r>
            <a:r>
              <a:rPr lang="zh-CN" altLang="en-US" sz="3000" dirty="0">
                <a:solidFill>
                  <a:srgbClr val="C00000"/>
                </a:solidFill>
                <a:latin typeface="Times New Roman" panose="02020603050405020304" pitchFamily="18" charset="0"/>
                <a:cs typeface="Times New Roman" panose="02020603050405020304" pitchFamily="18" charset="0"/>
              </a:rPr>
              <a:t>、</a:t>
            </a:r>
            <a:r>
              <a:rPr lang="zh-CN" altLang="zh-CN" sz="3000" dirty="0">
                <a:solidFill>
                  <a:srgbClr val="C00000"/>
                </a:solidFill>
                <a:latin typeface="Times New Roman" panose="02020603050405020304" pitchFamily="18" charset="0"/>
                <a:cs typeface="Times New Roman" panose="02020603050405020304" pitchFamily="18" charset="0"/>
              </a:rPr>
              <a:t>树堆的形态不依赖节点的输入顺序</a:t>
            </a:r>
            <a:endParaRPr lang="zh-CN" altLang="zh-CN" sz="3000" dirty="0">
              <a:solidFill>
                <a:srgbClr val="C00000"/>
              </a:solidFill>
              <a:latin typeface="Times New Roman" panose="02020603050405020304" pitchFamily="18" charset="0"/>
              <a:cs typeface="Times New Roman" panose="02020603050405020304" pitchFamily="18" charset="0"/>
            </a:endParaRPr>
          </a:p>
          <a:p>
            <a:pPr latinLnBrk="1"/>
            <a:r>
              <a:rPr lang="zh-CN" altLang="zh-CN" dirty="0">
                <a:solidFill>
                  <a:srgbClr val="C00000"/>
                </a:solidFill>
                <a:latin typeface="Times New Roman" panose="02020603050405020304" pitchFamily="18" charset="0"/>
                <a:cs typeface="Times New Roman" panose="02020603050405020304" pitchFamily="18" charset="0"/>
              </a:rPr>
              <a:t>按照优先级顺序构建的树堆是唯一的</a:t>
            </a:r>
            <a:r>
              <a:rPr lang="zh-CN" altLang="zh-CN" dirty="0">
                <a:latin typeface="Times New Roman" panose="02020603050405020304" pitchFamily="18" charset="0"/>
                <a:cs typeface="Times New Roman" panose="02020603050405020304" pitchFamily="18" charset="0"/>
              </a:rPr>
              <a:t>。树堆的根节点是优先级最高的节点，其左儿子是左子树里优先级最高的节点，右儿子亦然。所以，</a:t>
            </a:r>
            <a:r>
              <a:rPr lang="zh-CN" altLang="zh-CN" b="1" dirty="0">
                <a:solidFill>
                  <a:srgbClr val="00B050"/>
                </a:solidFill>
                <a:latin typeface="Times New Roman" panose="02020603050405020304" pitchFamily="18" charset="0"/>
                <a:cs typeface="Times New Roman" panose="02020603050405020304" pitchFamily="18" charset="0"/>
              </a:rPr>
              <a:t>构造树堆，可以视为先把所有节点按照优先级由高到低排序，然后依次以构造二叉搜索树的算法插入节点</a:t>
            </a:r>
            <a:r>
              <a:rPr lang="zh-CN" altLang="zh-CN" dirty="0">
                <a:latin typeface="Times New Roman" panose="02020603050405020304" pitchFamily="18" charset="0"/>
                <a:cs typeface="Times New Roman" panose="02020603050405020304" pitchFamily="18" charset="0"/>
              </a:rPr>
              <a:t>。所以，当节点的优先级数确定的时候，这棵树堆是唯一的。</a:t>
            </a:r>
            <a:endParaRPr lang="zh-CN" altLang="zh-CN" dirty="0">
              <a:latin typeface="Times New Roman" panose="02020603050405020304" pitchFamily="18" charset="0"/>
              <a:cs typeface="Times New Roman" panose="02020603050405020304" pitchFamily="18" charset="0"/>
            </a:endParaRPr>
          </a:p>
          <a:p>
            <a:pPr latinLnBrk="1"/>
            <a:r>
              <a:rPr lang="en-US" altLang="zh-CN" sz="3000" dirty="0">
                <a:solidFill>
                  <a:srgbClr val="C00000"/>
                </a:solidFill>
                <a:latin typeface="Times New Roman" panose="02020603050405020304" pitchFamily="18" charset="0"/>
                <a:cs typeface="Times New Roman" panose="02020603050405020304" pitchFamily="18" charset="0"/>
              </a:rPr>
              <a:t>2</a:t>
            </a:r>
            <a:r>
              <a:rPr lang="zh-CN" altLang="zh-CN" sz="3000" dirty="0">
                <a:solidFill>
                  <a:srgbClr val="C00000"/>
                </a:solidFill>
                <a:latin typeface="Times New Roman" panose="02020603050405020304" pitchFamily="18" charset="0"/>
                <a:cs typeface="Times New Roman" panose="02020603050405020304" pitchFamily="18" charset="0"/>
              </a:rPr>
              <a:t>、树堆的操作更高效</a:t>
            </a:r>
            <a:endParaRPr lang="zh-CN" altLang="zh-CN" sz="3000" dirty="0">
              <a:solidFill>
                <a:srgbClr val="C00000"/>
              </a:solidFill>
              <a:latin typeface="Times New Roman" panose="02020603050405020304" pitchFamily="18" charset="0"/>
              <a:cs typeface="Times New Roman" panose="02020603050405020304" pitchFamily="18" charset="0"/>
            </a:endParaRPr>
          </a:p>
          <a:p>
            <a:pPr latinLnBrk="1"/>
            <a:r>
              <a:rPr lang="zh-CN" altLang="zh-CN" dirty="0">
                <a:latin typeface="Times New Roman" panose="02020603050405020304" pitchFamily="18" charset="0"/>
                <a:cs typeface="Times New Roman" panose="02020603050405020304" pitchFamily="18" charset="0"/>
              </a:rPr>
              <a:t>基于随机给出的优先级构造的二叉搜索树的期望高度为</a:t>
            </a:r>
            <a:r>
              <a:rPr lang="en-US" altLang="zh-CN" dirty="0">
                <a:latin typeface="Times New Roman" panose="02020603050405020304" pitchFamily="18" charset="0"/>
                <a:cs typeface="Times New Roman" panose="02020603050405020304" pitchFamily="18" charset="0"/>
              </a:rPr>
              <a:t>O(</a:t>
            </a:r>
            <a:r>
              <a:rPr lang="en-US" altLang="zh-CN" dirty="0" err="1">
                <a:latin typeface="Times New Roman" panose="02020603050405020304" pitchFamily="18" charset="0"/>
                <a:cs typeface="Times New Roman" panose="02020603050405020304" pitchFamily="18" charset="0"/>
              </a:rPr>
              <a:t>log</a:t>
            </a:r>
            <a:r>
              <a:rPr lang="en-US" altLang="zh-CN" i="1"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，因而树堆的期望高度亦是</a:t>
            </a:r>
            <a:r>
              <a:rPr lang="en-US" altLang="zh-CN" dirty="0">
                <a:latin typeface="Times New Roman" panose="02020603050405020304" pitchFamily="18" charset="0"/>
                <a:cs typeface="Times New Roman" panose="02020603050405020304" pitchFamily="18" charset="0"/>
              </a:rPr>
              <a:t>O(</a:t>
            </a:r>
            <a:r>
              <a:rPr lang="en-US" altLang="zh-CN" dirty="0" err="1">
                <a:latin typeface="Times New Roman" panose="02020603050405020304" pitchFamily="18" charset="0"/>
                <a:cs typeface="Times New Roman" panose="02020603050405020304" pitchFamily="18" charset="0"/>
              </a:rPr>
              <a:t>log</a:t>
            </a:r>
            <a:r>
              <a:rPr lang="en-US" altLang="zh-CN" i="1"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，这可使二叉搜索树的任何操作变得更加高效。</a:t>
            </a:r>
            <a:endParaRPr lang="zh-CN" altLang="zh-CN" dirty="0">
              <a:latin typeface="Times New Roman" panose="02020603050405020304" pitchFamily="18" charset="0"/>
              <a:cs typeface="Times New Roman" panose="02020603050405020304" pitchFamily="18" charset="0"/>
            </a:endParaRPr>
          </a:p>
          <a:p>
            <a:pPr latinLnBrk="1"/>
            <a:r>
              <a:rPr lang="en-US" altLang="zh-CN" sz="3000" dirty="0">
                <a:solidFill>
                  <a:srgbClr val="C00000"/>
                </a:solidFill>
                <a:latin typeface="Times New Roman" panose="02020603050405020304" pitchFamily="18" charset="0"/>
                <a:cs typeface="Times New Roman" panose="02020603050405020304" pitchFamily="18" charset="0"/>
              </a:rPr>
              <a:t>3</a:t>
            </a:r>
            <a:r>
              <a:rPr lang="zh-CN" altLang="zh-CN" sz="3000" dirty="0">
                <a:solidFill>
                  <a:srgbClr val="C00000"/>
                </a:solidFill>
                <a:latin typeface="Times New Roman" panose="02020603050405020304" pitchFamily="18" charset="0"/>
                <a:cs typeface="Times New Roman" panose="02020603050405020304" pitchFamily="18" charset="0"/>
              </a:rPr>
              <a:t>、树堆的编程比平衡</a:t>
            </a:r>
            <a:r>
              <a:rPr lang="en-US" altLang="zh-CN" sz="3000" dirty="0" err="1">
                <a:solidFill>
                  <a:srgbClr val="C00000"/>
                </a:solidFill>
                <a:latin typeface="Times New Roman" panose="02020603050405020304" pitchFamily="18" charset="0"/>
                <a:cs typeface="Times New Roman" panose="02020603050405020304" pitchFamily="18" charset="0"/>
                <a:hlinkClick r:id="rId1"/>
              </a:rPr>
              <a:t>二叉搜索树</a:t>
            </a:r>
            <a:r>
              <a:rPr lang="zh-CN" altLang="zh-CN" sz="3000" dirty="0">
                <a:solidFill>
                  <a:srgbClr val="C00000"/>
                </a:solidFill>
                <a:latin typeface="Times New Roman" panose="02020603050405020304" pitchFamily="18" charset="0"/>
                <a:cs typeface="Times New Roman" panose="02020603050405020304" pitchFamily="18" charset="0"/>
              </a:rPr>
              <a:t>更简便</a:t>
            </a:r>
            <a:endParaRPr lang="zh-CN" altLang="zh-CN" sz="3000" dirty="0">
              <a:solidFill>
                <a:srgbClr val="C00000"/>
              </a:solidFill>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为了维护堆性质和二叉搜索树的性质，树堆采用旋转操作，但仅需要左旋转和右旋转两种，相应于</a:t>
            </a:r>
            <a:r>
              <a:rPr lang="en-US" altLang="zh-CN" dirty="0" err="1">
                <a:latin typeface="Times New Roman" panose="02020603050405020304" pitchFamily="18" charset="0"/>
                <a:cs typeface="Times New Roman" panose="02020603050405020304" pitchFamily="18" charset="0"/>
              </a:rPr>
              <a:t>AVL</a:t>
            </a:r>
            <a:r>
              <a:rPr lang="zh-CN" altLang="zh-CN" dirty="0">
                <a:latin typeface="Times New Roman" panose="02020603050405020304" pitchFamily="18" charset="0"/>
                <a:cs typeface="Times New Roman" panose="02020603050405020304" pitchFamily="18" charset="0"/>
              </a:rPr>
              <a:t>树、伸展树（在后面论述），树堆的</a:t>
            </a:r>
            <a:r>
              <a:rPr lang="en-US" altLang="zh-CN" dirty="0" err="1">
                <a:latin typeface="Times New Roman" panose="02020603050405020304" pitchFamily="18" charset="0"/>
                <a:cs typeface="Times New Roman" panose="02020603050405020304" pitchFamily="18" charset="0"/>
                <a:hlinkClick r:id="rId2"/>
              </a:rPr>
              <a:t>编程</a:t>
            </a:r>
            <a:r>
              <a:rPr lang="zh-CN" altLang="zh-CN" dirty="0">
                <a:latin typeface="Times New Roman" panose="02020603050405020304" pitchFamily="18" charset="0"/>
                <a:cs typeface="Times New Roman" panose="02020603050405020304" pitchFamily="18" charset="0"/>
              </a:rPr>
              <a:t>要简单很多，这正是树堆的特色之一。</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4911"/>
          </a:xfrm>
        </p:spPr>
        <p:txBody>
          <a:bodyPr/>
          <a:lstStyle/>
          <a:p>
            <a:r>
              <a:rPr lang="zh-CN" altLang="en-US" dirty="0">
                <a:solidFill>
                  <a:srgbClr val="FF0000"/>
                </a:solidFill>
              </a:rPr>
              <a:t>主办单位、承办单位</a:t>
            </a:r>
            <a:endParaRPr lang="zh-CN" altLang="en-US" dirty="0">
              <a:solidFill>
                <a:srgbClr val="FF0000"/>
              </a:solidFill>
            </a:endParaRPr>
          </a:p>
        </p:txBody>
      </p:sp>
      <p:sp>
        <p:nvSpPr>
          <p:cNvPr id="3" name="内容占位符 2"/>
          <p:cNvSpPr>
            <a:spLocks noGrp="1"/>
          </p:cNvSpPr>
          <p:nvPr>
            <p:ph idx="1"/>
          </p:nvPr>
        </p:nvSpPr>
        <p:spPr>
          <a:xfrm>
            <a:off x="315885" y="1537856"/>
            <a:ext cx="11238806" cy="5045824"/>
          </a:xfrm>
        </p:spPr>
        <p:txBody>
          <a:bodyPr/>
          <a:lstStyle/>
          <a:p>
            <a:r>
              <a:rPr lang="zh-CN" altLang="zh-CN" dirty="0"/>
              <a:t>教育部</a:t>
            </a:r>
            <a:r>
              <a:rPr lang="en-US" altLang="zh-CN" dirty="0"/>
              <a:t>-</a:t>
            </a:r>
            <a:r>
              <a:rPr lang="zh-CN" altLang="zh-CN" dirty="0"/>
              <a:t>华为“智能基座”程序设计课程虚拟教研室（东北大学主持）</a:t>
            </a:r>
            <a:endParaRPr lang="zh-CN" altLang="zh-CN" dirty="0"/>
          </a:p>
          <a:p>
            <a:r>
              <a:rPr lang="zh-CN" altLang="zh-CN" dirty="0"/>
              <a:t>教育部</a:t>
            </a:r>
            <a:r>
              <a:rPr lang="en-US" altLang="zh-CN" dirty="0"/>
              <a:t>-</a:t>
            </a:r>
            <a:r>
              <a:rPr lang="zh-CN" altLang="zh-CN" dirty="0"/>
              <a:t>华为“智能基座”程序设计课程虚拟教研室（电子科大主持）</a:t>
            </a:r>
            <a:endParaRPr lang="zh-CN" altLang="zh-CN" dirty="0"/>
          </a:p>
          <a:p>
            <a:r>
              <a:rPr lang="zh-CN" altLang="zh-CN" dirty="0"/>
              <a:t>教育部</a:t>
            </a:r>
            <a:r>
              <a:rPr lang="en-US" altLang="zh-CN" dirty="0"/>
              <a:t>-</a:t>
            </a:r>
            <a:r>
              <a:rPr lang="zh-CN" altLang="zh-CN" dirty="0"/>
              <a:t>华为“智能基座”鲲鹏计算机系统能力</a:t>
            </a:r>
            <a:r>
              <a:rPr lang="zh-CN" altLang="en-US" dirty="0"/>
              <a:t>培养课程群</a:t>
            </a:r>
            <a:r>
              <a:rPr lang="zh-CN" altLang="zh-CN" dirty="0"/>
              <a:t>虚拟教研室（湖南大学主持）</a:t>
            </a:r>
            <a:endParaRPr lang="zh-CN" altLang="zh-CN" dirty="0"/>
          </a:p>
          <a:p>
            <a:r>
              <a:rPr lang="zh-CN" altLang="zh-CN" dirty="0"/>
              <a:t>教育部</a:t>
            </a:r>
            <a:r>
              <a:rPr lang="en-US" altLang="zh-CN" dirty="0"/>
              <a:t>-</a:t>
            </a:r>
            <a:r>
              <a:rPr lang="zh-CN" altLang="zh-CN" dirty="0"/>
              <a:t>华为“智能基座”软件工程课程群虚拟教研室（厦门大学主持）</a:t>
            </a:r>
            <a:endParaRPr lang="en-US" altLang="zh-CN" dirty="0"/>
          </a:p>
          <a:p>
            <a:r>
              <a:rPr lang="zh-CN" altLang="en-US" dirty="0"/>
              <a:t>头歌教学研究中心</a:t>
            </a:r>
            <a:endParaRPr lang="en-US" altLang="zh-CN" dirty="0"/>
          </a:p>
          <a:p>
            <a:r>
              <a:rPr lang="en-US" altLang="zh-CN" dirty="0"/>
              <a:t>ICPC</a:t>
            </a:r>
            <a:r>
              <a:rPr lang="zh-CN" altLang="en-US" dirty="0"/>
              <a:t>训练联盟</a:t>
            </a:r>
            <a:endParaRPr lang="en-US" altLang="zh-CN" dirty="0"/>
          </a:p>
          <a:p>
            <a:r>
              <a:rPr lang="zh-CN" altLang="en-US" dirty="0"/>
              <a:t>泉州信息工程学院</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67526" y="3940233"/>
            <a:ext cx="2786274" cy="2552642"/>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923189"/>
            <a:ext cx="2471526" cy="256968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6380"/>
            <a:ext cx="10515600" cy="532014"/>
          </a:xfrm>
        </p:spPr>
        <p:txBody>
          <a:bodyPr>
            <a:normAutofit fontScale="90000"/>
          </a:bodyPr>
          <a:lstStyle/>
          <a:p>
            <a:endParaRPr lang="zh-CN" altLang="en-US" dirty="0"/>
          </a:p>
        </p:txBody>
      </p:sp>
      <p:sp>
        <p:nvSpPr>
          <p:cNvPr id="3" name="内容占位符 2"/>
          <p:cNvSpPr>
            <a:spLocks noGrp="1"/>
          </p:cNvSpPr>
          <p:nvPr>
            <p:ph sz="quarter" idx="13"/>
          </p:nvPr>
        </p:nvSpPr>
        <p:spPr>
          <a:xfrm>
            <a:off x="913774" y="864524"/>
            <a:ext cx="10363826" cy="5411585"/>
          </a:xfrm>
        </p:spPr>
        <p:txBody>
          <a:bodyPr>
            <a:normAutofit/>
          </a:bodyPr>
          <a:lstStyle/>
          <a:p>
            <a:r>
              <a:rPr lang="zh-CN" altLang="zh-CN" sz="3200" dirty="0"/>
              <a:t>以</a:t>
            </a:r>
            <a:r>
              <a:rPr lang="zh-CN" altLang="zh-CN" sz="3200" dirty="0">
                <a:solidFill>
                  <a:srgbClr val="C00000"/>
                </a:solidFill>
              </a:rPr>
              <a:t>小根堆</a:t>
            </a:r>
            <a:r>
              <a:rPr lang="zh-CN" altLang="zh-CN" sz="3200" dirty="0"/>
              <a:t>为例，</a:t>
            </a:r>
            <a:endParaRPr lang="en-US" altLang="zh-CN" sz="3200" dirty="0"/>
          </a:p>
          <a:p>
            <a:pPr lvl="1"/>
            <a:r>
              <a:rPr lang="zh-CN" altLang="zh-CN" sz="3200" dirty="0"/>
              <a:t>当节点</a:t>
            </a:r>
            <a:r>
              <a:rPr lang="en-US" altLang="zh-CN" sz="3200" dirty="0"/>
              <a:t>X</a:t>
            </a:r>
            <a:r>
              <a:rPr lang="zh-CN" altLang="zh-CN" sz="3200" dirty="0"/>
              <a:t>的优先级数小于节点</a:t>
            </a:r>
            <a:r>
              <a:rPr lang="en-US" altLang="zh-CN" sz="3200" dirty="0"/>
              <a:t>Y</a:t>
            </a:r>
            <a:r>
              <a:rPr lang="zh-CN" altLang="zh-CN" sz="3200" dirty="0"/>
              <a:t>的优先级数时，</a:t>
            </a:r>
            <a:r>
              <a:rPr lang="zh-CN" altLang="zh-CN" sz="3200" dirty="0">
                <a:solidFill>
                  <a:srgbClr val="C00000"/>
                </a:solidFill>
              </a:rPr>
              <a:t>右旋转</a:t>
            </a:r>
            <a:r>
              <a:rPr lang="zh-CN" altLang="zh-CN" sz="3200" dirty="0"/>
              <a:t>；</a:t>
            </a:r>
            <a:endParaRPr lang="en-US" altLang="zh-CN" sz="3200" dirty="0"/>
          </a:p>
          <a:p>
            <a:pPr lvl="1"/>
            <a:r>
              <a:rPr lang="zh-CN" altLang="zh-CN" sz="3200" dirty="0"/>
              <a:t>当节点</a:t>
            </a:r>
            <a:r>
              <a:rPr lang="en-US" altLang="zh-CN" sz="3200" dirty="0"/>
              <a:t>Y</a:t>
            </a:r>
            <a:r>
              <a:rPr lang="zh-CN" altLang="zh-CN" sz="3200" dirty="0"/>
              <a:t>的优先级数小于节点</a:t>
            </a:r>
            <a:r>
              <a:rPr lang="en-US" altLang="zh-CN" sz="3200" dirty="0"/>
              <a:t>X</a:t>
            </a:r>
            <a:r>
              <a:rPr lang="zh-CN" altLang="zh-CN" sz="3200" dirty="0"/>
              <a:t>的优先级数时，</a:t>
            </a:r>
            <a:r>
              <a:rPr lang="zh-CN" altLang="zh-CN" sz="3200" dirty="0">
                <a:solidFill>
                  <a:srgbClr val="C00000"/>
                </a:solidFill>
              </a:rPr>
              <a:t>左旋转</a:t>
            </a:r>
            <a:r>
              <a:rPr lang="zh-CN" altLang="zh-CN" sz="3200" dirty="0"/>
              <a:t>；</a:t>
            </a:r>
            <a:endParaRPr lang="en-US" altLang="zh-CN" sz="3200" dirty="0"/>
          </a:p>
          <a:p>
            <a:pPr lvl="1"/>
            <a:r>
              <a:rPr lang="zh-CN" altLang="zh-CN" sz="3200" dirty="0"/>
              <a:t>左、右旋转如图所示。</a:t>
            </a:r>
            <a:endParaRPr lang="zh-CN" altLang="en-US" sz="32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34575" y="3087633"/>
            <a:ext cx="6230356" cy="318847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1193"/>
            <a:ext cx="10515600" cy="931025"/>
          </a:xfrm>
        </p:spPr>
        <p:txBody>
          <a:bodyPr/>
          <a:lstStyle/>
          <a:p>
            <a:r>
              <a:rPr lang="zh-CN" altLang="zh-C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左旋转</a:t>
            </a:r>
            <a:endParaRPr lang="zh-CN"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3"/>
          </p:nvPr>
        </p:nvSpPr>
        <p:spPr>
          <a:xfrm>
            <a:off x="913774" y="1338349"/>
            <a:ext cx="10363826" cy="5245331"/>
          </a:xfrm>
        </p:spPr>
        <p:txBody>
          <a:bodyPr/>
          <a:lstStyle/>
          <a:p>
            <a:pPr latinLnBrk="1"/>
            <a:r>
              <a:rPr lang="en-US" altLang="zh-CN" sz="3200" dirty="0">
                <a:latin typeface="Times New Roman" panose="02020603050405020304" pitchFamily="18" charset="0"/>
                <a:cs typeface="Times New Roman" panose="02020603050405020304" pitchFamily="18" charset="0"/>
              </a:rPr>
              <a:t>void </a:t>
            </a:r>
            <a:r>
              <a:rPr lang="en-US" altLang="zh-CN" sz="3200" i="1" dirty="0" err="1">
                <a:latin typeface="Times New Roman" panose="02020603050405020304" pitchFamily="18" charset="0"/>
                <a:cs typeface="Times New Roman" panose="02020603050405020304" pitchFamily="18" charset="0"/>
              </a:rPr>
              <a:t>rotate_left</a:t>
            </a:r>
            <a:r>
              <a:rPr lang="en-US" altLang="zh-CN" sz="3200" dirty="0">
                <a:latin typeface="Times New Roman" panose="02020603050405020304" pitchFamily="18" charset="0"/>
                <a:cs typeface="Times New Roman" panose="02020603050405020304" pitchFamily="18" charset="0"/>
              </a:rPr>
              <a:t>(Node* &amp;</a:t>
            </a:r>
            <a:r>
              <a:rPr lang="en-US" altLang="zh-CN" sz="3200" i="1" dirty="0">
                <a:latin typeface="Times New Roman" panose="02020603050405020304" pitchFamily="18" charset="0"/>
                <a:cs typeface="Times New Roman" panose="02020603050405020304" pitchFamily="18" charset="0"/>
              </a:rPr>
              <a:t>node</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Node* </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 </a:t>
            </a:r>
            <a:r>
              <a:rPr lang="en-US" altLang="zh-CN" sz="3200" i="1" dirty="0">
                <a:latin typeface="Times New Roman" panose="02020603050405020304" pitchFamily="18" charset="0"/>
                <a:cs typeface="Times New Roman" panose="02020603050405020304" pitchFamily="18" charset="0"/>
              </a:rPr>
              <a:t>node-&gt;right</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node-&gt;right = x-&gt;left</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x-&gt;left =node</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node = x</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endParaRPr lang="en-US" altLang="zh-CN" sz="3200"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3200" i="1" dirty="0">
                <a:solidFill>
                  <a:srgbClr val="C00000"/>
                </a:solidFill>
                <a:latin typeface="Times New Roman" panose="02020603050405020304" pitchFamily="18" charset="0"/>
                <a:cs typeface="Times New Roman" panose="02020603050405020304" pitchFamily="18" charset="0"/>
              </a:rPr>
              <a:t>node</a:t>
            </a:r>
            <a:r>
              <a:rPr lang="zh-CN" altLang="zh-CN" sz="3200" dirty="0">
                <a:solidFill>
                  <a:srgbClr val="C00000"/>
                </a:solidFill>
                <a:latin typeface="Times New Roman" panose="02020603050405020304" pitchFamily="18" charset="0"/>
                <a:cs typeface="Times New Roman" panose="02020603050405020304" pitchFamily="18" charset="0"/>
              </a:rPr>
              <a:t>为当前子树根节点</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rPr>
              <a:t>右旋转</a:t>
            </a:r>
            <a:endParaRPr lang="zh-CN" altLang="en-US" dirty="0">
              <a:solidFill>
                <a:srgbClr val="C00000"/>
              </a:solidFill>
            </a:endParaRPr>
          </a:p>
        </p:txBody>
      </p:sp>
      <p:sp>
        <p:nvSpPr>
          <p:cNvPr id="3" name="内容占位符 2"/>
          <p:cNvSpPr>
            <a:spLocks noGrp="1"/>
          </p:cNvSpPr>
          <p:nvPr>
            <p:ph sz="quarter" idx="13"/>
          </p:nvPr>
        </p:nvSpPr>
        <p:spPr>
          <a:xfrm>
            <a:off x="913774" y="1853738"/>
            <a:ext cx="10363826" cy="4497186"/>
          </a:xfrm>
        </p:spPr>
        <p:txBody>
          <a:bodyPr>
            <a:normAutofit/>
          </a:bodyPr>
          <a:lstStyle/>
          <a:p>
            <a:pPr latinLnBrk="1"/>
            <a:r>
              <a:rPr lang="en-US" altLang="zh-CN" sz="3200" dirty="0">
                <a:latin typeface="Times New Roman" panose="02020603050405020304" pitchFamily="18" charset="0"/>
                <a:cs typeface="Times New Roman" panose="02020603050405020304" pitchFamily="18" charset="0"/>
              </a:rPr>
              <a:t>void </a:t>
            </a:r>
            <a:r>
              <a:rPr lang="en-US" altLang="zh-CN" sz="3200" i="1" dirty="0" err="1">
                <a:latin typeface="Times New Roman" panose="02020603050405020304" pitchFamily="18" charset="0"/>
                <a:cs typeface="Times New Roman" panose="02020603050405020304" pitchFamily="18" charset="0"/>
              </a:rPr>
              <a:t>rotate_right</a:t>
            </a:r>
            <a:r>
              <a:rPr lang="en-US" altLang="zh-CN" sz="3200" dirty="0">
                <a:latin typeface="Times New Roman" panose="02020603050405020304" pitchFamily="18" charset="0"/>
                <a:cs typeface="Times New Roman" panose="02020603050405020304" pitchFamily="18" charset="0"/>
              </a:rPr>
              <a:t>(Node* &amp;</a:t>
            </a:r>
            <a:r>
              <a:rPr lang="en-US" altLang="zh-CN" sz="3200" i="1" dirty="0">
                <a:latin typeface="Times New Roman" panose="02020603050405020304" pitchFamily="18" charset="0"/>
                <a:cs typeface="Times New Roman" panose="02020603050405020304" pitchFamily="18" charset="0"/>
              </a:rPr>
              <a:t>node</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Node* </a:t>
            </a:r>
            <a:r>
              <a:rPr lang="en-US" altLang="zh-CN" sz="3200" i="1" dirty="0">
                <a:latin typeface="Times New Roman" panose="02020603050405020304" pitchFamily="18" charset="0"/>
                <a:cs typeface="Times New Roman" panose="02020603050405020304" pitchFamily="18" charset="0"/>
              </a:rPr>
              <a:t>x = node-&gt;left</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          node-&gt;left = x-&gt;right</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x-&gt;right = node</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pPr latinLnBrk="1"/>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node = x</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rPr>
              <a:t>树堆</a:t>
            </a:r>
            <a:r>
              <a:rPr lang="zh-CN" altLang="en-US" dirty="0">
                <a:solidFill>
                  <a:srgbClr val="C00000"/>
                </a:solidFill>
              </a:rPr>
              <a:t>的</a:t>
            </a:r>
            <a:r>
              <a:rPr lang="zh-CN" altLang="zh-CN" dirty="0">
                <a:solidFill>
                  <a:srgbClr val="C00000"/>
                </a:solidFill>
              </a:rPr>
              <a:t>五种基本操作</a:t>
            </a:r>
            <a:r>
              <a:rPr lang="zh-CN" altLang="en-US" dirty="0">
                <a:solidFill>
                  <a:srgbClr val="C00000"/>
                </a:solidFill>
              </a:rPr>
              <a:t>：查找</a:t>
            </a:r>
            <a:endParaRPr lang="zh-CN" altLang="en-US" dirty="0">
              <a:solidFill>
                <a:srgbClr val="C00000"/>
              </a:solidFill>
            </a:endParaRPr>
          </a:p>
        </p:txBody>
      </p:sp>
      <p:sp>
        <p:nvSpPr>
          <p:cNvPr id="3" name="内容占位符 2"/>
          <p:cNvSpPr>
            <a:spLocks noGrp="1"/>
          </p:cNvSpPr>
          <p:nvPr>
            <p:ph sz="quarter" idx="13"/>
          </p:nvPr>
        </p:nvSpPr>
        <p:spPr>
          <a:xfrm>
            <a:off x="913774" y="1604356"/>
            <a:ext cx="10363826" cy="4821382"/>
          </a:xfrm>
        </p:spPr>
        <p:txBody>
          <a:bodyPr>
            <a:normAutofit/>
          </a:bodyPr>
          <a:lstStyle/>
          <a:p>
            <a:pPr latinLnBrk="1"/>
            <a:r>
              <a:rPr lang="zh-CN" altLang="zh-CN" sz="3600" dirty="0">
                <a:solidFill>
                  <a:srgbClr val="C00000"/>
                </a:solidFill>
              </a:rPr>
              <a:t>分离</a:t>
            </a:r>
            <a:r>
              <a:rPr lang="zh-CN" altLang="en-US" sz="3600" dirty="0"/>
              <a:t>、</a:t>
            </a:r>
            <a:r>
              <a:rPr lang="zh-CN" altLang="zh-CN" sz="3600" dirty="0">
                <a:solidFill>
                  <a:srgbClr val="C00000"/>
                </a:solidFill>
              </a:rPr>
              <a:t>合并</a:t>
            </a:r>
            <a:r>
              <a:rPr lang="zh-CN" altLang="en-US" sz="3600" dirty="0"/>
              <a:t>：</a:t>
            </a:r>
            <a:r>
              <a:rPr lang="zh-CN" altLang="zh-CN" sz="3600" dirty="0"/>
              <a:t>最为重要</a:t>
            </a:r>
            <a:r>
              <a:rPr lang="zh-CN" altLang="en-US" sz="3600" dirty="0"/>
              <a:t>，</a:t>
            </a:r>
            <a:r>
              <a:rPr lang="zh-CN" altLang="zh-CN" sz="3600" dirty="0"/>
              <a:t>树堆的许多操作在这两种操作的基础</a:t>
            </a:r>
            <a:r>
              <a:rPr lang="zh-CN" altLang="zh-CN" sz="3600" dirty="0">
                <a:latin typeface="Times New Roman" panose="02020603050405020304" pitchFamily="18" charset="0"/>
                <a:cs typeface="Times New Roman" panose="02020603050405020304" pitchFamily="18" charset="0"/>
              </a:rPr>
              <a:t>上展开</a:t>
            </a:r>
            <a:endParaRPr lang="zh-CN" altLang="zh-CN" sz="3600" dirty="0">
              <a:latin typeface="Times New Roman" panose="02020603050405020304" pitchFamily="18" charset="0"/>
              <a:cs typeface="Times New Roman" panose="02020603050405020304" pitchFamily="18" charset="0"/>
            </a:endParaRPr>
          </a:p>
          <a:p>
            <a:pPr latinLnBrk="1"/>
            <a:r>
              <a:rPr lang="zh-CN" altLang="zh-CN" sz="3600" b="1" dirty="0">
                <a:solidFill>
                  <a:srgbClr val="C00000"/>
                </a:solidFill>
                <a:latin typeface="Times New Roman" panose="02020603050405020304" pitchFamily="18" charset="0"/>
                <a:cs typeface="Times New Roman" panose="02020603050405020304" pitchFamily="18" charset="0"/>
              </a:rPr>
              <a:t>（</a:t>
            </a:r>
            <a:r>
              <a:rPr lang="en-US" altLang="zh-CN" sz="3600" b="1" dirty="0">
                <a:solidFill>
                  <a:srgbClr val="C00000"/>
                </a:solidFill>
                <a:latin typeface="Times New Roman" panose="02020603050405020304" pitchFamily="18" charset="0"/>
                <a:cs typeface="Times New Roman" panose="02020603050405020304" pitchFamily="18" charset="0"/>
              </a:rPr>
              <a:t>1</a:t>
            </a:r>
            <a:r>
              <a:rPr lang="zh-CN" altLang="zh-CN" sz="3600" b="1" dirty="0">
                <a:solidFill>
                  <a:srgbClr val="C00000"/>
                </a:solidFill>
                <a:latin typeface="Times New Roman" panose="02020603050405020304" pitchFamily="18" charset="0"/>
                <a:cs typeface="Times New Roman" panose="02020603050405020304" pitchFamily="18" charset="0"/>
              </a:rPr>
              <a:t>）查找</a:t>
            </a:r>
            <a:endParaRPr lang="zh-CN" altLang="zh-CN" sz="3600" dirty="0">
              <a:solidFill>
                <a:srgbClr val="C00000"/>
              </a:solidFill>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与一般的二叉搜索树查找一样。</a:t>
            </a:r>
            <a:endParaRPr lang="en-US" altLang="zh-CN" sz="3600" dirty="0">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由于树堆的</a:t>
            </a:r>
            <a:r>
              <a:rPr lang="en-US" altLang="zh-CN" sz="3600" dirty="0" err="1">
                <a:latin typeface="Times New Roman" panose="02020603050405020304" pitchFamily="18" charset="0"/>
                <a:cs typeface="Times New Roman" panose="02020603050405020304" pitchFamily="18" charset="0"/>
                <a:hlinkClick r:id="rId1"/>
              </a:rPr>
              <a:t>随机</a:t>
            </a:r>
            <a:r>
              <a:rPr lang="zh-CN" altLang="zh-CN" sz="3600" dirty="0">
                <a:latin typeface="Times New Roman" panose="02020603050405020304" pitchFamily="18" charset="0"/>
                <a:cs typeface="Times New Roman" panose="02020603050405020304" pitchFamily="18" charset="0"/>
              </a:rPr>
              <a:t>化结构，在树堆中查找的期望复杂度是</a:t>
            </a:r>
            <a:r>
              <a:rPr lang="en-US" altLang="zh-CN" sz="3600" dirty="0">
                <a:latin typeface="Times New Roman" panose="02020603050405020304" pitchFamily="18" charset="0"/>
                <a:cs typeface="Times New Roman" panose="02020603050405020304" pitchFamily="18" charset="0"/>
              </a:rPr>
              <a:t>O(log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树堆</a:t>
            </a:r>
            <a:r>
              <a:rPr lang="zh-CN" altLang="en-US" b="1" dirty="0">
                <a:solidFill>
                  <a:srgbClr val="C00000"/>
                </a:solidFill>
              </a:rPr>
              <a:t>的</a:t>
            </a:r>
            <a:r>
              <a:rPr lang="zh-CN" altLang="zh-CN" b="1" dirty="0">
                <a:solidFill>
                  <a:srgbClr val="C00000"/>
                </a:solidFill>
              </a:rPr>
              <a:t>五种基本操作</a:t>
            </a:r>
            <a:r>
              <a:rPr lang="zh-CN" altLang="en-US" b="1" dirty="0">
                <a:solidFill>
                  <a:srgbClr val="C00000"/>
                </a:solidFill>
              </a:rPr>
              <a:t>：</a:t>
            </a:r>
            <a:r>
              <a:rPr lang="zh-CN" altLang="zh-CN" b="1" dirty="0">
                <a:solidFill>
                  <a:srgbClr val="C00000"/>
                </a:solidFill>
                <a:latin typeface="Times New Roman" panose="02020603050405020304" pitchFamily="18" charset="0"/>
                <a:cs typeface="Times New Roman" panose="02020603050405020304" pitchFamily="18" charset="0"/>
              </a:rPr>
              <a:t>插入</a:t>
            </a:r>
            <a:endParaRPr lang="zh-CN" altLang="en-US" dirty="0"/>
          </a:p>
        </p:txBody>
      </p:sp>
      <p:sp>
        <p:nvSpPr>
          <p:cNvPr id="3" name="内容占位符 2"/>
          <p:cNvSpPr>
            <a:spLocks noGrp="1"/>
          </p:cNvSpPr>
          <p:nvPr>
            <p:ph sz="quarter" idx="13"/>
          </p:nvPr>
        </p:nvSpPr>
        <p:spPr>
          <a:xfrm>
            <a:off x="631767" y="2086496"/>
            <a:ext cx="10645833" cy="4106486"/>
          </a:xfrm>
        </p:spPr>
        <p:txBody>
          <a:bodyPr/>
          <a:lstStyle/>
          <a:p>
            <a:pPr latinLnBrk="1"/>
            <a:r>
              <a:rPr lang="zh-CN" altLang="zh-CN" sz="4000" b="1" dirty="0">
                <a:solidFill>
                  <a:srgbClr val="C00000"/>
                </a:solidFill>
                <a:latin typeface="Times New Roman" panose="02020603050405020304" pitchFamily="18" charset="0"/>
                <a:cs typeface="Times New Roman" panose="02020603050405020304" pitchFamily="18" charset="0"/>
              </a:rPr>
              <a:t>（</a:t>
            </a:r>
            <a:r>
              <a:rPr lang="en-US" altLang="zh-CN" sz="4000" b="1" dirty="0">
                <a:solidFill>
                  <a:srgbClr val="C00000"/>
                </a:solidFill>
                <a:latin typeface="Times New Roman" panose="02020603050405020304" pitchFamily="18" charset="0"/>
                <a:cs typeface="Times New Roman" panose="02020603050405020304" pitchFamily="18" charset="0"/>
              </a:rPr>
              <a:t>2</a:t>
            </a:r>
            <a:r>
              <a:rPr lang="zh-CN" altLang="zh-CN" sz="4000" b="1" dirty="0">
                <a:solidFill>
                  <a:srgbClr val="C00000"/>
                </a:solidFill>
                <a:latin typeface="Times New Roman" panose="02020603050405020304" pitchFamily="18" charset="0"/>
                <a:cs typeface="Times New Roman" panose="02020603050405020304" pitchFamily="18" charset="0"/>
              </a:rPr>
              <a:t>）插入</a:t>
            </a:r>
            <a:endParaRPr lang="zh-CN" altLang="zh-CN" sz="4000" dirty="0">
              <a:solidFill>
                <a:srgbClr val="C00000"/>
              </a:solidFill>
              <a:latin typeface="Times New Roman" panose="02020603050405020304" pitchFamily="18" charset="0"/>
              <a:cs typeface="Times New Roman" panose="02020603050405020304" pitchFamily="18" charset="0"/>
            </a:endParaRPr>
          </a:p>
          <a:p>
            <a:pPr lvl="1"/>
            <a:r>
              <a:rPr lang="zh-CN" altLang="zh-CN" sz="4000" dirty="0">
                <a:latin typeface="Times New Roman" panose="02020603050405020304" pitchFamily="18" charset="0"/>
                <a:cs typeface="Times New Roman" panose="02020603050405020304" pitchFamily="18" charset="0"/>
              </a:rPr>
              <a:t>首先，和二叉搜索树的插入一样，先把要插入的元素插入树堆，成为树堆的一个叶节点</a:t>
            </a:r>
            <a:r>
              <a:rPr lang="zh-CN" altLang="en-US" sz="4000" dirty="0">
                <a:latin typeface="Times New Roman" panose="02020603050405020304" pitchFamily="18" charset="0"/>
                <a:cs typeface="Times New Roman" panose="02020603050405020304" pitchFamily="18" charset="0"/>
              </a:rPr>
              <a:t>；</a:t>
            </a:r>
            <a:endParaRPr lang="en-US" altLang="zh-CN" sz="4000" dirty="0">
              <a:latin typeface="Times New Roman" panose="02020603050405020304" pitchFamily="18" charset="0"/>
              <a:cs typeface="Times New Roman" panose="02020603050405020304" pitchFamily="18" charset="0"/>
            </a:endParaRPr>
          </a:p>
          <a:p>
            <a:pPr lvl="1"/>
            <a:r>
              <a:rPr lang="zh-CN" altLang="zh-CN" sz="4000" dirty="0">
                <a:latin typeface="Times New Roman" panose="02020603050405020304" pitchFamily="18" charset="0"/>
                <a:cs typeface="Times New Roman" panose="02020603050405020304" pitchFamily="18" charset="0"/>
              </a:rPr>
              <a:t>然后，通过旋转来维护堆的性质。</a:t>
            </a:r>
            <a:endParaRPr lang="zh-CN" altLang="en-US" sz="4000"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7030A0"/>
                </a:solidFill>
              </a:rPr>
              <a:t>树堆中插入关键字为</a:t>
            </a:r>
            <a:r>
              <a:rPr lang="en-US" altLang="zh-CN" b="1" dirty="0">
                <a:solidFill>
                  <a:srgbClr val="7030A0"/>
                </a:solidFill>
              </a:rPr>
              <a:t>D</a:t>
            </a:r>
            <a:r>
              <a:rPr lang="zh-CN" altLang="zh-CN" b="1" dirty="0">
                <a:solidFill>
                  <a:srgbClr val="7030A0"/>
                </a:solidFill>
              </a:rPr>
              <a:t>，优先级为</a:t>
            </a:r>
            <a:r>
              <a:rPr lang="en-US" altLang="zh-CN" b="1" dirty="0">
                <a:solidFill>
                  <a:srgbClr val="7030A0"/>
                </a:solidFill>
              </a:rPr>
              <a:t>9</a:t>
            </a:r>
            <a:r>
              <a:rPr lang="zh-CN" altLang="zh-CN" b="1" dirty="0">
                <a:solidFill>
                  <a:srgbClr val="7030A0"/>
                </a:solidFill>
              </a:rPr>
              <a:t>的节点</a:t>
            </a:r>
            <a:endParaRPr lang="zh-CN" altLang="en-US" b="1" dirty="0">
              <a:solidFill>
                <a:srgbClr val="7030A0"/>
              </a:solidFill>
            </a:endParaRPr>
          </a:p>
        </p:txBody>
      </p:sp>
      <p:pic>
        <p:nvPicPr>
          <p:cNvPr id="5" name="内容占位符 4"/>
          <p:cNvPicPr>
            <a:picLocks noGrp="1" noChangeAspect="1"/>
          </p:cNvPicPr>
          <p:nvPr>
            <p:ph sz="quarter" idx="13"/>
          </p:nvPr>
        </p:nvPicPr>
        <p:blipFill>
          <a:blip r:embed="rId1">
            <a:extLst>
              <a:ext uri="{28A0092B-C50C-407E-A947-70E740481C1C}">
                <a14:useLocalDpi xmlns:a14="http://schemas.microsoft.com/office/drawing/2010/main" val="0"/>
              </a:ext>
            </a:extLst>
          </a:blip>
          <a:stretch>
            <a:fillRect/>
          </a:stretch>
        </p:blipFill>
        <p:spPr>
          <a:xfrm>
            <a:off x="432263" y="1544104"/>
            <a:ext cx="11072552" cy="5027761"/>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插入过程实现</a:t>
            </a:r>
            <a:endParaRPr lang="zh-CN" altLang="en-US" dirty="0"/>
          </a:p>
        </p:txBody>
      </p:sp>
      <p:sp>
        <p:nvSpPr>
          <p:cNvPr id="3" name="内容占位符 2"/>
          <p:cNvSpPr>
            <a:spLocks noGrp="1"/>
          </p:cNvSpPr>
          <p:nvPr>
            <p:ph sz="quarter" idx="13"/>
          </p:nvPr>
        </p:nvSpPr>
        <p:spPr>
          <a:xfrm>
            <a:off x="913774" y="1870364"/>
            <a:ext cx="10363826" cy="4505498"/>
          </a:xfrm>
        </p:spPr>
        <p:txBody>
          <a:bodyPr/>
          <a:lstStyle/>
          <a:p>
            <a:r>
              <a:rPr lang="zh-CN" altLang="en-US" dirty="0">
                <a:solidFill>
                  <a:srgbClr val="7030A0"/>
                </a:solidFill>
              </a:rPr>
              <a:t>程序段展示</a:t>
            </a:r>
            <a:endParaRPr lang="zh-CN" altLang="en-US" dirty="0">
              <a:solidFill>
                <a:srgbClr val="7030A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4567"/>
            <a:ext cx="10515600" cy="1047404"/>
          </a:xfrm>
        </p:spPr>
        <p:txBody>
          <a:bodyPr>
            <a:normAutofit/>
          </a:bodyPr>
          <a:lstStyle/>
          <a:p>
            <a:r>
              <a:rPr lang="zh-CN" altLang="zh-CN" b="1" dirty="0">
                <a:solidFill>
                  <a:srgbClr val="C00000"/>
                </a:solidFill>
              </a:rPr>
              <a:t>树堆</a:t>
            </a:r>
            <a:r>
              <a:rPr lang="zh-CN" altLang="en-US" b="1" dirty="0">
                <a:solidFill>
                  <a:srgbClr val="C00000"/>
                </a:solidFill>
              </a:rPr>
              <a:t>的</a:t>
            </a:r>
            <a:r>
              <a:rPr lang="zh-CN" altLang="zh-CN" b="1" dirty="0">
                <a:solidFill>
                  <a:srgbClr val="C00000"/>
                </a:solidFill>
              </a:rPr>
              <a:t>五种基本操作</a:t>
            </a:r>
            <a:r>
              <a:rPr lang="zh-CN" altLang="en-US" b="1" dirty="0">
                <a:solidFill>
                  <a:srgbClr val="C00000"/>
                </a:solidFill>
              </a:rPr>
              <a:t>：删除</a:t>
            </a:r>
            <a:endParaRPr lang="zh-CN" altLang="en-US" dirty="0"/>
          </a:p>
        </p:txBody>
      </p:sp>
      <p:sp>
        <p:nvSpPr>
          <p:cNvPr id="3" name="内容占位符 2"/>
          <p:cNvSpPr>
            <a:spLocks noGrp="1"/>
          </p:cNvSpPr>
          <p:nvPr>
            <p:ph sz="quarter" idx="13"/>
          </p:nvPr>
        </p:nvSpPr>
        <p:spPr>
          <a:xfrm>
            <a:off x="407324" y="1446414"/>
            <a:ext cx="11255432" cy="5178829"/>
          </a:xfrm>
        </p:spPr>
        <p:txBody>
          <a:bodyPr>
            <a:normAutofit/>
          </a:bodyPr>
          <a:lstStyle/>
          <a:p>
            <a:r>
              <a:rPr lang="zh-CN" altLang="zh-CN" b="1" dirty="0">
                <a:solidFill>
                  <a:srgbClr val="C00000"/>
                </a:solidFill>
              </a:rPr>
              <a:t>（</a:t>
            </a:r>
            <a:r>
              <a:rPr lang="en-US" altLang="zh-CN" sz="3200" b="1" dirty="0">
                <a:solidFill>
                  <a:srgbClr val="C00000"/>
                </a:solidFill>
              </a:rPr>
              <a:t>3</a:t>
            </a:r>
            <a:r>
              <a:rPr lang="zh-CN" altLang="zh-CN" sz="3200" b="1" dirty="0">
                <a:solidFill>
                  <a:srgbClr val="C00000"/>
                </a:solidFill>
              </a:rPr>
              <a:t>）删除</a:t>
            </a:r>
            <a:endParaRPr lang="zh-CN" altLang="zh-CN" sz="3200" dirty="0">
              <a:solidFill>
                <a:srgbClr val="C00000"/>
              </a:solidFill>
            </a:endParaRPr>
          </a:p>
          <a:p>
            <a:r>
              <a:rPr lang="zh-CN" altLang="zh-CN" sz="3200" dirty="0">
                <a:solidFill>
                  <a:srgbClr val="C00000"/>
                </a:solidFill>
              </a:rPr>
              <a:t>首先</a:t>
            </a:r>
            <a:r>
              <a:rPr lang="zh-CN" altLang="zh-CN" sz="3200" dirty="0"/>
              <a:t>，和二叉搜索树的删除一样，找到相应的节点；</a:t>
            </a:r>
            <a:endParaRPr lang="en-US" altLang="zh-CN" sz="3200" dirty="0"/>
          </a:p>
          <a:p>
            <a:r>
              <a:rPr lang="zh-CN" altLang="zh-CN" sz="3200" dirty="0">
                <a:solidFill>
                  <a:srgbClr val="C00000"/>
                </a:solidFill>
              </a:rPr>
              <a:t>然后</a:t>
            </a:r>
            <a:r>
              <a:rPr lang="zh-CN" altLang="zh-CN" sz="3200" dirty="0"/>
              <a:t>，删除操作如下：</a:t>
            </a:r>
            <a:endParaRPr lang="zh-CN" altLang="zh-CN" sz="3200" dirty="0"/>
          </a:p>
          <a:p>
            <a:pPr lvl="1"/>
            <a:r>
              <a:rPr lang="zh-CN" altLang="zh-CN" sz="3200" dirty="0">
                <a:solidFill>
                  <a:srgbClr val="C00000"/>
                </a:solidFill>
              </a:rPr>
              <a:t>（</a:t>
            </a:r>
            <a:r>
              <a:rPr lang="en-US" altLang="zh-CN" sz="3200" dirty="0">
                <a:solidFill>
                  <a:srgbClr val="C00000"/>
                </a:solidFill>
              </a:rPr>
              <a:t>1</a:t>
            </a:r>
            <a:r>
              <a:rPr lang="zh-CN" altLang="zh-CN" sz="3200" dirty="0">
                <a:solidFill>
                  <a:srgbClr val="C00000"/>
                </a:solidFill>
              </a:rPr>
              <a:t>）</a:t>
            </a:r>
            <a:r>
              <a:rPr lang="zh-CN" altLang="zh-CN" sz="3200" dirty="0"/>
              <a:t>若该节点为</a:t>
            </a:r>
            <a:r>
              <a:rPr lang="zh-CN" altLang="zh-CN" sz="3200" dirty="0">
                <a:solidFill>
                  <a:srgbClr val="C00000"/>
                </a:solidFill>
              </a:rPr>
              <a:t>叶节点</a:t>
            </a:r>
            <a:r>
              <a:rPr lang="zh-CN" altLang="zh-CN" sz="3200" dirty="0"/>
              <a:t>（没有孩子节点），则直接删除；</a:t>
            </a:r>
            <a:endParaRPr lang="zh-CN" altLang="zh-CN" sz="3200" dirty="0"/>
          </a:p>
          <a:p>
            <a:pPr lvl="1"/>
            <a:r>
              <a:rPr lang="zh-CN" altLang="zh-CN" sz="3200" dirty="0">
                <a:solidFill>
                  <a:srgbClr val="C00000"/>
                </a:solidFill>
              </a:rPr>
              <a:t>（</a:t>
            </a:r>
            <a:r>
              <a:rPr lang="en-US" altLang="zh-CN" sz="3200" dirty="0">
                <a:solidFill>
                  <a:srgbClr val="C00000"/>
                </a:solidFill>
              </a:rPr>
              <a:t>2</a:t>
            </a:r>
            <a:r>
              <a:rPr lang="zh-CN" altLang="zh-CN" sz="3200" dirty="0">
                <a:solidFill>
                  <a:srgbClr val="C00000"/>
                </a:solidFill>
              </a:rPr>
              <a:t>）</a:t>
            </a:r>
            <a:r>
              <a:rPr lang="zh-CN" altLang="zh-CN" sz="3200" dirty="0"/>
              <a:t>若该节点</a:t>
            </a:r>
            <a:r>
              <a:rPr lang="zh-CN" altLang="zh-CN" sz="3200" dirty="0">
                <a:solidFill>
                  <a:srgbClr val="C00000"/>
                </a:solidFill>
              </a:rPr>
              <a:t>仅有一个孩子节点</a:t>
            </a:r>
            <a:r>
              <a:rPr lang="zh-CN" altLang="zh-CN" sz="3200" dirty="0"/>
              <a:t>，则将其孩子节点取代它；</a:t>
            </a:r>
            <a:endParaRPr lang="zh-CN" altLang="zh-CN" sz="3200" dirty="0"/>
          </a:p>
          <a:p>
            <a:pPr lvl="1"/>
            <a:r>
              <a:rPr lang="zh-CN" altLang="zh-CN" sz="3200" dirty="0">
                <a:solidFill>
                  <a:srgbClr val="C00000"/>
                </a:solidFill>
              </a:rPr>
              <a:t>（</a:t>
            </a:r>
            <a:r>
              <a:rPr lang="en-US" altLang="zh-CN" sz="3200" dirty="0">
                <a:solidFill>
                  <a:srgbClr val="C00000"/>
                </a:solidFill>
              </a:rPr>
              <a:t>3</a:t>
            </a:r>
            <a:r>
              <a:rPr lang="zh-CN" altLang="zh-CN" sz="3200" dirty="0">
                <a:solidFill>
                  <a:srgbClr val="C00000"/>
                </a:solidFill>
              </a:rPr>
              <a:t>）</a:t>
            </a:r>
            <a:r>
              <a:rPr lang="zh-CN" altLang="zh-CN" sz="3200" dirty="0"/>
              <a:t>否则，进行相应的旋转：</a:t>
            </a:r>
            <a:endParaRPr lang="en-US" altLang="zh-CN" sz="3200" dirty="0"/>
          </a:p>
          <a:p>
            <a:pPr lvl="3"/>
            <a:r>
              <a:rPr lang="zh-CN" altLang="zh-CN" sz="2600" dirty="0">
                <a:solidFill>
                  <a:srgbClr val="7030A0"/>
                </a:solidFill>
              </a:rPr>
              <a:t>以小根堆为例，每次找其优先级数最小的儿子，向与其相反的方向旋转，即左儿子优先级数最小，则右旋转；右儿子优先级数最小，则左旋转</a:t>
            </a:r>
            <a:r>
              <a:rPr lang="zh-CN" altLang="zh-CN" sz="2600" dirty="0"/>
              <a:t>；</a:t>
            </a:r>
            <a:endParaRPr lang="en-US" altLang="zh-CN" sz="2600" dirty="0"/>
          </a:p>
          <a:p>
            <a:pPr lvl="2"/>
            <a:r>
              <a:rPr lang="zh-CN" altLang="zh-CN" sz="3200" dirty="0"/>
              <a:t>直到该节点为上述情况之一，然后进行删除。</a:t>
            </a:r>
            <a:endParaRPr lang="zh-CN" alt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rPr>
              <a:t>删除操作实现</a:t>
            </a:r>
            <a:endParaRPr lang="zh-CN" altLang="en-US" dirty="0">
              <a:solidFill>
                <a:srgbClr val="C00000"/>
              </a:solidFill>
            </a:endParaRPr>
          </a:p>
        </p:txBody>
      </p:sp>
      <p:sp>
        <p:nvSpPr>
          <p:cNvPr id="3" name="内容占位符 2"/>
          <p:cNvSpPr>
            <a:spLocks noGrp="1"/>
          </p:cNvSpPr>
          <p:nvPr>
            <p:ph sz="quarter" idx="13"/>
          </p:nvPr>
        </p:nvSpPr>
        <p:spPr/>
        <p:txBody>
          <a:bodyPr/>
          <a:lstStyle/>
          <a:p>
            <a:r>
              <a:rPr lang="zh-CN" altLang="en-US" dirty="0">
                <a:solidFill>
                  <a:srgbClr val="7030A0"/>
                </a:solidFill>
              </a:rPr>
              <a:t>程序段展示</a:t>
            </a:r>
            <a:endParaRPr lang="zh-CN" altLang="en-US" dirty="0">
              <a:solidFill>
                <a:srgbClr val="7030A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070"/>
            <a:ext cx="10515600" cy="656706"/>
          </a:xfrm>
        </p:spPr>
        <p:txBody>
          <a:bodyPr>
            <a:normAutofit fontScale="90000"/>
          </a:bodyPr>
          <a:lstStyle/>
          <a:p>
            <a:endParaRPr lang="zh-CN" altLang="en-US" dirty="0"/>
          </a:p>
        </p:txBody>
      </p:sp>
      <p:sp>
        <p:nvSpPr>
          <p:cNvPr id="3" name="内容占位符 2"/>
          <p:cNvSpPr>
            <a:spLocks noGrp="1"/>
          </p:cNvSpPr>
          <p:nvPr>
            <p:ph sz="quarter" idx="13"/>
          </p:nvPr>
        </p:nvSpPr>
        <p:spPr>
          <a:xfrm>
            <a:off x="913774" y="1047404"/>
            <a:ext cx="10363826" cy="5569526"/>
          </a:xfrm>
        </p:spPr>
        <p:txBody>
          <a:bodyPr>
            <a:normAutofit/>
          </a:bodyPr>
          <a:lstStyle/>
          <a:p>
            <a:pPr latinLnBrk="1"/>
            <a:r>
              <a:rPr lang="zh-CN" altLang="zh-CN" sz="3600" b="1" dirty="0">
                <a:solidFill>
                  <a:srgbClr val="C00000"/>
                </a:solidFill>
                <a:latin typeface="Times New Roman" panose="02020603050405020304" pitchFamily="18" charset="0"/>
                <a:cs typeface="Times New Roman" panose="02020603050405020304" pitchFamily="18" charset="0"/>
              </a:rPr>
              <a:t>（</a:t>
            </a:r>
            <a:r>
              <a:rPr lang="en-US" altLang="zh-CN" sz="3600" b="1" dirty="0">
                <a:solidFill>
                  <a:srgbClr val="C00000"/>
                </a:solidFill>
                <a:latin typeface="Times New Roman" panose="02020603050405020304" pitchFamily="18" charset="0"/>
                <a:cs typeface="Times New Roman" panose="02020603050405020304" pitchFamily="18" charset="0"/>
              </a:rPr>
              <a:t>4</a:t>
            </a:r>
            <a:r>
              <a:rPr lang="zh-CN" altLang="zh-CN" sz="3600" b="1" dirty="0">
                <a:solidFill>
                  <a:srgbClr val="C00000"/>
                </a:solidFill>
                <a:latin typeface="Times New Roman" panose="02020603050405020304" pitchFamily="18" charset="0"/>
                <a:cs typeface="Times New Roman" panose="02020603050405020304" pitchFamily="18" charset="0"/>
              </a:rPr>
              <a:t>）分离</a:t>
            </a:r>
            <a:endParaRPr lang="zh-CN" altLang="zh-CN" sz="3600" dirty="0">
              <a:solidFill>
                <a:srgbClr val="C00000"/>
              </a:solidFill>
              <a:latin typeface="Times New Roman" panose="02020603050405020304" pitchFamily="18" charset="0"/>
              <a:cs typeface="Times New Roman" panose="02020603050405020304" pitchFamily="18" charset="0"/>
            </a:endParaRPr>
          </a:p>
          <a:p>
            <a:pPr latinLnBrk="1"/>
            <a:r>
              <a:rPr lang="zh-CN" altLang="en-US" sz="3600" dirty="0">
                <a:solidFill>
                  <a:srgbClr val="C00000"/>
                </a:solidFill>
                <a:latin typeface="Times New Roman" panose="02020603050405020304" pitchFamily="18" charset="0"/>
                <a:cs typeface="Times New Roman" panose="02020603050405020304" pitchFamily="18" charset="0"/>
              </a:rPr>
              <a:t>分离</a:t>
            </a:r>
            <a:r>
              <a:rPr lang="en-US" altLang="zh-CN" sz="3600" dirty="0">
                <a:latin typeface="Times New Roman" panose="02020603050405020304" pitchFamily="18" charset="0"/>
                <a:cs typeface="Times New Roman" panose="02020603050405020304" pitchFamily="18" charset="0"/>
              </a:rPr>
              <a:t> </a:t>
            </a:r>
            <a:endParaRPr lang="en-US" altLang="zh-CN" sz="3600" dirty="0">
              <a:latin typeface="Times New Roman" panose="02020603050405020304" pitchFamily="18" charset="0"/>
              <a:cs typeface="Times New Roman" panose="02020603050405020304" pitchFamily="18" charset="0"/>
            </a:endParaRPr>
          </a:p>
          <a:p>
            <a:pPr lvl="1" latinLnBrk="1"/>
            <a:r>
              <a:rPr lang="zh-CN" altLang="zh-CN" sz="3200" dirty="0">
                <a:latin typeface="Times New Roman" panose="02020603050405020304" pitchFamily="18" charset="0"/>
                <a:cs typeface="Times New Roman" panose="02020603050405020304" pitchFamily="18" charset="0"/>
              </a:rPr>
              <a:t>把一个树堆按大小分成两个树堆，前</a:t>
            </a:r>
            <a:r>
              <a:rPr lang="en-US" altLang="zh-CN" sz="3200" i="1" dirty="0">
                <a:latin typeface="Times New Roman" panose="02020603050405020304" pitchFamily="18" charset="0"/>
                <a:cs typeface="Times New Roman" panose="02020603050405020304" pitchFamily="18" charset="0"/>
              </a:rPr>
              <a:t>k</a:t>
            </a:r>
            <a:r>
              <a:rPr lang="zh-CN" altLang="zh-CN" sz="3200" dirty="0">
                <a:latin typeface="Times New Roman" panose="02020603050405020304" pitchFamily="18" charset="0"/>
                <a:cs typeface="Times New Roman" panose="02020603050405020304" pitchFamily="18" charset="0"/>
              </a:rPr>
              <a:t>个节点划分给树堆</a:t>
            </a:r>
            <a:r>
              <a:rPr lang="en-US" altLang="zh-CN" sz="3200" i="1" dirty="0">
                <a:latin typeface="Times New Roman" panose="02020603050405020304" pitchFamily="18" charset="0"/>
                <a:cs typeface="Times New Roman" panose="02020603050405020304" pitchFamily="18" charset="0"/>
              </a:rPr>
              <a:t>a</a:t>
            </a:r>
            <a:r>
              <a:rPr lang="zh-CN" altLang="zh-CN" sz="3200" dirty="0">
                <a:latin typeface="Times New Roman" panose="02020603050405020304" pitchFamily="18" charset="0"/>
                <a:cs typeface="Times New Roman" panose="02020603050405020304" pitchFamily="18" charset="0"/>
              </a:rPr>
              <a:t>，剩余节点划分给树堆</a:t>
            </a:r>
            <a:r>
              <a:rPr lang="en-US" altLang="zh-CN" sz="3200" i="1" dirty="0">
                <a:latin typeface="Times New Roman" panose="02020603050405020304" pitchFamily="18" charset="0"/>
                <a:cs typeface="Times New Roman" panose="02020603050405020304" pitchFamily="18" charset="0"/>
              </a:rPr>
              <a:t>b</a:t>
            </a:r>
            <a:r>
              <a:rPr lang="zh-CN"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latinLnBrk="1"/>
            <a:r>
              <a:rPr lang="zh-CN" altLang="en-US" sz="3600" dirty="0">
                <a:solidFill>
                  <a:srgbClr val="C00000"/>
                </a:solidFill>
                <a:latin typeface="Times New Roman" panose="02020603050405020304" pitchFamily="18" charset="0"/>
                <a:cs typeface="Times New Roman" panose="02020603050405020304" pitchFamily="18" charset="0"/>
              </a:rPr>
              <a:t>分离过程</a:t>
            </a:r>
            <a:r>
              <a:rPr lang="zh-CN" altLang="en-US" sz="3600" dirty="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a:p>
            <a:pPr lvl="1" latinLnBrk="1"/>
            <a:r>
              <a:rPr lang="zh-CN" altLang="zh-CN" sz="3200" dirty="0">
                <a:latin typeface="Times New Roman" panose="02020603050405020304" pitchFamily="18" charset="0"/>
                <a:cs typeface="Times New Roman" panose="02020603050405020304" pitchFamily="18" charset="0"/>
              </a:rPr>
              <a:t>在要分开的位置加一个虚拟节点，关键字排序为第</a:t>
            </a:r>
            <a:r>
              <a:rPr lang="en-US" altLang="zh-CN" sz="3200" i="1" dirty="0" err="1">
                <a:latin typeface="Times New Roman" panose="02020603050405020304" pitchFamily="18" charset="0"/>
                <a:cs typeface="Times New Roman" panose="02020603050405020304" pitchFamily="18" charset="0"/>
              </a:rPr>
              <a:t>k</a:t>
            </a:r>
            <a:r>
              <a:rPr lang="en-US" altLang="zh-CN" sz="3200" dirty="0" err="1">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，优先级为最高；</a:t>
            </a:r>
            <a:endParaRPr lang="en-US" altLang="zh-CN" sz="3200" dirty="0">
              <a:latin typeface="Times New Roman" panose="02020603050405020304" pitchFamily="18" charset="0"/>
              <a:cs typeface="Times New Roman" panose="02020603050405020304" pitchFamily="18" charset="0"/>
            </a:endParaRPr>
          </a:p>
          <a:p>
            <a:pPr lvl="1" latinLnBrk="1"/>
            <a:r>
              <a:rPr lang="zh-CN" altLang="zh-CN" sz="3200" dirty="0">
                <a:latin typeface="Times New Roman" panose="02020603050405020304" pitchFamily="18" charset="0"/>
                <a:cs typeface="Times New Roman" panose="02020603050405020304" pitchFamily="18" charset="0"/>
              </a:rPr>
              <a:t>将该虚拟节点插入，待该节点旋转至根节点时，则左右两个子树就是两个树堆了。</a:t>
            </a:r>
            <a:endParaRPr lang="en-US" altLang="zh-CN" sz="3200" dirty="0">
              <a:latin typeface="Times New Roman" panose="02020603050405020304" pitchFamily="18" charset="0"/>
              <a:cs typeface="Times New Roman" panose="02020603050405020304" pitchFamily="18" charset="0"/>
            </a:endParaRPr>
          </a:p>
          <a:p>
            <a:pPr lvl="1" latinLnBrk="1"/>
            <a:r>
              <a:rPr lang="zh-CN" altLang="zh-CN" sz="3200" dirty="0">
                <a:latin typeface="Times New Roman" panose="02020603050405020304" pitchFamily="18" charset="0"/>
                <a:cs typeface="Times New Roman" panose="02020603050405020304" pitchFamily="18" charset="0"/>
              </a:rPr>
              <a:t>时间复杂度是</a:t>
            </a:r>
            <a:r>
              <a:rPr lang="en-US" altLang="zh-CN" sz="3200" dirty="0">
                <a:latin typeface="Times New Roman" panose="02020603050405020304" pitchFamily="18" charset="0"/>
                <a:cs typeface="Times New Roman" panose="02020603050405020304" pitchFamily="18" charset="0"/>
              </a:rPr>
              <a:t>O(</a:t>
            </a:r>
            <a:r>
              <a:rPr lang="en-US" altLang="zh-CN" sz="3200" dirty="0" err="1">
                <a:latin typeface="Times New Roman" panose="02020603050405020304" pitchFamily="18" charset="0"/>
                <a:cs typeface="Times New Roman" panose="02020603050405020304" pitchFamily="18" charset="0"/>
              </a:rPr>
              <a:t>log</a:t>
            </a:r>
            <a:r>
              <a:rPr lang="en-US" altLang="zh-CN" sz="3200" i="1" dirty="0" err="1">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吴永辉，王建德。数据结构编程实验：大学程序设计课程与竞赛训练教材（第</a:t>
            </a:r>
            <a:r>
              <a:rPr lang="en-US" altLang="zh-CN" dirty="0"/>
              <a:t>3</a:t>
            </a:r>
            <a:r>
              <a:rPr lang="zh-CN" altLang="zh-CN" dirty="0"/>
              <a:t>版）。机械工业出版社。</a:t>
            </a:r>
            <a:r>
              <a:rPr lang="en-US" altLang="zh-CN" dirty="0"/>
              <a:t>2021</a:t>
            </a:r>
            <a:r>
              <a:rPr lang="zh-CN" altLang="zh-CN" dirty="0"/>
              <a:t>，</a:t>
            </a:r>
            <a:r>
              <a:rPr lang="en-US" altLang="zh-CN" dirty="0"/>
              <a:t>ISBN 9787111687429</a:t>
            </a:r>
            <a:r>
              <a:rPr lang="zh-CN" altLang="zh-CN" dirty="0"/>
              <a:t>。</a:t>
            </a:r>
            <a:endParaRPr lang="en-US" altLang="zh-CN" dirty="0"/>
          </a:p>
          <a:p>
            <a:r>
              <a:rPr lang="zh-CN" altLang="zh-CN" dirty="0"/>
              <a:t>吴永辉，王建德。提升程式設計的資料結構力 第三版｜國際程式設計競賽之資料結構原理、題型、解題技巧與重點解析。</a:t>
            </a:r>
            <a:r>
              <a:rPr lang="en-US" altLang="zh-CN" dirty="0"/>
              <a:t>ISBN</a:t>
            </a:r>
            <a:r>
              <a:rPr lang="zh-CN" altLang="zh-CN" dirty="0"/>
              <a:t>：</a:t>
            </a:r>
            <a:r>
              <a:rPr lang="en-US" altLang="zh-CN" dirty="0"/>
              <a:t> 9786263243743</a:t>
            </a:r>
            <a:r>
              <a:rPr lang="zh-CN" altLang="zh-CN" dirty="0"/>
              <a:t>。碁峰。</a:t>
            </a:r>
            <a:r>
              <a:rPr lang="en-US" altLang="zh-CN" dirty="0"/>
              <a:t>2023</a:t>
            </a:r>
            <a:r>
              <a:rPr lang="zh-CN" altLang="zh-CN" dirty="0"/>
              <a:t>。</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070"/>
            <a:ext cx="10515600" cy="656706"/>
          </a:xfrm>
        </p:spPr>
        <p:txBody>
          <a:bodyPr>
            <a:normAutofit fontScale="90000"/>
          </a:bodyPr>
          <a:lstStyle/>
          <a:p>
            <a:endParaRPr lang="zh-CN" altLang="en-US" dirty="0"/>
          </a:p>
        </p:txBody>
      </p:sp>
      <p:sp>
        <p:nvSpPr>
          <p:cNvPr id="3" name="内容占位符 2"/>
          <p:cNvSpPr>
            <a:spLocks noGrp="1"/>
          </p:cNvSpPr>
          <p:nvPr>
            <p:ph sz="quarter" idx="13"/>
          </p:nvPr>
        </p:nvSpPr>
        <p:spPr>
          <a:xfrm>
            <a:off x="913774" y="1047404"/>
            <a:ext cx="10363826" cy="5353396"/>
          </a:xfrm>
        </p:spPr>
        <p:txBody>
          <a:bodyPr>
            <a:normAutofit/>
          </a:bodyPr>
          <a:lstStyle/>
          <a:p>
            <a:pPr latinLnBrk="1"/>
            <a:r>
              <a:rPr lang="zh-CN" altLang="zh-CN" sz="3600" b="1" dirty="0">
                <a:solidFill>
                  <a:srgbClr val="C00000"/>
                </a:solidFill>
              </a:rPr>
              <a:t>（</a:t>
            </a:r>
            <a:r>
              <a:rPr lang="en-US" altLang="zh-CN" sz="3600" b="1" dirty="0">
                <a:solidFill>
                  <a:srgbClr val="C00000"/>
                </a:solidFill>
              </a:rPr>
              <a:t>5</a:t>
            </a:r>
            <a:r>
              <a:rPr lang="zh-CN" altLang="zh-CN" sz="3600" b="1" dirty="0">
                <a:solidFill>
                  <a:srgbClr val="C00000"/>
                </a:solidFill>
              </a:rPr>
              <a:t>）合并</a:t>
            </a:r>
            <a:endParaRPr lang="zh-CN" altLang="zh-CN" sz="3600" dirty="0">
              <a:solidFill>
                <a:srgbClr val="C00000"/>
              </a:solidFill>
            </a:endParaRPr>
          </a:p>
          <a:p>
            <a:r>
              <a:rPr lang="zh-CN" altLang="zh-CN" sz="3600" dirty="0">
                <a:solidFill>
                  <a:srgbClr val="C00000"/>
                </a:solidFill>
              </a:rPr>
              <a:t>合并</a:t>
            </a:r>
            <a:endParaRPr lang="en-US" altLang="zh-CN" sz="3600" dirty="0">
              <a:solidFill>
                <a:srgbClr val="C00000"/>
              </a:solidFill>
            </a:endParaRPr>
          </a:p>
          <a:p>
            <a:pPr lvl="1"/>
            <a:r>
              <a:rPr lang="zh-CN" altLang="zh-CN" sz="3600" dirty="0"/>
              <a:t>把两个树堆合并成一个树堆，其中第一个树堆的所有节点的关键字都必须小于第二个树堆中的所有节点的关键字。</a:t>
            </a:r>
            <a:endParaRPr lang="en-US" altLang="zh-CN" sz="3600" dirty="0"/>
          </a:p>
          <a:p>
            <a:r>
              <a:rPr lang="zh-CN" altLang="zh-CN" sz="3600" dirty="0">
                <a:solidFill>
                  <a:srgbClr val="C00000"/>
                </a:solidFill>
              </a:rPr>
              <a:t>合并的过程</a:t>
            </a:r>
            <a:r>
              <a:rPr lang="zh-CN" altLang="zh-CN" sz="3600" dirty="0"/>
              <a:t>和分离的过程相反</a:t>
            </a:r>
            <a:r>
              <a:rPr lang="zh-CN" altLang="en-US" sz="3600" dirty="0"/>
              <a:t>：</a:t>
            </a:r>
            <a:endParaRPr lang="en-US" altLang="zh-CN" sz="3600" dirty="0"/>
          </a:p>
          <a:p>
            <a:pPr lvl="1"/>
            <a:r>
              <a:rPr lang="zh-CN" altLang="zh-CN" sz="3600" dirty="0"/>
              <a:t>加一个虚拟的根，把两棵树分别作为左右子树</a:t>
            </a:r>
            <a:r>
              <a:rPr lang="zh-CN" altLang="en-US" sz="3600" dirty="0"/>
              <a:t>；</a:t>
            </a:r>
            <a:endParaRPr lang="en-US" altLang="zh-CN" sz="3600" dirty="0"/>
          </a:p>
          <a:p>
            <a:pPr lvl="1"/>
            <a:r>
              <a:rPr lang="zh-CN" altLang="zh-CN" sz="3600" dirty="0"/>
              <a:t>然后对根节点做删除操作。</a:t>
            </a:r>
            <a:endParaRPr lang="zh-CN" altLang="en-US" sz="3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10.3.1.1  Double Queue</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3"/>
          </p:nvPr>
        </p:nvSpPr>
        <p:spPr/>
        <p:txBody>
          <a:bodyPr/>
          <a:lstStyle/>
          <a:p>
            <a:r>
              <a:rPr lang="zh-CN" altLang="zh-CN" b="1" dirty="0"/>
              <a:t>试题来源：</a:t>
            </a:r>
            <a:r>
              <a:rPr lang="en-US" altLang="zh-CN" b="1" dirty="0"/>
              <a:t>ACM Southeastern Europe 2007</a:t>
            </a:r>
            <a:endParaRPr lang="zh-CN" altLang="zh-CN" dirty="0"/>
          </a:p>
          <a:p>
            <a:r>
              <a:rPr lang="zh-CN" altLang="zh-CN" b="1" dirty="0"/>
              <a:t>在线测试：</a:t>
            </a:r>
            <a:r>
              <a:rPr lang="en-US" altLang="zh-CN" b="1" dirty="0" err="1"/>
              <a:t>POJ</a:t>
            </a:r>
            <a:r>
              <a:rPr lang="en-US" altLang="zh-CN" b="1" dirty="0"/>
              <a:t> 3481</a:t>
            </a:r>
            <a:r>
              <a:rPr lang="zh-CN" altLang="zh-CN" b="1" dirty="0"/>
              <a:t>，</a:t>
            </a:r>
            <a:r>
              <a:rPr lang="en-US" altLang="zh-CN" b="1" dirty="0" err="1"/>
              <a:t>UVA</a:t>
            </a:r>
            <a:r>
              <a:rPr lang="en-US" altLang="zh-CN" b="1" dirty="0"/>
              <a:t> 3831</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82526"/>
          </a:xfrm>
        </p:spPr>
        <p:txBody>
          <a:bodyPr>
            <a:normAutofit fontScale="90000"/>
          </a:bodyPr>
          <a:lstStyle/>
          <a:p>
            <a:endParaRPr lang="zh-CN" altLang="en-US" dirty="0"/>
          </a:p>
        </p:txBody>
      </p:sp>
      <p:sp>
        <p:nvSpPr>
          <p:cNvPr id="3" name="内容占位符 2"/>
          <p:cNvSpPr>
            <a:spLocks noGrp="1"/>
          </p:cNvSpPr>
          <p:nvPr>
            <p:ph sz="quarter" idx="13"/>
          </p:nvPr>
        </p:nvSpPr>
        <p:spPr>
          <a:xfrm>
            <a:off x="913774" y="1122218"/>
            <a:ext cx="10363826" cy="5162204"/>
          </a:xfrm>
        </p:spPr>
        <p:txBody>
          <a:bodyPr>
            <a:normAutofit/>
          </a:bodyPr>
          <a:lstStyle/>
          <a:p>
            <a:r>
              <a:rPr lang="zh-CN" altLang="zh-CN" sz="3600" dirty="0">
                <a:latin typeface="Times New Roman" panose="02020603050405020304" pitchFamily="18" charset="0"/>
                <a:cs typeface="Times New Roman" panose="02020603050405020304" pitchFamily="18" charset="0"/>
              </a:rPr>
              <a:t>新成立的巴尔干投资集团银行（</a:t>
            </a:r>
            <a:r>
              <a:rPr lang="en-US" altLang="zh-CN" sz="3600" dirty="0">
                <a:latin typeface="Times New Roman" panose="02020603050405020304" pitchFamily="18" charset="0"/>
                <a:cs typeface="Times New Roman" panose="02020603050405020304" pitchFamily="18" charset="0"/>
              </a:rPr>
              <a:t>Balkan Investment Group Bank (BIG-Bank)</a:t>
            </a:r>
            <a:r>
              <a:rPr lang="zh-CN" altLang="zh-CN" sz="3600" dirty="0">
                <a:latin typeface="Times New Roman" panose="02020603050405020304" pitchFamily="18" charset="0"/>
                <a:cs typeface="Times New Roman" panose="02020603050405020304" pitchFamily="18" charset="0"/>
              </a:rPr>
              <a:t>）在布加勒斯特开设了一个新的办事处，配备了</a:t>
            </a:r>
            <a:r>
              <a:rPr lang="en-US" altLang="zh-CN" sz="3600" dirty="0">
                <a:latin typeface="Times New Roman" panose="02020603050405020304" pitchFamily="18" charset="0"/>
                <a:cs typeface="Times New Roman" panose="02020603050405020304" pitchFamily="18" charset="0"/>
              </a:rPr>
              <a:t>IBM Romania</a:t>
            </a:r>
            <a:r>
              <a:rPr lang="zh-CN" altLang="zh-CN" sz="3600" dirty="0">
                <a:latin typeface="Times New Roman" panose="02020603050405020304" pitchFamily="18" charset="0"/>
                <a:cs typeface="Times New Roman" panose="02020603050405020304" pitchFamily="18" charset="0"/>
              </a:rPr>
              <a:t>提供的现代计算环境，并使用了现代信息技术。与往常一样，银行的每个客户都用一个正整数</a:t>
            </a:r>
            <a:r>
              <a:rPr lang="en-US" altLang="zh-CN" sz="3600" i="1" dirty="0">
                <a:latin typeface="Times New Roman" panose="02020603050405020304" pitchFamily="18" charset="0"/>
                <a:cs typeface="Times New Roman" panose="02020603050405020304" pitchFamily="18" charset="0"/>
              </a:rPr>
              <a:t>K</a:t>
            </a:r>
            <a:r>
              <a:rPr lang="en-US" altLang="zh-CN" sz="3600" dirty="0">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来标识，在客户到银行办理业务时，他或她会收到一个正整数优先级</a:t>
            </a:r>
            <a:r>
              <a:rPr lang="en-US" altLang="zh-CN" sz="3600" i="1" dirty="0">
                <a:latin typeface="Times New Roman" panose="02020603050405020304" pitchFamily="18" charset="0"/>
                <a:cs typeface="Times New Roman" panose="02020603050405020304" pitchFamily="18" charset="0"/>
              </a:rPr>
              <a:t>P</a:t>
            </a:r>
            <a:r>
              <a:rPr lang="zh-CN" altLang="zh-CN" sz="3600" dirty="0">
                <a:latin typeface="Times New Roman" panose="02020603050405020304" pitchFamily="18" charset="0"/>
                <a:cs typeface="Times New Roman" panose="02020603050405020304" pitchFamily="18" charset="0"/>
              </a:rPr>
              <a:t>。银行的年轻管理人员的一项发明让银行服务系统的软件工程师非常吃惊。他们要打破传统，有时，服务台叫具有最低优先级的客户，而不是叫最高优先级的客户。</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01676"/>
          </a:xfrm>
        </p:spPr>
        <p:txBody>
          <a:bodyPr/>
          <a:lstStyle/>
          <a:p>
            <a:endParaRPr lang="zh-CN" altLang="en-US" dirty="0"/>
          </a:p>
        </p:txBody>
      </p:sp>
      <p:sp>
        <p:nvSpPr>
          <p:cNvPr id="3" name="内容占位符 2"/>
          <p:cNvSpPr>
            <a:spLocks noGrp="1"/>
          </p:cNvSpPr>
          <p:nvPr>
            <p:ph sz="quarter" idx="13"/>
          </p:nvPr>
        </p:nvSpPr>
        <p:spPr>
          <a:xfrm>
            <a:off x="913774" y="1396538"/>
            <a:ext cx="10363826" cy="4862946"/>
          </a:xfrm>
        </p:spPr>
        <p:txBody>
          <a:bodyPr/>
          <a:lstStyle/>
          <a:p>
            <a:r>
              <a:rPr lang="zh-CN" altLang="zh-CN" sz="3600" dirty="0"/>
              <a:t>因此，系统将接收以下类型的请求：</a:t>
            </a:r>
            <a:endParaRPr lang="en-US" altLang="zh-CN" sz="3600" dirty="0"/>
          </a:p>
          <a:p>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2958" y="2173257"/>
            <a:ext cx="10515600" cy="408622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a:xfrm>
            <a:off x="913774" y="1978430"/>
            <a:ext cx="10363826" cy="4189614"/>
          </a:xfrm>
        </p:spPr>
        <p:txBody>
          <a:bodyPr>
            <a:normAutofit/>
          </a:bodyPr>
          <a:lstStyle/>
          <a:p>
            <a:r>
              <a:rPr lang="zh-CN" altLang="zh-CN" sz="3600" dirty="0"/>
              <a:t>请您编写一个程序，帮助银行的软件工程师实现所要求的服务策略</a:t>
            </a:r>
            <a:r>
              <a:rPr lang="zh-CN" altLang="en-US" sz="3600" dirty="0"/>
              <a:t>。</a:t>
            </a:r>
            <a:endParaRPr lang="zh-CN" altLang="en-US" sz="3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1537"/>
          </a:xfrm>
        </p:spPr>
        <p:txBody>
          <a:bodyPr/>
          <a:lstStyle/>
          <a:p>
            <a:endParaRPr lang="zh-CN" altLang="en-US" dirty="0"/>
          </a:p>
        </p:txBody>
      </p:sp>
      <p:sp>
        <p:nvSpPr>
          <p:cNvPr id="3" name="内容占位符 2"/>
          <p:cNvSpPr>
            <a:spLocks noGrp="1"/>
          </p:cNvSpPr>
          <p:nvPr>
            <p:ph sz="quarter" idx="13"/>
          </p:nvPr>
        </p:nvSpPr>
        <p:spPr>
          <a:xfrm>
            <a:off x="913774" y="1562794"/>
            <a:ext cx="10363826" cy="4930082"/>
          </a:xfrm>
        </p:spPr>
        <p:txBody>
          <a:bodyPr>
            <a:normAutofit/>
          </a:bodyPr>
          <a:lstStyle/>
          <a:p>
            <a:r>
              <a:rPr lang="zh-CN" altLang="zh-CN" b="1" dirty="0"/>
              <a:t>输入</a:t>
            </a:r>
            <a:endParaRPr lang="zh-CN" altLang="zh-CN" dirty="0"/>
          </a:p>
          <a:p>
            <a:r>
              <a:rPr lang="zh-CN" altLang="zh-CN" dirty="0">
                <a:latin typeface="Times New Roman" panose="02020603050405020304" pitchFamily="18" charset="0"/>
                <a:cs typeface="Times New Roman" panose="02020603050405020304" pitchFamily="18" charset="0"/>
              </a:rPr>
              <a:t>每行输入给出一个可能的请求；只有在最后一行给出停止请求（代码</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）。本题设定，当有一条请求是在等待列表中加入一个新客户时（代码</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），在列表中不会有其他的请求加入相同的客户或相同的优先级。标识符</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总是小于</a:t>
            </a:r>
            <a:r>
              <a:rPr lang="en-US" altLang="zh-CN" dirty="0">
                <a:latin typeface="Times New Roman" panose="02020603050405020304" pitchFamily="18" charset="0"/>
                <a:cs typeface="Times New Roman" panose="02020603050405020304" pitchFamily="18" charset="0"/>
              </a:rPr>
              <a:t>10</a:t>
            </a:r>
            <a:r>
              <a:rPr lang="en-US" altLang="zh-CN" baseline="30000" dirty="0">
                <a:latin typeface="Times New Roman" panose="02020603050405020304" pitchFamily="18" charset="0"/>
                <a:cs typeface="Times New Roman" panose="02020603050405020304" pitchFamily="18" charset="0"/>
              </a:rPr>
              <a:t>6</a:t>
            </a:r>
            <a:r>
              <a:rPr lang="zh-CN" altLang="zh-CN" dirty="0">
                <a:latin typeface="Times New Roman" panose="02020603050405020304" pitchFamily="18" charset="0"/>
                <a:cs typeface="Times New Roman" panose="02020603050405020304" pitchFamily="18" charset="0"/>
              </a:rPr>
              <a:t>，优先级</a:t>
            </a:r>
            <a:r>
              <a:rPr lang="en-US" altLang="zh-CN" i="1" dirty="0">
                <a:latin typeface="Times New Roman" panose="02020603050405020304" pitchFamily="18" charset="0"/>
                <a:cs typeface="Times New Roman" panose="02020603050405020304" pitchFamily="18" charset="0"/>
              </a:rPr>
              <a:t>P</a:t>
            </a:r>
            <a:r>
              <a:rPr lang="zh-CN" altLang="zh-CN" dirty="0">
                <a:latin typeface="Times New Roman" panose="02020603050405020304" pitchFamily="18" charset="0"/>
                <a:cs typeface="Times New Roman" panose="02020603050405020304" pitchFamily="18" charset="0"/>
              </a:rPr>
              <a:t>小于</a:t>
            </a:r>
            <a:r>
              <a:rPr lang="en-US" altLang="zh-CN" dirty="0">
                <a:latin typeface="Times New Roman" panose="02020603050405020304" pitchFamily="18" charset="0"/>
                <a:cs typeface="Times New Roman" panose="02020603050405020304" pitchFamily="18" charset="0"/>
              </a:rPr>
              <a:t>10</a:t>
            </a:r>
            <a:r>
              <a:rPr lang="en-US" altLang="zh-CN" baseline="30000" dirty="0">
                <a:latin typeface="Times New Roman" panose="02020603050405020304" pitchFamily="18" charset="0"/>
                <a:cs typeface="Times New Roman" panose="02020603050405020304" pitchFamily="18" charset="0"/>
              </a:rPr>
              <a:t>7</a:t>
            </a:r>
            <a:r>
              <a:rPr lang="zh-CN" altLang="zh-CN" dirty="0">
                <a:latin typeface="Times New Roman" panose="02020603050405020304" pitchFamily="18" charset="0"/>
                <a:cs typeface="Times New Roman" panose="02020603050405020304" pitchFamily="18" charset="0"/>
              </a:rPr>
              <a:t>。客户可以多次办理业务，并且每次的优先级可以不同。</a:t>
            </a:r>
            <a:endParaRPr lang="zh-CN" altLang="zh-CN"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输出</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对于代码为</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的每个请求，您的程序要以标准输出的方式，在单独的一行中输出要服务的客户的标识符。如果发出请求时等待列表为空，则程序输出零（</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试题解析</a:t>
            </a:r>
            <a:endParaRPr lang="zh-CN" altLang="en-US" dirty="0">
              <a:solidFill>
                <a:srgbClr val="C00000"/>
              </a:solidFill>
            </a:endParaRPr>
          </a:p>
        </p:txBody>
      </p:sp>
      <p:sp>
        <p:nvSpPr>
          <p:cNvPr id="3" name="内容占位符 2"/>
          <p:cNvSpPr>
            <a:spLocks noGrp="1"/>
          </p:cNvSpPr>
          <p:nvPr>
            <p:ph sz="quarter" idx="13"/>
          </p:nvPr>
        </p:nvSpPr>
        <p:spPr>
          <a:xfrm>
            <a:off x="913774" y="2069870"/>
            <a:ext cx="10363826" cy="4289366"/>
          </a:xfrm>
        </p:spPr>
        <p:txBody>
          <a:bodyPr>
            <a:normAutofit/>
          </a:bodyPr>
          <a:lstStyle/>
          <a:p>
            <a:r>
              <a:rPr lang="zh-CN" altLang="zh-CN" sz="4000" dirty="0">
                <a:latin typeface="Times New Roman" panose="02020603050405020304" pitchFamily="18" charset="0"/>
                <a:cs typeface="Times New Roman" panose="02020603050405020304" pitchFamily="18" charset="0"/>
              </a:rPr>
              <a:t>加入一个新客户（代码</a:t>
            </a:r>
            <a:r>
              <a:rPr lang="en-US" altLang="zh-CN" sz="4000" dirty="0">
                <a:latin typeface="Times New Roman" panose="02020603050405020304" pitchFamily="18" charset="0"/>
                <a:cs typeface="Times New Roman" panose="02020603050405020304" pitchFamily="18" charset="0"/>
              </a:rPr>
              <a:t>1</a:t>
            </a:r>
            <a:r>
              <a:rPr lang="zh-CN" altLang="zh-CN" sz="4000" dirty="0">
                <a:latin typeface="Times New Roman" panose="02020603050405020304" pitchFamily="18" charset="0"/>
                <a:cs typeface="Times New Roman" panose="02020603050405020304" pitchFamily="18" charset="0"/>
              </a:rPr>
              <a:t>），则执行树堆的插入操作</a:t>
            </a:r>
            <a:r>
              <a:rPr lang="zh-CN" altLang="en-US" sz="4000" dirty="0">
                <a:latin typeface="Times New Roman" panose="02020603050405020304" pitchFamily="18" charset="0"/>
                <a:cs typeface="Times New Roman" panose="02020603050405020304" pitchFamily="18" charset="0"/>
              </a:rPr>
              <a:t>：</a:t>
            </a:r>
            <a:endParaRPr lang="en-US" altLang="zh-CN" sz="4000" dirty="0">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插入节点的</a:t>
            </a:r>
            <a:r>
              <a:rPr lang="en-US" altLang="zh-CN" sz="3600" i="1" dirty="0">
                <a:latin typeface="Times New Roman" panose="02020603050405020304" pitchFamily="18" charset="0"/>
                <a:cs typeface="Times New Roman" panose="02020603050405020304" pitchFamily="18" charset="0"/>
              </a:rPr>
              <a:t>v</a:t>
            </a:r>
            <a:r>
              <a:rPr lang="zh-CN" altLang="zh-CN" sz="3600" dirty="0">
                <a:latin typeface="Times New Roman" panose="02020603050405020304" pitchFamily="18" charset="0"/>
                <a:cs typeface="Times New Roman" panose="02020603050405020304" pitchFamily="18" charset="0"/>
              </a:rPr>
              <a:t>值（顾客优先级，作为节点关键字值）和节点的</a:t>
            </a:r>
            <a:r>
              <a:rPr lang="en-US" altLang="zh-CN" sz="3600" i="1" dirty="0">
                <a:latin typeface="Times New Roman" panose="02020603050405020304" pitchFamily="18" charset="0"/>
                <a:cs typeface="Times New Roman" panose="02020603050405020304" pitchFamily="18" charset="0"/>
              </a:rPr>
              <a:t>r</a:t>
            </a:r>
            <a:r>
              <a:rPr lang="zh-CN" altLang="zh-CN" sz="3600" dirty="0">
                <a:latin typeface="Times New Roman" panose="02020603050405020304" pitchFamily="18" charset="0"/>
                <a:cs typeface="Times New Roman" panose="02020603050405020304" pitchFamily="18" charset="0"/>
              </a:rPr>
              <a:t>值（随机函数</a:t>
            </a:r>
            <a:r>
              <a:rPr lang="en-US" altLang="zh-CN" sz="3600" dirty="0">
                <a:latin typeface="Times New Roman" panose="02020603050405020304" pitchFamily="18" charset="0"/>
                <a:cs typeface="Times New Roman" panose="02020603050405020304" pitchFamily="18" charset="0"/>
              </a:rPr>
              <a:t>rand</a:t>
            </a:r>
            <a:r>
              <a:rPr lang="zh-CN" altLang="zh-CN" sz="3600" dirty="0">
                <a:latin typeface="Times New Roman" panose="02020603050405020304" pitchFamily="18" charset="0"/>
                <a:cs typeface="Times New Roman" panose="02020603050405020304" pitchFamily="18" charset="0"/>
              </a:rPr>
              <a:t>获得，作为节点优先级）以及节点信息</a:t>
            </a:r>
            <a:r>
              <a:rPr lang="en-US" altLang="zh-CN" sz="3600" i="1" dirty="0">
                <a:latin typeface="Times New Roman" panose="02020603050405020304" pitchFamily="18" charset="0"/>
                <a:cs typeface="Times New Roman" panose="02020603050405020304" pitchFamily="18" charset="0"/>
              </a:rPr>
              <a:t>info</a:t>
            </a:r>
            <a:r>
              <a:rPr lang="zh-CN" altLang="zh-CN" sz="3600" dirty="0">
                <a:latin typeface="Times New Roman" panose="02020603050405020304" pitchFamily="18" charset="0"/>
                <a:cs typeface="Times New Roman" panose="02020603050405020304" pitchFamily="18" charset="0"/>
              </a:rPr>
              <a:t>（顾客编号）。</a:t>
            </a:r>
            <a:endParaRPr lang="zh-CN" altLang="zh-C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a:xfrm>
            <a:off x="640079" y="1803862"/>
            <a:ext cx="10981113" cy="4497185"/>
          </a:xfrm>
        </p:spPr>
        <p:txBody>
          <a:bodyPr/>
          <a:lstStyle/>
          <a:p>
            <a:r>
              <a:rPr lang="zh-CN" altLang="zh-CN" sz="3600" dirty="0">
                <a:latin typeface="Times New Roman" panose="02020603050405020304" pitchFamily="18" charset="0"/>
                <a:cs typeface="Times New Roman" panose="02020603050405020304" pitchFamily="18" charset="0"/>
              </a:rPr>
              <a:t>服务一个客户（代码为</a:t>
            </a:r>
            <a:r>
              <a:rPr lang="en-US" altLang="zh-CN" sz="3600" dirty="0">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或</a:t>
            </a:r>
            <a:r>
              <a:rPr lang="en-US" altLang="zh-CN" sz="3600" dirty="0">
                <a:latin typeface="Times New Roman" panose="02020603050405020304" pitchFamily="18" charset="0"/>
                <a:cs typeface="Times New Roman" panose="02020603050405020304" pitchFamily="18" charset="0"/>
              </a:rPr>
              <a:t>3</a:t>
            </a:r>
            <a:r>
              <a:rPr lang="zh-CN" altLang="zh-CN" sz="3600" dirty="0">
                <a:latin typeface="Times New Roman" panose="02020603050405020304" pitchFamily="18" charset="0"/>
                <a:cs typeface="Times New Roman" panose="02020603050405020304" pitchFamily="18" charset="0"/>
              </a:rPr>
              <a:t>），则是</a:t>
            </a:r>
            <a:endParaRPr lang="en-US" altLang="zh-CN" sz="3600" dirty="0">
              <a:latin typeface="Times New Roman" panose="02020603050405020304" pitchFamily="18" charset="0"/>
              <a:cs typeface="Times New Roman" panose="02020603050405020304" pitchFamily="18" charset="0"/>
            </a:endParaRPr>
          </a:p>
          <a:p>
            <a:pPr lvl="1"/>
            <a:r>
              <a:rPr lang="en-US" altLang="zh-CN" sz="3600" i="1" dirty="0" err="1">
                <a:latin typeface="Times New Roman" panose="02020603050405020304" pitchFamily="18" charset="0"/>
                <a:cs typeface="Times New Roman" panose="02020603050405020304" pitchFamily="18" charset="0"/>
              </a:rPr>
              <a:t>find_max</a:t>
            </a:r>
            <a:r>
              <a:rPr lang="zh-CN" altLang="zh-CN" sz="3600" dirty="0">
                <a:latin typeface="Times New Roman" panose="02020603050405020304" pitchFamily="18" charset="0"/>
                <a:cs typeface="Times New Roman" panose="02020603050405020304" pitchFamily="18" charset="0"/>
              </a:rPr>
              <a:t>找到最大</a:t>
            </a:r>
            <a:r>
              <a:rPr lang="en-US" altLang="zh-CN" sz="3600" i="1" dirty="0">
                <a:latin typeface="Times New Roman" panose="02020603050405020304" pitchFamily="18" charset="0"/>
                <a:cs typeface="Times New Roman" panose="02020603050405020304" pitchFamily="18" charset="0"/>
              </a:rPr>
              <a:t>v</a:t>
            </a:r>
            <a:r>
              <a:rPr lang="zh-CN" altLang="zh-CN" sz="3600" dirty="0">
                <a:latin typeface="Times New Roman" panose="02020603050405020304" pitchFamily="18" charset="0"/>
                <a:cs typeface="Times New Roman" panose="02020603050405020304" pitchFamily="18" charset="0"/>
              </a:rPr>
              <a:t>值的节点信息</a:t>
            </a:r>
            <a:r>
              <a:rPr lang="en-US" altLang="zh-CN" sz="3600" i="1" dirty="0">
                <a:latin typeface="Times New Roman" panose="02020603050405020304" pitchFamily="18" charset="0"/>
                <a:cs typeface="Times New Roman" panose="02020603050405020304" pitchFamily="18" charset="0"/>
              </a:rPr>
              <a:t>info</a:t>
            </a:r>
            <a:r>
              <a:rPr lang="zh-CN" altLang="zh-CN" sz="3600" dirty="0">
                <a:latin typeface="Times New Roman" panose="02020603050405020304" pitchFamily="18" charset="0"/>
                <a:cs typeface="Times New Roman" panose="02020603050405020304" pitchFamily="18" charset="0"/>
              </a:rPr>
              <a:t>（代码为</a:t>
            </a:r>
            <a:r>
              <a:rPr lang="en-US" altLang="zh-CN" sz="3600" dirty="0">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），或</a:t>
            </a:r>
            <a:r>
              <a:rPr lang="en-US" altLang="zh-CN" sz="3600" i="1" dirty="0" err="1">
                <a:latin typeface="Times New Roman" panose="02020603050405020304" pitchFamily="18" charset="0"/>
                <a:cs typeface="Times New Roman" panose="02020603050405020304" pitchFamily="18" charset="0"/>
              </a:rPr>
              <a:t>find_min</a:t>
            </a:r>
            <a:r>
              <a:rPr lang="zh-CN" altLang="zh-CN" sz="3600" dirty="0">
                <a:latin typeface="Times New Roman" panose="02020603050405020304" pitchFamily="18" charset="0"/>
                <a:cs typeface="Times New Roman" panose="02020603050405020304" pitchFamily="18" charset="0"/>
              </a:rPr>
              <a:t>找到最小</a:t>
            </a:r>
            <a:r>
              <a:rPr lang="en-US" altLang="zh-CN" sz="3600" i="1" dirty="0">
                <a:latin typeface="Times New Roman" panose="02020603050405020304" pitchFamily="18" charset="0"/>
                <a:cs typeface="Times New Roman" panose="02020603050405020304" pitchFamily="18" charset="0"/>
              </a:rPr>
              <a:t>v</a:t>
            </a:r>
            <a:r>
              <a:rPr lang="zh-CN" altLang="zh-CN" sz="3600" dirty="0">
                <a:latin typeface="Times New Roman" panose="02020603050405020304" pitchFamily="18" charset="0"/>
                <a:cs typeface="Times New Roman" panose="02020603050405020304" pitchFamily="18" charset="0"/>
              </a:rPr>
              <a:t>值的节点信息</a:t>
            </a:r>
            <a:r>
              <a:rPr lang="en-US" altLang="zh-CN" sz="3600" i="1" dirty="0">
                <a:latin typeface="Times New Roman" panose="02020603050405020304" pitchFamily="18" charset="0"/>
                <a:cs typeface="Times New Roman" panose="02020603050405020304" pitchFamily="18" charset="0"/>
              </a:rPr>
              <a:t>info</a:t>
            </a:r>
            <a:r>
              <a:rPr lang="zh-CN" altLang="zh-CN" sz="3600" dirty="0">
                <a:latin typeface="Times New Roman" panose="02020603050405020304" pitchFamily="18" charset="0"/>
                <a:cs typeface="Times New Roman" panose="02020603050405020304" pitchFamily="18" charset="0"/>
              </a:rPr>
              <a:t>（代码为</a:t>
            </a:r>
            <a:r>
              <a:rPr lang="en-US" altLang="zh-CN" sz="3600" dirty="0">
                <a:latin typeface="Times New Roman" panose="02020603050405020304" pitchFamily="18" charset="0"/>
                <a:cs typeface="Times New Roman" panose="02020603050405020304" pitchFamily="18" charset="0"/>
              </a:rPr>
              <a:t>3</a:t>
            </a:r>
            <a:r>
              <a:rPr lang="zh-CN" altLang="zh-CN" sz="3600" dirty="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a:p>
            <a:pPr lvl="1"/>
            <a:r>
              <a:rPr lang="zh-CN" altLang="zh-CN" sz="3600" dirty="0">
                <a:latin typeface="Times New Roman" panose="02020603050405020304" pitchFamily="18" charset="0"/>
                <a:cs typeface="Times New Roman" panose="02020603050405020304" pitchFamily="18" charset="0"/>
              </a:rPr>
              <a:t>执行树堆的删除操作，删除该客户（</a:t>
            </a:r>
            <a:r>
              <a:rPr lang="en-US" altLang="zh-CN" sz="3600" i="1" dirty="0">
                <a:latin typeface="Times New Roman" panose="02020603050405020304" pitchFamily="18" charset="0"/>
                <a:cs typeface="Times New Roman" panose="02020603050405020304" pitchFamily="18" charset="0"/>
              </a:rPr>
              <a:t>remove</a:t>
            </a:r>
            <a:r>
              <a:rPr lang="zh-CN"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10.5 AVL</a:t>
            </a:r>
            <a:r>
              <a:rPr lang="zh-CN" altLang="zh-CN" b="1" dirty="0">
                <a:solidFill>
                  <a:srgbClr val="C00000"/>
                </a:solidFill>
                <a:latin typeface="Times New Roman" panose="02020603050405020304" pitchFamily="18" charset="0"/>
                <a:cs typeface="Times New Roman" panose="02020603050405020304" pitchFamily="18" charset="0"/>
              </a:rPr>
              <a:t>树</a:t>
            </a:r>
            <a:endParaRPr lang="zh-CN" altLang="en-US"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3"/>
          </p:nvPr>
        </p:nvSpPr>
        <p:spPr>
          <a:xfrm>
            <a:off x="762000" y="1562793"/>
            <a:ext cx="10784378" cy="4804755"/>
          </a:xfrm>
        </p:spPr>
        <p:txBody>
          <a:bodyPr>
            <a:normAutofit/>
          </a:bodyPr>
          <a:lstStyle/>
          <a:p>
            <a:r>
              <a:rPr lang="zh-CN" altLang="zh-CN" sz="3600" b="1" dirty="0">
                <a:solidFill>
                  <a:srgbClr val="C00000"/>
                </a:solidFill>
              </a:rPr>
              <a:t>定义</a:t>
            </a:r>
            <a:r>
              <a:rPr lang="en-US" altLang="zh-CN" sz="3600" b="1" dirty="0">
                <a:solidFill>
                  <a:srgbClr val="C00000"/>
                </a:solidFill>
              </a:rPr>
              <a:t>10.5.1</a:t>
            </a:r>
            <a:r>
              <a:rPr lang="zh-CN" altLang="zh-CN" sz="3600" b="1" dirty="0">
                <a:solidFill>
                  <a:srgbClr val="C00000"/>
                </a:solidFill>
              </a:rPr>
              <a:t>（平衡二叉树</a:t>
            </a:r>
            <a:r>
              <a:rPr lang="en-US" altLang="zh-CN" sz="3600" b="1" dirty="0">
                <a:solidFill>
                  <a:srgbClr val="C00000"/>
                </a:solidFill>
              </a:rPr>
              <a:t>(Balanced Binary Tree)</a:t>
            </a:r>
            <a:r>
              <a:rPr lang="zh-CN" altLang="zh-CN" sz="3600" b="1" dirty="0">
                <a:solidFill>
                  <a:srgbClr val="C00000"/>
                </a:solidFill>
              </a:rPr>
              <a:t>）</a:t>
            </a:r>
            <a:r>
              <a:rPr lang="en-US" altLang="zh-CN" sz="3600" b="1" dirty="0">
                <a:solidFill>
                  <a:srgbClr val="C00000"/>
                </a:solidFill>
              </a:rPr>
              <a:t>.</a:t>
            </a:r>
            <a:r>
              <a:rPr lang="en-US" altLang="zh-CN" sz="3600" dirty="0">
                <a:solidFill>
                  <a:srgbClr val="C00000"/>
                </a:solidFill>
              </a:rPr>
              <a:t>  </a:t>
            </a:r>
            <a:endParaRPr lang="en-US" altLang="zh-CN" sz="3600" dirty="0">
              <a:solidFill>
                <a:srgbClr val="C00000"/>
              </a:solidFill>
            </a:endParaRPr>
          </a:p>
          <a:p>
            <a:r>
              <a:rPr lang="zh-CN" altLang="zh-CN" sz="3600" dirty="0"/>
              <a:t>平衡二叉树或者是一棵空二叉树，或者是具有以下性质的二叉树：它的左右两个子树的高度差的绝对值不超过</a:t>
            </a:r>
            <a:r>
              <a:rPr lang="en-US" altLang="zh-CN" sz="3600" dirty="0"/>
              <a:t>1</a:t>
            </a:r>
            <a:r>
              <a:rPr lang="zh-CN" altLang="zh-CN" sz="3600" dirty="0"/>
              <a:t>，并且左右两个子树也都是平衡二叉树。</a:t>
            </a:r>
            <a:endParaRPr lang="zh-CN" altLang="en-US" sz="3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3"/>
          </p:nvPr>
        </p:nvSpPr>
        <p:spPr>
          <a:xfrm>
            <a:off x="913774" y="2003368"/>
            <a:ext cx="10363826" cy="3787832"/>
          </a:xfrm>
        </p:spPr>
        <p:txBody>
          <a:bodyPr/>
          <a:lstStyle/>
          <a:p>
            <a:r>
              <a:rPr lang="zh-CN" altLang="zh-CN" sz="3600" b="1" dirty="0">
                <a:solidFill>
                  <a:srgbClr val="C00000"/>
                </a:solidFill>
              </a:rPr>
              <a:t>定义</a:t>
            </a:r>
            <a:r>
              <a:rPr lang="en-US" altLang="zh-CN" sz="3600" b="1" dirty="0">
                <a:solidFill>
                  <a:srgbClr val="C00000"/>
                </a:solidFill>
              </a:rPr>
              <a:t>10.5.2</a:t>
            </a:r>
            <a:r>
              <a:rPr lang="zh-CN" altLang="zh-CN" sz="3600" b="1" dirty="0">
                <a:solidFill>
                  <a:srgbClr val="C00000"/>
                </a:solidFill>
              </a:rPr>
              <a:t>（</a:t>
            </a:r>
            <a:r>
              <a:rPr lang="en-US" altLang="zh-CN" sz="3600" b="1" dirty="0">
                <a:solidFill>
                  <a:srgbClr val="C00000"/>
                </a:solidFill>
              </a:rPr>
              <a:t>AVL</a:t>
            </a:r>
            <a:r>
              <a:rPr lang="zh-CN" altLang="zh-CN" sz="3600" b="1" dirty="0">
                <a:solidFill>
                  <a:srgbClr val="C00000"/>
                </a:solidFill>
              </a:rPr>
              <a:t>树</a:t>
            </a:r>
            <a:r>
              <a:rPr lang="en-US" altLang="zh-CN" sz="3600" b="1" dirty="0">
                <a:solidFill>
                  <a:srgbClr val="C00000"/>
                </a:solidFill>
              </a:rPr>
              <a:t>(Self-Balancing binary search tree)</a:t>
            </a:r>
            <a:r>
              <a:rPr lang="zh-CN" altLang="zh-CN" sz="3600" b="1" dirty="0">
                <a:solidFill>
                  <a:srgbClr val="C00000"/>
                </a:solidFill>
              </a:rPr>
              <a:t>）</a:t>
            </a:r>
            <a:r>
              <a:rPr lang="en-US" altLang="zh-CN" sz="3600" b="1" dirty="0"/>
              <a:t>. </a:t>
            </a:r>
            <a:endParaRPr lang="en-US" altLang="zh-CN" sz="3600" b="1" dirty="0"/>
          </a:p>
          <a:p>
            <a:r>
              <a:rPr lang="en-US" altLang="zh-CN" sz="3600" dirty="0"/>
              <a:t>AVL</a:t>
            </a:r>
            <a:r>
              <a:rPr lang="zh-CN" altLang="zh-CN" sz="3600" dirty="0"/>
              <a:t>树是一棵二叉搜索树，并且每个节点的左右子树的高度之差的绝对值（平衡因子）最多为</a:t>
            </a:r>
            <a:r>
              <a:rPr lang="en-US" altLang="zh-CN" sz="3600" dirty="0"/>
              <a:t>1</a:t>
            </a:r>
            <a:r>
              <a:rPr lang="zh-CN" altLang="zh-CN" sz="3600" dirty="0"/>
              <a:t>。</a:t>
            </a:r>
            <a:endParaRPr lang="zh-CN" altLang="zh-CN" sz="3600"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内容占位符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3137" y="1755956"/>
            <a:ext cx="9088016" cy="4131038"/>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389" y="1755956"/>
            <a:ext cx="3050612" cy="413103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rPr>
              <a:t>AVL</a:t>
            </a:r>
            <a:r>
              <a:rPr lang="zh-CN" altLang="zh-CN" b="1">
                <a:solidFill>
                  <a:srgbClr val="C00000"/>
                </a:solidFill>
              </a:rPr>
              <a:t>树</a:t>
            </a:r>
            <a:r>
              <a:rPr lang="zh-CN" altLang="en-US" b="1">
                <a:solidFill>
                  <a:srgbClr val="C00000"/>
                </a:solidFill>
              </a:rPr>
              <a:t>实例</a:t>
            </a:r>
            <a:endParaRPr lang="zh-CN" altLang="en-US" dirty="0"/>
          </a:p>
        </p:txBody>
      </p:sp>
      <p:pic>
        <p:nvPicPr>
          <p:cNvPr id="5" name="内容占位符 4"/>
          <p:cNvPicPr>
            <a:picLocks noGrp="1" noChangeAspect="1"/>
          </p:cNvPicPr>
          <p:nvPr>
            <p:ph sz="quarter" idx="13"/>
          </p:nvPr>
        </p:nvPicPr>
        <p:blipFill>
          <a:blip r:embed="rId1">
            <a:extLst>
              <a:ext uri="{28A0092B-C50C-407E-A947-70E740481C1C}">
                <a14:useLocalDpi xmlns:a14="http://schemas.microsoft.com/office/drawing/2010/main" val="0"/>
              </a:ext>
            </a:extLst>
          </a:blip>
          <a:stretch>
            <a:fillRect/>
          </a:stretch>
        </p:blipFill>
        <p:spPr>
          <a:xfrm>
            <a:off x="3906982" y="1992728"/>
            <a:ext cx="4414058" cy="413892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quarter" idx="13"/>
          </p:nvPr>
        </p:nvPicPr>
        <p:blipFill>
          <a:blip r:embed="rId1">
            <a:extLst>
              <a:ext uri="{28A0092B-C50C-407E-A947-70E740481C1C}">
                <a14:useLocalDpi xmlns:a14="http://schemas.microsoft.com/office/drawing/2010/main" val="0"/>
              </a:ext>
            </a:extLst>
          </a:blip>
          <a:stretch>
            <a:fillRect/>
          </a:stretch>
        </p:blipFill>
        <p:spPr>
          <a:xfrm>
            <a:off x="983405" y="758952"/>
            <a:ext cx="10370697" cy="5513832"/>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643355"/>
          </a:xfrm>
        </p:spPr>
        <p:txBody>
          <a:bodyPr>
            <a:normAutofit fontScale="90000"/>
          </a:bodyPr>
          <a:lstStyle/>
          <a:p>
            <a:endParaRPr lang="zh-CN" altLang="en-US" dirty="0"/>
          </a:p>
        </p:txBody>
      </p:sp>
      <p:sp>
        <p:nvSpPr>
          <p:cNvPr id="3" name="内容占位符 2"/>
          <p:cNvSpPr>
            <a:spLocks noGrp="1"/>
          </p:cNvSpPr>
          <p:nvPr>
            <p:ph sz="quarter" idx="13"/>
          </p:nvPr>
        </p:nvSpPr>
        <p:spPr>
          <a:xfrm>
            <a:off x="913774" y="1380744"/>
            <a:ext cx="10363826" cy="5056632"/>
          </a:xfrm>
        </p:spPr>
        <p:txBody>
          <a:bodyPr>
            <a:normAutofit/>
          </a:bodyPr>
          <a:lstStyle/>
          <a:p>
            <a:r>
              <a:rPr lang="en-US" altLang="zh-CN" sz="3600" dirty="0" err="1">
                <a:latin typeface="Times New Roman" panose="02020603050405020304" pitchFamily="18" charset="0"/>
                <a:cs typeface="Times New Roman" panose="02020603050405020304" pitchFamily="18" charset="0"/>
              </a:rPr>
              <a:t>AVL</a:t>
            </a:r>
            <a:r>
              <a:rPr lang="zh-CN" altLang="zh-CN" sz="3600" dirty="0">
                <a:latin typeface="Times New Roman" panose="02020603050405020304" pitchFamily="18" charset="0"/>
                <a:cs typeface="Times New Roman" panose="02020603050405020304" pitchFamily="18" charset="0"/>
              </a:rPr>
              <a:t>树是带了</a:t>
            </a:r>
            <a:r>
              <a:rPr lang="zh-CN" altLang="zh-CN" sz="3600" dirty="0">
                <a:solidFill>
                  <a:srgbClr val="C00000"/>
                </a:solidFill>
                <a:latin typeface="Times New Roman" panose="02020603050405020304" pitchFamily="18" charset="0"/>
                <a:cs typeface="Times New Roman" panose="02020603050405020304" pitchFamily="18" charset="0"/>
              </a:rPr>
              <a:t>平衡功能的二叉搜索树</a:t>
            </a:r>
            <a:r>
              <a:rPr lang="zh-CN" altLang="zh-CN" sz="3600" dirty="0">
                <a:latin typeface="Times New Roman" panose="02020603050405020304" pitchFamily="18" charset="0"/>
                <a:cs typeface="Times New Roman" panose="02020603050405020304" pitchFamily="18" charset="0"/>
              </a:rPr>
              <a:t>。</a:t>
            </a:r>
            <a:endParaRPr lang="en-US"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对于</a:t>
            </a:r>
            <a:r>
              <a:rPr lang="en-US" altLang="zh-CN" sz="3600" dirty="0" err="1">
                <a:latin typeface="Times New Roman" panose="02020603050405020304" pitchFamily="18" charset="0"/>
                <a:cs typeface="Times New Roman" panose="02020603050405020304" pitchFamily="18" charset="0"/>
              </a:rPr>
              <a:t>AVL</a:t>
            </a:r>
            <a:r>
              <a:rPr lang="zh-CN" altLang="zh-CN" sz="3600" dirty="0">
                <a:latin typeface="Times New Roman" panose="02020603050405020304" pitchFamily="18" charset="0"/>
                <a:cs typeface="Times New Roman" panose="02020603050405020304" pitchFamily="18" charset="0"/>
              </a:rPr>
              <a:t>树，在插入元素时，计算了每个节点的平衡因子是否大于</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；如果大于，那么就进行相应的旋转操作以维持平衡性。</a:t>
            </a:r>
            <a:endParaRPr lang="en-US"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在插入元素后，以插入的元素为起点，向上追溯，找寻到的第一个平衡因子大于</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的节点，该节点称为</a:t>
            </a:r>
            <a:r>
              <a:rPr lang="zh-CN" altLang="zh-CN" sz="3600" dirty="0">
                <a:solidFill>
                  <a:srgbClr val="FF0000"/>
                </a:solidFill>
                <a:latin typeface="Times New Roman" panose="02020603050405020304" pitchFamily="18" charset="0"/>
                <a:cs typeface="Times New Roman" panose="02020603050405020304" pitchFamily="18" charset="0"/>
              </a:rPr>
              <a:t>不平衡起始节点</a:t>
            </a:r>
            <a:r>
              <a:rPr lang="zh-CN"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15883"/>
            <a:ext cx="10515600" cy="997527"/>
          </a:xfrm>
        </p:spPr>
        <p:txBody>
          <a:bodyPr>
            <a:normAutofit fontScale="90000"/>
          </a:bodyPr>
          <a:lstStyle/>
          <a:p>
            <a:r>
              <a:rPr lang="zh-CN" altLang="zh-CN" dirty="0"/>
              <a:t>以不平衡起始节点向下给出插入节点的位置，则可以把</a:t>
            </a:r>
            <a:r>
              <a:rPr lang="zh-CN" altLang="zh-CN" dirty="0">
                <a:solidFill>
                  <a:srgbClr val="C00000"/>
                </a:solidFill>
              </a:rPr>
              <a:t>不平衡性</a:t>
            </a:r>
            <a:r>
              <a:rPr lang="zh-CN" altLang="zh-CN" dirty="0"/>
              <a:t>分为</a:t>
            </a:r>
            <a:r>
              <a:rPr lang="zh-CN" altLang="zh-CN" dirty="0">
                <a:solidFill>
                  <a:srgbClr val="C00000"/>
                </a:solidFill>
              </a:rPr>
              <a:t>四种</a:t>
            </a:r>
            <a:r>
              <a:rPr lang="zh-CN" altLang="zh-CN" dirty="0"/>
              <a:t>情况</a:t>
            </a:r>
            <a:endParaRPr lang="zh-CN" altLang="en-US" dirty="0"/>
          </a:p>
        </p:txBody>
      </p:sp>
      <p:sp>
        <p:nvSpPr>
          <p:cNvPr id="3" name="内容占位符 2"/>
          <p:cNvSpPr>
            <a:spLocks noGrp="1"/>
          </p:cNvSpPr>
          <p:nvPr>
            <p:ph sz="quarter" idx="13"/>
          </p:nvPr>
        </p:nvSpPr>
        <p:spPr>
          <a:xfrm>
            <a:off x="457200" y="1670858"/>
            <a:ext cx="11197244" cy="4995949"/>
          </a:xfrm>
        </p:spPr>
        <p:txBody>
          <a:bodyPr>
            <a:normAutofit/>
          </a:bodyPr>
          <a:lstStyle/>
          <a:p>
            <a:r>
              <a:rPr lang="zh-CN" altLang="zh-CN" dirty="0">
                <a:solidFill>
                  <a:srgbClr val="FF0000"/>
                </a:solidFill>
              </a:rPr>
              <a:t>（</a:t>
            </a:r>
            <a:r>
              <a:rPr lang="en-US" altLang="zh-CN" dirty="0">
                <a:solidFill>
                  <a:srgbClr val="FF0000"/>
                </a:solidFill>
              </a:rPr>
              <a:t>1</a:t>
            </a:r>
            <a:r>
              <a:rPr lang="zh-CN" altLang="zh-CN" dirty="0">
                <a:solidFill>
                  <a:srgbClr val="FF0000"/>
                </a:solidFill>
              </a:rPr>
              <a:t>）</a:t>
            </a:r>
            <a:r>
              <a:rPr lang="en-US" altLang="zh-CN" dirty="0">
                <a:solidFill>
                  <a:srgbClr val="FF0000"/>
                </a:solidFill>
              </a:rPr>
              <a:t>LL</a:t>
            </a:r>
            <a:r>
              <a:rPr lang="zh-CN" altLang="zh-CN" dirty="0"/>
              <a:t>：插入一个新节点到不平衡起始节点的左子树的左子树，导致不平衡起始节点的平衡因子由</a:t>
            </a:r>
            <a:r>
              <a:rPr lang="en-US" altLang="zh-CN" dirty="0"/>
              <a:t>1</a:t>
            </a:r>
            <a:r>
              <a:rPr lang="zh-CN" altLang="zh-CN" dirty="0"/>
              <a:t>变为</a:t>
            </a:r>
            <a:r>
              <a:rPr lang="en-US" altLang="zh-CN" dirty="0"/>
              <a:t>2</a:t>
            </a:r>
            <a:r>
              <a:rPr lang="zh-CN" altLang="zh-CN" dirty="0"/>
              <a:t>；</a:t>
            </a:r>
            <a:endParaRPr lang="zh-CN" altLang="zh-CN" dirty="0"/>
          </a:p>
          <a:p>
            <a:r>
              <a:rPr lang="zh-CN" altLang="zh-CN" dirty="0">
                <a:solidFill>
                  <a:srgbClr val="FF0000"/>
                </a:solidFill>
              </a:rPr>
              <a:t>（</a:t>
            </a:r>
            <a:r>
              <a:rPr lang="en-US" altLang="zh-CN" dirty="0">
                <a:solidFill>
                  <a:srgbClr val="FF0000"/>
                </a:solidFill>
              </a:rPr>
              <a:t>2</a:t>
            </a:r>
            <a:r>
              <a:rPr lang="zh-CN" altLang="zh-CN" dirty="0">
                <a:solidFill>
                  <a:srgbClr val="FF0000"/>
                </a:solidFill>
              </a:rPr>
              <a:t>）</a:t>
            </a:r>
            <a:r>
              <a:rPr lang="en-US" altLang="zh-CN" dirty="0">
                <a:solidFill>
                  <a:srgbClr val="FF0000"/>
                </a:solidFill>
              </a:rPr>
              <a:t>RR</a:t>
            </a:r>
            <a:r>
              <a:rPr lang="zh-CN" altLang="zh-CN" dirty="0"/>
              <a:t>：插入一个新节点到不平衡起始节点的右子树的右子树，导致不平衡起始节点的平衡因子由</a:t>
            </a:r>
            <a:r>
              <a:rPr lang="en-US" altLang="zh-CN" dirty="0"/>
              <a:t>-1</a:t>
            </a:r>
            <a:r>
              <a:rPr lang="zh-CN" altLang="zh-CN" dirty="0"/>
              <a:t>变为</a:t>
            </a:r>
            <a:r>
              <a:rPr lang="en-US" altLang="zh-CN" dirty="0"/>
              <a:t>-2</a:t>
            </a:r>
            <a:r>
              <a:rPr lang="zh-CN" altLang="zh-CN" dirty="0"/>
              <a:t>；</a:t>
            </a:r>
            <a:endParaRPr lang="zh-CN" altLang="zh-CN" dirty="0"/>
          </a:p>
          <a:p>
            <a:r>
              <a:rPr lang="zh-CN" altLang="zh-CN" dirty="0">
                <a:solidFill>
                  <a:srgbClr val="FF0000"/>
                </a:solidFill>
              </a:rPr>
              <a:t>（</a:t>
            </a:r>
            <a:r>
              <a:rPr lang="en-US" altLang="zh-CN" dirty="0">
                <a:solidFill>
                  <a:srgbClr val="FF0000"/>
                </a:solidFill>
              </a:rPr>
              <a:t>3</a:t>
            </a:r>
            <a:r>
              <a:rPr lang="zh-CN" altLang="zh-CN" dirty="0">
                <a:solidFill>
                  <a:srgbClr val="FF0000"/>
                </a:solidFill>
              </a:rPr>
              <a:t>）</a:t>
            </a:r>
            <a:r>
              <a:rPr lang="en-US" altLang="zh-CN" dirty="0">
                <a:solidFill>
                  <a:srgbClr val="FF0000"/>
                </a:solidFill>
              </a:rPr>
              <a:t>LR</a:t>
            </a:r>
            <a:r>
              <a:rPr lang="zh-CN" altLang="zh-CN" dirty="0"/>
              <a:t>：插入一个新节点到不平衡起始节点的左子树的右子树，导致不平衡起始节点的平衡因子由</a:t>
            </a:r>
            <a:r>
              <a:rPr lang="en-US" altLang="zh-CN" dirty="0"/>
              <a:t>1</a:t>
            </a:r>
            <a:r>
              <a:rPr lang="zh-CN" altLang="zh-CN" dirty="0"/>
              <a:t>变为</a:t>
            </a:r>
            <a:r>
              <a:rPr lang="en-US" altLang="zh-CN" dirty="0"/>
              <a:t>2</a:t>
            </a:r>
            <a:r>
              <a:rPr lang="zh-CN" altLang="zh-CN" dirty="0"/>
              <a:t>；</a:t>
            </a:r>
            <a:endParaRPr lang="zh-CN" altLang="zh-CN" dirty="0"/>
          </a:p>
          <a:p>
            <a:r>
              <a:rPr lang="zh-CN" altLang="zh-CN" dirty="0">
                <a:solidFill>
                  <a:srgbClr val="FF0000"/>
                </a:solidFill>
              </a:rPr>
              <a:t>（</a:t>
            </a:r>
            <a:r>
              <a:rPr lang="en-US" altLang="zh-CN" dirty="0">
                <a:solidFill>
                  <a:srgbClr val="FF0000"/>
                </a:solidFill>
              </a:rPr>
              <a:t>4</a:t>
            </a:r>
            <a:r>
              <a:rPr lang="zh-CN" altLang="zh-CN" dirty="0">
                <a:solidFill>
                  <a:srgbClr val="FF0000"/>
                </a:solidFill>
              </a:rPr>
              <a:t>）</a:t>
            </a:r>
            <a:r>
              <a:rPr lang="en-US" altLang="zh-CN" dirty="0">
                <a:solidFill>
                  <a:srgbClr val="FF0000"/>
                </a:solidFill>
              </a:rPr>
              <a:t>RL</a:t>
            </a:r>
            <a:r>
              <a:rPr lang="zh-CN" altLang="zh-CN" dirty="0"/>
              <a:t>：插入一个新节点到不平衡起始节点的右子树的左子树，导致不平衡起始节点的平衡因子由</a:t>
            </a:r>
            <a:r>
              <a:rPr lang="en-US" altLang="zh-CN" dirty="0"/>
              <a:t>-1</a:t>
            </a:r>
            <a:r>
              <a:rPr lang="zh-CN" altLang="zh-CN" dirty="0"/>
              <a:t>变为</a:t>
            </a:r>
            <a:r>
              <a:rPr lang="en-US" altLang="zh-CN" dirty="0"/>
              <a:t>-2</a:t>
            </a:r>
            <a:r>
              <a:rPr lang="zh-CN" altLang="zh-CN" dirty="0"/>
              <a:t>。</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06970"/>
          </a:xfrm>
        </p:spPr>
        <p:txBody>
          <a:bodyPr/>
          <a:lstStyle/>
          <a:p>
            <a:endParaRPr lang="zh-CN" altLang="en-US" dirty="0"/>
          </a:p>
        </p:txBody>
      </p:sp>
      <p:sp>
        <p:nvSpPr>
          <p:cNvPr id="3" name="内容占位符 2"/>
          <p:cNvSpPr>
            <a:spLocks noGrp="1"/>
          </p:cNvSpPr>
          <p:nvPr>
            <p:ph sz="quarter" idx="13"/>
          </p:nvPr>
        </p:nvSpPr>
        <p:spPr>
          <a:xfrm>
            <a:off x="448887" y="1421476"/>
            <a:ext cx="10828713" cy="5071399"/>
          </a:xfrm>
        </p:spPr>
        <p:txBody>
          <a:bodyPr>
            <a:normAutofit/>
          </a:bodyPr>
          <a:lstStyle/>
          <a:p>
            <a:r>
              <a:rPr lang="en-US" altLang="zh-CN" sz="3600" dirty="0">
                <a:solidFill>
                  <a:srgbClr val="FF0000"/>
                </a:solidFill>
              </a:rPr>
              <a:t>AVL</a:t>
            </a:r>
            <a:r>
              <a:rPr lang="zh-CN" altLang="zh-CN" sz="3600" dirty="0">
                <a:solidFill>
                  <a:srgbClr val="FF0000"/>
                </a:solidFill>
              </a:rPr>
              <a:t>树两种基本旋转</a:t>
            </a:r>
            <a:r>
              <a:rPr lang="zh-CN" altLang="zh-CN" sz="3600" dirty="0"/>
              <a:t>：</a:t>
            </a:r>
            <a:endParaRPr lang="zh-CN" altLang="zh-CN" sz="3600" dirty="0"/>
          </a:p>
          <a:p>
            <a:pPr lvl="1"/>
            <a:r>
              <a:rPr lang="zh-CN" altLang="zh-CN" sz="3600" dirty="0">
                <a:solidFill>
                  <a:srgbClr val="C00000"/>
                </a:solidFill>
              </a:rPr>
              <a:t>（</a:t>
            </a:r>
            <a:r>
              <a:rPr lang="en-US" altLang="zh-CN" sz="3600" dirty="0">
                <a:solidFill>
                  <a:srgbClr val="C00000"/>
                </a:solidFill>
              </a:rPr>
              <a:t>1</a:t>
            </a:r>
            <a:r>
              <a:rPr lang="zh-CN" altLang="zh-CN" sz="3600" dirty="0">
                <a:solidFill>
                  <a:srgbClr val="C00000"/>
                </a:solidFill>
              </a:rPr>
              <a:t>）右旋转</a:t>
            </a:r>
            <a:r>
              <a:rPr lang="zh-CN" altLang="zh-CN" sz="3600" dirty="0"/>
              <a:t>：将根节点旋转到其左孩子的右孩子位置；</a:t>
            </a:r>
            <a:endParaRPr lang="zh-CN" altLang="zh-CN" sz="3600" dirty="0"/>
          </a:p>
          <a:p>
            <a:pPr lvl="1"/>
            <a:r>
              <a:rPr lang="zh-CN" altLang="zh-CN" sz="3600" dirty="0">
                <a:solidFill>
                  <a:srgbClr val="C00000"/>
                </a:solidFill>
              </a:rPr>
              <a:t>（</a:t>
            </a:r>
            <a:r>
              <a:rPr lang="en-US" altLang="zh-CN" sz="3600" dirty="0">
                <a:solidFill>
                  <a:srgbClr val="C00000"/>
                </a:solidFill>
              </a:rPr>
              <a:t>2</a:t>
            </a:r>
            <a:r>
              <a:rPr lang="zh-CN" altLang="zh-CN" sz="3600" dirty="0">
                <a:solidFill>
                  <a:srgbClr val="C00000"/>
                </a:solidFill>
              </a:rPr>
              <a:t>）左旋转</a:t>
            </a:r>
            <a:r>
              <a:rPr lang="zh-CN" altLang="zh-CN" sz="3600" dirty="0"/>
              <a:t>：将根节点旋转到其右孩子的左孩子位置。</a:t>
            </a:r>
            <a:endParaRPr lang="zh-CN" altLang="zh-CN" sz="3600" dirty="0"/>
          </a:p>
          <a:p>
            <a:r>
              <a:rPr lang="zh-CN" altLang="zh-CN" sz="3600" dirty="0"/>
              <a:t>针对上述四种情况，可以通过旋转使</a:t>
            </a:r>
            <a:r>
              <a:rPr lang="en-US" altLang="zh-CN" sz="3600" dirty="0" err="1"/>
              <a:t>AVL</a:t>
            </a:r>
            <a:r>
              <a:rPr lang="zh-CN" altLang="zh-CN" sz="3600" dirty="0"/>
              <a:t>树变平衡，有四种旋转方式，分别为：右旋转，左旋转，左右旋转（先左后右），右左旋转（先右后左）。</a:t>
            </a:r>
            <a:endParaRPr lang="zh-CN" altLang="en-US"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0946"/>
            <a:ext cx="10515600" cy="598516"/>
          </a:xfrm>
        </p:spPr>
        <p:txBody>
          <a:bodyPr>
            <a:normAutofit fontScale="90000"/>
          </a:bodyPr>
          <a:lstStyle/>
          <a:p>
            <a:endParaRPr lang="zh-CN" altLang="en-US" dirty="0"/>
          </a:p>
        </p:txBody>
      </p:sp>
      <p:sp>
        <p:nvSpPr>
          <p:cNvPr id="3" name="内容占位符 2"/>
          <p:cNvSpPr>
            <a:spLocks noGrp="1"/>
          </p:cNvSpPr>
          <p:nvPr>
            <p:ph sz="quarter" idx="13"/>
          </p:nvPr>
        </p:nvSpPr>
        <p:spPr>
          <a:xfrm>
            <a:off x="913774" y="1163782"/>
            <a:ext cx="10363826" cy="5329092"/>
          </a:xfrm>
        </p:spPr>
        <p:txBody>
          <a:bodyPr/>
          <a:lstStyle/>
          <a:p>
            <a:r>
              <a:rPr lang="zh-CN" altLang="zh-CN" dirty="0">
                <a:latin typeface="Times New Roman" panose="02020603050405020304" pitchFamily="18" charset="0"/>
                <a:cs typeface="Times New Roman" panose="02020603050405020304" pitchFamily="18" charset="0"/>
              </a:rPr>
              <a:t>对于</a:t>
            </a:r>
            <a:r>
              <a:rPr lang="en-US" altLang="zh-CN" dirty="0">
                <a:solidFill>
                  <a:srgbClr val="FF0000"/>
                </a:solidFill>
                <a:latin typeface="Times New Roman" panose="02020603050405020304" pitchFamily="18" charset="0"/>
                <a:cs typeface="Times New Roman" panose="02020603050405020304" pitchFamily="18" charset="0"/>
              </a:rPr>
              <a:t>LL</a:t>
            </a:r>
            <a:r>
              <a:rPr lang="zh-CN" altLang="zh-CN" dirty="0">
                <a:latin typeface="Times New Roman" panose="02020603050405020304" pitchFamily="18" charset="0"/>
                <a:cs typeface="Times New Roman" panose="02020603050405020304" pitchFamily="18" charset="0"/>
              </a:rPr>
              <a:t>情况，通过将</a:t>
            </a:r>
            <a:r>
              <a:rPr lang="zh-CN" altLang="zh-CN" dirty="0">
                <a:solidFill>
                  <a:srgbClr val="FF0000"/>
                </a:solidFill>
                <a:latin typeface="Times New Roman" panose="02020603050405020304" pitchFamily="18" charset="0"/>
                <a:cs typeface="Times New Roman" panose="02020603050405020304" pitchFamily="18" charset="0"/>
              </a:rPr>
              <a:t>不平衡起始节点右旋转</a:t>
            </a:r>
            <a:r>
              <a:rPr lang="zh-CN" altLang="zh-CN" dirty="0">
                <a:latin typeface="Times New Roman" panose="02020603050405020304" pitchFamily="18" charset="0"/>
                <a:cs typeface="Times New Roman" panose="02020603050405020304" pitchFamily="18" charset="0"/>
              </a:rPr>
              <a:t>使其平衡。</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旋转前</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的平衡因子大于</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且其左孩子</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的平衡因子大于</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&gt;1)&amp;&amp;(A-&gt;</a:t>
            </a:r>
            <a:r>
              <a:rPr lang="en-US" altLang="zh-CN" i="1" dirty="0">
                <a:latin typeface="Times New Roman" panose="02020603050405020304" pitchFamily="18" charset="0"/>
                <a:cs typeface="Times New Roman" panose="02020603050405020304" pitchFamily="18" charset="0"/>
              </a:rPr>
              <a:t>left</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&gt;0)</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旋转后，原</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（不平衡起始节点）的左孩子</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成为</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的父节点，</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成为其右孩子，而原</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的右子树成为</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的左子树。</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28187" y="3524597"/>
            <a:ext cx="6796778" cy="280087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588491"/>
          </a:xfrm>
        </p:spPr>
        <p:txBody>
          <a:bodyPr>
            <a:normAutofit fontScale="90000"/>
          </a:bodyPr>
          <a:lstStyle/>
          <a:p>
            <a:endParaRPr lang="zh-CN" altLang="en-US" dirty="0"/>
          </a:p>
        </p:txBody>
      </p:sp>
      <p:sp>
        <p:nvSpPr>
          <p:cNvPr id="5" name="内容占位符 4"/>
          <p:cNvSpPr>
            <a:spLocks noGrp="1"/>
          </p:cNvSpPr>
          <p:nvPr>
            <p:ph sz="quarter" idx="13"/>
          </p:nvPr>
        </p:nvSpPr>
        <p:spPr>
          <a:xfrm>
            <a:off x="913774" y="1537856"/>
            <a:ext cx="10363826" cy="5137264"/>
          </a:xfrm>
        </p:spPr>
        <p:txBody>
          <a:bodyPr>
            <a:normAutofit/>
          </a:bodyPr>
          <a:lstStyle/>
          <a:p>
            <a:r>
              <a:rPr lang="en-US" altLang="zh-CN" dirty="0">
                <a:solidFill>
                  <a:srgbClr val="FF0000"/>
                </a:solidFill>
                <a:latin typeface="Times New Roman" panose="02020603050405020304" pitchFamily="18" charset="0"/>
                <a:cs typeface="Times New Roman" panose="02020603050405020304" pitchFamily="18" charset="0"/>
              </a:rPr>
              <a:t>Node *</a:t>
            </a:r>
            <a:r>
              <a:rPr lang="en-US" altLang="zh-CN" i="1" dirty="0" err="1">
                <a:solidFill>
                  <a:srgbClr val="FF0000"/>
                </a:solidFill>
                <a:latin typeface="Times New Roman" panose="02020603050405020304" pitchFamily="18" charset="0"/>
                <a:cs typeface="Times New Roman" panose="02020603050405020304" pitchFamily="18" charset="0"/>
              </a:rPr>
              <a:t>LL_rotate</a:t>
            </a:r>
            <a:r>
              <a:rPr lang="en-US" altLang="zh-CN" dirty="0">
                <a:solidFill>
                  <a:srgbClr val="FF0000"/>
                </a:solidFill>
                <a:latin typeface="Times New Roman" panose="02020603050405020304" pitchFamily="18" charset="0"/>
                <a:cs typeface="Times New Roman" panose="02020603050405020304" pitchFamily="18" charset="0"/>
              </a:rPr>
              <a:t>(Node *</a:t>
            </a:r>
            <a:r>
              <a:rPr lang="en-US" altLang="zh-CN" i="1" dirty="0">
                <a:solidFill>
                  <a:srgbClr val="FF0000"/>
                </a:solidFill>
                <a:latin typeface="Times New Roman" panose="02020603050405020304" pitchFamily="18" charset="0"/>
                <a:cs typeface="Times New Roman" panose="02020603050405020304" pitchFamily="18" charset="0"/>
              </a:rPr>
              <a:t>A</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7030A0"/>
                </a:solidFill>
                <a:latin typeface="Times New Roman" panose="02020603050405020304" pitchFamily="18" charset="0"/>
                <a:cs typeface="Times New Roman" panose="02020603050405020304" pitchFamily="18" charset="0"/>
              </a:rPr>
              <a:t>//</a:t>
            </a:r>
            <a:r>
              <a:rPr lang="zh-CN" altLang="zh-CN" dirty="0">
                <a:solidFill>
                  <a:srgbClr val="7030A0"/>
                </a:solidFill>
                <a:latin typeface="Times New Roman" panose="02020603050405020304" pitchFamily="18" charset="0"/>
                <a:cs typeface="Times New Roman" panose="02020603050405020304" pitchFamily="18" charset="0"/>
              </a:rPr>
              <a:t>在节点</a:t>
            </a:r>
            <a:r>
              <a:rPr lang="en-US" altLang="zh-CN" i="1" dirty="0">
                <a:solidFill>
                  <a:srgbClr val="7030A0"/>
                </a:solidFill>
                <a:latin typeface="Times New Roman" panose="02020603050405020304" pitchFamily="18" charset="0"/>
                <a:cs typeface="Times New Roman" panose="02020603050405020304" pitchFamily="18" charset="0"/>
              </a:rPr>
              <a:t>A</a:t>
            </a:r>
            <a:r>
              <a:rPr lang="zh-CN" altLang="zh-CN" dirty="0">
                <a:solidFill>
                  <a:srgbClr val="7030A0"/>
                </a:solidFill>
                <a:latin typeface="Times New Roman" panose="02020603050405020304" pitchFamily="18" charset="0"/>
                <a:cs typeface="Times New Roman" panose="02020603050405020304" pitchFamily="18" charset="0"/>
              </a:rPr>
              <a:t>的左子树插入节点，致</a:t>
            </a:r>
            <a:r>
              <a:rPr lang="en-US" altLang="zh-CN" i="1" dirty="0">
                <a:solidFill>
                  <a:srgbClr val="7030A0"/>
                </a:solidFill>
                <a:latin typeface="Times New Roman" panose="02020603050405020304" pitchFamily="18" charset="0"/>
                <a:cs typeface="Times New Roman" panose="02020603050405020304" pitchFamily="18" charset="0"/>
              </a:rPr>
              <a:t>A</a:t>
            </a:r>
            <a:r>
              <a:rPr lang="zh-CN" altLang="zh-CN" dirty="0">
                <a:solidFill>
                  <a:srgbClr val="7030A0"/>
                </a:solidFill>
                <a:latin typeface="Times New Roman" panose="02020603050405020304" pitchFamily="18" charset="0"/>
                <a:cs typeface="Times New Roman" panose="02020603050405020304" pitchFamily="18" charset="0"/>
              </a:rPr>
              <a:t>的平衡因子由</a:t>
            </a:r>
            <a:r>
              <a:rPr lang="en-US" altLang="zh-CN" dirty="0">
                <a:solidFill>
                  <a:srgbClr val="7030A0"/>
                </a:solidFill>
                <a:latin typeface="Times New Roman" panose="02020603050405020304" pitchFamily="18" charset="0"/>
                <a:cs typeface="Times New Roman" panose="02020603050405020304" pitchFamily="18" charset="0"/>
              </a:rPr>
              <a:t>1</a:t>
            </a:r>
            <a:r>
              <a:rPr lang="zh-CN" altLang="zh-CN" dirty="0">
                <a:solidFill>
                  <a:srgbClr val="7030A0"/>
                </a:solidFill>
                <a:latin typeface="Times New Roman" panose="02020603050405020304" pitchFamily="18" charset="0"/>
                <a:cs typeface="Times New Roman" panose="02020603050405020304" pitchFamily="18" charset="0"/>
              </a:rPr>
              <a:t>变为</a:t>
            </a:r>
            <a:r>
              <a:rPr lang="en-US" altLang="zh-CN" dirty="0">
                <a:solidFill>
                  <a:srgbClr val="7030A0"/>
                </a:solidFill>
                <a:latin typeface="Times New Roman" panose="02020603050405020304" pitchFamily="18" charset="0"/>
                <a:cs typeface="Times New Roman" panose="02020603050405020304" pitchFamily="18" charset="0"/>
              </a:rPr>
              <a:t>2</a:t>
            </a:r>
            <a:r>
              <a:rPr lang="zh-CN" altLang="zh-CN" dirty="0">
                <a:solidFill>
                  <a:srgbClr val="7030A0"/>
                </a:solidFill>
                <a:latin typeface="Times New Roman" panose="02020603050405020304" pitchFamily="18" charset="0"/>
                <a:cs typeface="Times New Roman" panose="02020603050405020304" pitchFamily="18" charset="0"/>
              </a:rPr>
              <a:t>，对</a:t>
            </a:r>
            <a:r>
              <a:rPr lang="en-US" altLang="zh-CN" dirty="0">
                <a:solidFill>
                  <a:srgbClr val="7030A0"/>
                </a:solidFill>
                <a:latin typeface="Times New Roman" panose="02020603050405020304" pitchFamily="18" charset="0"/>
                <a:cs typeface="Times New Roman" panose="02020603050405020304" pitchFamily="18" charset="0"/>
              </a:rPr>
              <a:t>*</a:t>
            </a:r>
            <a:r>
              <a:rPr lang="en-US" altLang="zh-CN" i="1" dirty="0">
                <a:solidFill>
                  <a:srgbClr val="7030A0"/>
                </a:solidFill>
                <a:latin typeface="Times New Roman" panose="02020603050405020304" pitchFamily="18" charset="0"/>
                <a:cs typeface="Times New Roman" panose="02020603050405020304" pitchFamily="18" charset="0"/>
              </a:rPr>
              <a:t>A</a:t>
            </a:r>
            <a:r>
              <a:rPr lang="zh-CN" altLang="zh-CN" dirty="0">
                <a:solidFill>
                  <a:srgbClr val="7030A0"/>
                </a:solidFill>
                <a:latin typeface="Times New Roman" panose="02020603050405020304" pitchFamily="18" charset="0"/>
                <a:cs typeface="Times New Roman" panose="02020603050405020304" pitchFamily="18" charset="0"/>
              </a:rPr>
              <a:t>进行单向右旋平衡处理 </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Node *</a:t>
            </a:r>
            <a:r>
              <a:rPr lang="en-US" altLang="zh-CN" i="1" dirty="0">
                <a:latin typeface="Times New Roman" panose="02020603050405020304" pitchFamily="18" charset="0"/>
                <a:cs typeface="Times New Roman" panose="02020603050405020304" pitchFamily="18" charset="0"/>
              </a:rPr>
              <a:t>B=A</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left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left=B</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right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right=A</a:t>
            </a:r>
            <a:r>
              <a:rPr lang="en-US" altLang="zh-CN" dirty="0">
                <a:latin typeface="Times New Roman" panose="02020603050405020304" pitchFamily="18" charset="0"/>
                <a:cs typeface="Times New Roman" panose="02020603050405020304" pitchFamily="18" charset="0"/>
              </a:rPr>
              <a:t>;         </a:t>
            </a:r>
            <a:r>
              <a:rPr lang="en-US" altLang="zh-CN" dirty="0">
                <a:solidFill>
                  <a:srgbClr val="7030A0"/>
                </a:solidFill>
                <a:latin typeface="Times New Roman" panose="02020603050405020304" pitchFamily="18" charset="0"/>
                <a:cs typeface="Times New Roman" panose="02020603050405020304" pitchFamily="18" charset="0"/>
              </a:rPr>
              <a:t>// </a:t>
            </a:r>
            <a:r>
              <a:rPr lang="en-US" altLang="zh-CN" i="1" dirty="0">
                <a:solidFill>
                  <a:srgbClr val="7030A0"/>
                </a:solidFill>
                <a:latin typeface="Times New Roman" panose="02020603050405020304" pitchFamily="18" charset="0"/>
                <a:cs typeface="Times New Roman" panose="02020603050405020304" pitchFamily="18" charset="0"/>
              </a:rPr>
              <a:t>A</a:t>
            </a:r>
            <a:r>
              <a:rPr lang="zh-CN" altLang="zh-CN" dirty="0">
                <a:solidFill>
                  <a:srgbClr val="7030A0"/>
                </a:solidFill>
                <a:latin typeface="Times New Roman" panose="02020603050405020304" pitchFamily="18" charset="0"/>
                <a:cs typeface="Times New Roman" panose="02020603050405020304" pitchFamily="18" charset="0"/>
              </a:rPr>
              <a:t>左孩子</a:t>
            </a:r>
            <a:r>
              <a:rPr lang="en-US" altLang="zh-CN" i="1" dirty="0">
                <a:solidFill>
                  <a:srgbClr val="7030A0"/>
                </a:solidFill>
                <a:latin typeface="Times New Roman" panose="02020603050405020304" pitchFamily="18" charset="0"/>
                <a:cs typeface="Times New Roman" panose="02020603050405020304" pitchFamily="18" charset="0"/>
              </a:rPr>
              <a:t>B</a:t>
            </a:r>
            <a:r>
              <a:rPr lang="zh-CN" altLang="zh-CN" dirty="0">
                <a:solidFill>
                  <a:srgbClr val="7030A0"/>
                </a:solidFill>
                <a:latin typeface="Times New Roman" panose="02020603050405020304" pitchFamily="18" charset="0"/>
                <a:cs typeface="Times New Roman" panose="02020603050405020304" pitchFamily="18" charset="0"/>
              </a:rPr>
              <a:t>成为父节点，</a:t>
            </a:r>
            <a:r>
              <a:rPr lang="en-US" altLang="zh-CN" i="1" dirty="0">
                <a:solidFill>
                  <a:srgbClr val="7030A0"/>
                </a:solidFill>
                <a:latin typeface="Times New Roman" panose="02020603050405020304" pitchFamily="18" charset="0"/>
                <a:cs typeface="Times New Roman" panose="02020603050405020304" pitchFamily="18" charset="0"/>
              </a:rPr>
              <a:t>A</a:t>
            </a:r>
            <a:r>
              <a:rPr lang="zh-CN" altLang="zh-CN" dirty="0">
                <a:solidFill>
                  <a:srgbClr val="7030A0"/>
                </a:solidFill>
                <a:latin typeface="Times New Roman" panose="02020603050405020304" pitchFamily="18" charset="0"/>
                <a:cs typeface="Times New Roman" panose="02020603050405020304" pitchFamily="18" charset="0"/>
              </a:rPr>
              <a:t>成为其右孩子，而原</a:t>
            </a:r>
            <a:r>
              <a:rPr lang="en-US" altLang="zh-CN" i="1" dirty="0">
                <a:solidFill>
                  <a:srgbClr val="7030A0"/>
                </a:solidFill>
                <a:latin typeface="Times New Roman" panose="02020603050405020304" pitchFamily="18" charset="0"/>
                <a:cs typeface="Times New Roman" panose="02020603050405020304" pitchFamily="18" charset="0"/>
              </a:rPr>
              <a:t>B</a:t>
            </a:r>
            <a:r>
              <a:rPr lang="zh-CN" altLang="zh-CN" dirty="0">
                <a:solidFill>
                  <a:srgbClr val="7030A0"/>
                </a:solidFill>
                <a:latin typeface="Times New Roman" panose="02020603050405020304" pitchFamily="18" charset="0"/>
                <a:cs typeface="Times New Roman" panose="02020603050405020304" pitchFamily="18" charset="0"/>
              </a:rPr>
              <a:t>的右子树成为</a:t>
            </a:r>
            <a:r>
              <a:rPr lang="en-US" altLang="zh-CN" i="1" dirty="0">
                <a:solidFill>
                  <a:srgbClr val="7030A0"/>
                </a:solidFill>
                <a:latin typeface="Times New Roman" panose="02020603050405020304" pitchFamily="18" charset="0"/>
                <a:cs typeface="Times New Roman" panose="02020603050405020304" pitchFamily="18" charset="0"/>
              </a:rPr>
              <a:t>A</a:t>
            </a:r>
            <a:r>
              <a:rPr lang="zh-CN" altLang="zh-CN" dirty="0">
                <a:solidFill>
                  <a:srgbClr val="7030A0"/>
                </a:solidFill>
                <a:latin typeface="Times New Roman" panose="02020603050405020304" pitchFamily="18" charset="0"/>
                <a:cs typeface="Times New Roman" panose="02020603050405020304" pitchFamily="18" charset="0"/>
              </a:rPr>
              <a:t>的左子树</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计算</a:t>
            </a:r>
            <a:r>
              <a:rPr lang="en-US"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的高度</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h</a:t>
            </a:r>
            <a:r>
              <a:rPr lang="zh-CN" altLang="zh-CN"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计算</a:t>
            </a:r>
            <a:r>
              <a:rPr lang="en-US" altLang="zh-CN" i="1"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的平衡因子</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bf</a:t>
            </a:r>
            <a:r>
              <a:rPr lang="zh-CN" altLang="zh-CN"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返回根节点</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634"/>
            <a:ext cx="10515600" cy="556952"/>
          </a:xfrm>
        </p:spPr>
        <p:txBody>
          <a:bodyPr>
            <a:normAutofit fontScale="90000"/>
          </a:bodyPr>
          <a:lstStyle/>
          <a:p>
            <a:endParaRPr lang="zh-CN" altLang="en-US" dirty="0"/>
          </a:p>
        </p:txBody>
      </p:sp>
      <p:sp>
        <p:nvSpPr>
          <p:cNvPr id="3" name="内容占位符 2"/>
          <p:cNvSpPr>
            <a:spLocks noGrp="1"/>
          </p:cNvSpPr>
          <p:nvPr>
            <p:ph sz="quarter" idx="13"/>
          </p:nvPr>
        </p:nvSpPr>
        <p:spPr>
          <a:xfrm>
            <a:off x="913774" y="1105594"/>
            <a:ext cx="10363826" cy="5469772"/>
          </a:xfrm>
        </p:spPr>
        <p:txBody>
          <a:bodyPr/>
          <a:lstStyle/>
          <a:p>
            <a:r>
              <a:rPr lang="zh-CN" altLang="zh-CN" dirty="0">
                <a:latin typeface="Times New Roman" panose="02020603050405020304" pitchFamily="18" charset="0"/>
                <a:cs typeface="Times New Roman" panose="02020603050405020304" pitchFamily="18" charset="0"/>
              </a:rPr>
              <a:t>对于</a:t>
            </a:r>
            <a:r>
              <a:rPr lang="en-US" altLang="zh-CN" dirty="0">
                <a:solidFill>
                  <a:srgbClr val="FF0000"/>
                </a:solidFill>
                <a:latin typeface="Times New Roman" panose="02020603050405020304" pitchFamily="18" charset="0"/>
                <a:cs typeface="Times New Roman" panose="02020603050405020304" pitchFamily="18" charset="0"/>
              </a:rPr>
              <a:t>RR</a:t>
            </a:r>
            <a:r>
              <a:rPr lang="zh-CN" altLang="zh-CN" dirty="0">
                <a:latin typeface="Times New Roman" panose="02020603050405020304" pitchFamily="18" charset="0"/>
                <a:cs typeface="Times New Roman" panose="02020603050405020304" pitchFamily="18" charset="0"/>
              </a:rPr>
              <a:t>的情况，通过将</a:t>
            </a:r>
            <a:r>
              <a:rPr lang="zh-CN" altLang="zh-CN" dirty="0">
                <a:solidFill>
                  <a:srgbClr val="FF0000"/>
                </a:solidFill>
                <a:latin typeface="Times New Roman" panose="02020603050405020304" pitchFamily="18" charset="0"/>
                <a:cs typeface="Times New Roman" panose="02020603050405020304" pitchFamily="18" charset="0"/>
              </a:rPr>
              <a:t>不平衡起始节点左旋转</a:t>
            </a:r>
            <a:r>
              <a:rPr lang="zh-CN" altLang="zh-CN" dirty="0">
                <a:latin typeface="Times New Roman" panose="02020603050405020304" pitchFamily="18" charset="0"/>
                <a:cs typeface="Times New Roman" panose="02020603050405020304" pitchFamily="18" charset="0"/>
              </a:rPr>
              <a:t>使其平衡。</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旋转前</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的平衡因子小于</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，右子树</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的平衡因子小于</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&lt;-1)&amp;&amp;(A-&gt;</a:t>
            </a:r>
            <a:r>
              <a:rPr lang="en-US" altLang="zh-CN" i="1" dirty="0">
                <a:latin typeface="Times New Roman" panose="02020603050405020304" pitchFamily="18" charset="0"/>
                <a:cs typeface="Times New Roman" panose="02020603050405020304" pitchFamily="18" charset="0"/>
              </a:rPr>
              <a:t>right</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&lt;0)</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旋转后，原</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（不平衡起始节点）的右孩子</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成为</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的父节点，</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成为其左孩子，而原</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的左子树成为</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的右子树。</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8929" y="3429000"/>
            <a:ext cx="7070866" cy="290486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634"/>
            <a:ext cx="10515600" cy="507076"/>
          </a:xfrm>
        </p:spPr>
        <p:txBody>
          <a:bodyPr>
            <a:normAutofit fontScale="90000"/>
          </a:bodyPr>
          <a:lstStyle/>
          <a:p>
            <a:endParaRPr lang="zh-CN" altLang="en-US" dirty="0"/>
          </a:p>
        </p:txBody>
      </p:sp>
      <p:sp>
        <p:nvSpPr>
          <p:cNvPr id="3" name="内容占位符 2"/>
          <p:cNvSpPr>
            <a:spLocks noGrp="1"/>
          </p:cNvSpPr>
          <p:nvPr>
            <p:ph sz="quarter" idx="13"/>
          </p:nvPr>
        </p:nvSpPr>
        <p:spPr>
          <a:xfrm>
            <a:off x="457200" y="997527"/>
            <a:ext cx="10820400" cy="5727469"/>
          </a:xfrm>
        </p:spPr>
        <p:txBody>
          <a:bodyPr>
            <a:noAutofit/>
          </a:bodyPr>
          <a:lstStyle/>
          <a:p>
            <a:r>
              <a:rPr lang="en-US" altLang="zh-CN" sz="3200" dirty="0">
                <a:solidFill>
                  <a:srgbClr val="C00000"/>
                </a:solidFill>
                <a:latin typeface="Times New Roman" panose="02020603050405020304" pitchFamily="18" charset="0"/>
                <a:cs typeface="Times New Roman" panose="02020603050405020304" pitchFamily="18" charset="0"/>
              </a:rPr>
              <a:t>Node *</a:t>
            </a:r>
            <a:r>
              <a:rPr lang="en-US" altLang="zh-CN" sz="3200" i="1" dirty="0" err="1">
                <a:solidFill>
                  <a:srgbClr val="C00000"/>
                </a:solidFill>
                <a:latin typeface="Times New Roman" panose="02020603050405020304" pitchFamily="18" charset="0"/>
                <a:cs typeface="Times New Roman" panose="02020603050405020304" pitchFamily="18" charset="0"/>
              </a:rPr>
              <a:t>RR_rotate</a:t>
            </a:r>
            <a:r>
              <a:rPr lang="en-US" altLang="zh-CN" sz="3200" dirty="0">
                <a:solidFill>
                  <a:srgbClr val="C00000"/>
                </a:solidFill>
                <a:latin typeface="Times New Roman" panose="02020603050405020304" pitchFamily="18" charset="0"/>
                <a:cs typeface="Times New Roman" panose="02020603050405020304" pitchFamily="18" charset="0"/>
              </a:rPr>
              <a:t>(Node *</a:t>
            </a:r>
            <a:r>
              <a:rPr lang="en-US" altLang="zh-CN" sz="3200" i="1" dirty="0">
                <a:solidFill>
                  <a:srgbClr val="C00000"/>
                </a:solidFill>
                <a:latin typeface="Times New Roman" panose="02020603050405020304" pitchFamily="18" charset="0"/>
                <a:cs typeface="Times New Roman" panose="02020603050405020304" pitchFamily="18" charset="0"/>
              </a:rPr>
              <a:t>A</a:t>
            </a:r>
            <a:r>
              <a:rPr lang="en-US" altLang="zh-CN" sz="3200" dirty="0">
                <a:solidFill>
                  <a:srgbClr val="C00000"/>
                </a:solidFill>
                <a:latin typeface="Times New Roman" panose="02020603050405020304" pitchFamily="18" charset="0"/>
                <a:cs typeface="Times New Roman" panose="02020603050405020304" pitchFamily="18" charset="0"/>
              </a:rPr>
              <a:t>) </a:t>
            </a:r>
            <a:r>
              <a:rPr lang="en-US" altLang="zh-CN" sz="3200" dirty="0">
                <a:solidFill>
                  <a:srgbClr val="7030A0"/>
                </a:solidFill>
                <a:latin typeface="Times New Roman" panose="02020603050405020304" pitchFamily="18" charset="0"/>
                <a:cs typeface="Times New Roman" panose="02020603050405020304" pitchFamily="18" charset="0"/>
              </a:rPr>
              <a:t>//</a:t>
            </a:r>
            <a:r>
              <a:rPr lang="zh-CN" altLang="zh-CN" sz="3200" dirty="0">
                <a:solidFill>
                  <a:srgbClr val="7030A0"/>
                </a:solidFill>
                <a:latin typeface="Times New Roman" panose="02020603050405020304" pitchFamily="18" charset="0"/>
                <a:cs typeface="Times New Roman" panose="02020603050405020304" pitchFamily="18" charset="0"/>
              </a:rPr>
              <a:t>插入一个新节点到</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的右子树，使得</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的平衡因子由</a:t>
            </a:r>
            <a:r>
              <a:rPr lang="en-US" altLang="zh-CN" sz="3200" dirty="0">
                <a:solidFill>
                  <a:srgbClr val="7030A0"/>
                </a:solidFill>
                <a:latin typeface="Times New Roman" panose="02020603050405020304" pitchFamily="18" charset="0"/>
                <a:cs typeface="Times New Roman" panose="02020603050405020304" pitchFamily="18" charset="0"/>
              </a:rPr>
              <a:t>-1</a:t>
            </a:r>
            <a:r>
              <a:rPr lang="zh-CN" altLang="zh-CN" sz="3200" dirty="0">
                <a:solidFill>
                  <a:srgbClr val="7030A0"/>
                </a:solidFill>
                <a:latin typeface="Times New Roman" panose="02020603050405020304" pitchFamily="18" charset="0"/>
                <a:cs typeface="Times New Roman" panose="02020603050405020304" pitchFamily="18" charset="0"/>
              </a:rPr>
              <a:t>变为</a:t>
            </a:r>
            <a:r>
              <a:rPr lang="en-US" altLang="zh-CN" sz="3200" dirty="0">
                <a:solidFill>
                  <a:srgbClr val="7030A0"/>
                </a:solidFill>
                <a:latin typeface="Times New Roman" panose="02020603050405020304" pitchFamily="18" charset="0"/>
                <a:cs typeface="Times New Roman" panose="02020603050405020304" pitchFamily="18" charset="0"/>
              </a:rPr>
              <a:t>-2</a:t>
            </a:r>
            <a:r>
              <a:rPr lang="zh-CN" altLang="zh-CN" sz="3200" dirty="0">
                <a:solidFill>
                  <a:srgbClr val="7030A0"/>
                </a:solidFill>
                <a:latin typeface="Times New Roman" panose="02020603050405020304" pitchFamily="18" charset="0"/>
                <a:cs typeface="Times New Roman" panose="02020603050405020304" pitchFamily="18" charset="0"/>
              </a:rPr>
              <a:t>，对</a:t>
            </a:r>
            <a:r>
              <a:rPr lang="en-US" altLang="zh-CN" sz="3200" dirty="0">
                <a:solidFill>
                  <a:srgbClr val="7030A0"/>
                </a:solidFill>
                <a:latin typeface="Times New Roman" panose="02020603050405020304" pitchFamily="18" charset="0"/>
                <a:cs typeface="Times New Roman" panose="02020603050405020304" pitchFamily="18" charset="0"/>
              </a:rPr>
              <a:t>*</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进行单向左旋平衡处理 </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Node *</a:t>
            </a:r>
            <a:r>
              <a:rPr lang="en-US" altLang="zh-CN" sz="3200" i="1" dirty="0">
                <a:latin typeface="Times New Roman" panose="02020603050405020304" pitchFamily="18" charset="0"/>
                <a:cs typeface="Times New Roman" panose="02020603050405020304" pitchFamily="18" charset="0"/>
              </a:rPr>
              <a:t>B</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right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right=B</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left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B</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left=A</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7030A0"/>
                </a:solidFill>
                <a:latin typeface="Times New Roman" panose="02020603050405020304" pitchFamily="18" charset="0"/>
                <a:cs typeface="Times New Roman" panose="02020603050405020304" pitchFamily="18" charset="0"/>
              </a:rPr>
              <a:t>//</a:t>
            </a:r>
            <a:r>
              <a:rPr lang="zh-CN" altLang="zh-CN" sz="3200" dirty="0">
                <a:solidFill>
                  <a:srgbClr val="7030A0"/>
                </a:solidFill>
                <a:latin typeface="Times New Roman" panose="02020603050405020304" pitchFamily="18" charset="0"/>
                <a:cs typeface="Times New Roman" panose="02020603050405020304" pitchFamily="18" charset="0"/>
              </a:rPr>
              <a:t>原</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的右孩子</a:t>
            </a:r>
            <a:r>
              <a:rPr lang="en-US" altLang="zh-CN" sz="3200" i="1" dirty="0">
                <a:solidFill>
                  <a:srgbClr val="7030A0"/>
                </a:solidFill>
                <a:latin typeface="Times New Roman" panose="02020603050405020304" pitchFamily="18" charset="0"/>
                <a:cs typeface="Times New Roman" panose="02020603050405020304" pitchFamily="18" charset="0"/>
              </a:rPr>
              <a:t>B</a:t>
            </a:r>
            <a:r>
              <a:rPr lang="zh-CN" altLang="zh-CN" sz="3200" dirty="0">
                <a:solidFill>
                  <a:srgbClr val="7030A0"/>
                </a:solidFill>
                <a:latin typeface="Times New Roman" panose="02020603050405020304" pitchFamily="18" charset="0"/>
                <a:cs typeface="Times New Roman" panose="02020603050405020304" pitchFamily="18" charset="0"/>
              </a:rPr>
              <a:t>成为父节点，</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成为其左孩子，而原</a:t>
            </a:r>
            <a:r>
              <a:rPr lang="en-US" altLang="zh-CN" sz="3200" i="1" dirty="0">
                <a:solidFill>
                  <a:srgbClr val="7030A0"/>
                </a:solidFill>
                <a:latin typeface="Times New Roman" panose="02020603050405020304" pitchFamily="18" charset="0"/>
                <a:cs typeface="Times New Roman" panose="02020603050405020304" pitchFamily="18" charset="0"/>
              </a:rPr>
              <a:t>B</a:t>
            </a:r>
            <a:r>
              <a:rPr lang="zh-CN" altLang="zh-CN" sz="3200" dirty="0">
                <a:solidFill>
                  <a:srgbClr val="7030A0"/>
                </a:solidFill>
                <a:latin typeface="Times New Roman" panose="02020603050405020304" pitchFamily="18" charset="0"/>
                <a:cs typeface="Times New Roman" panose="02020603050405020304" pitchFamily="18" charset="0"/>
              </a:rPr>
              <a:t>的左子树成为</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的右子树</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计算</a:t>
            </a:r>
            <a:r>
              <a:rPr lang="en-US" altLang="zh-CN" sz="3200" i="1" dirty="0">
                <a:latin typeface="Times New Roman" panose="02020603050405020304" pitchFamily="18" charset="0"/>
                <a:cs typeface="Times New Roman" panose="02020603050405020304" pitchFamily="18" charset="0"/>
              </a:rPr>
              <a:t>A</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B</a:t>
            </a:r>
            <a:r>
              <a:rPr lang="zh-CN" altLang="zh-CN" sz="3200" dirty="0">
                <a:latin typeface="Times New Roman" panose="02020603050405020304" pitchFamily="18" charset="0"/>
                <a:cs typeface="Times New Roman" panose="02020603050405020304" pitchFamily="18" charset="0"/>
              </a:rPr>
              <a:t>的高度</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h</a:t>
            </a:r>
            <a:r>
              <a:rPr lang="zh-CN" altLang="zh-CN" sz="3200" dirty="0">
                <a:latin typeface="Times New Roman" panose="02020603050405020304" pitchFamily="18" charset="0"/>
                <a:cs typeface="Times New Roman" panose="02020603050405020304" pitchFamily="18" charset="0"/>
              </a:rPr>
              <a:t>和</a:t>
            </a:r>
            <a:r>
              <a:rPr lang="en-US" altLang="zh-CN" sz="3200" i="1" dirty="0">
                <a:latin typeface="Times New Roman" panose="02020603050405020304" pitchFamily="18" charset="0"/>
                <a:cs typeface="Times New Roman" panose="02020603050405020304" pitchFamily="18" charset="0"/>
              </a:rPr>
              <a:t>B</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h</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计算</a:t>
            </a:r>
            <a:r>
              <a:rPr lang="en-US" altLang="zh-CN" sz="3200" i="1" dirty="0">
                <a:latin typeface="Times New Roman" panose="02020603050405020304" pitchFamily="18" charset="0"/>
                <a:cs typeface="Times New Roman" panose="02020603050405020304" pitchFamily="18" charset="0"/>
              </a:rPr>
              <a:t>A</a:t>
            </a:r>
            <a:r>
              <a:rPr lang="zh-CN"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B</a:t>
            </a:r>
            <a:r>
              <a:rPr lang="zh-CN" altLang="zh-CN" sz="3200" dirty="0">
                <a:latin typeface="Times New Roman" panose="02020603050405020304" pitchFamily="18" charset="0"/>
                <a:cs typeface="Times New Roman" panose="02020603050405020304" pitchFamily="18" charset="0"/>
              </a:rPr>
              <a:t>的平衡因子</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bf</a:t>
            </a:r>
            <a:r>
              <a:rPr lang="zh-CN" altLang="zh-CN" sz="3200" dirty="0">
                <a:latin typeface="Times New Roman" panose="02020603050405020304" pitchFamily="18" charset="0"/>
                <a:cs typeface="Times New Roman" panose="02020603050405020304" pitchFamily="18" charset="0"/>
              </a:rPr>
              <a:t>和</a:t>
            </a:r>
            <a:r>
              <a:rPr lang="en-US" altLang="zh-CN" sz="3200" i="1" dirty="0">
                <a:latin typeface="Times New Roman" panose="02020603050405020304" pitchFamily="18" charset="0"/>
                <a:cs typeface="Times New Roman" panose="02020603050405020304" pitchFamily="18" charset="0"/>
              </a:rPr>
              <a:t>B</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bf</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返回根节点</a:t>
            </a:r>
            <a:r>
              <a:rPr lang="en-US" altLang="zh-CN" sz="3200" i="1" dirty="0">
                <a:latin typeface="Times New Roman" panose="02020603050405020304" pitchFamily="18" charset="0"/>
                <a:cs typeface="Times New Roman" panose="02020603050405020304" pitchFamily="18" charset="0"/>
              </a:rPr>
              <a:t>B</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07819"/>
            <a:ext cx="10515600" cy="548639"/>
          </a:xfrm>
        </p:spPr>
        <p:txBody>
          <a:bodyPr>
            <a:normAutofit fontScale="90000"/>
          </a:bodyPr>
          <a:lstStyle/>
          <a:p>
            <a:endParaRPr lang="zh-CN" altLang="en-US" dirty="0"/>
          </a:p>
        </p:txBody>
      </p:sp>
      <p:sp>
        <p:nvSpPr>
          <p:cNvPr id="3" name="内容占位符 2"/>
          <p:cNvSpPr>
            <a:spLocks noGrp="1"/>
          </p:cNvSpPr>
          <p:nvPr>
            <p:ph sz="quarter" idx="13"/>
          </p:nvPr>
        </p:nvSpPr>
        <p:spPr>
          <a:xfrm>
            <a:off x="913774" y="964275"/>
            <a:ext cx="10363826" cy="5685905"/>
          </a:xfrm>
        </p:spPr>
        <p:txBody>
          <a:bodyPr/>
          <a:lstStyle/>
          <a:p>
            <a:r>
              <a:rPr lang="zh-CN" altLang="zh-CN" dirty="0">
                <a:latin typeface="Times New Roman" panose="02020603050405020304" pitchFamily="18" charset="0"/>
                <a:cs typeface="Times New Roman" panose="02020603050405020304" pitchFamily="18" charset="0"/>
              </a:rPr>
              <a:t>对于</a:t>
            </a:r>
            <a:r>
              <a:rPr lang="en-US" altLang="zh-CN" dirty="0">
                <a:solidFill>
                  <a:srgbClr val="FF0000"/>
                </a:solidFill>
                <a:latin typeface="Times New Roman" panose="02020603050405020304" pitchFamily="18" charset="0"/>
                <a:cs typeface="Times New Roman" panose="02020603050405020304" pitchFamily="18" charset="0"/>
              </a:rPr>
              <a:t>LR</a:t>
            </a:r>
            <a:r>
              <a:rPr lang="zh-CN" altLang="zh-CN" dirty="0">
                <a:latin typeface="Times New Roman" panose="02020603050405020304" pitchFamily="18" charset="0"/>
                <a:cs typeface="Times New Roman" panose="02020603050405020304" pitchFamily="18" charset="0"/>
              </a:rPr>
              <a:t>的情况，则需要进行左右旋转：</a:t>
            </a:r>
            <a:r>
              <a:rPr lang="zh-CN" altLang="zh-CN" dirty="0">
                <a:solidFill>
                  <a:srgbClr val="C00000"/>
                </a:solidFill>
                <a:latin typeface="Times New Roman" panose="02020603050405020304" pitchFamily="18" charset="0"/>
                <a:cs typeface="Times New Roman" panose="02020603050405020304" pitchFamily="18" charset="0"/>
              </a:rPr>
              <a:t>先左旋转，再右旋转，使</a:t>
            </a:r>
            <a:r>
              <a:rPr lang="en-US" altLang="zh-CN" dirty="0">
                <a:solidFill>
                  <a:srgbClr val="C00000"/>
                </a:solidFill>
                <a:latin typeface="Times New Roman" panose="02020603050405020304" pitchFamily="18" charset="0"/>
                <a:cs typeface="Times New Roman" panose="02020603050405020304" pitchFamily="18" charset="0"/>
              </a:rPr>
              <a:t>AVL</a:t>
            </a:r>
            <a:r>
              <a:rPr lang="zh-CN" altLang="zh-CN" dirty="0">
                <a:solidFill>
                  <a:srgbClr val="C00000"/>
                </a:solidFill>
                <a:latin typeface="Times New Roman" panose="02020603050405020304" pitchFamily="18" charset="0"/>
                <a:cs typeface="Times New Roman" panose="02020603050405020304" pitchFamily="18" charset="0"/>
              </a:rPr>
              <a:t>树平衡</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旋转前，</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的平衡因子大于</a:t>
            </a:r>
            <a:r>
              <a:rPr lang="en-US" altLang="zh-CN" dirty="0">
                <a:latin typeface="Times New Roman" panose="02020603050405020304" pitchFamily="18" charset="0"/>
                <a:cs typeface="Times New Roman" panose="02020603050405020304" pitchFamily="18" charset="0"/>
              </a:rPr>
              <a:t>1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的平衡因子小于</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&gt;1)&amp;&amp;(A-&gt;</a:t>
            </a:r>
            <a:r>
              <a:rPr lang="en-US" altLang="zh-CN" i="1" dirty="0">
                <a:latin typeface="Times New Roman" panose="02020603050405020304" pitchFamily="18" charset="0"/>
                <a:cs typeface="Times New Roman" panose="02020603050405020304" pitchFamily="18" charset="0"/>
              </a:rPr>
              <a:t>left</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&lt;0)</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在节点</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按照</a:t>
            </a:r>
            <a:r>
              <a:rPr lang="en-US" altLang="zh-CN" dirty="0">
                <a:latin typeface="Times New Roman" panose="02020603050405020304" pitchFamily="18" charset="0"/>
                <a:cs typeface="Times New Roman" panose="02020603050405020304" pitchFamily="18" charset="0"/>
              </a:rPr>
              <a:t>RR</a:t>
            </a:r>
            <a:r>
              <a:rPr lang="zh-CN" altLang="zh-CN" dirty="0">
                <a:latin typeface="Times New Roman" panose="02020603050405020304" pitchFamily="18" charset="0"/>
                <a:cs typeface="Times New Roman" panose="02020603050405020304" pitchFamily="18" charset="0"/>
              </a:rPr>
              <a:t>型向左旋转一次之后，二叉树在节点</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（不平衡起始节点）仍然不能保持平衡，这时还需要再向右旋转一次。</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6815" y="3690851"/>
            <a:ext cx="9905845" cy="29593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981683"/>
          </a:xfrm>
        </p:spPr>
        <p:txBody>
          <a:bodyPr/>
          <a:lstStyle/>
          <a:p>
            <a:pPr algn="l"/>
            <a:r>
              <a:rPr lang="zh-CN" altLang="en-US" dirty="0">
                <a:solidFill>
                  <a:srgbClr val="FF0000"/>
                </a:solidFill>
              </a:rPr>
              <a:t>第</a:t>
            </a:r>
            <a:r>
              <a:rPr lang="en-US" altLang="zh-CN" dirty="0">
                <a:solidFill>
                  <a:srgbClr val="FF0000"/>
                </a:solidFill>
              </a:rPr>
              <a:t>10</a:t>
            </a:r>
            <a:r>
              <a:rPr lang="zh-CN" altLang="en-US" dirty="0">
                <a:solidFill>
                  <a:srgbClr val="FF0000"/>
                </a:solidFill>
              </a:rPr>
              <a:t>章   </a:t>
            </a:r>
            <a:r>
              <a:rPr lang="zh-CN" altLang="zh-CN" dirty="0">
                <a:solidFill>
                  <a:srgbClr val="FF0000"/>
                </a:solidFill>
              </a:rPr>
              <a:t>应用经典二叉树编程</a:t>
            </a:r>
            <a:endParaRPr lang="zh-CN" altLang="en-US" dirty="0"/>
          </a:p>
        </p:txBody>
      </p:sp>
      <p:sp>
        <p:nvSpPr>
          <p:cNvPr id="3" name="内容占位符 2"/>
          <p:cNvSpPr>
            <a:spLocks noGrp="1"/>
          </p:cNvSpPr>
          <p:nvPr>
            <p:ph sz="quarter" idx="13"/>
          </p:nvPr>
        </p:nvSpPr>
        <p:spPr>
          <a:xfrm>
            <a:off x="913774" y="1700784"/>
            <a:ext cx="10662530" cy="4517136"/>
          </a:xfrm>
        </p:spPr>
        <p:txBody>
          <a:bodyPr>
            <a:noAutofit/>
          </a:bodyPr>
          <a:lstStyle/>
          <a:p>
            <a:pPr lvl="0" latinLnBrk="1"/>
            <a:r>
              <a:rPr lang="zh-CN" altLang="zh-CN" sz="3200" dirty="0"/>
              <a:t>提高数据查找效率的</a:t>
            </a:r>
            <a:r>
              <a:rPr lang="zh-CN" altLang="zh-CN" sz="3200" dirty="0">
                <a:solidFill>
                  <a:srgbClr val="FF0000"/>
                </a:solidFill>
              </a:rPr>
              <a:t>二叉搜索树</a:t>
            </a:r>
            <a:r>
              <a:rPr lang="zh-CN" altLang="zh-CN" sz="3200" dirty="0"/>
              <a:t>；优先队列的最佳存储结构</a:t>
            </a:r>
            <a:r>
              <a:rPr lang="zh-CN" altLang="zh-CN" sz="3200" dirty="0">
                <a:solidFill>
                  <a:srgbClr val="FF0000"/>
                </a:solidFill>
              </a:rPr>
              <a:t>二叉堆</a:t>
            </a:r>
            <a:r>
              <a:rPr lang="zh-CN" altLang="zh-CN" sz="3200" dirty="0"/>
              <a:t>；以及在此基础上的兼具二叉搜索树和二叉堆性质的</a:t>
            </a:r>
            <a:r>
              <a:rPr lang="zh-CN" altLang="zh-CN" sz="3200" dirty="0">
                <a:solidFill>
                  <a:srgbClr val="FF0000"/>
                </a:solidFill>
              </a:rPr>
              <a:t>树堆</a:t>
            </a:r>
            <a:r>
              <a:rPr lang="zh-CN" altLang="zh-CN" sz="3200" dirty="0"/>
              <a:t>；</a:t>
            </a:r>
            <a:endParaRPr lang="zh-CN" altLang="zh-CN" sz="3200" dirty="0"/>
          </a:p>
          <a:p>
            <a:pPr lvl="0" latinLnBrk="1"/>
            <a:r>
              <a:rPr lang="zh-CN" altLang="zh-CN" sz="3200" dirty="0"/>
              <a:t>用于算法分析和数据编码的</a:t>
            </a:r>
            <a:r>
              <a:rPr lang="zh-CN" altLang="zh-CN" sz="3200" dirty="0">
                <a:solidFill>
                  <a:srgbClr val="FF0000"/>
                </a:solidFill>
              </a:rPr>
              <a:t>霍夫曼树</a:t>
            </a:r>
            <a:r>
              <a:rPr lang="zh-CN" altLang="zh-CN" sz="3200" dirty="0"/>
              <a:t>，以及</a:t>
            </a:r>
            <a:r>
              <a:rPr lang="zh-CN" altLang="zh-CN" sz="3200" dirty="0">
                <a:solidFill>
                  <a:srgbClr val="FF0000"/>
                </a:solidFill>
              </a:rPr>
              <a:t>多叉霍夫曼树</a:t>
            </a:r>
            <a:r>
              <a:rPr lang="zh-CN" altLang="zh-CN" sz="3200" dirty="0"/>
              <a:t>；</a:t>
            </a:r>
            <a:endParaRPr lang="zh-CN" altLang="zh-CN" sz="3200" dirty="0"/>
          </a:p>
          <a:p>
            <a:r>
              <a:rPr lang="zh-CN" altLang="zh-CN" sz="3200" dirty="0"/>
              <a:t>在二叉搜索树的基础上，为进一步提高数据查找效率而派生出的</a:t>
            </a:r>
            <a:r>
              <a:rPr lang="en-US" altLang="zh-CN" sz="3200" dirty="0" err="1">
                <a:solidFill>
                  <a:srgbClr val="FF0000"/>
                </a:solidFill>
              </a:rPr>
              <a:t>AVL</a:t>
            </a:r>
            <a:r>
              <a:rPr lang="zh-CN" altLang="zh-CN" sz="3200" dirty="0">
                <a:solidFill>
                  <a:srgbClr val="FF0000"/>
                </a:solidFill>
              </a:rPr>
              <a:t>树</a:t>
            </a:r>
            <a:r>
              <a:rPr lang="zh-CN" altLang="zh-CN" sz="3200" dirty="0"/>
              <a:t>、</a:t>
            </a:r>
            <a:r>
              <a:rPr lang="zh-CN" altLang="zh-CN" sz="3200" dirty="0">
                <a:solidFill>
                  <a:srgbClr val="FF0000"/>
                </a:solidFill>
              </a:rPr>
              <a:t>伸展树</a:t>
            </a:r>
            <a:r>
              <a:rPr lang="zh-CN" altLang="zh-CN" sz="3200" dirty="0"/>
              <a:t>。</a:t>
            </a:r>
            <a:endParaRPr lang="zh-CN" alt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15884"/>
            <a:ext cx="10515600" cy="656705"/>
          </a:xfrm>
        </p:spPr>
        <p:txBody>
          <a:bodyPr>
            <a:normAutofit fontScale="90000"/>
          </a:bodyPr>
          <a:lstStyle/>
          <a:p>
            <a:endParaRPr lang="zh-CN" altLang="en-US" dirty="0"/>
          </a:p>
        </p:txBody>
      </p:sp>
      <p:sp>
        <p:nvSpPr>
          <p:cNvPr id="3" name="内容占位符 2"/>
          <p:cNvSpPr>
            <a:spLocks noGrp="1"/>
          </p:cNvSpPr>
          <p:nvPr>
            <p:ph sz="quarter" idx="13"/>
          </p:nvPr>
        </p:nvSpPr>
        <p:spPr>
          <a:xfrm>
            <a:off x="913774" y="1230284"/>
            <a:ext cx="10363826" cy="5245331"/>
          </a:xfrm>
        </p:spPr>
        <p:txBody>
          <a:bodyPr>
            <a:normAutofit/>
          </a:bodyPr>
          <a:lstStyle/>
          <a:p>
            <a:r>
              <a:rPr lang="en-US" altLang="zh-CN" sz="3200" dirty="0">
                <a:solidFill>
                  <a:srgbClr val="FF0000"/>
                </a:solidFill>
                <a:latin typeface="Times New Roman" panose="02020603050405020304" pitchFamily="18" charset="0"/>
                <a:cs typeface="Times New Roman" panose="02020603050405020304" pitchFamily="18" charset="0"/>
              </a:rPr>
              <a:t>Node *</a:t>
            </a:r>
            <a:r>
              <a:rPr lang="en-US" altLang="zh-CN" sz="3200" i="1" dirty="0" err="1">
                <a:solidFill>
                  <a:srgbClr val="FF0000"/>
                </a:solidFill>
                <a:latin typeface="Times New Roman" panose="02020603050405020304" pitchFamily="18" charset="0"/>
                <a:cs typeface="Times New Roman" panose="02020603050405020304" pitchFamily="18" charset="0"/>
              </a:rPr>
              <a:t>LR_rotate</a:t>
            </a:r>
            <a:r>
              <a:rPr lang="en-US" altLang="zh-CN" sz="3200" dirty="0">
                <a:solidFill>
                  <a:srgbClr val="FF0000"/>
                </a:solidFill>
                <a:latin typeface="Times New Roman" panose="02020603050405020304" pitchFamily="18" charset="0"/>
                <a:cs typeface="Times New Roman" panose="02020603050405020304" pitchFamily="18" charset="0"/>
              </a:rPr>
              <a:t>(Node *</a:t>
            </a:r>
            <a:r>
              <a:rPr lang="en-US" altLang="zh-CN" sz="3200" i="1" dirty="0">
                <a:solidFill>
                  <a:srgbClr val="FF0000"/>
                </a:solidFill>
                <a:latin typeface="Times New Roman" panose="02020603050405020304" pitchFamily="18" charset="0"/>
                <a:cs typeface="Times New Roman" panose="02020603050405020304" pitchFamily="18" charset="0"/>
              </a:rPr>
              <a:t>A</a:t>
            </a:r>
            <a:r>
              <a:rPr lang="en-US" altLang="zh-CN" sz="3200" dirty="0">
                <a:solidFill>
                  <a:srgbClr val="FF0000"/>
                </a:solidFill>
                <a:latin typeface="Times New Roman" panose="02020603050405020304" pitchFamily="18" charset="0"/>
                <a:cs typeface="Times New Roman" panose="02020603050405020304" pitchFamily="18" charset="0"/>
              </a:rPr>
              <a:t>)   </a:t>
            </a:r>
            <a:r>
              <a:rPr lang="en-US" altLang="zh-CN" sz="3200" dirty="0">
                <a:solidFill>
                  <a:srgbClr val="7030A0"/>
                </a:solidFill>
                <a:latin typeface="Times New Roman" panose="02020603050405020304" pitchFamily="18" charset="0"/>
                <a:cs typeface="Times New Roman" panose="02020603050405020304" pitchFamily="18" charset="0"/>
              </a:rPr>
              <a:t>//</a:t>
            </a:r>
            <a:r>
              <a:rPr lang="zh-CN" altLang="zh-CN" sz="3200" dirty="0">
                <a:solidFill>
                  <a:srgbClr val="7030A0"/>
                </a:solidFill>
                <a:latin typeface="Times New Roman" panose="02020603050405020304" pitchFamily="18" charset="0"/>
                <a:cs typeface="Times New Roman" panose="02020603050405020304" pitchFamily="18" charset="0"/>
              </a:rPr>
              <a:t>在</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的左儿子的右子树上插入节点，导致</a:t>
            </a:r>
            <a:r>
              <a:rPr lang="en-US" altLang="zh-CN" sz="3200"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的平衡因子由</a:t>
            </a:r>
            <a:r>
              <a:rPr lang="en-US" altLang="zh-CN" sz="3200" dirty="0">
                <a:solidFill>
                  <a:srgbClr val="7030A0"/>
                </a:solidFill>
                <a:latin typeface="Times New Roman" panose="02020603050405020304" pitchFamily="18" charset="0"/>
                <a:cs typeface="Times New Roman" panose="02020603050405020304" pitchFamily="18" charset="0"/>
              </a:rPr>
              <a:t>1</a:t>
            </a:r>
            <a:r>
              <a:rPr lang="zh-CN" altLang="zh-CN" sz="3200" dirty="0">
                <a:solidFill>
                  <a:srgbClr val="7030A0"/>
                </a:solidFill>
                <a:latin typeface="Times New Roman" panose="02020603050405020304" pitchFamily="18" charset="0"/>
                <a:cs typeface="Times New Roman" panose="02020603050405020304" pitchFamily="18" charset="0"/>
              </a:rPr>
              <a:t>变为</a:t>
            </a:r>
            <a:r>
              <a:rPr lang="en-US" altLang="zh-CN" sz="3200" dirty="0">
                <a:solidFill>
                  <a:srgbClr val="7030A0"/>
                </a:solidFill>
                <a:latin typeface="Times New Roman" panose="02020603050405020304" pitchFamily="18" charset="0"/>
                <a:cs typeface="Times New Roman" panose="02020603050405020304" pitchFamily="18" charset="0"/>
              </a:rPr>
              <a:t>2</a:t>
            </a:r>
            <a:r>
              <a:rPr lang="zh-CN" altLang="zh-CN" sz="3200" dirty="0">
                <a:solidFill>
                  <a:srgbClr val="7030A0"/>
                </a:solidFill>
                <a:latin typeface="Times New Roman" panose="02020603050405020304" pitchFamily="18" charset="0"/>
                <a:cs typeface="Times New Roman" panose="02020603050405020304" pitchFamily="18" charset="0"/>
              </a:rPr>
              <a:t>，进行先左后右平衡处理</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left</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RR_rotate</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left</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7030A0"/>
                </a:solidFill>
                <a:latin typeface="Times New Roman" panose="02020603050405020304" pitchFamily="18" charset="0"/>
                <a:cs typeface="Times New Roman" panose="02020603050405020304" pitchFamily="18" charset="0"/>
              </a:rPr>
              <a:t>//</a:t>
            </a:r>
            <a:r>
              <a:rPr lang="zh-CN" altLang="zh-CN" sz="3200" dirty="0">
                <a:solidFill>
                  <a:srgbClr val="7030A0"/>
                </a:solidFill>
                <a:latin typeface="Times New Roman" panose="02020603050405020304" pitchFamily="18" charset="0"/>
                <a:cs typeface="Times New Roman" panose="02020603050405020304" pitchFamily="18" charset="0"/>
              </a:rPr>
              <a:t>单向左旋</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的左子树</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A=</a:t>
            </a:r>
            <a:r>
              <a:rPr lang="en-US" altLang="zh-CN" sz="3200" i="1" dirty="0" err="1">
                <a:latin typeface="Times New Roman" panose="02020603050405020304" pitchFamily="18" charset="0"/>
                <a:cs typeface="Times New Roman" panose="02020603050405020304" pitchFamily="18" charset="0"/>
              </a:rPr>
              <a:t>LL_rotate</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7030A0"/>
                </a:solidFill>
                <a:latin typeface="Times New Roman" panose="02020603050405020304" pitchFamily="18" charset="0"/>
                <a:cs typeface="Times New Roman" panose="02020603050405020304" pitchFamily="18" charset="0"/>
              </a:rPr>
              <a:t>//</a:t>
            </a:r>
            <a:r>
              <a:rPr lang="zh-CN" altLang="zh-CN" sz="3200" dirty="0">
                <a:solidFill>
                  <a:srgbClr val="7030A0"/>
                </a:solidFill>
                <a:latin typeface="Times New Roman" panose="02020603050405020304" pitchFamily="18" charset="0"/>
                <a:cs typeface="Times New Roman" panose="02020603050405020304" pitchFamily="18" charset="0"/>
              </a:rPr>
              <a:t>单向右旋</a:t>
            </a:r>
            <a:r>
              <a:rPr lang="en-US" altLang="zh-CN" sz="3200" i="1" dirty="0">
                <a:solidFill>
                  <a:srgbClr val="7030A0"/>
                </a:solidFill>
                <a:latin typeface="Times New Roman" panose="02020603050405020304" pitchFamily="18" charset="0"/>
                <a:cs typeface="Times New Roman" panose="02020603050405020304" pitchFamily="18" charset="0"/>
              </a:rPr>
              <a:t>A</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返回根节点</a:t>
            </a:r>
            <a:r>
              <a:rPr lang="en-US" altLang="zh-CN" sz="3200" dirty="0">
                <a:latin typeface="Times New Roman" panose="02020603050405020304" pitchFamily="18" charset="0"/>
                <a:cs typeface="Times New Roman" panose="02020603050405020304" pitchFamily="18" charset="0"/>
              </a:rPr>
              <a:t>C</a:t>
            </a:r>
            <a:r>
              <a:rPr lang="zh-CN"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82526"/>
          </a:xfrm>
        </p:spPr>
        <p:txBody>
          <a:bodyPr>
            <a:normAutofit fontScale="90000"/>
          </a:bodyPr>
          <a:lstStyle/>
          <a:p>
            <a:endParaRPr lang="zh-CN" altLang="en-US" dirty="0"/>
          </a:p>
        </p:txBody>
      </p:sp>
      <p:sp>
        <p:nvSpPr>
          <p:cNvPr id="3" name="内容占位符 2"/>
          <p:cNvSpPr>
            <a:spLocks noGrp="1"/>
          </p:cNvSpPr>
          <p:nvPr>
            <p:ph sz="quarter" idx="13"/>
          </p:nvPr>
        </p:nvSpPr>
        <p:spPr>
          <a:xfrm>
            <a:off x="913774" y="1346662"/>
            <a:ext cx="10363826" cy="4971011"/>
          </a:xfrm>
        </p:spPr>
        <p:txBody>
          <a:bodyPr/>
          <a:lstStyle/>
          <a:p>
            <a:r>
              <a:rPr lang="zh-CN" altLang="zh-CN" dirty="0">
                <a:latin typeface="Times New Roman" panose="02020603050405020304" pitchFamily="18" charset="0"/>
                <a:cs typeface="Times New Roman" panose="02020603050405020304" pitchFamily="18" charset="0"/>
              </a:rPr>
              <a:t>对于</a:t>
            </a:r>
            <a:r>
              <a:rPr lang="en-US" altLang="zh-CN" dirty="0">
                <a:solidFill>
                  <a:srgbClr val="C00000"/>
                </a:solidFill>
                <a:latin typeface="Times New Roman" panose="02020603050405020304" pitchFamily="18" charset="0"/>
                <a:cs typeface="Times New Roman" panose="02020603050405020304" pitchFamily="18" charset="0"/>
              </a:rPr>
              <a:t>RL</a:t>
            </a:r>
            <a:r>
              <a:rPr lang="zh-CN" altLang="zh-CN" dirty="0">
                <a:latin typeface="Times New Roman" panose="02020603050405020304" pitchFamily="18" charset="0"/>
                <a:cs typeface="Times New Roman" panose="02020603050405020304" pitchFamily="18" charset="0"/>
              </a:rPr>
              <a:t>的情况，则需要进行</a:t>
            </a:r>
            <a:r>
              <a:rPr lang="zh-CN" altLang="zh-CN" dirty="0">
                <a:solidFill>
                  <a:srgbClr val="FF0000"/>
                </a:solidFill>
                <a:latin typeface="Times New Roman" panose="02020603050405020304" pitchFamily="18" charset="0"/>
                <a:cs typeface="Times New Roman" panose="02020603050405020304" pitchFamily="18" charset="0"/>
              </a:rPr>
              <a:t>右左旋转：先右旋转，再左旋转</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旋转前</a:t>
            </a:r>
            <a:r>
              <a:rPr lang="en-US" altLang="zh-CN" dirty="0">
                <a:latin typeface="Times New Roman" panose="02020603050405020304" pitchFamily="18" charset="0"/>
                <a:cs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的平衡因子小于</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，右子树</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的平衡因子大于</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&lt;-1)&amp;&amp;(A-&gt;right-&gt;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 &gt;0)</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先右后左旋转，旋转方向刚好同</a:t>
            </a:r>
            <a:r>
              <a:rPr lang="en-US" altLang="zh-CN" dirty="0">
                <a:latin typeface="Times New Roman" panose="02020603050405020304" pitchFamily="18" charset="0"/>
                <a:cs typeface="Times New Roman" panose="02020603050405020304" pitchFamily="18" charset="0"/>
              </a:rPr>
              <a:t>LR</a:t>
            </a:r>
            <a:r>
              <a:rPr lang="zh-CN" altLang="zh-CN" dirty="0">
                <a:latin typeface="Times New Roman" panose="02020603050405020304" pitchFamily="18" charset="0"/>
                <a:cs typeface="Times New Roman" panose="02020603050405020304" pitchFamily="18" charset="0"/>
              </a:rPr>
              <a:t>型相反。</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3419" y="3283528"/>
            <a:ext cx="10061183" cy="3034146"/>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23595"/>
          </a:xfrm>
        </p:spPr>
        <p:txBody>
          <a:bodyPr/>
          <a:lstStyle/>
          <a:p>
            <a:endParaRPr lang="zh-CN" altLang="en-US" dirty="0"/>
          </a:p>
        </p:txBody>
      </p:sp>
      <p:sp>
        <p:nvSpPr>
          <p:cNvPr id="5" name="内容占位符 4"/>
          <p:cNvSpPr>
            <a:spLocks noGrp="1"/>
          </p:cNvSpPr>
          <p:nvPr>
            <p:ph sz="quarter" idx="13"/>
          </p:nvPr>
        </p:nvSpPr>
        <p:spPr>
          <a:xfrm>
            <a:off x="913774" y="1421476"/>
            <a:ext cx="10363826" cy="5071399"/>
          </a:xfrm>
        </p:spPr>
        <p:txBody>
          <a:bodyPr>
            <a:normAutofit/>
          </a:bodyPr>
          <a:lstStyle/>
          <a:p>
            <a:r>
              <a:rPr lang="en-US" altLang="zh-CN" sz="3200" dirty="0">
                <a:solidFill>
                  <a:srgbClr val="FF0000"/>
                </a:solidFill>
                <a:latin typeface="Times New Roman" panose="02020603050405020304" pitchFamily="18" charset="0"/>
                <a:cs typeface="Times New Roman" panose="02020603050405020304" pitchFamily="18" charset="0"/>
              </a:rPr>
              <a:t>Node *</a:t>
            </a:r>
            <a:r>
              <a:rPr lang="en-US" altLang="zh-CN" sz="3200" i="1" dirty="0" err="1">
                <a:solidFill>
                  <a:srgbClr val="FF0000"/>
                </a:solidFill>
                <a:latin typeface="Times New Roman" panose="02020603050405020304" pitchFamily="18" charset="0"/>
                <a:cs typeface="Times New Roman" panose="02020603050405020304" pitchFamily="18" charset="0"/>
              </a:rPr>
              <a:t>RL_rotate</a:t>
            </a:r>
            <a:r>
              <a:rPr lang="en-US" altLang="zh-CN" sz="3200" dirty="0">
                <a:solidFill>
                  <a:srgbClr val="FF0000"/>
                </a:solidFill>
                <a:latin typeface="Times New Roman" panose="02020603050405020304" pitchFamily="18" charset="0"/>
                <a:cs typeface="Times New Roman" panose="02020603050405020304" pitchFamily="18" charset="0"/>
              </a:rPr>
              <a:t>(Node *</a:t>
            </a:r>
            <a:r>
              <a:rPr lang="en-US" altLang="zh-CN" sz="3200" i="1" dirty="0">
                <a:solidFill>
                  <a:srgbClr val="FF0000"/>
                </a:solidFill>
                <a:latin typeface="Times New Roman" panose="02020603050405020304" pitchFamily="18" charset="0"/>
                <a:cs typeface="Times New Roman" panose="02020603050405020304" pitchFamily="18" charset="0"/>
              </a:rPr>
              <a:t>A</a:t>
            </a:r>
            <a:r>
              <a:rPr lang="en-US" altLang="zh-CN" sz="3200" dirty="0">
                <a:solidFill>
                  <a:srgbClr val="FF0000"/>
                </a:solidFill>
                <a:latin typeface="Times New Roman" panose="02020603050405020304" pitchFamily="18" charset="0"/>
                <a:cs typeface="Times New Roman" panose="02020603050405020304" pitchFamily="18" charset="0"/>
              </a:rPr>
              <a:t>)        </a:t>
            </a:r>
            <a:r>
              <a:rPr lang="en-US" altLang="zh-CN" sz="3200" dirty="0">
                <a:solidFill>
                  <a:srgbClr val="7030A0"/>
                </a:solidFill>
                <a:latin typeface="Times New Roman" panose="02020603050405020304" pitchFamily="18" charset="0"/>
                <a:cs typeface="Times New Roman" panose="02020603050405020304" pitchFamily="18" charset="0"/>
              </a:rPr>
              <a:t>//</a:t>
            </a:r>
            <a:r>
              <a:rPr lang="zh-CN" altLang="zh-CN" sz="3200" dirty="0">
                <a:solidFill>
                  <a:srgbClr val="7030A0"/>
                </a:solidFill>
                <a:latin typeface="Times New Roman" panose="02020603050405020304" pitchFamily="18" charset="0"/>
                <a:cs typeface="Times New Roman" panose="02020603050405020304" pitchFamily="18" charset="0"/>
              </a:rPr>
              <a:t>在</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的右儿子的左子树上插入节点，使得</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的平衡因子由</a:t>
            </a:r>
            <a:r>
              <a:rPr lang="en-US" altLang="zh-CN" sz="3200" dirty="0">
                <a:solidFill>
                  <a:srgbClr val="7030A0"/>
                </a:solidFill>
                <a:latin typeface="Times New Roman" panose="02020603050405020304" pitchFamily="18" charset="0"/>
                <a:cs typeface="Times New Roman" panose="02020603050405020304" pitchFamily="18" charset="0"/>
              </a:rPr>
              <a:t>-1</a:t>
            </a:r>
            <a:r>
              <a:rPr lang="zh-CN" altLang="zh-CN" sz="3200" dirty="0">
                <a:solidFill>
                  <a:srgbClr val="7030A0"/>
                </a:solidFill>
                <a:latin typeface="Times New Roman" panose="02020603050405020304" pitchFamily="18" charset="0"/>
                <a:cs typeface="Times New Roman" panose="02020603050405020304" pitchFamily="18" charset="0"/>
              </a:rPr>
              <a:t>变为</a:t>
            </a:r>
            <a:r>
              <a:rPr lang="en-US" altLang="zh-CN" sz="3200" dirty="0">
                <a:solidFill>
                  <a:srgbClr val="7030A0"/>
                </a:solidFill>
                <a:latin typeface="Times New Roman" panose="02020603050405020304" pitchFamily="18" charset="0"/>
                <a:cs typeface="Times New Roman" panose="02020603050405020304" pitchFamily="18" charset="0"/>
              </a:rPr>
              <a:t>-2</a:t>
            </a:r>
            <a:r>
              <a:rPr lang="zh-CN" altLang="zh-CN" sz="3200" dirty="0">
                <a:solidFill>
                  <a:srgbClr val="7030A0"/>
                </a:solidFill>
                <a:latin typeface="Times New Roman" panose="02020603050405020304" pitchFamily="18" charset="0"/>
                <a:cs typeface="Times New Roman" panose="02020603050405020304" pitchFamily="18" charset="0"/>
              </a:rPr>
              <a:t>，进行先右后左的平衡处理 </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right=</a:t>
            </a:r>
            <a:r>
              <a:rPr lang="en-US" altLang="zh-CN" sz="3200" i="1" dirty="0" err="1">
                <a:latin typeface="Times New Roman" panose="02020603050405020304" pitchFamily="18" charset="0"/>
                <a:cs typeface="Times New Roman" panose="02020603050405020304" pitchFamily="18" charset="0"/>
              </a:rPr>
              <a:t>LL_rotate</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-&gt;</a:t>
            </a:r>
            <a:r>
              <a:rPr lang="en-US" altLang="zh-CN" sz="3200" i="1" dirty="0">
                <a:latin typeface="Times New Roman" panose="02020603050405020304" pitchFamily="18" charset="0"/>
                <a:cs typeface="Times New Roman" panose="02020603050405020304" pitchFamily="18" charset="0"/>
              </a:rPr>
              <a:t>right</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7030A0"/>
                </a:solidFill>
                <a:latin typeface="Times New Roman" panose="02020603050405020304" pitchFamily="18" charset="0"/>
                <a:cs typeface="Times New Roman" panose="02020603050405020304" pitchFamily="18" charset="0"/>
              </a:rPr>
              <a:t>//</a:t>
            </a:r>
            <a:r>
              <a:rPr lang="zh-CN" altLang="zh-CN" sz="3200" dirty="0">
                <a:solidFill>
                  <a:srgbClr val="7030A0"/>
                </a:solidFill>
                <a:latin typeface="Times New Roman" panose="02020603050405020304" pitchFamily="18" charset="0"/>
                <a:cs typeface="Times New Roman" panose="02020603050405020304" pitchFamily="18" charset="0"/>
              </a:rPr>
              <a:t>单向右旋</a:t>
            </a:r>
            <a:r>
              <a:rPr lang="en-US" altLang="zh-CN" sz="3200" i="1" dirty="0">
                <a:solidFill>
                  <a:srgbClr val="7030A0"/>
                </a:solidFill>
                <a:latin typeface="Times New Roman" panose="02020603050405020304" pitchFamily="18" charset="0"/>
                <a:cs typeface="Times New Roman" panose="02020603050405020304" pitchFamily="18" charset="0"/>
              </a:rPr>
              <a:t>A</a:t>
            </a:r>
            <a:r>
              <a:rPr lang="zh-CN" altLang="zh-CN" sz="3200" dirty="0">
                <a:solidFill>
                  <a:srgbClr val="7030A0"/>
                </a:solidFill>
                <a:latin typeface="Times New Roman" panose="02020603050405020304" pitchFamily="18" charset="0"/>
                <a:cs typeface="Times New Roman" panose="02020603050405020304" pitchFamily="18" charset="0"/>
              </a:rPr>
              <a:t>的右子树</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A=</a:t>
            </a:r>
            <a:r>
              <a:rPr lang="en-US" altLang="zh-CN" sz="3200" i="1" dirty="0" err="1">
                <a:latin typeface="Times New Roman" panose="02020603050405020304" pitchFamily="18" charset="0"/>
                <a:cs typeface="Times New Roman" panose="02020603050405020304" pitchFamily="18" charset="0"/>
              </a:rPr>
              <a:t>RR_rotate</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7030A0"/>
                </a:solidFill>
                <a:latin typeface="Times New Roman" panose="02020603050405020304" pitchFamily="18" charset="0"/>
                <a:cs typeface="Times New Roman" panose="02020603050405020304" pitchFamily="18" charset="0"/>
              </a:rPr>
              <a:t>//</a:t>
            </a:r>
            <a:r>
              <a:rPr lang="zh-CN" altLang="zh-CN" sz="3200" dirty="0">
                <a:solidFill>
                  <a:srgbClr val="7030A0"/>
                </a:solidFill>
                <a:latin typeface="Times New Roman" panose="02020603050405020304" pitchFamily="18" charset="0"/>
                <a:cs typeface="Times New Roman" panose="02020603050405020304" pitchFamily="18" charset="0"/>
              </a:rPr>
              <a:t>单向左旋</a:t>
            </a:r>
            <a:r>
              <a:rPr lang="en-US" altLang="zh-CN" sz="3200" i="1" dirty="0">
                <a:solidFill>
                  <a:srgbClr val="7030A0"/>
                </a:solidFill>
                <a:latin typeface="Times New Roman" panose="02020603050405020304" pitchFamily="18" charset="0"/>
                <a:cs typeface="Times New Roman" panose="02020603050405020304" pitchFamily="18" charset="0"/>
              </a:rPr>
              <a:t>A</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返回根节点</a:t>
            </a:r>
            <a:r>
              <a:rPr lang="en-US" altLang="zh-CN" sz="3200" i="1" dirty="0">
                <a:latin typeface="Times New Roman" panose="02020603050405020304" pitchFamily="18" charset="0"/>
                <a:cs typeface="Times New Roman" panose="02020603050405020304" pitchFamily="18" charset="0"/>
              </a:rPr>
              <a:t>C</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2880"/>
            <a:ext cx="10515600" cy="789709"/>
          </a:xfrm>
        </p:spPr>
        <p:txBody>
          <a:bodyPr/>
          <a:lstStyle/>
          <a:p>
            <a:r>
              <a:rPr lang="zh-CN" altLang="zh-CN" b="1" dirty="0">
                <a:solidFill>
                  <a:srgbClr val="FF0000"/>
                </a:solidFill>
              </a:rPr>
              <a:t>插入节点</a:t>
            </a:r>
            <a:endParaRPr lang="zh-CN" altLang="en-US" b="1" dirty="0">
              <a:solidFill>
                <a:srgbClr val="FF0000"/>
              </a:solidFill>
            </a:endParaRPr>
          </a:p>
        </p:txBody>
      </p:sp>
      <p:sp>
        <p:nvSpPr>
          <p:cNvPr id="3" name="内容占位符 2"/>
          <p:cNvSpPr>
            <a:spLocks noGrp="1"/>
          </p:cNvSpPr>
          <p:nvPr>
            <p:ph sz="quarter" idx="13"/>
          </p:nvPr>
        </p:nvSpPr>
        <p:spPr>
          <a:xfrm>
            <a:off x="913774" y="1072342"/>
            <a:ext cx="10674168" cy="5536275"/>
          </a:xfrm>
        </p:spPr>
        <p:txBody>
          <a:bodyPr>
            <a:normAutofit fontScale="85000" lnSpcReduction="20000"/>
          </a:bodyPr>
          <a:lstStyle/>
          <a:p>
            <a:r>
              <a:rPr lang="en-US" altLang="zh-CN" dirty="0">
                <a:solidFill>
                  <a:srgbClr val="FF0000"/>
                </a:solidFill>
                <a:latin typeface="Times New Roman" panose="02020603050405020304" pitchFamily="18" charset="0"/>
                <a:cs typeface="Times New Roman" panose="02020603050405020304" pitchFamily="18" charset="0"/>
              </a:rPr>
              <a:t>void Insert(Node *&amp;</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v</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7030A0"/>
                </a:solidFill>
                <a:latin typeface="Times New Roman" panose="02020603050405020304" pitchFamily="18" charset="0"/>
                <a:cs typeface="Times New Roman" panose="02020603050405020304" pitchFamily="18" charset="0"/>
              </a:rPr>
              <a:t>//</a:t>
            </a:r>
            <a:r>
              <a:rPr lang="zh-CN" altLang="zh-CN" dirty="0">
                <a:solidFill>
                  <a:srgbClr val="7030A0"/>
                </a:solidFill>
                <a:latin typeface="Times New Roman" panose="02020603050405020304" pitchFamily="18" charset="0"/>
                <a:cs typeface="Times New Roman" panose="02020603050405020304" pitchFamily="18" charset="0"/>
              </a:rPr>
              <a:t>将数据值为</a:t>
            </a:r>
            <a:r>
              <a:rPr lang="en-US" altLang="zh-CN" i="1" dirty="0">
                <a:solidFill>
                  <a:srgbClr val="7030A0"/>
                </a:solidFill>
                <a:latin typeface="Times New Roman" panose="02020603050405020304" pitchFamily="18" charset="0"/>
                <a:cs typeface="Times New Roman" panose="02020603050405020304" pitchFamily="18" charset="0"/>
              </a:rPr>
              <a:t>v</a:t>
            </a:r>
            <a:r>
              <a:rPr lang="zh-CN" altLang="zh-CN" dirty="0">
                <a:solidFill>
                  <a:srgbClr val="7030A0"/>
                </a:solidFill>
                <a:latin typeface="Times New Roman" panose="02020603050405020304" pitchFamily="18" charset="0"/>
                <a:cs typeface="Times New Roman" panose="02020603050405020304" pitchFamily="18" charset="0"/>
              </a:rPr>
              <a:t>的节点插入</a:t>
            </a:r>
            <a:r>
              <a:rPr lang="en-US" altLang="zh-CN" dirty="0">
                <a:solidFill>
                  <a:srgbClr val="7030A0"/>
                </a:solidFill>
                <a:latin typeface="Times New Roman" panose="02020603050405020304" pitchFamily="18" charset="0"/>
                <a:cs typeface="Times New Roman" panose="02020603050405020304" pitchFamily="18" charset="0"/>
              </a:rPr>
              <a:t>AVL</a:t>
            </a:r>
            <a:r>
              <a:rPr lang="zh-CN" altLang="zh-CN" dirty="0">
                <a:solidFill>
                  <a:srgbClr val="7030A0"/>
                </a:solidFill>
                <a:latin typeface="Times New Roman" panose="02020603050405020304" pitchFamily="18" charset="0"/>
                <a:cs typeface="Times New Roman" panose="02020603050405020304" pitchFamily="18" charset="0"/>
              </a:rPr>
              <a:t>树</a:t>
            </a:r>
            <a:r>
              <a:rPr lang="en-US" altLang="zh-CN" i="1" dirty="0">
                <a:solidFill>
                  <a:srgbClr val="7030A0"/>
                </a:solidFill>
                <a:latin typeface="Times New Roman" panose="02020603050405020304" pitchFamily="18" charset="0"/>
                <a:cs typeface="Times New Roman" panose="02020603050405020304" pitchFamily="18" charset="0"/>
              </a:rPr>
              <a:t>T</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NULL)                     </a:t>
            </a:r>
            <a:r>
              <a:rPr lang="en-US" altLang="zh-CN" dirty="0">
                <a:solidFill>
                  <a:srgbClr val="7030A0"/>
                </a:solidFill>
                <a:latin typeface="Times New Roman" panose="02020603050405020304" pitchFamily="18" charset="0"/>
                <a:cs typeface="Times New Roman" panose="02020603050405020304" pitchFamily="18" charset="0"/>
              </a:rPr>
              <a:t>//</a:t>
            </a:r>
            <a:r>
              <a:rPr lang="zh-CN" altLang="zh-CN" dirty="0">
                <a:solidFill>
                  <a:srgbClr val="7030A0"/>
                </a:solidFill>
                <a:latin typeface="Times New Roman" panose="02020603050405020304" pitchFamily="18" charset="0"/>
                <a:cs typeface="Times New Roman" panose="02020603050405020304" pitchFamily="18" charset="0"/>
              </a:rPr>
              <a:t>若指针空（树叶），则找到插入位置</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solidFill>
                  <a:srgbClr val="C00000"/>
                </a:solidFill>
                <a:latin typeface="Times New Roman" panose="02020603050405020304" pitchFamily="18" charset="0"/>
                <a:cs typeface="Times New Roman" panose="02020603050405020304" pitchFamily="18" charset="0"/>
              </a:rPr>
              <a:t>           </a:t>
            </a:r>
            <a:r>
              <a:rPr lang="zh-CN" altLang="zh-CN" dirty="0">
                <a:solidFill>
                  <a:srgbClr val="C00000"/>
                </a:solidFill>
                <a:latin typeface="Times New Roman" panose="02020603050405020304" pitchFamily="18" charset="0"/>
                <a:cs typeface="Times New Roman" panose="02020603050405020304" pitchFamily="18" charset="0"/>
              </a:rPr>
              <a:t>构建数据值为</a:t>
            </a:r>
            <a:r>
              <a:rPr lang="en-US" altLang="zh-CN" i="1" dirty="0">
                <a:solidFill>
                  <a:srgbClr val="C00000"/>
                </a:solidFill>
                <a:latin typeface="Times New Roman" panose="02020603050405020304" pitchFamily="18" charset="0"/>
                <a:cs typeface="Times New Roman" panose="02020603050405020304" pitchFamily="18" charset="0"/>
              </a:rPr>
              <a:t>v</a:t>
            </a:r>
            <a:r>
              <a:rPr lang="zh-CN" altLang="zh-CN" dirty="0">
                <a:solidFill>
                  <a:srgbClr val="C00000"/>
                </a:solidFill>
                <a:latin typeface="Times New Roman" panose="02020603050405020304" pitchFamily="18" charset="0"/>
                <a:cs typeface="Times New Roman" panose="02020603050405020304" pitchFamily="18" charset="0"/>
              </a:rPr>
              <a:t>，树高</a:t>
            </a:r>
            <a:r>
              <a:rPr lang="en-US" altLang="zh-CN" i="1" dirty="0">
                <a:solidFill>
                  <a:srgbClr val="C00000"/>
                </a:solidFill>
                <a:latin typeface="Times New Roman" panose="02020603050405020304" pitchFamily="18" charset="0"/>
                <a:cs typeface="Times New Roman" panose="02020603050405020304" pitchFamily="18" charset="0"/>
              </a:rPr>
              <a:t>h</a:t>
            </a:r>
            <a:r>
              <a:rPr lang="en-US" altLang="zh-CN" dirty="0">
                <a:solidFill>
                  <a:srgbClr val="C00000"/>
                </a:solidFill>
                <a:latin typeface="Times New Roman" panose="02020603050405020304" pitchFamily="18" charset="0"/>
                <a:cs typeface="Times New Roman" panose="02020603050405020304" pitchFamily="18" charset="0"/>
              </a:rPr>
              <a:t>=1</a:t>
            </a:r>
            <a:r>
              <a:rPr lang="zh-CN" altLang="zh-CN" dirty="0">
                <a:solidFill>
                  <a:srgbClr val="C00000"/>
                </a:solidFill>
                <a:latin typeface="Times New Roman" panose="02020603050405020304" pitchFamily="18" charset="0"/>
                <a:cs typeface="Times New Roman" panose="02020603050405020304" pitchFamily="18" charset="0"/>
              </a:rPr>
              <a:t>，平衡因子</a:t>
            </a:r>
            <a:r>
              <a:rPr lang="en-US" altLang="zh-CN" i="1" dirty="0">
                <a:solidFill>
                  <a:srgbClr val="C00000"/>
                </a:solidFill>
                <a:latin typeface="Times New Roman" panose="02020603050405020304" pitchFamily="18" charset="0"/>
                <a:cs typeface="Times New Roman" panose="02020603050405020304" pitchFamily="18" charset="0"/>
              </a:rPr>
              <a:t>bf</a:t>
            </a:r>
            <a:r>
              <a:rPr lang="en-US" altLang="zh-CN" dirty="0">
                <a:solidFill>
                  <a:srgbClr val="C00000"/>
                </a:solidFill>
                <a:latin typeface="Times New Roman" panose="02020603050405020304" pitchFamily="18" charset="0"/>
                <a:cs typeface="Times New Roman" panose="02020603050405020304" pitchFamily="18" charset="0"/>
              </a:rPr>
              <a:t>= 0</a:t>
            </a:r>
            <a:r>
              <a:rPr lang="zh-CN" altLang="zh-CN" dirty="0">
                <a:solidFill>
                  <a:srgbClr val="C00000"/>
                </a:solidFill>
                <a:latin typeface="Times New Roman" panose="02020603050405020304" pitchFamily="18" charset="0"/>
                <a:cs typeface="Times New Roman" panose="02020603050405020304" pitchFamily="18" charset="0"/>
              </a:rPr>
              <a:t>，</a:t>
            </a:r>
            <a:r>
              <a:rPr lang="en-US" altLang="zh-CN" i="1" dirty="0">
                <a:solidFill>
                  <a:srgbClr val="C00000"/>
                </a:solidFill>
                <a:latin typeface="Times New Roman" panose="02020603050405020304" pitchFamily="18" charset="0"/>
                <a:cs typeface="Times New Roman" panose="02020603050405020304" pitchFamily="18" charset="0"/>
              </a:rPr>
              <a:t>T</a:t>
            </a:r>
            <a:r>
              <a:rPr lang="en-US" altLang="zh-CN" dirty="0">
                <a:solidFill>
                  <a:srgbClr val="C00000"/>
                </a:solidFill>
                <a:latin typeface="Times New Roman" panose="02020603050405020304" pitchFamily="18" charset="0"/>
                <a:cs typeface="Times New Roman" panose="02020603050405020304" pitchFamily="18" charset="0"/>
              </a:rPr>
              <a:t>-&gt;</a:t>
            </a:r>
            <a:r>
              <a:rPr lang="en-US" altLang="zh-CN" i="1" dirty="0">
                <a:solidFill>
                  <a:srgbClr val="C00000"/>
                </a:solidFill>
                <a:latin typeface="Times New Roman" panose="02020603050405020304" pitchFamily="18" charset="0"/>
                <a:cs typeface="Times New Roman" panose="02020603050405020304" pitchFamily="18" charset="0"/>
              </a:rPr>
              <a:t>left</a:t>
            </a:r>
            <a:r>
              <a:rPr lang="zh-CN" altLang="zh-CN" dirty="0">
                <a:solidFill>
                  <a:srgbClr val="C00000"/>
                </a:solidFill>
                <a:latin typeface="Times New Roman" panose="02020603050405020304" pitchFamily="18" charset="0"/>
                <a:cs typeface="Times New Roman" panose="02020603050405020304" pitchFamily="18" charset="0"/>
              </a:rPr>
              <a:t>和</a:t>
            </a:r>
            <a:r>
              <a:rPr lang="en-US" altLang="zh-CN" i="1" dirty="0">
                <a:solidFill>
                  <a:srgbClr val="C00000"/>
                </a:solidFill>
                <a:latin typeface="Times New Roman" panose="02020603050405020304" pitchFamily="18" charset="0"/>
                <a:cs typeface="Times New Roman" panose="02020603050405020304" pitchFamily="18" charset="0"/>
              </a:rPr>
              <a:t>T</a:t>
            </a:r>
            <a:r>
              <a:rPr lang="en-US" altLang="zh-CN" dirty="0">
                <a:solidFill>
                  <a:srgbClr val="C00000"/>
                </a:solidFill>
                <a:latin typeface="Times New Roman" panose="02020603050405020304" pitchFamily="18" charset="0"/>
                <a:cs typeface="Times New Roman" panose="02020603050405020304" pitchFamily="18" charset="0"/>
              </a:rPr>
              <a:t>-&gt;</a:t>
            </a:r>
            <a:r>
              <a:rPr lang="en-US" altLang="zh-CN" i="1" dirty="0">
                <a:solidFill>
                  <a:srgbClr val="C00000"/>
                </a:solidFill>
                <a:latin typeface="Times New Roman" panose="02020603050405020304" pitchFamily="18" charset="0"/>
                <a:cs typeface="Times New Roman" panose="02020603050405020304" pitchFamily="18" charset="0"/>
              </a:rPr>
              <a:t>right</a:t>
            </a:r>
            <a:r>
              <a:rPr lang="zh-CN" altLang="zh-CN" dirty="0">
                <a:solidFill>
                  <a:srgbClr val="C00000"/>
                </a:solidFill>
                <a:latin typeface="Times New Roman" panose="02020603050405020304" pitchFamily="18" charset="0"/>
                <a:cs typeface="Times New Roman" panose="02020603050405020304" pitchFamily="18" charset="0"/>
              </a:rPr>
              <a:t>为</a:t>
            </a:r>
            <a:r>
              <a:rPr lang="en-US" altLang="zh-CN" dirty="0">
                <a:solidFill>
                  <a:srgbClr val="C00000"/>
                </a:solidFill>
                <a:latin typeface="Times New Roman" panose="02020603050405020304" pitchFamily="18" charset="0"/>
                <a:cs typeface="Times New Roman" panose="02020603050405020304" pitchFamily="18" charset="0"/>
              </a:rPr>
              <a:t>null</a:t>
            </a:r>
            <a:r>
              <a:rPr lang="zh-CN" altLang="zh-CN" dirty="0">
                <a:solidFill>
                  <a:srgbClr val="C00000"/>
                </a:solidFill>
                <a:latin typeface="Times New Roman" panose="02020603050405020304" pitchFamily="18" charset="0"/>
                <a:cs typeface="Times New Roman" panose="02020603050405020304" pitchFamily="18" charset="0"/>
              </a:rPr>
              <a:t>的叶结点</a:t>
            </a:r>
            <a:r>
              <a:rPr lang="en-US" altLang="zh-CN" i="1" dirty="0">
                <a:solidFill>
                  <a:srgbClr val="C00000"/>
                </a:solidFill>
                <a:latin typeface="Times New Roman" panose="02020603050405020304" pitchFamily="18" charset="0"/>
                <a:cs typeface="Times New Roman" panose="02020603050405020304" pitchFamily="18" charset="0"/>
              </a:rPr>
              <a:t>T</a:t>
            </a:r>
            <a:r>
              <a:rPr lang="en-US" altLang="zh-CN" dirty="0">
                <a:solidFill>
                  <a:srgbClr val="C00000"/>
                </a:solidFill>
                <a:latin typeface="Times New Roman" panose="02020603050405020304" pitchFamily="18" charset="0"/>
                <a:cs typeface="Times New Roman" panose="02020603050405020304" pitchFamily="18" charset="0"/>
              </a:rPr>
              <a:t>;</a:t>
            </a:r>
            <a:endParaRPr lang="zh-CN" altLang="zh-CN" dirty="0">
              <a:solidFill>
                <a:srgbClr val="C0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solidFill>
                  <a:srgbClr val="7030A0"/>
                </a:solidFill>
                <a:latin typeface="Times New Roman" panose="02020603050405020304" pitchFamily="18" charset="0"/>
                <a:cs typeface="Times New Roman" panose="02020603050405020304" pitchFamily="18" charset="0"/>
              </a:rPr>
              <a:t>//</a:t>
            </a:r>
            <a:r>
              <a:rPr lang="zh-CN" altLang="zh-CN" dirty="0">
                <a:solidFill>
                  <a:srgbClr val="7030A0"/>
                </a:solidFill>
                <a:latin typeface="Times New Roman" panose="02020603050405020304" pitchFamily="18" charset="0"/>
                <a:cs typeface="Times New Roman" panose="02020603050405020304" pitchFamily="18" charset="0"/>
              </a:rPr>
              <a:t>若数据值</a:t>
            </a:r>
            <a:r>
              <a:rPr lang="en-US" altLang="zh-CN" i="1" dirty="0">
                <a:solidFill>
                  <a:srgbClr val="7030A0"/>
                </a:solidFill>
                <a:latin typeface="Times New Roman" panose="02020603050405020304" pitchFamily="18" charset="0"/>
                <a:cs typeface="Times New Roman" panose="02020603050405020304" pitchFamily="18" charset="0"/>
              </a:rPr>
              <a:t>v</a:t>
            </a:r>
            <a:r>
              <a:rPr lang="zh-CN" altLang="zh-CN" dirty="0">
                <a:solidFill>
                  <a:srgbClr val="7030A0"/>
                </a:solidFill>
                <a:latin typeface="Times New Roman" panose="02020603050405020304" pitchFamily="18" charset="0"/>
                <a:cs typeface="Times New Roman" panose="02020603050405020304" pitchFamily="18" charset="0"/>
              </a:rPr>
              <a:t>小于</a:t>
            </a:r>
            <a:r>
              <a:rPr lang="en-US" altLang="zh-CN" i="1" dirty="0">
                <a:solidFill>
                  <a:srgbClr val="7030A0"/>
                </a:solidFill>
                <a:latin typeface="Times New Roman" panose="02020603050405020304" pitchFamily="18" charset="0"/>
                <a:cs typeface="Times New Roman" panose="02020603050405020304" pitchFamily="18" charset="0"/>
              </a:rPr>
              <a:t>T</a:t>
            </a:r>
            <a:r>
              <a:rPr lang="zh-CN" altLang="zh-CN" dirty="0">
                <a:solidFill>
                  <a:srgbClr val="7030A0"/>
                </a:solidFill>
                <a:latin typeface="Times New Roman" panose="02020603050405020304" pitchFamily="18" charset="0"/>
                <a:cs typeface="Times New Roman" panose="02020603050405020304" pitchFamily="18" charset="0"/>
              </a:rPr>
              <a:t>节点的数据值，则沿左子树方向寻找插入位置；否则沿右子树方向寻找插入位置</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&lt;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-&gt;</a:t>
            </a:r>
            <a:r>
              <a:rPr lang="en-US" altLang="zh-CN" i="1" dirty="0" err="1">
                <a:latin typeface="Times New Roman" panose="02020603050405020304" pitchFamily="18" charset="0"/>
                <a:cs typeface="Times New Roman" panose="02020603050405020304" pitchFamily="18" charset="0"/>
              </a:rPr>
              <a:t>val</a:t>
            </a:r>
            <a:r>
              <a:rPr lang="en-US" altLang="zh-CN" dirty="0">
                <a:latin typeface="Times New Roman" panose="02020603050405020304" pitchFamily="18" charset="0"/>
                <a:cs typeface="Times New Roman" panose="02020603050405020304" pitchFamily="18" charset="0"/>
              </a:rPr>
              <a:t>) Insert(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left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else Insert(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right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solidFill>
                  <a:srgbClr val="FF0000"/>
                </a:solidFill>
                <a:latin typeface="Times New Roman" panose="02020603050405020304" pitchFamily="18" charset="0"/>
                <a:cs typeface="Times New Roman" panose="02020603050405020304" pitchFamily="18" charset="0"/>
              </a:rPr>
              <a:t>计算</a:t>
            </a:r>
            <a:r>
              <a:rPr lang="en-US" altLang="zh-CN" i="1" dirty="0">
                <a:solidFill>
                  <a:srgbClr val="FF0000"/>
                </a:solidFill>
                <a:latin typeface="Times New Roman" panose="02020603050405020304" pitchFamily="18" charset="0"/>
                <a:cs typeface="Times New Roman" panose="02020603050405020304" pitchFamily="18" charset="0"/>
              </a:rPr>
              <a:t>T</a:t>
            </a:r>
            <a:r>
              <a:rPr lang="zh-CN" altLang="zh-CN" dirty="0">
                <a:solidFill>
                  <a:srgbClr val="FF0000"/>
                </a:solidFill>
                <a:latin typeface="Times New Roman" panose="02020603050405020304" pitchFamily="18" charset="0"/>
                <a:cs typeface="Times New Roman" panose="02020603050405020304" pitchFamily="18" charset="0"/>
              </a:rPr>
              <a:t>树的高度</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solidFill>
                  <a:srgbClr val="FF0000"/>
                </a:solidFill>
                <a:latin typeface="Times New Roman" panose="02020603050405020304" pitchFamily="18" charset="0"/>
                <a:cs typeface="Times New Roman" panose="02020603050405020304" pitchFamily="18" charset="0"/>
              </a:rPr>
              <a:t>-&gt;</a:t>
            </a:r>
            <a:r>
              <a:rPr lang="en-US" altLang="zh-CN" i="1" dirty="0">
                <a:solidFill>
                  <a:srgbClr val="FF0000"/>
                </a:solidFill>
                <a:latin typeface="Times New Roman" panose="02020603050405020304" pitchFamily="18" charset="0"/>
                <a:cs typeface="Times New Roman" panose="02020603050405020304" pitchFamily="18" charset="0"/>
              </a:rPr>
              <a:t>h</a:t>
            </a:r>
            <a:r>
              <a:rPr lang="zh-CN" altLang="zh-CN" dirty="0">
                <a:solidFill>
                  <a:srgbClr val="FF0000"/>
                </a:solidFill>
                <a:latin typeface="Times New Roman" panose="02020603050405020304" pitchFamily="18" charset="0"/>
                <a:cs typeface="Times New Roman" panose="02020603050405020304" pitchFamily="18" charset="0"/>
              </a:rPr>
              <a:t>和平衡因子</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solidFill>
                  <a:srgbClr val="FF0000"/>
                </a:solidFill>
                <a:latin typeface="Times New Roman" panose="02020603050405020304" pitchFamily="18" charset="0"/>
                <a:cs typeface="Times New Roman" panose="02020603050405020304" pitchFamily="18" charset="0"/>
              </a:rPr>
              <a:t>-&gt;</a:t>
            </a:r>
            <a:r>
              <a:rPr lang="en-US" altLang="zh-CN" i="1" dirty="0">
                <a:solidFill>
                  <a:srgbClr val="FF0000"/>
                </a:solidFill>
                <a:latin typeface="Times New Roman" panose="02020603050405020304" pitchFamily="18" charset="0"/>
                <a:cs typeface="Times New Roman" panose="02020603050405020304" pitchFamily="18" charset="0"/>
              </a:rPr>
              <a:t>bf</a:t>
            </a:r>
            <a:r>
              <a:rPr lang="zh-CN" altLang="zh-CN" dirty="0">
                <a:solidFill>
                  <a:srgbClr val="FF0000"/>
                </a:solidFill>
                <a:latin typeface="Times New Roman" panose="02020603050405020304" pitchFamily="18" charset="0"/>
                <a:cs typeface="Times New Roman" panose="02020603050405020304" pitchFamily="18" charset="0"/>
              </a:rPr>
              <a:t>；</a:t>
            </a:r>
            <a:endParaRPr lang="zh-CN"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&gt;1||</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bf</a:t>
            </a:r>
            <a:r>
              <a:rPr lang="en-US" altLang="zh-CN" dirty="0">
                <a:latin typeface="Times New Roman" panose="02020603050405020304" pitchFamily="18" charset="0"/>
                <a:cs typeface="Times New Roman" panose="02020603050405020304" pitchFamily="18" charset="0"/>
              </a:rPr>
              <a:t>&lt;-1)               </a:t>
            </a:r>
            <a:r>
              <a:rPr lang="en-US" altLang="zh-CN" dirty="0">
                <a:solidFill>
                  <a:srgbClr val="7030A0"/>
                </a:solidFill>
                <a:latin typeface="Times New Roman" panose="02020603050405020304" pitchFamily="18" charset="0"/>
                <a:cs typeface="Times New Roman" panose="02020603050405020304" pitchFamily="18" charset="0"/>
              </a:rPr>
              <a:t>//</a:t>
            </a:r>
            <a:r>
              <a:rPr lang="zh-CN" altLang="zh-CN" dirty="0">
                <a:solidFill>
                  <a:srgbClr val="7030A0"/>
                </a:solidFill>
                <a:latin typeface="Times New Roman" panose="02020603050405020304" pitchFamily="18" charset="0"/>
                <a:cs typeface="Times New Roman" panose="02020603050405020304" pitchFamily="18" charset="0"/>
              </a:rPr>
              <a:t>若因插入导致不平衡</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zh-CN" dirty="0">
                <a:solidFill>
                  <a:srgbClr val="FF0000"/>
                </a:solidFill>
                <a:latin typeface="Times New Roman" panose="02020603050405020304" pitchFamily="18" charset="0"/>
                <a:cs typeface="Times New Roman" panose="02020603050405020304" pitchFamily="18" charset="0"/>
              </a:rPr>
              <a:t>分情形处理不平衡的</a:t>
            </a:r>
            <a:r>
              <a:rPr lang="en-US" altLang="zh-CN" dirty="0">
                <a:solidFill>
                  <a:srgbClr val="FF0000"/>
                </a:solidFill>
                <a:latin typeface="Times New Roman" panose="02020603050405020304" pitchFamily="18" charset="0"/>
                <a:cs typeface="Times New Roman" panose="02020603050405020304" pitchFamily="18" charset="0"/>
              </a:rPr>
              <a:t>LL</a:t>
            </a:r>
            <a:r>
              <a:rPr lang="zh-CN" altLang="zh-CN"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RR</a:t>
            </a:r>
            <a:r>
              <a:rPr lang="zh-CN" altLang="zh-CN"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LR</a:t>
            </a:r>
            <a:r>
              <a:rPr lang="zh-CN" altLang="zh-CN" dirty="0">
                <a:solidFill>
                  <a:srgbClr val="FF0000"/>
                </a:solidFill>
                <a:latin typeface="Times New Roman" panose="02020603050405020304" pitchFamily="18" charset="0"/>
                <a:cs typeface="Times New Roman" panose="02020603050405020304" pitchFamily="18" charset="0"/>
              </a:rPr>
              <a:t>和</a:t>
            </a:r>
            <a:r>
              <a:rPr lang="en-US" altLang="zh-CN" dirty="0">
                <a:solidFill>
                  <a:srgbClr val="FF0000"/>
                </a:solidFill>
                <a:latin typeface="Times New Roman" panose="02020603050405020304" pitchFamily="18" charset="0"/>
                <a:cs typeface="Times New Roman" panose="02020603050405020304" pitchFamily="18" charset="0"/>
              </a:rPr>
              <a:t>RL</a:t>
            </a:r>
            <a:r>
              <a:rPr lang="zh-CN" altLang="zh-CN" dirty="0">
                <a:solidFill>
                  <a:srgbClr val="FF0000"/>
                </a:solidFill>
                <a:latin typeface="Times New Roman" panose="02020603050405020304" pitchFamily="18" charset="0"/>
                <a:cs typeface="Times New Roman" panose="02020603050405020304" pitchFamily="18" charset="0"/>
              </a:rPr>
              <a:t>情况</a:t>
            </a:r>
            <a:r>
              <a:rPr lang="en-US" altLang="zh-CN" dirty="0">
                <a:solidFill>
                  <a:srgbClr val="FF0000"/>
                </a:solidFill>
                <a:latin typeface="Times New Roman" panose="02020603050405020304" pitchFamily="18" charset="0"/>
                <a:cs typeface="Times New Roman" panose="02020603050405020304" pitchFamily="18" charset="0"/>
              </a:rPr>
              <a:t>;</a:t>
            </a:r>
            <a:endParaRPr lang="zh-CN"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FF0000"/>
                </a:solidFill>
              </a:rPr>
              <a:t>删除</a:t>
            </a:r>
            <a:r>
              <a:rPr lang="zh-CN" altLang="en-US" dirty="0">
                <a:solidFill>
                  <a:srgbClr val="FF0000"/>
                </a:solidFill>
              </a:rPr>
              <a:t>节点</a:t>
            </a:r>
            <a:endParaRPr lang="zh-CN" altLang="en-US" dirty="0">
              <a:solidFill>
                <a:srgbClr val="FF0000"/>
              </a:solidFill>
            </a:endParaRPr>
          </a:p>
        </p:txBody>
      </p:sp>
      <p:sp>
        <p:nvSpPr>
          <p:cNvPr id="3" name="内容占位符 2"/>
          <p:cNvSpPr>
            <a:spLocks noGrp="1"/>
          </p:cNvSpPr>
          <p:nvPr>
            <p:ph sz="quarter" idx="13"/>
          </p:nvPr>
        </p:nvSpPr>
        <p:spPr>
          <a:xfrm>
            <a:off x="913774" y="1895302"/>
            <a:ext cx="10363826" cy="4231178"/>
          </a:xfrm>
        </p:spPr>
        <p:txBody>
          <a:bodyPr/>
          <a:lstStyle/>
          <a:p>
            <a:r>
              <a:rPr lang="zh-CN" altLang="zh-CN" dirty="0">
                <a:latin typeface="Times New Roman" panose="02020603050405020304" pitchFamily="18" charset="0"/>
                <a:cs typeface="Times New Roman" panose="02020603050405020304" pitchFamily="18" charset="0"/>
              </a:rPr>
              <a:t>首先</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确定被删除的节点，</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然后</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用该节点的右孩子的最左孩子替换该节点，并重新调整以该节点为根的子树为</a:t>
            </a:r>
            <a:r>
              <a:rPr lang="en-US" altLang="zh-CN" dirty="0">
                <a:latin typeface="Times New Roman" panose="02020603050405020304" pitchFamily="18" charset="0"/>
                <a:cs typeface="Times New Roman" panose="02020603050405020304" pitchFamily="18" charset="0"/>
              </a:rPr>
              <a:t>AVL</a:t>
            </a:r>
            <a:r>
              <a:rPr lang="zh-CN" altLang="zh-CN" dirty="0">
                <a:latin typeface="Times New Roman" panose="02020603050405020304" pitchFamily="18" charset="0"/>
                <a:cs typeface="Times New Roman" panose="02020603050405020304" pitchFamily="18" charset="0"/>
              </a:rPr>
              <a:t>树</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7030A0"/>
                </a:solidFill>
                <a:latin typeface="Times New Roman" panose="02020603050405020304" pitchFamily="18" charset="0"/>
                <a:cs typeface="Times New Roman" panose="02020603050405020304" pitchFamily="18" charset="0"/>
              </a:rPr>
              <a:t>程序段展示</a:t>
            </a:r>
            <a:endParaRPr lang="zh-CN" altLang="en-US"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10.5.1  Double Queue</a:t>
            </a:r>
            <a:endParaRPr lang="zh-CN" altLang="en-US" dirty="0">
              <a:solidFill>
                <a:srgbClr val="FF0000"/>
              </a:solidFill>
            </a:endParaRPr>
          </a:p>
        </p:txBody>
      </p:sp>
      <p:sp>
        <p:nvSpPr>
          <p:cNvPr id="3" name="内容占位符 2"/>
          <p:cNvSpPr>
            <a:spLocks noGrp="1"/>
          </p:cNvSpPr>
          <p:nvPr>
            <p:ph sz="quarter" idx="13"/>
          </p:nvPr>
        </p:nvSpPr>
        <p:spPr/>
        <p:txBody>
          <a:bodyPr/>
          <a:lstStyle/>
          <a:p>
            <a:r>
              <a:rPr lang="zh-CN" altLang="zh-CN" b="1" dirty="0"/>
              <a:t>试题同</a:t>
            </a:r>
            <a:r>
              <a:rPr lang="en-US" altLang="zh-CN" b="1" dirty="0"/>
              <a:t>10.3.1.1</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rPr>
              <a:t>试题解析</a:t>
            </a:r>
            <a:endParaRPr lang="zh-CN" altLang="en-US" dirty="0">
              <a:solidFill>
                <a:srgbClr val="C00000"/>
              </a:solidFill>
            </a:endParaRPr>
          </a:p>
        </p:txBody>
      </p:sp>
      <p:sp>
        <p:nvSpPr>
          <p:cNvPr id="3" name="内容占位符 2"/>
          <p:cNvSpPr>
            <a:spLocks noGrp="1"/>
          </p:cNvSpPr>
          <p:nvPr>
            <p:ph sz="quarter" idx="13"/>
          </p:nvPr>
        </p:nvSpPr>
        <p:spPr>
          <a:xfrm>
            <a:off x="913774" y="2028305"/>
            <a:ext cx="10363826" cy="4106487"/>
          </a:xfrm>
        </p:spPr>
        <p:txBody>
          <a:bodyPr>
            <a:normAutofit/>
          </a:bodyPr>
          <a:lstStyle/>
          <a:p>
            <a:r>
              <a:rPr lang="zh-CN" altLang="zh-CN" dirty="0">
                <a:latin typeface="Times New Roman" panose="02020603050405020304" pitchFamily="18" charset="0"/>
                <a:cs typeface="Times New Roman" panose="02020603050405020304" pitchFamily="18" charset="0"/>
              </a:rPr>
              <a:t>求解基于</a:t>
            </a:r>
            <a:r>
              <a:rPr lang="en-US" altLang="zh-CN" dirty="0" err="1">
                <a:latin typeface="Times New Roman" panose="02020603050405020304" pitchFamily="18" charset="0"/>
                <a:cs typeface="Times New Roman" panose="02020603050405020304" pitchFamily="18" charset="0"/>
              </a:rPr>
              <a:t>AVL</a:t>
            </a:r>
            <a:r>
              <a:rPr lang="zh-CN" altLang="zh-CN" dirty="0">
                <a:latin typeface="Times New Roman" panose="02020603050405020304" pitchFamily="18" charset="0"/>
                <a:cs typeface="Times New Roman" panose="02020603050405020304" pitchFamily="18" charset="0"/>
              </a:rPr>
              <a:t>树。</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元素结构（即节点的数据域）包含</a:t>
            </a:r>
            <a:r>
              <a:rPr lang="en-US" altLang="zh-CN" i="1" dirty="0" err="1">
                <a:latin typeface="Times New Roman" panose="02020603050405020304" pitchFamily="18" charset="0"/>
                <a:cs typeface="Times New Roman" panose="02020603050405020304" pitchFamily="18" charset="0"/>
              </a:rPr>
              <a:t>val</a:t>
            </a:r>
            <a:r>
              <a:rPr lang="zh-CN" altLang="zh-CN" dirty="0">
                <a:latin typeface="Times New Roman" panose="02020603050405020304" pitchFamily="18" charset="0"/>
                <a:cs typeface="Times New Roman" panose="02020603050405020304" pitchFamily="18" charset="0"/>
              </a:rPr>
              <a:t>（顾客优先级，作为节点关键字值），</a:t>
            </a:r>
            <a:r>
              <a:rPr lang="en-US" altLang="zh-CN" i="1" dirty="0">
                <a:latin typeface="Times New Roman" panose="02020603050405020304" pitchFamily="18" charset="0"/>
                <a:cs typeface="Times New Roman" panose="02020603050405020304" pitchFamily="18" charset="0"/>
              </a:rPr>
              <a:t>data</a:t>
            </a:r>
            <a:r>
              <a:rPr lang="zh-CN" altLang="zh-CN" dirty="0">
                <a:latin typeface="Times New Roman" panose="02020603050405020304" pitchFamily="18" charset="0"/>
                <a:cs typeface="Times New Roman" panose="02020603050405020304" pitchFamily="18" charset="0"/>
              </a:rPr>
              <a:t>（顾客编号），</a:t>
            </a:r>
            <a:r>
              <a:rPr lang="en-US" altLang="zh-CN" i="1" dirty="0">
                <a:latin typeface="Times New Roman" panose="02020603050405020304" pitchFamily="18" charset="0"/>
                <a:cs typeface="Times New Roman" panose="02020603050405020304" pitchFamily="18" charset="0"/>
              </a:rPr>
              <a:t>h</a:t>
            </a:r>
            <a:r>
              <a:rPr lang="zh-CN" altLang="zh-CN" dirty="0">
                <a:latin typeface="Times New Roman" panose="02020603050405020304" pitchFamily="18" charset="0"/>
                <a:cs typeface="Times New Roman" panose="02020603050405020304" pitchFamily="18" charset="0"/>
              </a:rPr>
              <a:t>（以当前节点为根节点的子树的高度）和</a:t>
            </a:r>
            <a:r>
              <a:rPr lang="en-US" altLang="zh-CN" i="1" dirty="0">
                <a:latin typeface="Times New Roman" panose="02020603050405020304" pitchFamily="18" charset="0"/>
                <a:cs typeface="Times New Roman" panose="02020603050405020304" pitchFamily="18" charset="0"/>
              </a:rPr>
              <a:t>bf</a:t>
            </a:r>
            <a:r>
              <a:rPr lang="zh-CN" altLang="zh-CN" dirty="0">
                <a:latin typeface="Times New Roman" panose="02020603050405020304" pitchFamily="18" charset="0"/>
                <a:cs typeface="Times New Roman" panose="02020603050405020304" pitchFamily="18" charset="0"/>
              </a:rPr>
              <a:t>（平衡因子，即左子树高度与右子树高度之差。</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加入一个新客户（代码</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），则执行</a:t>
            </a:r>
            <a:r>
              <a:rPr lang="en-US" altLang="zh-CN" dirty="0" err="1">
                <a:latin typeface="Times New Roman" panose="02020603050405020304" pitchFamily="18" charset="0"/>
                <a:cs typeface="Times New Roman" panose="02020603050405020304" pitchFamily="18" charset="0"/>
              </a:rPr>
              <a:t>AVL</a:t>
            </a:r>
            <a:r>
              <a:rPr lang="zh-CN" altLang="zh-CN" dirty="0">
                <a:latin typeface="Times New Roman" panose="02020603050405020304" pitchFamily="18" charset="0"/>
                <a:cs typeface="Times New Roman" panose="02020603050405020304" pitchFamily="18" charset="0"/>
              </a:rPr>
              <a:t>树的插入操作。</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服务一个客户（代码为</a:t>
            </a:r>
            <a:r>
              <a:rPr lang="en-US" altLang="zh-CN"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），则是先找到最大或最小</a:t>
            </a:r>
            <a:r>
              <a:rPr lang="en-US" altLang="zh-CN" i="1" dirty="0" err="1">
                <a:latin typeface="Times New Roman" panose="02020603050405020304" pitchFamily="18" charset="0"/>
                <a:cs typeface="Times New Roman" panose="02020603050405020304" pitchFamily="18" charset="0"/>
              </a:rPr>
              <a:t>val</a:t>
            </a:r>
            <a:r>
              <a:rPr lang="zh-CN" altLang="zh-CN" dirty="0">
                <a:latin typeface="Times New Roman" panose="02020603050405020304" pitchFamily="18" charset="0"/>
                <a:cs typeface="Times New Roman" panose="02020603050405020304" pitchFamily="18" charset="0"/>
              </a:rPr>
              <a:t>值的节点，然后执行</a:t>
            </a:r>
            <a:r>
              <a:rPr lang="en-US" altLang="zh-CN" dirty="0" err="1">
                <a:latin typeface="Times New Roman" panose="02020603050405020304" pitchFamily="18" charset="0"/>
                <a:cs typeface="Times New Roman" panose="02020603050405020304" pitchFamily="18" charset="0"/>
              </a:rPr>
              <a:t>AVL</a:t>
            </a:r>
            <a:r>
              <a:rPr lang="zh-CN" altLang="zh-CN" dirty="0">
                <a:latin typeface="Times New Roman" panose="02020603050405020304" pitchFamily="18" charset="0"/>
                <a:cs typeface="Times New Roman" panose="02020603050405020304" pitchFamily="18" charset="0"/>
              </a:rPr>
              <a:t>树的删除操作。为了在增删操作后保持树的平衡性，可能需要进行左旋转、右旋转、先左后右旋转和先右后左旋转。</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2025"/>
            <a:ext cx="10364451" cy="1024127"/>
          </a:xfrm>
        </p:spPr>
        <p:txBody>
          <a:bodyPr/>
          <a:lstStyle/>
          <a:p>
            <a:r>
              <a:rPr lang="zh-CN" altLang="en-US" dirty="0">
                <a:solidFill>
                  <a:srgbClr val="FF0000"/>
                </a:solidFill>
              </a:rPr>
              <a:t>第</a:t>
            </a:r>
            <a:r>
              <a:rPr lang="en-US" altLang="zh-CN" dirty="0">
                <a:solidFill>
                  <a:srgbClr val="FF0000"/>
                </a:solidFill>
              </a:rPr>
              <a:t>10</a:t>
            </a:r>
            <a:r>
              <a:rPr lang="zh-CN" altLang="en-US" dirty="0">
                <a:solidFill>
                  <a:srgbClr val="FF0000"/>
                </a:solidFill>
              </a:rPr>
              <a:t>章   </a:t>
            </a:r>
            <a:r>
              <a:rPr lang="zh-CN" altLang="zh-CN" dirty="0">
                <a:solidFill>
                  <a:srgbClr val="FF0000"/>
                </a:solidFill>
              </a:rPr>
              <a:t>应用经典二叉树编程</a:t>
            </a:r>
            <a:endParaRPr lang="zh-CN" altLang="en-US" dirty="0"/>
          </a:p>
        </p:txBody>
      </p:sp>
      <p:sp>
        <p:nvSpPr>
          <p:cNvPr id="3" name="内容占位符 2"/>
          <p:cNvSpPr>
            <a:spLocks noGrp="1"/>
          </p:cNvSpPr>
          <p:nvPr>
            <p:ph sz="quarter" idx="13"/>
          </p:nvPr>
        </p:nvSpPr>
        <p:spPr>
          <a:xfrm>
            <a:off x="913774" y="1325880"/>
            <a:ext cx="10363826" cy="5193792"/>
          </a:xfrm>
        </p:spPr>
        <p:txBody>
          <a:bodyPr>
            <a:normAutofit/>
          </a:bodyPr>
          <a:lstStyle/>
          <a:p>
            <a:r>
              <a:rPr lang="en-US" altLang="zh-CN" dirty="0">
                <a:latin typeface="Times New Roman" panose="02020603050405020304" pitchFamily="18" charset="0"/>
                <a:cs typeface="Times New Roman" panose="02020603050405020304" pitchFamily="18" charset="0"/>
              </a:rPr>
              <a:t>10.1 </a:t>
            </a:r>
            <a:r>
              <a:rPr lang="zh-CN" altLang="zh-CN" dirty="0">
                <a:latin typeface="Times New Roman" panose="02020603050405020304" pitchFamily="18" charset="0"/>
                <a:cs typeface="Times New Roman" panose="02020603050405020304" pitchFamily="18" charset="0"/>
              </a:rPr>
              <a:t>二叉搜索树的实验范例</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10.2 </a:t>
            </a:r>
            <a:r>
              <a:rPr lang="zh-CN" altLang="zh-CN" dirty="0">
                <a:latin typeface="Times New Roman" panose="02020603050405020304" pitchFamily="18" charset="0"/>
                <a:cs typeface="Times New Roman" panose="02020603050405020304" pitchFamily="18" charset="0"/>
              </a:rPr>
              <a:t>二叉堆的实验范例</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10.3 </a:t>
            </a:r>
            <a:r>
              <a:rPr lang="zh-CN" altLang="zh-CN" dirty="0">
                <a:latin typeface="Times New Roman" panose="02020603050405020304" pitchFamily="18" charset="0"/>
                <a:cs typeface="Times New Roman" panose="02020603050405020304" pitchFamily="18" charset="0"/>
              </a:rPr>
              <a:t>树堆的实验范例</a:t>
            </a:r>
            <a:endParaRPr lang="zh-CN" altLang="zh-CN" dirty="0">
              <a:latin typeface="Times New Roman" panose="02020603050405020304" pitchFamily="18" charset="0"/>
              <a:cs typeface="Times New Roman" panose="02020603050405020304" pitchFamily="18" charset="0"/>
            </a:endParaRPr>
          </a:p>
          <a:p>
            <a:pPr lvl="1"/>
            <a:r>
              <a:rPr lang="en-US" altLang="zh-CN" sz="2800" dirty="0">
                <a:latin typeface="Times New Roman" panose="02020603050405020304" pitchFamily="18" charset="0"/>
                <a:cs typeface="Times New Roman" panose="02020603050405020304" pitchFamily="18" charset="0"/>
              </a:rPr>
              <a:t>10.3.1  </a:t>
            </a:r>
            <a:r>
              <a:rPr lang="zh-CN" altLang="zh-CN" sz="2800" dirty="0">
                <a:latin typeface="Times New Roman" panose="02020603050405020304" pitchFamily="18" charset="0"/>
                <a:cs typeface="Times New Roman" panose="02020603050405020304" pitchFamily="18" charset="0"/>
              </a:rPr>
              <a:t>树堆</a:t>
            </a:r>
            <a:endParaRPr lang="zh-CN" altLang="zh-CN" sz="2800" dirty="0">
              <a:latin typeface="Times New Roman" panose="02020603050405020304" pitchFamily="18" charset="0"/>
              <a:cs typeface="Times New Roman" panose="02020603050405020304" pitchFamily="18" charset="0"/>
            </a:endParaRPr>
          </a:p>
          <a:p>
            <a:pPr lvl="1"/>
            <a:r>
              <a:rPr lang="en-US" altLang="zh-CN" sz="2800" dirty="0">
                <a:latin typeface="Times New Roman" panose="02020603050405020304" pitchFamily="18" charset="0"/>
                <a:cs typeface="Times New Roman" panose="02020603050405020304" pitchFamily="18" charset="0"/>
              </a:rPr>
              <a:t>10.3.2  </a:t>
            </a:r>
            <a:r>
              <a:rPr lang="zh-CN" altLang="zh-CN" sz="2800" dirty="0">
                <a:latin typeface="Times New Roman" panose="02020603050405020304" pitchFamily="18" charset="0"/>
                <a:cs typeface="Times New Roman" panose="02020603050405020304" pitchFamily="18" charset="0"/>
              </a:rPr>
              <a:t>可持久化树堆（非旋转树堆）</a:t>
            </a:r>
            <a:endParaRPr lang="zh-CN" altLang="zh-CN"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10.4 </a:t>
            </a:r>
            <a:r>
              <a:rPr lang="zh-CN" altLang="zh-CN" dirty="0">
                <a:latin typeface="Times New Roman" panose="02020603050405020304" pitchFamily="18" charset="0"/>
                <a:cs typeface="Times New Roman" panose="02020603050405020304" pitchFamily="18" charset="0"/>
              </a:rPr>
              <a:t>哈夫曼树的实验范例</a:t>
            </a:r>
            <a:endParaRPr lang="zh-CN" altLang="zh-CN" dirty="0">
              <a:latin typeface="Times New Roman" panose="02020603050405020304" pitchFamily="18" charset="0"/>
              <a:cs typeface="Times New Roman" panose="02020603050405020304" pitchFamily="18" charset="0"/>
            </a:endParaRPr>
          </a:p>
          <a:p>
            <a:pPr lvl="1"/>
            <a:r>
              <a:rPr lang="en-US" altLang="zh-CN" sz="2800" dirty="0">
                <a:latin typeface="Times New Roman" panose="02020603050405020304" pitchFamily="18" charset="0"/>
                <a:cs typeface="Times New Roman" panose="02020603050405020304" pitchFamily="18" charset="0"/>
              </a:rPr>
              <a:t>10.4.1  </a:t>
            </a:r>
            <a:r>
              <a:rPr lang="zh-CN" altLang="zh-CN" sz="2800" dirty="0">
                <a:latin typeface="Times New Roman" panose="02020603050405020304" pitchFamily="18" charset="0"/>
                <a:cs typeface="Times New Roman" panose="02020603050405020304" pitchFamily="18" charset="0"/>
              </a:rPr>
              <a:t>哈夫曼树</a:t>
            </a:r>
            <a:endParaRPr lang="zh-CN" altLang="zh-CN" sz="2800" dirty="0">
              <a:latin typeface="Times New Roman" panose="02020603050405020304" pitchFamily="18" charset="0"/>
              <a:cs typeface="Times New Roman" panose="02020603050405020304" pitchFamily="18" charset="0"/>
            </a:endParaRPr>
          </a:p>
          <a:p>
            <a:pPr lvl="1"/>
            <a:r>
              <a:rPr lang="en-US" altLang="zh-CN" sz="2800" dirty="0">
                <a:latin typeface="Times New Roman" panose="02020603050405020304" pitchFamily="18" charset="0"/>
                <a:cs typeface="Times New Roman" panose="02020603050405020304" pitchFamily="18" charset="0"/>
              </a:rPr>
              <a:t>10.4.2  </a:t>
            </a:r>
            <a:r>
              <a:rPr lang="zh-CN" altLang="zh-CN" sz="2800" dirty="0">
                <a:latin typeface="Times New Roman" panose="02020603050405020304" pitchFamily="18" charset="0"/>
                <a:cs typeface="Times New Roman" panose="02020603050405020304" pitchFamily="18" charset="0"/>
              </a:rPr>
              <a:t>多叉哈夫曼树</a:t>
            </a:r>
            <a:endParaRPr lang="zh-CN" altLang="zh-CN"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10.5 </a:t>
            </a:r>
            <a:r>
              <a:rPr lang="en-US" altLang="zh-CN" dirty="0" err="1">
                <a:latin typeface="Times New Roman" panose="02020603050405020304" pitchFamily="18" charset="0"/>
                <a:cs typeface="Times New Roman" panose="02020603050405020304" pitchFamily="18" charset="0"/>
              </a:rPr>
              <a:t>AVL</a:t>
            </a:r>
            <a:r>
              <a:rPr lang="zh-CN" altLang="zh-CN" dirty="0">
                <a:latin typeface="Times New Roman" panose="02020603050405020304" pitchFamily="18" charset="0"/>
                <a:cs typeface="Times New Roman" panose="02020603050405020304" pitchFamily="18" charset="0"/>
              </a:rPr>
              <a:t>树的实验范例</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10.6 </a:t>
            </a:r>
            <a:r>
              <a:rPr lang="zh-CN" altLang="zh-CN" dirty="0">
                <a:latin typeface="Times New Roman" panose="02020603050405020304" pitchFamily="18" charset="0"/>
                <a:cs typeface="Times New Roman" panose="02020603050405020304" pitchFamily="18" charset="0"/>
              </a:rPr>
              <a:t>伸展树的实验范例</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65761"/>
            <a:ext cx="10364451" cy="886967"/>
          </a:xfrm>
        </p:spPr>
        <p:txBody>
          <a:bodyPr/>
          <a:lstStyle/>
          <a:p>
            <a:r>
              <a:rPr lang="en-US" altLang="zh-CN" dirty="0">
                <a:solidFill>
                  <a:srgbClr val="FF0000"/>
                </a:solidFill>
              </a:rPr>
              <a:t>10.1 </a:t>
            </a:r>
            <a:r>
              <a:rPr lang="zh-CN" altLang="zh-CN" dirty="0">
                <a:solidFill>
                  <a:srgbClr val="FF0000"/>
                </a:solidFill>
              </a:rPr>
              <a:t>二叉搜索树的实验范例</a:t>
            </a:r>
            <a:endParaRPr lang="zh-CN" altLang="en-US" dirty="0">
              <a:solidFill>
                <a:srgbClr val="FF0000"/>
              </a:solidFill>
            </a:endParaRPr>
          </a:p>
        </p:txBody>
      </p:sp>
      <p:sp>
        <p:nvSpPr>
          <p:cNvPr id="3" name="内容占位符 2"/>
          <p:cNvSpPr>
            <a:spLocks noGrp="1"/>
          </p:cNvSpPr>
          <p:nvPr>
            <p:ph sz="quarter" idx="13"/>
          </p:nvPr>
        </p:nvSpPr>
        <p:spPr>
          <a:xfrm>
            <a:off x="539496" y="1719072"/>
            <a:ext cx="11137392" cy="4663440"/>
          </a:xfrm>
        </p:spPr>
        <p:txBody>
          <a:bodyPr>
            <a:normAutofit/>
          </a:bodyPr>
          <a:lstStyle/>
          <a:p>
            <a:pPr latinLnBrk="1"/>
            <a:r>
              <a:rPr lang="zh-CN" altLang="zh-CN" sz="3200" b="1" dirty="0">
                <a:solidFill>
                  <a:srgbClr val="FF0000"/>
                </a:solidFill>
              </a:rPr>
              <a:t>定义</a:t>
            </a:r>
            <a:r>
              <a:rPr lang="en-US" altLang="zh-CN" sz="3200" b="1" dirty="0">
                <a:solidFill>
                  <a:srgbClr val="FF0000"/>
                </a:solidFill>
              </a:rPr>
              <a:t>10.1.1</a:t>
            </a:r>
            <a:r>
              <a:rPr lang="zh-CN" altLang="zh-CN" sz="3200" b="1" dirty="0">
                <a:solidFill>
                  <a:srgbClr val="FF0000"/>
                </a:solidFill>
              </a:rPr>
              <a:t>（二叉搜索树</a:t>
            </a:r>
            <a:r>
              <a:rPr lang="en-US" altLang="zh-CN" sz="3200" b="1" dirty="0">
                <a:solidFill>
                  <a:srgbClr val="FF0000"/>
                </a:solidFill>
              </a:rPr>
              <a:t>(Binary Search Tree)</a:t>
            </a:r>
            <a:r>
              <a:rPr lang="zh-CN" altLang="zh-CN" sz="3200" b="1" dirty="0">
                <a:solidFill>
                  <a:srgbClr val="FF0000"/>
                </a:solidFill>
              </a:rPr>
              <a:t>）</a:t>
            </a:r>
            <a:r>
              <a:rPr lang="en-US" altLang="zh-CN" sz="3200" b="1" dirty="0"/>
              <a:t>.</a:t>
            </a:r>
            <a:r>
              <a:rPr lang="en-US" altLang="zh-CN" sz="3200" dirty="0"/>
              <a:t>  </a:t>
            </a:r>
            <a:endParaRPr lang="en-US" altLang="zh-CN" sz="3200" dirty="0"/>
          </a:p>
          <a:p>
            <a:pPr latinLnBrk="1"/>
            <a:r>
              <a:rPr lang="zh-CN" altLang="zh-CN" sz="3200" dirty="0"/>
              <a:t>二叉搜索树是一种具有下列性质的非空二叉树：</a:t>
            </a:r>
            <a:endParaRPr lang="zh-CN" altLang="zh-CN" sz="3200" dirty="0"/>
          </a:p>
          <a:p>
            <a:pPr lvl="1" latinLnBrk="1"/>
            <a:r>
              <a:rPr lang="zh-CN" altLang="zh-CN" sz="3200" dirty="0"/>
              <a:t>若根节点的左子树不空，则左子树的所有节点值均小于根节点值；</a:t>
            </a:r>
            <a:endParaRPr lang="zh-CN" altLang="zh-CN" sz="3200" dirty="0"/>
          </a:p>
          <a:p>
            <a:pPr lvl="1" latinLnBrk="1"/>
            <a:r>
              <a:rPr lang="zh-CN" altLang="zh-CN" sz="3200" dirty="0"/>
              <a:t>若根节点的右子树不空，则右子树的所有节点值均不小于根节点值；</a:t>
            </a:r>
            <a:endParaRPr lang="zh-CN" altLang="zh-CN" sz="3200" dirty="0"/>
          </a:p>
          <a:p>
            <a:pPr lvl="1"/>
            <a:r>
              <a:rPr lang="zh-CN" altLang="zh-CN" sz="3200" dirty="0"/>
              <a:t>根节点的左右子树也分别为二叉搜索树。</a:t>
            </a:r>
            <a:endParaRPr lang="zh-CN" alt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normAutofit/>
          </a:bodyPr>
          <a:lstStyle/>
          <a:p>
            <a:r>
              <a:rPr lang="zh-CN" altLang="zh-CN" sz="3200" dirty="0"/>
              <a:t>对二叉搜索树进行</a:t>
            </a:r>
            <a:r>
              <a:rPr lang="zh-CN" altLang="zh-CN" sz="3200" dirty="0">
                <a:solidFill>
                  <a:srgbClr val="FF0000"/>
                </a:solidFill>
              </a:rPr>
              <a:t>中序遍历</a:t>
            </a:r>
            <a:r>
              <a:rPr lang="zh-CN" altLang="zh-CN" sz="3200" dirty="0"/>
              <a:t>，结果为一个</a:t>
            </a:r>
            <a:r>
              <a:rPr lang="zh-CN" altLang="zh-CN" sz="3200" dirty="0">
                <a:solidFill>
                  <a:srgbClr val="FF0000"/>
                </a:solidFill>
              </a:rPr>
              <a:t>递增序列</a:t>
            </a:r>
            <a:r>
              <a:rPr lang="zh-CN" altLang="zh-CN" sz="3200" dirty="0"/>
              <a:t>。</a:t>
            </a:r>
            <a:endParaRPr lang="en-US" altLang="zh-CN" sz="3200" dirty="0"/>
          </a:p>
          <a:p>
            <a:r>
              <a:rPr lang="zh-CN" altLang="zh-CN" sz="3200" dirty="0"/>
              <a:t>在二叉搜索树中查找指定元素可遵循</a:t>
            </a:r>
            <a:r>
              <a:rPr lang="en-US" altLang="zh-CN" sz="3200" dirty="0"/>
              <a:t>“</a:t>
            </a:r>
            <a:r>
              <a:rPr lang="zh-CN" altLang="zh-CN" sz="3200" dirty="0">
                <a:solidFill>
                  <a:srgbClr val="FF0000"/>
                </a:solidFill>
              </a:rPr>
              <a:t>左小右大</a:t>
            </a:r>
            <a:r>
              <a:rPr lang="en-US" altLang="zh-CN" sz="3200" dirty="0"/>
              <a:t>”</a:t>
            </a:r>
            <a:r>
              <a:rPr lang="zh-CN" altLang="zh-CN" sz="3200" dirty="0"/>
              <a:t>的规律，整个过程沿某一条路径进行</a:t>
            </a:r>
            <a:r>
              <a:rPr lang="zh-CN" altLang="en-US" sz="3200" dirty="0"/>
              <a:t>。</a:t>
            </a:r>
            <a:endParaRPr lang="zh-CN" altLang="en-US" sz="3200" dirty="0"/>
          </a:p>
        </p:txBody>
      </p:sp>
    </p:spTree>
  </p:cSld>
  <p:clrMapOvr>
    <a:masterClrMapping/>
  </p:clrMapOvr>
</p:sld>
</file>

<file path=ppt/tags/tag1.xml><?xml version="1.0" encoding="utf-8"?>
<p:tagLst xmlns:p="http://schemas.openxmlformats.org/presentationml/2006/main">
  <p:tag name="KSO_WPP_MARK_KEY" val="3420edff-7625-4c09-9b30-c474b0701ef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8582</Words>
  <Application>WPS 演示</Application>
  <PresentationFormat>宽屏</PresentationFormat>
  <Paragraphs>368</Paragraphs>
  <Slides>67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67</vt:i4>
      </vt:variant>
    </vt:vector>
  </HeadingPairs>
  <TitlesOfParts>
    <vt:vector size="77" baseType="lpstr">
      <vt:lpstr>Arial</vt:lpstr>
      <vt:lpstr>宋体</vt:lpstr>
      <vt:lpstr>Wingdings</vt:lpstr>
      <vt:lpstr>Times New Roman</vt:lpstr>
      <vt:lpstr>等线 Light</vt:lpstr>
      <vt:lpstr>等线</vt:lpstr>
      <vt:lpstr>微软雅黑</vt:lpstr>
      <vt:lpstr>Arial Unicode MS</vt:lpstr>
      <vt:lpstr>Calibri</vt:lpstr>
      <vt:lpstr>Office 主题​​</vt:lpstr>
      <vt:lpstr>第10章   应用经典二叉树编程</vt:lpstr>
      <vt:lpstr>项目支持</vt:lpstr>
      <vt:lpstr>主办单位、承办单位</vt:lpstr>
      <vt:lpstr>PowerPoint 演示文稿</vt:lpstr>
      <vt:lpstr>PowerPoint 演示文稿</vt:lpstr>
      <vt:lpstr>第10章   应用经典二叉树编程</vt:lpstr>
      <vt:lpstr>第10章   应用经典二叉树编程</vt:lpstr>
      <vt:lpstr>10.1 二叉搜索树的实验范例</vt:lpstr>
      <vt:lpstr>PowerPoint 演示文稿</vt:lpstr>
      <vt:lpstr>10.2 二叉堆的实验范例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10.2.1 Windows Message Queue</vt:lpstr>
      <vt:lpstr>PowerPoint 演示文稿</vt:lpstr>
      <vt:lpstr>PowerPoint 演示文稿</vt:lpstr>
      <vt:lpstr>试题解析</vt:lpstr>
      <vt:lpstr>PowerPoint 演示文稿</vt:lpstr>
      <vt:lpstr>10.3 树堆</vt:lpstr>
      <vt:lpstr>10.3.1  树堆</vt:lpstr>
      <vt:lpstr>PowerPoint 演示文稿</vt:lpstr>
      <vt:lpstr>PowerPoint 演示文稿</vt:lpstr>
      <vt:lpstr>树堆实例</vt:lpstr>
      <vt:lpstr>PowerPoint 演示文稿</vt:lpstr>
      <vt:lpstr>相应二叉搜索树，按照优先级顺序构建的树堆</vt:lpstr>
      <vt:lpstr>PowerPoint 演示文稿</vt:lpstr>
      <vt:lpstr>左旋转</vt:lpstr>
      <vt:lpstr>右旋转</vt:lpstr>
      <vt:lpstr>树堆的五种基本操作：查找</vt:lpstr>
      <vt:lpstr>树堆的五种基本操作：插入</vt:lpstr>
      <vt:lpstr>树堆中插入关键字为D，优先级为9的节点</vt:lpstr>
      <vt:lpstr>插入过程实现</vt:lpstr>
      <vt:lpstr>树堆的五种基本操作：删除</vt:lpstr>
      <vt:lpstr>删除操作实现</vt:lpstr>
      <vt:lpstr>PowerPoint 演示文稿</vt:lpstr>
      <vt:lpstr>PowerPoint 演示文稿</vt:lpstr>
      <vt:lpstr>10.3.1.1  Double Queue</vt:lpstr>
      <vt:lpstr>PowerPoint 演示文稿</vt:lpstr>
      <vt:lpstr>PowerPoint 演示文稿</vt:lpstr>
      <vt:lpstr>PowerPoint 演示文稿</vt:lpstr>
      <vt:lpstr>PowerPoint 演示文稿</vt:lpstr>
      <vt:lpstr>试题解析</vt:lpstr>
      <vt:lpstr>PowerPoint 演示文稿</vt:lpstr>
      <vt:lpstr>10.5 AVL树</vt:lpstr>
      <vt:lpstr>PowerPoint 演示文稿</vt:lpstr>
      <vt:lpstr>AVL树实例</vt:lpstr>
      <vt:lpstr>PowerPoint 演示文稿</vt:lpstr>
      <vt:lpstr>PowerPoint 演示文稿</vt:lpstr>
      <vt:lpstr>以不平衡起始节点向下给出插入节点的位置，则可以把不平衡性分为四种情况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插入节点</vt:lpstr>
      <vt:lpstr>删除节点</vt:lpstr>
      <vt:lpstr>10.5.1  Double Queue</vt:lpstr>
      <vt:lpstr>试题解析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WPS_1646308008</cp:lastModifiedBy>
  <cp:revision>68</cp:revision>
  <dcterms:created xsi:type="dcterms:W3CDTF">2023-01-16T07:35:00Z</dcterms:created>
  <dcterms:modified xsi:type="dcterms:W3CDTF">2023-07-10T08:03:19Z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D2F9266E8AE341F1964E10D1062D5653_13</vt:lpwstr>
  </property>
  <property fmtid="{D5CDD505-2E9C-101B-9397-08002B2CF9AE}" pid="3" name="KSOProductBuildVer">
    <vt:lpwstr>2052-11.1.0.14309</vt:lpwstr>
  </property>
</Properties>
</file>