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411" r:id="rId5"/>
    <p:sldId id="412" r:id="rId7"/>
    <p:sldId id="258" r:id="rId8"/>
    <p:sldId id="548" r:id="rId9"/>
    <p:sldId id="259" r:id="rId10"/>
    <p:sldId id="368" r:id="rId11"/>
    <p:sldId id="377" r:id="rId12"/>
    <p:sldId id="369" r:id="rId13"/>
    <p:sldId id="549" r:id="rId14"/>
    <p:sldId id="261" r:id="rId15"/>
    <p:sldId id="379" r:id="rId16"/>
    <p:sldId id="262" r:id="rId17"/>
    <p:sldId id="263" r:id="rId18"/>
    <p:sldId id="550" r:id="rId19"/>
    <p:sldId id="551" r:id="rId20"/>
    <p:sldId id="553" r:id="rId21"/>
    <p:sldId id="554" r:id="rId22"/>
    <p:sldId id="555" r:id="rId23"/>
    <p:sldId id="556" r:id="rId24"/>
    <p:sldId id="557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99" r:id="rId33"/>
    <p:sldId id="397" r:id="rId34"/>
    <p:sldId id="401" r:id="rId35"/>
    <p:sldId id="405" r:id="rId36"/>
    <p:sldId id="402" r:id="rId37"/>
    <p:sldId id="403" r:id="rId38"/>
    <p:sldId id="404" r:id="rId39"/>
    <p:sldId id="285" r:id="rId40"/>
    <p:sldId id="286" r:id="rId41"/>
    <p:sldId id="287" r:id="rId42"/>
    <p:sldId id="288" r:id="rId43"/>
    <p:sldId id="380" r:id="rId44"/>
    <p:sldId id="558" r:id="rId45"/>
    <p:sldId id="559" r:id="rId46"/>
    <p:sldId id="560" r:id="rId47"/>
    <p:sldId id="290" r:id="rId48"/>
    <p:sldId id="291" r:id="rId49"/>
    <p:sldId id="292" r:id="rId50"/>
    <p:sldId id="293" r:id="rId51"/>
    <p:sldId id="294" r:id="rId52"/>
    <p:sldId id="562" r:id="rId53"/>
    <p:sldId id="563" r:id="rId54"/>
    <p:sldId id="296" r:id="rId55"/>
    <p:sldId id="297" r:id="rId56"/>
    <p:sldId id="298" r:id="rId57"/>
    <p:sldId id="299" r:id="rId58"/>
    <p:sldId id="266" r:id="rId59"/>
    <p:sldId id="267" r:id="rId60"/>
    <p:sldId id="367" r:id="rId61"/>
  </p:sldIdLst>
  <p:sldSz cx="12192000" cy="6858000"/>
  <p:notesSz cx="7103745" cy="10234295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1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71CD-03C4-4628-9B00-961E46EDBB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B616-40A2-4FDA-8127-3E0DAAAB1D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61BD42-07F4-4EAD-A17E-8F4CA739F0E2}" type="slidenum">
              <a:rPr lang="en-US" altLang="zh-CN" smtClean="0"/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36344F-844E-48C5-9B0F-8634723A7EA0}" type="slidenum">
              <a:rPr lang="en-US" altLang="zh-CN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3342D2-E066-46E0-8895-FADFA1966842}" type="slidenum">
              <a:rPr lang="en-US" altLang="zh-CN" smtClean="0"/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27ED0E-234C-4F82-9E07-C59CA4E651FA}" type="slidenum">
              <a:rPr lang="en-US" altLang="zh-CN" smtClean="0"/>
            </a:fld>
            <a:endParaRPr lang="en-US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5B350B-7C49-4DA3-A512-D598229D250E}" type="slidenum">
              <a:rPr lang="en-US" altLang="zh-CN" smtClean="0"/>
            </a:fld>
            <a:endParaRPr lang="en-US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8622DD-AD29-4C4C-A07F-074F8AA026FC}" type="slidenum">
              <a:rPr lang="en-US" altLang="zh-CN" smtClean="0"/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mailto:yhwu@fudan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aike.baidu.com/item/%E5%8C%88%E7%89%99%E5%88%A9%E7%AE%97%E6%B3%95/9089246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1680" y="1579417"/>
            <a:ext cx="11216640" cy="1263535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zh-CN" dirty="0">
                <a:solidFill>
                  <a:srgbClr val="FF0000"/>
                </a:solidFill>
              </a:rPr>
              <a:t>章 二分图、网络流算法编程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23855"/>
            <a:ext cx="9144000" cy="24855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吴永辉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复旦大学计算机学院，上海智能信息处理重点实验室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复旦大学邯郸校区 老逸夫楼</a:t>
            </a:r>
            <a:r>
              <a:rPr lang="en-US" altLang="zh-CN" dirty="0">
                <a:solidFill>
                  <a:srgbClr val="C00000"/>
                </a:solidFill>
              </a:rPr>
              <a:t>605-3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1"/>
              </a:rPr>
              <a:t>yhwu@fudan.edu.cn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WeChat: 13817360465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187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35" y="74815"/>
            <a:ext cx="2225732" cy="1978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14.1.4</a:t>
            </a:r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（交错路、增广路）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中有一条路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的边在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中交错地出现，则称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交错路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若关于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的交错路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的起点和终点都是未盖点，则称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增广路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5" y="365125"/>
            <a:ext cx="10482595" cy="61277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47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14.1.1 </a:t>
            </a:r>
            <a:r>
              <a:rPr lang="zh-CN" altLang="zh-CN" dirty="0">
                <a:solidFill>
                  <a:srgbClr val="C00000"/>
                </a:solidFill>
              </a:rPr>
              <a:t>匈牙利算法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71353"/>
            <a:ext cx="10515600" cy="4705610"/>
          </a:xfrm>
        </p:spPr>
        <p:txBody>
          <a:bodyPr>
            <a:noAutofit/>
          </a:bodyPr>
          <a:lstStyle/>
          <a:p>
            <a:r>
              <a:rPr lang="zh-CN" altLang="zh-CN" sz="3200" dirty="0">
                <a:solidFill>
                  <a:srgbClr val="C00000"/>
                </a:solidFill>
              </a:rPr>
              <a:t>计算无权二分图的最大匹配</a:t>
            </a:r>
            <a:endParaRPr lang="en-US" altLang="zh-CN" sz="3200" dirty="0">
              <a:solidFill>
                <a:srgbClr val="C00000"/>
              </a:solidFill>
            </a:endParaRPr>
          </a:p>
          <a:p>
            <a:r>
              <a:rPr lang="zh-CN" altLang="zh-CN" sz="3200" dirty="0">
                <a:solidFill>
                  <a:srgbClr val="C00000"/>
                </a:solidFill>
              </a:rPr>
              <a:t>思想</a:t>
            </a:r>
            <a:r>
              <a:rPr lang="zh-CN" altLang="en-US" sz="3200" dirty="0">
                <a:solidFill>
                  <a:srgbClr val="C00000"/>
                </a:solidFill>
              </a:rPr>
              <a:t>：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应用增广路，每次寻找一条关于匹配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增广路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中的匹配边数增加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)-(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称为边集与边集的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环和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。依次类推，直至二分图中不存在关于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的增广路为止。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此时得到的匹配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的一个最大匹配。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匈牙利算法（</a:t>
            </a:r>
            <a:r>
              <a:rPr lang="en-US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Hungarian algorithm</a:t>
            </a:r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匈牙利数学家</a:t>
            </a:r>
            <a:r>
              <a:rPr lang="en-US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Edmonds</a:t>
            </a:r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提出</a:t>
            </a:r>
            <a:endParaRPr lang="zh-CN" altLang="en-US" sz="3200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5" y="365125"/>
            <a:ext cx="10482595" cy="61277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007"/>
            <a:ext cx="10515600" cy="714895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算法寻找增广路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444837"/>
          </a:xfrm>
        </p:spPr>
        <p:txBody>
          <a:bodyPr>
            <a:no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的一个未盖点作为出发点，它位于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树的第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假设已经构造到了树的第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层，现在要构造第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层：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为奇数时，将那些关联于第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层中一个节点且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不属于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的边，连同该边关联的另一个节点一起添加到树上；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为偶数时，则添加那些关联于第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层的一个节点且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的边，连同该边关联的另一个节点。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搜索过程产生的</a:t>
            </a:r>
            <a:r>
              <a:rPr lang="en-US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树是一棵交错树，树中属于</a:t>
            </a:r>
            <a:r>
              <a:rPr lang="en-US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的边和不属于</a:t>
            </a:r>
            <a:r>
              <a:rPr lang="en-US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的边交替出现</a:t>
            </a:r>
            <a:endParaRPr lang="zh-CN" altLang="en-US" sz="3200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180406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设二分图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具有二划分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。基于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产生交错树，匈牙利算法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62203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初始时，集合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中的所有节点都是未盖点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对集合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中的每个节点进行一次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在构造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树的过程中，若发现一个未盖点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被作为树的奇数层节点，则这棵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树上从树根到节点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的路就是一条关于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的增广路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的一个更大的匹配，即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被新增的匹配边盖住；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如果既没有找到增广路，又无法按要求往树上添加新的边和节点，则断定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未引出匹配边，于是在集合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的剩余的未盖点中再取一个作为出发点，构造一棵新的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这个过程一直进行下去，如果最终仍未得到任何增广路，则说明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已经是一个最大匹配了。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3905"/>
            <a:ext cx="6485313" cy="5063058"/>
          </a:xfrm>
        </p:spPr>
        <p:txBody>
          <a:bodyPr>
            <a:normAutofit lnSpcReduction="10000"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给出二分图，实线表示匹配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中取未盖点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作为出发点，节点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树上第一层中唯一的节点，未匹配边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是树上的一条边。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处于树的第二层，边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且关联于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边，也是树上的又一条边。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是未盖点可以添加到第三层。至此我们找到了一条增广路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5" y="934191"/>
            <a:ext cx="3613786" cy="51066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43996" cy="4351338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由增广路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得到图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的一个更大的匹配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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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是一个完美匹配，从而也是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的一个最大匹配。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88" y="1765183"/>
            <a:ext cx="2959332" cy="43156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265" y="1825625"/>
            <a:ext cx="10981113" cy="4351338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设二分图的相邻矩阵为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的节点数分别为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匹配边集为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，其中节点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所在的匹配边为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中节点的访问标志为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，若集合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中的节点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已经被访问，则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]=true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3005"/>
            <a:ext cx="10515600" cy="1557684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匈牙利算法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866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匈牙利算法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判断以集合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中的节点为起点的增广路是否存在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布尔函数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完成判断过程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zh-CN" dirty="0">
                <a:solidFill>
                  <a:srgbClr val="FF0000"/>
                </a:solidFill>
              </a:rPr>
              <a:t>章 二分图、网络流算法编程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二分图匹配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14.1.1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14.1.2  Hall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婚姻定理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14.1.3  KM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计算网络最大流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14.2.1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网络最大流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14.2.2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最小费用最大流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34913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825" y="631768"/>
            <a:ext cx="11405062" cy="599347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判断以集合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中的节点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为起点的增广路是否存在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(int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j&lt;=m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((!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])&amp;&amp;(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])){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搜索所有与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相邻的未访问点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]=1;        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访问节点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]==0||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])){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的前驱是未盖点或者存在由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的前驱出发的可增广路，则设定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为匹配边，返回成功标志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return 1;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0;                     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返回失败标志</a:t>
            </a:r>
            <a:endParaRPr lang="zh-CN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，则表明节点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被匹配边覆盖。显然，我们依次对集合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的每个节点做一次判断，即可得出二分图的最大匹配。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匈牙利算法的计算流程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                        //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最大匹配边数初始化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             //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枚举集合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的每个节点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  //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设集合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中的所有节点未访问标志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      //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若节点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被匹配边覆盖，则匹配边数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匈牙利算法的时间复杂度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设二分图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各有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的一个匹配。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求一条关于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的增广路需要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因为每找出一条新的增广路都将得到一个更大的匹配，所以最多求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条增广路就可以求出图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的最大匹配。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14.1.1.1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Southeastern Europe 2000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1469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2044</a:t>
            </a:r>
            <a:r>
              <a:rPr lang="zh-CN" altLang="zh-CN" b="1" dirty="0"/>
              <a:t>，</a:t>
            </a:r>
            <a:r>
              <a:rPr lang="en-US" altLang="zh-CN" b="1" dirty="0" err="1"/>
              <a:t>HDOJ</a:t>
            </a:r>
            <a:r>
              <a:rPr lang="en-US" altLang="zh-CN" b="1" dirty="0"/>
              <a:t> 1083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现在有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位同学和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门课程。每位同学可以选修零门、一门或多门课程。请您确定，是否可以成立一个恰好由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位同学组成，同时又满足以下条件的委员会：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在委员会中，每位同学担任一门不同课程的课代表（如果他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她选修了某门课程，则该同学可以担任该门课程的课代表）；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每一门课在委员会中都有一名课代表。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6132"/>
            <a:ext cx="10515600" cy="59020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63602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程序从输入中读取测试用例。输入的第一行给出测试用例的数目。每个测试用例的格式如下：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N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...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...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...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每个测试用例的第一行给出两个正整数，正整数之间由一个空格分隔：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）表示课程数，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）表示学生数。接下来的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行按课程顺序描述，从课程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到课程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，每一行描述一门课程。课程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的描述是在一行中首先给出整数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），表示选修课程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的学生数；然后，在一个空格之后，给出选修这门课程的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位同学，每两个连续值之间由一个空格分隔。用从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的正整数对同学们进行编号。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在连续的测试用例之间没有空行。输入的数据是正确的。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对于运算的结果，标准输出。对于每个测试用例，如果可以组成委员会，则在一行上输出“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”，否则输出“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”。行的开始不能有任何的前导空格。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门课程和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位同学的关系构建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门课程和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位同学组成互补的节点集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一位同学选修一门课程，则在课程和同学对应的节点之间连接一条边。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以匈牙利算法计算该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二分图的最大匹配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；如果这个二分图的最大匹配数等于课程数，则可以组成委员会；否则，就不能。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14.1.5</a:t>
            </a:r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（边独立数）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设图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，最大匹配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的边数称为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边独立数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4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6459" y="536575"/>
            <a:ext cx="9225741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14.1 </a:t>
            </a:r>
            <a:r>
              <a:rPr lang="zh-CN" altLang="zh-CN" dirty="0">
                <a:solidFill>
                  <a:srgbClr val="FF0000"/>
                </a:solidFill>
              </a:rPr>
              <a:t>二分图匹配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459" y="1628775"/>
            <a:ext cx="10557164" cy="4895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问题</a:t>
            </a:r>
            <a:r>
              <a:rPr lang="en-US" altLang="zh-CN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sz="3600" b="1" i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endParaRPr lang="zh-CN" altLang="en-US" sz="3600" b="1" i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3600" i="1" dirty="0">
                <a:latin typeface="Times New Roman" panose="02020603050405020304" pitchFamily="18" charset="0"/>
              </a:rPr>
              <a:t>m</a:t>
            </a:r>
            <a:r>
              <a:rPr lang="zh-CN" altLang="en-US" sz="3600" dirty="0"/>
              <a:t>家公司到复旦大学来招聘，每家公司在复旦大学只招一人，有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zh-CN" altLang="en-US" sz="3600" dirty="0"/>
              <a:t>名复旦大学学生，每个学生的心目中有自己可以接受的公司的一个清单。</a:t>
            </a:r>
            <a:endParaRPr lang="zh-CN" altLang="en-US" sz="3600" dirty="0"/>
          </a:p>
          <a:p>
            <a:pPr eaLnBrk="1" hangingPunct="1">
              <a:defRPr/>
            </a:pPr>
            <a:r>
              <a:rPr lang="zh-CN" altLang="en-US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问：</a:t>
            </a:r>
            <a:endParaRPr lang="zh-CN" altLang="en-US" sz="3600" b="1" i="1" u="sng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3600" dirty="0"/>
              <a:t>是否每个学生都能得到工作？</a:t>
            </a:r>
            <a:endParaRPr lang="zh-CN" altLang="en-US" sz="3600" dirty="0"/>
          </a:p>
          <a:p>
            <a:pPr eaLnBrk="1" hangingPunct="1">
              <a:defRPr/>
            </a:pPr>
            <a:r>
              <a:rPr lang="zh-CN" altLang="en-US" sz="3600" dirty="0"/>
              <a:t>如果不可能，最多可能有多少位学生能得到工作？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边独立数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)=3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7869"/>
            <a:ext cx="10515600" cy="400685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14.1.6</a:t>
            </a:r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（边覆盖，最小边覆盖，边覆盖数）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的每一个顶点至少与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中一条边关联，称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边覆盖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中不含有满足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’|&lt;|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的边覆盖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最小边覆盖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，它的边数称为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边覆盖数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在图中，</a:t>
            </a:r>
            <a:r>
              <a:rPr lang="en-US" altLang="zh-CN" sz="3200" dirty="0"/>
              <a:t>{e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e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, e</a:t>
            </a:r>
            <a:r>
              <a:rPr lang="en-US" altLang="zh-CN" sz="3200" baseline="-25000" dirty="0"/>
              <a:t>7</a:t>
            </a:r>
            <a:r>
              <a:rPr lang="en-US" altLang="zh-CN" sz="3200" dirty="0"/>
              <a:t>}</a:t>
            </a:r>
            <a:r>
              <a:rPr lang="zh-CN" altLang="en-US" sz="3200" dirty="0"/>
              <a:t>，</a:t>
            </a:r>
            <a:r>
              <a:rPr lang="en-US" altLang="zh-CN" sz="3200" dirty="0"/>
              <a:t>{e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e</a:t>
            </a:r>
            <a:r>
              <a:rPr lang="en-US" altLang="zh-CN" sz="3200" baseline="-25000" dirty="0"/>
              <a:t>5</a:t>
            </a:r>
            <a:r>
              <a:rPr lang="en-US" altLang="zh-CN" sz="3200" dirty="0"/>
              <a:t>, e</a:t>
            </a:r>
            <a:r>
              <a:rPr lang="en-US" altLang="zh-CN" sz="3200" baseline="-25000" dirty="0"/>
              <a:t>6</a:t>
            </a:r>
            <a:r>
              <a:rPr lang="en-US" altLang="zh-CN" sz="3200" dirty="0"/>
              <a:t>, e</a:t>
            </a:r>
            <a:r>
              <a:rPr lang="en-US" altLang="zh-CN" sz="3200" baseline="-25000" dirty="0"/>
              <a:t>7</a:t>
            </a:r>
            <a:r>
              <a:rPr lang="en-US" altLang="zh-CN" sz="3200" dirty="0"/>
              <a:t>}</a:t>
            </a:r>
            <a:r>
              <a:rPr lang="zh-CN" altLang="en-US" sz="3200" dirty="0"/>
              <a:t>都是</a:t>
            </a:r>
            <a:r>
              <a:rPr lang="zh-CN" altLang="en-US" sz="3200" dirty="0">
                <a:solidFill>
                  <a:srgbClr val="FF0000"/>
                </a:solidFill>
              </a:rPr>
              <a:t>边覆盖</a:t>
            </a:r>
            <a:r>
              <a:rPr lang="zh-CN" altLang="en-US" sz="3200" dirty="0"/>
              <a:t>；其中，</a:t>
            </a:r>
            <a:r>
              <a:rPr lang="en-US" altLang="zh-CN" sz="3200" dirty="0"/>
              <a:t> {e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e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, e</a:t>
            </a:r>
            <a:r>
              <a:rPr lang="en-US" altLang="zh-CN" sz="3200" baseline="-25000" dirty="0"/>
              <a:t>7</a:t>
            </a:r>
            <a:r>
              <a:rPr lang="en-US" altLang="zh-CN" sz="3200" dirty="0"/>
              <a:t>}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最小边覆盖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)=3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2393949"/>
            <a:ext cx="5195454" cy="409892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3</a:t>
            </a:r>
            <a:r>
              <a:rPr lang="zh-CN" altLang="en-US" sz="3600" dirty="0"/>
              <a:t>，</a:t>
            </a:r>
            <a:r>
              <a:rPr lang="zh-CN" altLang="en-US" sz="3600" dirty="0">
                <a:solidFill>
                  <a:srgbClr val="C00000"/>
                </a:solidFill>
              </a:rPr>
              <a:t>定理</a:t>
            </a:r>
            <a:r>
              <a:rPr lang="en-US" altLang="zh-CN" sz="3600" dirty="0">
                <a:solidFill>
                  <a:srgbClr val="C00000"/>
                </a:solidFill>
              </a:rPr>
              <a:t>14.1.1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3600" dirty="0"/>
              <a:t>         </a:t>
            </a:r>
            <a:r>
              <a:rPr lang="zh-CN" altLang="en-US" sz="3600" dirty="0"/>
              <a:t>对于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zh-CN" altLang="en-US" sz="3600" dirty="0"/>
              <a:t>个顶点图</a:t>
            </a:r>
            <a:r>
              <a:rPr lang="en-US" altLang="zh-CN" sz="3600" i="1" dirty="0">
                <a:latin typeface="Times New Roman" panose="02020603050405020304" pitchFamily="18" charset="0"/>
              </a:rPr>
              <a:t>G</a:t>
            </a:r>
            <a:r>
              <a:rPr lang="en-US" altLang="zh-CN" sz="3600" dirty="0"/>
              <a:t>, </a:t>
            </a:r>
            <a:r>
              <a:rPr lang="zh-CN" altLang="en-US" sz="3600" dirty="0"/>
              <a:t>且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</a:rPr>
              <a:t>&gt;0</a:t>
            </a:r>
            <a:r>
              <a:rPr lang="en-US" altLang="zh-CN" sz="3600" dirty="0"/>
              <a:t>, </a:t>
            </a:r>
            <a:r>
              <a:rPr lang="zh-CN" altLang="en-US" sz="3600" dirty="0"/>
              <a:t>则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=n</a:t>
            </a:r>
            <a:r>
              <a:rPr lang="en-US" altLang="zh-CN" sz="3600" dirty="0"/>
              <a:t>.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7030A0"/>
                </a:solidFill>
              </a:rPr>
              <a:t>证明方法：分而治之</a:t>
            </a:r>
            <a:endParaRPr lang="zh-CN" altLang="en-US" sz="36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rgbClr val="C00000"/>
                </a:solidFill>
              </a:rPr>
              <a:t>（</a:t>
            </a:r>
            <a:r>
              <a:rPr lang="en-US" altLang="zh-CN" sz="3600" dirty="0">
                <a:solidFill>
                  <a:srgbClr val="C00000"/>
                </a:solidFill>
              </a:rPr>
              <a:t>1</a:t>
            </a:r>
            <a:r>
              <a:rPr lang="zh-CN" altLang="en-US" sz="3600" dirty="0">
                <a:solidFill>
                  <a:srgbClr val="C00000"/>
                </a:solidFill>
              </a:rPr>
              <a:t>）</a:t>
            </a:r>
            <a:r>
              <a:rPr lang="zh-CN" altLang="en-US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3600" i="1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36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）</a:t>
            </a:r>
            <a:r>
              <a:rPr lang="zh-CN" altLang="en-US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3600" i="1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证明</a:t>
            </a:r>
            <a:r>
              <a:rPr lang="en-US" altLang="zh-C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en-US" altLang="zh-CN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="1" u="sng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600" b="1" u="sng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3600" b="1" i="1" u="sng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是</a:t>
            </a:r>
            <a:r>
              <a:rPr lang="en-US" altLang="zh-CN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的最大匹配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。设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是关于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的未盖点集合，有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-2|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。又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，对于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中每个顶点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，取一条与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关联的边，这些边与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构成边集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，显然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是一个边覆盖，且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|=|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|+|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|, 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于是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|+|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又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|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n-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+</a:t>
            </a:r>
            <a:r>
              <a:rPr lang="en-US" altLang="zh-CN" sz="36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36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b="1" u="sng" dirty="0">
                <a:solidFill>
                  <a:srgbClr val="C00000"/>
                </a:solidFill>
              </a:rPr>
              <a:t>证明</a:t>
            </a:r>
            <a:r>
              <a:rPr lang="en-US" altLang="zh-CN" sz="3600" b="1" u="sng" dirty="0">
                <a:solidFill>
                  <a:srgbClr val="C00000"/>
                </a:solidFill>
              </a:rPr>
              <a:t>: </a:t>
            </a:r>
            <a:r>
              <a:rPr lang="en-US" altLang="zh-CN" sz="3600" b="1" i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="1" u="sng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b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3600" b="1" i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600" b="1" u="sng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b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altLang="zh-CN" sz="3600" b="1" i="1" u="sng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3600" b="1" u="sng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3600" dirty="0">
                <a:sym typeface="Symbol" panose="05050102010706020507" pitchFamily="18" charset="2"/>
              </a:rPr>
              <a:t>证明：</a:t>
            </a:r>
            <a:r>
              <a:rPr lang="zh-CN" alt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600" dirty="0">
                <a:solidFill>
                  <a:srgbClr val="C00000"/>
                </a:solidFill>
              </a:rPr>
              <a:t>是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solidFill>
                  <a:srgbClr val="C00000"/>
                </a:solidFill>
              </a:rPr>
              <a:t>的最小边覆盖</a:t>
            </a:r>
            <a:r>
              <a:rPr lang="zh-CN" alt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L=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sym typeface="Symbol" panose="05050102010706020507" pitchFamily="18" charset="2"/>
              </a:rPr>
              <a:t>。令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sym typeface="Symbol" panose="05050102010706020507" pitchFamily="18" charset="2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个顶点。又设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的最大匹配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，显然也是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的匹配，且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中关于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的未盖点集合，且有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。因为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的最大匹配，所以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的顶点互不相邻，即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中顶点关联的边在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L-M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中。因此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|-|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L-M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||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。于是</a:t>
            </a:r>
            <a:r>
              <a:rPr lang="zh-CN" alt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14.1.1.2 Conference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pl-PL" altLang="zh-CN" b="1" dirty="0"/>
              <a:t>Bulgarian Online Contest September 2001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pl-PL" altLang="zh-CN" b="1" dirty="0"/>
              <a:t>Ural 1109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567"/>
            <a:ext cx="10515600" cy="62345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478087"/>
          </a:xfrm>
        </p:spPr>
        <p:txBody>
          <a:bodyPr>
            <a:normAutofit lnSpcReduction="10000"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为了参加即将召开的会议，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国派出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位代表，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国派出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位代表（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国代表编号为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1, 2, ..., 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国的代表编号为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1, 2, ..., 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。在会议召开前，选出了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对代表。每对代表必须一个是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国的，另一个是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国的。如果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国的代表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国的代表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之间构成了一对，则代表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和代表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之间可以进行谈判。每一个参加会议的代表至少被包含在某一对中。大会中心的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想在代表团的房间之间建立直接的电话联系，使得每个代表都至少跟对方代表团的一个代表建立联系，在两个代表之间建立联系是他们可以通过电话进行交谈。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希望建立最少的电话联系。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请您写一个程序，给出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对代表，找到需要的最小连接数目。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输入的第一行给出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。后面的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行每行给出构成一对的两个整数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国的代表，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国的代表。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所需的最少电话联系。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问题</a:t>
            </a:r>
            <a:r>
              <a:rPr lang="en-US" altLang="zh-CN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：错插信笺问题</a:t>
            </a:r>
            <a:endParaRPr lang="zh-CN" altLang="en-US" sz="3600" b="1" i="1" u="sng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3600" dirty="0"/>
              <a:t>给</a:t>
            </a:r>
            <a:r>
              <a:rPr lang="en-US" altLang="zh-CN" sz="3600" dirty="0"/>
              <a:t>n</a:t>
            </a:r>
            <a:r>
              <a:rPr lang="zh-CN" altLang="en-US" sz="3600" dirty="0"/>
              <a:t>位同学各写好一封信的信笺，又写好了给这</a:t>
            </a:r>
            <a:r>
              <a:rPr lang="en-US" altLang="zh-CN" sz="3600" dirty="0"/>
              <a:t>n</a:t>
            </a:r>
            <a:r>
              <a:rPr lang="zh-CN" altLang="en-US" sz="3600" dirty="0"/>
              <a:t>位同学的信封，问有多少种可能把信笺都插错了信封？</a:t>
            </a:r>
            <a:endParaRPr lang="zh-CN" altLang="en-US" sz="3600" dirty="0"/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国派出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位代表，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国派出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位代表，选出的于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对代表必须一个是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国的、另一个是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国的，因此本题可以表示成二分图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国派出的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位代表组成集合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国派出的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位代表组成集合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希望建立最少的电话联系。所以就要求计算在二分图中的边覆盖数。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由于每个代表至少跟对方代表团的一个代表建立联系，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是图</a:t>
            </a:r>
            <a:r>
              <a:rPr lang="pl-PL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的顶点数。根据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，边覆盖数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最大匹配边数</a:t>
            </a:r>
            <a:r>
              <a:rPr lang="pl-PL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因此，对于本题，首先计算最大匹配边数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，然后获得边覆盖数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N+M-ans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，也就是所需的最少电话联系数。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14.1.2  Hall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婚姻定理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匈牙利算法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的理论基础为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婚姻定理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完备匹配充分必要条件。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利用其结论，直接判断二分图是否存在完备匹配。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zh-CN" sz="32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数学分析方法相对盲目搜索要高效许多</a:t>
            </a:r>
            <a:endParaRPr lang="zh-CN" altLang="en-US" sz="3200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14.1.7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（邻集）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的任意一个节点子集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，所有与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中节点相邻的节点全体，称为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邻集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14.1.2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婚姻定理，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Hall's Marriage Theorem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设二分图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含有从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的完备匹配当且仅当对于任何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14.1.2.1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EarthCup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 err="1"/>
              <a:t>BestCoder</a:t>
            </a:r>
            <a:r>
              <a:rPr lang="en-US" altLang="zh-CN" b="1" dirty="0"/>
              <a:t> Round #59 (</a:t>
            </a:r>
            <a:r>
              <a:rPr lang="en-US" altLang="zh-CN" b="1" dirty="0" err="1"/>
              <a:t>div.1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HDOJ</a:t>
            </a:r>
            <a:r>
              <a:rPr lang="en-US" altLang="zh-CN" b="1" dirty="0"/>
              <a:t> 5503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年，世界杯足球赛逐渐被“地球超级杯”所取代（后面，简称为地球杯，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EarthCup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一届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EarthCup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支（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≤50000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）足球队参加。每两支队之间有一场比赛。这意味着每支球队都将与其他所有球队进行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场比赛。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为了使比赛结果清楚，规定如果比赛结束时两队打成平手，就进行点球大战，直到有结果为止。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EarthCup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上，每支球队都有一个积分，赢了一场就得一分，输了一场就得零分。得分最高的队将获得冠军。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71011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2333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年，有人发现，多年以来，一些球队雇佣黑客攻击和篡改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EarthCup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的数据，也许是因为球队数量太多，几百年来没有发现这种严重的作弊行为。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为了检查数据是否被修改，他们开始检查过去的“积分表”。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但由于年代久远，每队只保留最后的积分结果。没有人能记得每场比赛的确切结果。现在他们想找出肯定被篡改过的“积分表”。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been modified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”意思是我们无法根据规则构造出每场比赛的结果，使得最后的积分表成立。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输入首先给出一个正整数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≤50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），表示测试用例的数量。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对于每个测试用例，先给出一个正整数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，表示参加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EarthCup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的球队的数量。接下来的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行描述“积分表”，第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）代表第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支球队的最终积分数。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对于每个测试用例，如果积分表肯定被篡改，则输出“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have been tampered with!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”（不带引号）；否则输出“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have no problem.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”（不带引号）。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/>
          <a:lstStyle/>
          <a:p>
            <a:r>
              <a:rPr lang="zh-CN" altLang="zh-CN" b="1" dirty="0">
                <a:solidFill>
                  <a:srgbClr val="C00000"/>
                </a:solidFill>
              </a:rPr>
              <a:t>试题解析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49382" y="1546166"/>
            <a:ext cx="11321934" cy="4829695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表示一个积分表，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具有二划分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参加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EarthCup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的球队的数量为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，每两支队之间有一场比赛，则一共要进行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场比赛，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-1)/2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场比赛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构成集合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把第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支球队的积分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拆分为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支球队的积分所拆分的节点构成集合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支球队之间一共进行了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场比赛，每场比赛要分出胜负，那么这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支球队的积分和为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；即集合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-1)/2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14.1 </a:t>
            </a:r>
            <a:r>
              <a:rPr lang="zh-CN" altLang="zh-CN" dirty="0">
                <a:solidFill>
                  <a:srgbClr val="FF0000"/>
                </a:solidFill>
              </a:rPr>
              <a:t>二分图匹配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14.1.1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（二分图）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是一个无向图，其节点集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可被划分成两个互补的子集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，并且图中的每条边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所关联的两个节点分别属于这两个不同的节点集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二分图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被划分成两个互补的子集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，也被称为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的一个二划分，记为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如果一个积分表看上去没有问题，“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have no problem.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”，则在相应的个二分图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完美匹配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中的节点和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中的节点一一对应。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婚姻定理，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中存在完美匹配当且仅当对于任何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如果积分表中积分的总和不等于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，则数据肯定被篡改过。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否则，应用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婚姻定理：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首先，把所有队伍按积分排序；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循环，每次循环检查积分前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小的球队的积分总和是否大于等于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−1)/2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，如果循环过程中有积分总和小于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−1)/2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，则数据是一定被篡改过；否则，在循环结束，输出“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have no problem.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14.1.1  </a:t>
            </a:r>
            <a:endParaRPr lang="en-US" altLang="zh-C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设二分图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，则二分图的最大匹配数为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|=|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|−max{|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|−|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)|}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的子集。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14.1.2.2 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Roundgod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Milk Tea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2019 Multi-University Training Contest 8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HDOJ</a:t>
            </a:r>
            <a:r>
              <a:rPr lang="en-US" altLang="zh-CN" b="1" dirty="0"/>
              <a:t> 6667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Roundgod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是南京大学有名的奶茶爱好者。今年，他计划举办一个奶茶节。有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个班将参加这个节日，其中第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个班有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位同学，会做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杯奶茶。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Roundgod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希望更多的同学品尝奶茶，所以他规定每位同学最多只能喝一杯奶茶。而且，一个同学不能喝他的班上做的奶茶。现在的问题是，能喝奶茶的学生最多是多少？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输入的第一行给出一个整数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1≤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≤25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），表示测试用例的数量。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每个测试用例的第一行给出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1≤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≤10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），表示班的数量。接下来的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行，每行给出两个整数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≤10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），分别表示该班学生人数和该班做的奶茶的杯数。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本题设定，所有的测试用例的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的和不超过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对于每个测试用例，在一行中输出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91332"/>
            <a:ext cx="10667462" cy="4280868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354"/>
            <a:ext cx="10515600" cy="4799880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25" y="2123261"/>
            <a:ext cx="4688378" cy="43277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14.1.2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（匹配）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在二分图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中没有两条边相邻，则称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中的边的节点被称为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盖点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其余不与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中的边关联的节点被称为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未盖点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中的边的两个节点称为在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配对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是一个二分图，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具有二划分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的一个匹配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14.1.3</a:t>
            </a:r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（完美匹配，完备匹配，最大匹配）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中每个节点都是盖点，则称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完美匹配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中的全部节点和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中的一个子集中的节点之间有一一对应关系，则称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完备匹配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中不存在匹配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’，使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’|&gt;|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最大匹配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7748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(a)(b)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中的粗线组成的边集合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的匹配。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：完美匹配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29" y="2443749"/>
            <a:ext cx="6558741" cy="4049126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9458d42-1527-4646-9e37-f4145570561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7100</Words>
  <Application>WPS 演示</Application>
  <PresentationFormat>宽屏</PresentationFormat>
  <Paragraphs>281</Paragraphs>
  <Slides>58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Symbol</vt:lpstr>
      <vt:lpstr>Calibri Light</vt:lpstr>
      <vt:lpstr>Calibri</vt:lpstr>
      <vt:lpstr>微软雅黑</vt:lpstr>
      <vt:lpstr>Arial Unicode MS</vt:lpstr>
      <vt:lpstr>等线</vt:lpstr>
      <vt:lpstr>Office 主题</vt:lpstr>
      <vt:lpstr>第14章 二分图、网络流算法编程</vt:lpstr>
      <vt:lpstr>第14章 二分图、网络流算法编程</vt:lpstr>
      <vt:lpstr>14.1 二分图匹配</vt:lpstr>
      <vt:lpstr>PowerPoint 演示文稿</vt:lpstr>
      <vt:lpstr>14.1 二分图匹配</vt:lpstr>
      <vt:lpstr>PowerPoint 演示文稿</vt:lpstr>
      <vt:lpstr>PowerPoint 演示文稿</vt:lpstr>
      <vt:lpstr>设G(V, E)是一个二分图，G具有二划分(V1, V2)；M是G的一个匹配</vt:lpstr>
      <vt:lpstr>图 (a)(b)中的粗线组成的边集合M1与M2分别是图G1与G2的匹配。 G2 ：完美匹配</vt:lpstr>
      <vt:lpstr>PowerPoint 演示文稿</vt:lpstr>
      <vt:lpstr>PowerPoint 演示文稿</vt:lpstr>
      <vt:lpstr>14.1.1 匈牙利算法</vt:lpstr>
      <vt:lpstr>PowerPoint 演示文稿</vt:lpstr>
      <vt:lpstr>通过DFS算法寻找增广路</vt:lpstr>
      <vt:lpstr>设二分图G(V, E)，G具有二划分(V1, V2)。基于DFS产生交错树，匈牙利算法</vt:lpstr>
      <vt:lpstr>PowerPoint 演示文稿</vt:lpstr>
      <vt:lpstr>PowerPoint 演示文稿</vt:lpstr>
      <vt:lpstr>PowerPoint 演示文稿</vt:lpstr>
      <vt:lpstr>匈牙利算法</vt:lpstr>
      <vt:lpstr>PowerPoint 演示文稿</vt:lpstr>
      <vt:lpstr>PowerPoint 演示文稿</vt:lpstr>
      <vt:lpstr>匈牙利算法的计算流程</vt:lpstr>
      <vt:lpstr>匈牙利算法的时间复杂度</vt:lpstr>
      <vt:lpstr>14.1.1.1  Courses</vt:lpstr>
      <vt:lpstr>PowerPoint 演示文稿</vt:lpstr>
      <vt:lpstr>PowerPoint 演示文稿</vt:lpstr>
      <vt:lpstr>PowerPoint 演示文稿</vt:lpstr>
      <vt:lpstr>试题解析</vt:lpstr>
      <vt:lpstr>PowerPoint 演示文稿</vt:lpstr>
      <vt:lpstr>边独立数1(G)=3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14.1.1.2 Conference</vt:lpstr>
      <vt:lpstr>PowerPoint 演示文稿</vt:lpstr>
      <vt:lpstr>PowerPoint 演示文稿</vt:lpstr>
      <vt:lpstr>试题解析</vt:lpstr>
      <vt:lpstr>PowerPoint 演示文稿</vt:lpstr>
      <vt:lpstr>14.1.2  Hall婚姻定理</vt:lpstr>
      <vt:lpstr>PowerPoint 演示文稿</vt:lpstr>
      <vt:lpstr>PowerPoint 演示文稿</vt:lpstr>
      <vt:lpstr>14.1.2.1  EarthCup</vt:lpstr>
      <vt:lpstr>PowerPoint 演示文稿</vt:lpstr>
      <vt:lpstr>PowerPoint 演示文稿</vt:lpstr>
      <vt:lpstr>PowerPoint 演示文稿</vt:lpstr>
      <vt:lpstr>试题解析</vt:lpstr>
      <vt:lpstr>PowerPoint 演示文稿</vt:lpstr>
      <vt:lpstr>PowerPoint 演示文稿</vt:lpstr>
      <vt:lpstr>PowerPoint 演示文稿</vt:lpstr>
      <vt:lpstr>14.1.2.2  Roundgod and Milk Tea</vt:lpstr>
      <vt:lpstr>PowerPoint 演示文稿</vt:lpstr>
      <vt:lpstr>PowerPoint 演示文稿</vt:lpstr>
      <vt:lpstr>试题解析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WPS_1646308008</cp:lastModifiedBy>
  <cp:revision>78</cp:revision>
  <cp:lastPrinted>2020-08-17T15:09:00Z</cp:lastPrinted>
  <dcterms:created xsi:type="dcterms:W3CDTF">2020-08-07T02:54:00Z</dcterms:created>
  <dcterms:modified xsi:type="dcterms:W3CDTF">2023-07-12T00:38:30Z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DB109351AFE142CB85AC74E329265ED8_13</vt:lpwstr>
  </property>
  <property fmtid="{D5CDD505-2E9C-101B-9397-08002B2CF9AE}" pid="3" name="KSOProductBuildVer">
    <vt:lpwstr>2052-11.1.0.14309</vt:lpwstr>
  </property>
</Properties>
</file>