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316" r:id="rId5"/>
    <p:sldId id="317" r:id="rId6"/>
    <p:sldId id="318" r:id="rId7"/>
    <p:sldId id="381" r:id="rId8"/>
    <p:sldId id="382" r:id="rId10"/>
    <p:sldId id="370" r:id="rId11"/>
    <p:sldId id="371" r:id="rId12"/>
    <p:sldId id="320" r:id="rId13"/>
    <p:sldId id="384" r:id="rId14"/>
    <p:sldId id="322" r:id="rId15"/>
    <p:sldId id="324" r:id="rId16"/>
    <p:sldId id="325" r:id="rId17"/>
    <p:sldId id="406" r:id="rId18"/>
    <p:sldId id="327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32" r:id="rId32"/>
    <p:sldId id="407" r:id="rId33"/>
    <p:sldId id="408" r:id="rId34"/>
    <p:sldId id="409" r:id="rId35"/>
    <p:sldId id="410" r:id="rId36"/>
    <p:sldId id="373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67" r:id="rId48"/>
  </p:sldIdLst>
  <p:sldSz cx="12192000" cy="6858000"/>
  <p:notesSz cx="7103745" cy="10234295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071CD-03C4-4628-9B00-961E46EDBB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B616-40A2-4FDA-8127-3E0DAAAB1D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07E888-0EC7-455C-8EAB-EFA9E974FAB9}" type="slidenum">
              <a:rPr lang="en-US" altLang="zh-CN" smtClean="0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3DC776-56EA-4281-B7AC-E49C0CD4041D}" type="slidenum">
              <a:rPr lang="en-US" altLang="zh-CN" smtClean="0"/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A9C531-A687-4BD7-8195-BC2ED3368FF0}" type="slidenum">
              <a:rPr lang="en-US" altLang="zh-CN" smtClean="0"/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8D1E4F-7F01-4BB7-8BD6-D7E5B6A9212D}" type="slidenum">
              <a:rPr lang="en-US" altLang="zh-CN" smtClean="0"/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176216-F4F9-4DE8-A67A-4E72867321D6}" type="slidenum">
              <a:rPr lang="en-US" altLang="zh-CN" smtClean="0"/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5A4B40-552D-4B7C-A550-B353E3E22243}" type="slidenum">
              <a:rPr lang="en-US" altLang="zh-CN" smtClean="0"/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4A601A-414E-44F8-9EE1-6685D4FE7486}" type="slidenum">
              <a:rPr lang="en-US" altLang="zh-CN" smtClean="0"/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921E55-41A4-4DE0-8B53-B5A5F5B93B6E}" type="slidenum">
              <a:rPr lang="en-US" altLang="zh-CN" smtClean="0"/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048282-2E24-4195-93D3-77F34196A0A6}" type="slidenum">
              <a:rPr lang="en-US" altLang="zh-CN" smtClean="0"/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ACD9D2-5EA2-4D87-B989-6A52D1E72640}" type="slidenum">
              <a:rPr lang="en-US" altLang="zh-CN" smtClean="0"/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7693AA-A519-4AA4-A129-3AA95A4D167B}" type="slidenum">
              <a:rPr lang="en-US" altLang="zh-CN" smtClean="0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3D0CC8-F3A5-4481-8C91-380881ABD7F1}" type="slidenum">
              <a:rPr lang="en-US" altLang="zh-CN" smtClean="0"/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EC21D6-5BFA-40CC-B94B-2254839A9AC8}" type="slidenum">
              <a:rPr lang="en-US" altLang="zh-CN" smtClean="0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D823C1-8BA7-4027-B889-F53F299C6D13}" type="slidenum">
              <a:rPr lang="en-US" altLang="zh-CN" smtClean="0"/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E414C1-5D1A-4769-99D6-8E114FC495D5}" type="slidenum">
              <a:rPr lang="en-US" altLang="zh-CN" smtClean="0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ADF29B-AEC4-43CE-A74E-0B4B2F9E7C58}" type="slidenum">
              <a:rPr lang="en-US" altLang="zh-CN" smtClean="0"/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931A85-21F7-4F9F-ACC0-653C361AB356}" type="slidenum">
              <a:rPr lang="en-US" altLang="zh-CN" smtClean="0"/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DD8036-A016-47F5-89F3-DAB0E535518C}" type="slidenum">
              <a:rPr lang="en-US" altLang="zh-CN" smtClean="0"/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65139"/>
            <a:ext cx="10363200" cy="1431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9EF4E-DF98-4517-BA66-586188F486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037A-3970-40D3-82DF-E8ECA9EA0E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BE18-BC81-405E-918E-683363E569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hyperlink" Target="mailto:yhwu@fudan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0.wmf"/><Relationship Id="rId10" Type="http://schemas.openxmlformats.org/officeDocument/2006/relationships/notesSlide" Target="../notesSlides/notesSlide3.xml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1680" y="1579417"/>
            <a:ext cx="11216640" cy="1263535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zh-CN" dirty="0">
                <a:solidFill>
                  <a:srgbClr val="FF0000"/>
                </a:solidFill>
              </a:rPr>
              <a:t>章 二分图、网络流算法编程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23855"/>
            <a:ext cx="9144000" cy="24855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吴永辉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复旦大学计算机学院，上海智能信息处理重点实验室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复旦大学邯郸校区 老逸夫楼</a:t>
            </a:r>
            <a:r>
              <a:rPr lang="en-US" altLang="zh-CN" dirty="0">
                <a:solidFill>
                  <a:srgbClr val="C00000"/>
                </a:solidFill>
              </a:rPr>
              <a:t>605-3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hlinkClick r:id="rId1"/>
              </a:rPr>
              <a:t>yhwu@fudan.edu.cn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WeChat: 13817360465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1873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35" y="74815"/>
            <a:ext cx="2225732" cy="19784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14.2.3</a:t>
            </a:r>
            <a:r>
              <a:rPr lang="zh-CN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（饱和的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未饱和的）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在在网络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，则称弧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饱和的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，则称弧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未饱和的</a:t>
            </a:r>
            <a:r>
              <a:rPr lang="zh-CN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C00000"/>
                </a:solidFill>
              </a:rPr>
              <a:t>应用</a:t>
            </a:r>
            <a:endParaRPr lang="zh-CN" altLang="en-US" sz="3600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3600" dirty="0"/>
              <a:t>网络</a:t>
            </a:r>
            <a:r>
              <a:rPr lang="en-US" altLang="zh-CN" sz="3600" dirty="0"/>
              <a:t>----</a:t>
            </a:r>
            <a:r>
              <a:rPr lang="zh-CN" altLang="en-US" sz="3600" dirty="0"/>
              <a:t>运输网络</a:t>
            </a:r>
            <a:endParaRPr lang="zh-CN" altLang="en-US" sz="3600" dirty="0"/>
          </a:p>
          <a:p>
            <a:pPr eaLnBrk="1" hangingPunct="1"/>
            <a:r>
              <a:rPr lang="zh-CN" altLang="en-US" sz="3600" dirty="0"/>
              <a:t>目的</a:t>
            </a:r>
            <a:r>
              <a:rPr lang="en-US" altLang="zh-CN" sz="3600" dirty="0"/>
              <a:t>----</a:t>
            </a:r>
            <a:r>
              <a:rPr lang="zh-CN" altLang="en-US" sz="3600" dirty="0"/>
              <a:t>找出它的最大流量的值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最大流算法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的核心是计算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增广路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要理解最大流算法，首先必须弄明白增广路是怎样的一条路径，该路径上包含了哪些类型的弧；在保证</a:t>
            </a:r>
            <a:r>
              <a:rPr lang="zh-CN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流的容量限制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平衡条件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的前提下如何</a:t>
            </a:r>
            <a:r>
              <a:rPr lang="zh-CN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增大该路径上的流量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为了弄明白这些问题，我们先引入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退流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的概念，并在此基础上对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的路径上的弧进行分类。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14.2.4</a:t>
            </a:r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（前向弧，后向弧）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是网络中连结源点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和汇点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的一条路，且路的方向是从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，则路上的弧有两种：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前向弧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——弧的方向与路的方向一致。前向弧的全体记为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后向弧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——弧的方向与路的方向相反。后向弧的全体记为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14.2.5</a:t>
            </a:r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（增广路）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是一个可行流，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的一条路，若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满足下述两个条件：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zh-CN" altLang="zh-CN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前向弧</a:t>
            </a:r>
            <a:r>
              <a:rPr lang="pl-PL" altLang="zh-CN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36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CN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36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zh-CN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zh-CN" altLang="zh-CN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后向弧</a:t>
            </a:r>
            <a:r>
              <a:rPr lang="pl-PL" altLang="zh-CN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36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CN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36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zh-CN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l-PL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是关于可行流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的一条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增广路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，亦称可改进路。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137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图（</a:t>
            </a:r>
            <a:r>
              <a:rPr lang="en-US" altLang="zh-CN" dirty="0"/>
              <a:t>a</a:t>
            </a:r>
            <a:r>
              <a:rPr lang="zh-CN" altLang="zh-CN" dirty="0"/>
              <a:t>）中，</a:t>
            </a:r>
            <a:r>
              <a:rPr lang="en-US" altLang="zh-CN" dirty="0"/>
              <a:t>S-A-C-B-D-E-T </a:t>
            </a:r>
            <a:r>
              <a:rPr lang="zh-CN" altLang="zh-CN" dirty="0"/>
              <a:t>为一条</a:t>
            </a:r>
            <a:r>
              <a:rPr lang="zh-CN" altLang="zh-CN" dirty="0">
                <a:solidFill>
                  <a:srgbClr val="C00000"/>
                </a:solidFill>
              </a:rPr>
              <a:t>增广路</a:t>
            </a:r>
            <a:r>
              <a:rPr lang="zh-CN" altLang="zh-CN" dirty="0"/>
              <a:t>；其中，</a:t>
            </a:r>
            <a:r>
              <a:rPr lang="en-US" altLang="zh-CN" dirty="0"/>
              <a:t>(C, B)</a:t>
            </a:r>
            <a:r>
              <a:rPr lang="zh-CN" altLang="zh-CN" dirty="0"/>
              <a:t>为</a:t>
            </a:r>
            <a:r>
              <a:rPr lang="zh-CN" altLang="zh-CN" dirty="0">
                <a:solidFill>
                  <a:srgbClr val="C00000"/>
                </a:solidFill>
              </a:rPr>
              <a:t>后向弧</a:t>
            </a:r>
            <a:r>
              <a:rPr lang="zh-CN" altLang="zh-CN" dirty="0"/>
              <a:t>，其它为</a:t>
            </a:r>
            <a:r>
              <a:rPr lang="zh-CN" altLang="zh-CN" dirty="0">
                <a:solidFill>
                  <a:srgbClr val="C00000"/>
                </a:solidFill>
              </a:rPr>
              <a:t>前向弧</a:t>
            </a:r>
            <a:r>
              <a:rPr lang="zh-CN" altLang="zh-CN" dirty="0"/>
              <a:t>。</a:t>
            </a:r>
            <a:r>
              <a:rPr lang="zh-CN" altLang="zh-CN" b="1" dirty="0">
                <a:solidFill>
                  <a:schemeClr val="accent6">
                    <a:lumMod val="50000"/>
                  </a:schemeClr>
                </a:solidFill>
              </a:rPr>
              <a:t>后向弧</a:t>
            </a:r>
            <a:r>
              <a:rPr lang="en-US" altLang="zh-CN" dirty="0"/>
              <a:t>(C, B)</a:t>
            </a:r>
            <a:r>
              <a:rPr lang="zh-CN" altLang="zh-CN" dirty="0"/>
              <a:t>的流量</a:t>
            </a:r>
            <a:r>
              <a:rPr lang="en-US" altLang="zh-CN" dirty="0"/>
              <a:t>“</a:t>
            </a:r>
            <a:r>
              <a:rPr lang="zh-CN" altLang="zh-CN" b="1" dirty="0">
                <a:solidFill>
                  <a:schemeClr val="accent6">
                    <a:lumMod val="50000"/>
                  </a:schemeClr>
                </a:solidFill>
              </a:rPr>
              <a:t>退流</a:t>
            </a:r>
            <a:r>
              <a:rPr lang="en-US" altLang="zh-CN" dirty="0"/>
              <a:t>”</a:t>
            </a:r>
            <a:r>
              <a:rPr lang="zh-CN" altLang="zh-CN" dirty="0"/>
              <a:t>后变为</a:t>
            </a:r>
            <a:r>
              <a:rPr lang="en-US" altLang="zh-CN" dirty="0"/>
              <a:t>0</a:t>
            </a:r>
            <a:r>
              <a:rPr lang="zh-CN" altLang="zh-CN" dirty="0"/>
              <a:t>（图（</a:t>
            </a:r>
            <a:r>
              <a:rPr lang="en-US" altLang="zh-CN" dirty="0"/>
              <a:t>b</a:t>
            </a:r>
            <a:r>
              <a:rPr lang="zh-CN" altLang="zh-CN" dirty="0"/>
              <a:t>））。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2" y="2501252"/>
            <a:ext cx="10550658" cy="301008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4" y="1572768"/>
            <a:ext cx="10977228" cy="475488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14.2.4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（割）</a:t>
            </a:r>
            <a:endParaRPr lang="zh-CN" alt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是有一个发点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和一个收点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的网络。若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划分为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  ，使                则从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中的点到    中的点的所有弧集称为分离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割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若从网络</a:t>
            </a:r>
            <a:r>
              <a:rPr lang="en-US" altLang="zh-CN" sz="3600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中删去任一个割，则从</a:t>
            </a:r>
            <a:r>
              <a:rPr lang="en-US" altLang="zh-CN" sz="3600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600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之间不存在有向路。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9982199" y="2963863"/>
          <a:ext cx="70796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1" imgW="152400" imgH="203200" progId="Equation.DSMT4">
                  <p:embed/>
                </p:oleObj>
              </mc:Choice>
              <mc:Fallback>
                <p:oleObj name="Equation" r:id="rId1" imgW="1524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199" y="2963863"/>
                        <a:ext cx="70796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196023" y="2946401"/>
          <a:ext cx="194461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3" imgW="748665" imgH="241300" progId="Equation.DSMT4">
                  <p:embed/>
                </p:oleObj>
              </mc:Choice>
              <mc:Fallback>
                <p:oleObj name="Equation" r:id="rId3" imgW="748665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023" y="2946401"/>
                        <a:ext cx="194461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4019551" y="2946400"/>
          <a:ext cx="400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5" imgW="152400" imgH="203200" progId="Equation.DSMT4">
                  <p:embed/>
                </p:oleObj>
              </mc:Choice>
              <mc:Fallback>
                <p:oleObj name="Equation" r:id="rId5" imgW="1524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1" y="2946400"/>
                        <a:ext cx="400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9235440" y="3454401"/>
          <a:ext cx="162680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6" imgW="444500" imgH="241300" progId="Equation.DSMT4">
                  <p:embed/>
                </p:oleObj>
              </mc:Choice>
              <mc:Fallback>
                <p:oleObj name="Equation" r:id="rId6" imgW="444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5440" y="3454401"/>
                        <a:ext cx="162680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39091" y="1981200"/>
            <a:ext cx="9908771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zh-CN" altLang="en-US" sz="3600" dirty="0">
                <a:solidFill>
                  <a:srgbClr val="C00000"/>
                </a:solidFill>
              </a:rPr>
              <a:t>割的容量</a:t>
            </a:r>
            <a:endParaRPr lang="zh-CN" altLang="en-US" sz="3600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3600" dirty="0"/>
              <a:t>割            的容量是它的</a:t>
            </a:r>
            <a:r>
              <a:rPr lang="zh-CN" altLang="en-US" sz="3600" dirty="0">
                <a:solidFill>
                  <a:srgbClr val="C00000"/>
                </a:solidFill>
              </a:rPr>
              <a:t>每条弧的容量之和</a:t>
            </a:r>
            <a:r>
              <a:rPr lang="zh-CN" altLang="en-US" sz="3600" dirty="0"/>
              <a:t>，记为</a:t>
            </a:r>
            <a:endParaRPr lang="zh-CN" altLang="en-US" sz="3600" dirty="0"/>
          </a:p>
          <a:p>
            <a:pPr eaLnBrk="1" hangingPunct="1">
              <a:buFontTx/>
              <a:buNone/>
            </a:pPr>
            <a:r>
              <a:rPr lang="zh-CN" altLang="en-US" sz="3600" dirty="0"/>
              <a:t>                 ，即</a:t>
            </a:r>
            <a:endParaRPr lang="zh-CN" altLang="en-US" sz="3600" dirty="0"/>
          </a:p>
          <a:p>
            <a:pPr eaLnBrk="1" hangingPunct="1">
              <a:buFontTx/>
              <a:buNone/>
            </a:pPr>
            <a:endParaRPr lang="zh-CN" altLang="en-US" sz="3600" dirty="0"/>
          </a:p>
          <a:p>
            <a:pPr eaLnBrk="1" hangingPunct="1">
              <a:buFontTx/>
              <a:buNone/>
            </a:pPr>
            <a:endParaRPr lang="zh-CN" altLang="en-US" sz="3600" dirty="0"/>
          </a:p>
          <a:p>
            <a:pPr eaLnBrk="1" hangingPunct="1">
              <a:buFontTx/>
              <a:buNone/>
            </a:pP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对于不同的割，它的容量显然不同。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9636" name="Object 1028"/>
          <p:cNvGraphicFramePr>
            <a:graphicFrameLocks noChangeAspect="1"/>
          </p:cNvGraphicFramePr>
          <p:nvPr/>
        </p:nvGraphicFramePr>
        <p:xfrm>
          <a:off x="1828799" y="2650374"/>
          <a:ext cx="1296786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1" imgW="406400" imgH="241300" progId="Equation.DSMT4">
                  <p:embed/>
                </p:oleObj>
              </mc:Choice>
              <mc:Fallback>
                <p:oleObj name="Equation" r:id="rId1" imgW="406400" imgH="2413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99" y="2650374"/>
                        <a:ext cx="1296786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1029"/>
          <p:cNvGraphicFramePr>
            <a:graphicFrameLocks noChangeAspect="1"/>
          </p:cNvGraphicFramePr>
          <p:nvPr/>
        </p:nvGraphicFramePr>
        <p:xfrm>
          <a:off x="1244138" y="3248068"/>
          <a:ext cx="1727660" cy="5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3" imgW="520700" imgH="241300" progId="Equation.DSMT4">
                  <p:embed/>
                </p:oleObj>
              </mc:Choice>
              <mc:Fallback>
                <p:oleObj name="Equation" r:id="rId3" imgW="520700" imgH="2413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138" y="3248068"/>
                        <a:ext cx="1727660" cy="59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1030"/>
          <p:cNvGraphicFramePr>
            <a:graphicFrameLocks noChangeAspect="1"/>
          </p:cNvGraphicFramePr>
          <p:nvPr/>
        </p:nvGraphicFramePr>
        <p:xfrm>
          <a:off x="4648200" y="3657600"/>
          <a:ext cx="335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5" imgW="1409700" imgH="279400" progId="Equation.DSMT4">
                  <p:embed/>
                </p:oleObj>
              </mc:Choice>
              <mc:Fallback>
                <p:oleObj name="Equation" r:id="rId5" imgW="1409700" imgH="2794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3352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891058" cy="4351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最小割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中不存在割            ，使                            ，则称                      为</a:t>
            </a:r>
            <a:r>
              <a:rPr lang="zh-CN" altLang="en-US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最小割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3765550" y="2373313"/>
          <a:ext cx="13208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1" imgW="11887200" imgH="5791200" progId="Equation.DSMT4">
                  <p:embed/>
                </p:oleObj>
              </mc:Choice>
              <mc:Fallback>
                <p:oleObj name="Equation" r:id="rId1" imgW="118872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373313"/>
                        <a:ext cx="13208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5939442" y="2342356"/>
          <a:ext cx="2739044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3" imgW="1231265" imgH="241300" progId="Equation.DSMT4">
                  <p:embed/>
                </p:oleObj>
              </mc:Choice>
              <mc:Fallback>
                <p:oleObj name="Equation" r:id="rId3" imgW="1231265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442" y="2342356"/>
                        <a:ext cx="2739044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9869804" y="236855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5" imgW="406400" imgH="241300" progId="Equation.DSMT4">
                  <p:embed/>
                </p:oleObj>
              </mc:Choice>
              <mc:Fallback>
                <p:oleObj name="Equation" r:id="rId5" imgW="406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9804" y="236855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zh-CN" dirty="0">
                <a:solidFill>
                  <a:srgbClr val="FF0000"/>
                </a:solidFill>
              </a:rPr>
              <a:t>章 二分图、网络流算法编程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二分图匹配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14.1.1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匈牙利算法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14.1.2  Hall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婚姻定理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14.1.3  KM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计算网络最大流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14.2.1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网络最大流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14.2.2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最小费用最大流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14.2.1</a:t>
            </a:r>
            <a:endParaRPr lang="en-US" altLang="zh-C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对于给定的网络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是任一个可行流，       是任一个割，则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326178" y="3075709"/>
          <a:ext cx="1281546" cy="60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1" imgW="406400" imgH="241300" progId="Equation.DSMT4">
                  <p:embed/>
                </p:oleObj>
              </mc:Choice>
              <mc:Fallback>
                <p:oleObj name="Equation" r:id="rId1" imgW="406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178" y="3075709"/>
                        <a:ext cx="1281546" cy="60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7309658" y="3132320"/>
          <a:ext cx="1800714" cy="550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3" imgW="824865" imgH="266700" progId="Equation.DSMT4">
                  <p:embed/>
                </p:oleObj>
              </mc:Choice>
              <mc:Fallback>
                <p:oleObj name="Equation" r:id="rId3" imgW="824865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658" y="3132320"/>
                        <a:ext cx="1800714" cy="550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5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143000"/>
            <a:ext cx="109728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证明</a:t>
            </a:r>
            <a:r>
              <a:rPr lang="zh-CN" altLang="en-US" sz="3200" dirty="0"/>
              <a:t>：根据流的平衡条件可知：对于发点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32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200" dirty="0"/>
              <a:t>有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si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32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js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dirty="0">
                <a:sym typeface="Symbol" panose="05050102010706020507" pitchFamily="18" charset="2"/>
              </a:rPr>
              <a:t>.</a:t>
            </a:r>
            <a:r>
              <a:rPr lang="zh-CN" altLang="en-US" sz="3200" dirty="0">
                <a:sym typeface="Symbol" panose="05050102010706020507" pitchFamily="18" charset="2"/>
              </a:rPr>
              <a:t>对于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200" dirty="0">
                <a:sym typeface="Symbol" panose="05050102010706020507" pitchFamily="18" charset="2"/>
              </a:rPr>
              <a:t>中不是发点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200" dirty="0">
                <a:sym typeface="Symbol" panose="05050102010706020507" pitchFamily="18" charset="2"/>
              </a:rPr>
              <a:t>的中间点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3200" dirty="0">
                <a:sym typeface="Symbol" panose="05050102010706020507" pitchFamily="18" charset="2"/>
              </a:rPr>
              <a:t>有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ki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3200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jk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3200" dirty="0">
                <a:sym typeface="Symbol" panose="05050102010706020507" pitchFamily="18" charset="2"/>
              </a:rPr>
              <a:t>则得</a:t>
            </a:r>
            <a:endParaRPr lang="zh-CN" altLang="en-US" sz="3200" dirty="0">
              <a:sym typeface="Symbol" panose="05050102010706020507" pitchFamily="18" charset="2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432263" y="2211185"/>
          <a:ext cx="10972800" cy="426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1" imgW="3759200" imgH="2006600" progId="Equation.DSMT4">
                  <p:embed/>
                </p:oleObj>
              </mc:Choice>
              <mc:Fallback>
                <p:oleObj name="Equation" r:id="rId1" imgW="3759200" imgH="200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63" y="2211185"/>
                        <a:ext cx="10972800" cy="4265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对于任何</a:t>
            </a:r>
            <a:r>
              <a:rPr lang="zh-CN" altLang="en-US" sz="3600" dirty="0">
                <a:solidFill>
                  <a:srgbClr val="C00000"/>
                </a:solidFill>
              </a:rPr>
              <a:t>割</a:t>
            </a:r>
            <a:r>
              <a:rPr lang="en-US" altLang="zh-CN" sz="3600" dirty="0">
                <a:solidFill>
                  <a:srgbClr val="C00000"/>
                </a:solidFill>
              </a:rPr>
              <a:t>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dirty="0">
                <a:solidFill>
                  <a:srgbClr val="C00000"/>
                </a:solidFill>
              </a:rPr>
              <a:t>,      )</a:t>
            </a:r>
            <a:r>
              <a:rPr lang="zh-CN" altLang="en-US" sz="3600" dirty="0"/>
              <a:t>，</a:t>
            </a:r>
            <a:r>
              <a:rPr lang="zh-CN" altLang="en-US" sz="3600" dirty="0">
                <a:solidFill>
                  <a:srgbClr val="C00000"/>
                </a:solidFill>
              </a:rPr>
              <a:t>流</a:t>
            </a:r>
            <a:r>
              <a:rPr lang="zh-CN" altLang="en-US" sz="3600" dirty="0"/>
              <a:t>的值等于从</a:t>
            </a:r>
            <a:r>
              <a:rPr lang="en-US" altLang="zh-CN" sz="3600" i="1" dirty="0">
                <a:latin typeface="Times New Roman" panose="02020603050405020304" pitchFamily="18" charset="0"/>
              </a:rPr>
              <a:t>P</a:t>
            </a:r>
            <a:r>
              <a:rPr lang="zh-CN" altLang="en-US" sz="3600" dirty="0"/>
              <a:t>中的顶点到       中的顶点的所有弧上流量之和减去从        中的顶点到</a:t>
            </a:r>
            <a:r>
              <a:rPr lang="en-US" altLang="zh-CN" sz="3600" i="1" dirty="0">
                <a:latin typeface="Times New Roman" panose="02020603050405020304" pitchFamily="18" charset="0"/>
              </a:rPr>
              <a:t>P</a:t>
            </a:r>
            <a:r>
              <a:rPr lang="zh-CN" altLang="en-US" sz="3600" dirty="0"/>
              <a:t>中的顶点的所有弧上流量之和。</a:t>
            </a:r>
            <a:endParaRPr lang="zh-CN" altLang="en-US" sz="3600" dirty="0"/>
          </a:p>
        </p:txBody>
      </p:sp>
      <p:graphicFrame>
        <p:nvGraphicFramePr>
          <p:cNvPr id="77829" name="Object 1030"/>
          <p:cNvGraphicFramePr>
            <a:graphicFrameLocks noChangeAspect="1"/>
          </p:cNvGraphicFramePr>
          <p:nvPr/>
        </p:nvGraphicFramePr>
        <p:xfrm>
          <a:off x="4077393" y="1719176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1" imgW="152400" imgH="203200" progId="Equation.DSMT4">
                  <p:embed/>
                </p:oleObj>
              </mc:Choice>
              <mc:Fallback>
                <p:oleObj name="Equation" r:id="rId1" imgW="152400" imgH="2032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393" y="1719176"/>
                        <a:ext cx="53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1031"/>
          <p:cNvGraphicFramePr>
            <a:graphicFrameLocks noChangeAspect="1"/>
          </p:cNvGraphicFramePr>
          <p:nvPr/>
        </p:nvGraphicFramePr>
        <p:xfrm>
          <a:off x="8523473" y="2285192"/>
          <a:ext cx="76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3473" y="2285192"/>
                        <a:ext cx="76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525298" y="1719176"/>
          <a:ext cx="447502" cy="59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4" imgW="3657600" imgH="4876800" progId="Equation.DSMT4">
                  <p:embed/>
                </p:oleObj>
              </mc:Choice>
              <mc:Fallback>
                <p:oleObj name="Equation" r:id="rId4" imgW="3657600" imgH="487680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5298" y="1719176"/>
                        <a:ext cx="447502" cy="596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C00000"/>
                </a:solidFill>
              </a:rPr>
              <a:t>最大流最小割定理</a:t>
            </a:r>
            <a:endParaRPr lang="zh-CN" altLang="en-US" sz="3600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3600" dirty="0"/>
              <a:t>              最大流的值小于或等于最小割的容量，所以如果找到一个可行流，使得</a:t>
            </a:r>
            <a:r>
              <a:rPr lang="en-US" altLang="zh-CN" sz="3600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600" i="1" baseline="-250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=C(P,      )</a:t>
            </a:r>
            <a:r>
              <a:rPr lang="zh-CN" altLang="en-US" sz="3600" dirty="0"/>
              <a:t>，则</a:t>
            </a:r>
            <a:r>
              <a:rPr lang="en-US" altLang="zh-CN" sz="3600" i="1" dirty="0">
                <a:latin typeface="Times New Roman" panose="02020603050405020304" pitchFamily="18" charset="0"/>
              </a:rPr>
              <a:t>f</a:t>
            </a:r>
            <a:r>
              <a:rPr lang="zh-CN" altLang="en-US" sz="3600" dirty="0"/>
              <a:t>是最大流。</a:t>
            </a:r>
            <a:endParaRPr lang="zh-CN" altLang="en-US" sz="3600" dirty="0"/>
          </a:p>
          <a:p>
            <a:pPr eaLnBrk="1" hangingPunct="1"/>
            <a:r>
              <a:rPr lang="zh-CN" altLang="en-US" sz="3600" dirty="0"/>
              <a:t>             </a:t>
            </a:r>
            <a:r>
              <a:rPr lang="en-US" altLang="zh-CN" sz="3600" dirty="0"/>
              <a:t>Ford,  </a:t>
            </a:r>
            <a:r>
              <a:rPr lang="en-US" altLang="zh-CN" sz="3600" dirty="0" err="1"/>
              <a:t>Falkerson</a:t>
            </a:r>
            <a:r>
              <a:rPr lang="zh-CN" altLang="en-US" sz="3600" dirty="0"/>
              <a:t>，</a:t>
            </a:r>
            <a:r>
              <a:rPr lang="en-US" altLang="zh-CN" sz="3600" dirty="0"/>
              <a:t>1956</a:t>
            </a:r>
            <a:r>
              <a:rPr lang="zh-CN" altLang="en-US" sz="3600" dirty="0"/>
              <a:t>，最大流最小割定理</a:t>
            </a:r>
            <a:endParaRPr lang="zh-CN" altLang="en-US" sz="3600" dirty="0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8675716" y="2966258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1" imgW="152400" imgH="203200" progId="Equation.DSMT4">
                  <p:embed/>
                </p:oleObj>
              </mc:Choice>
              <mc:Fallback>
                <p:oleObj name="Equation" r:id="rId1" imgW="1524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716" y="2966258"/>
                        <a:ext cx="60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14.2.2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（最大流最小割定理）</a:t>
            </a:r>
            <a:endParaRPr lang="zh-CN" alt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在任一网络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的最大流的值等于分离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的最小割的容量。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构造性证明：寻求最大流的方法，从</a:t>
            </a:r>
            <a:r>
              <a:rPr lang="en-US" altLang="zh-CN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的关于</a:t>
            </a:r>
            <a:r>
              <a:rPr lang="en-US" altLang="zh-CN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增广路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solidFill>
                  <a:srgbClr val="C00000"/>
                </a:solidFill>
              </a:rPr>
              <a:t>证明</a:t>
            </a:r>
            <a:r>
              <a:rPr lang="zh-CN" altLang="en-US" sz="3600" dirty="0"/>
              <a:t>：设</a:t>
            </a:r>
            <a:r>
              <a:rPr lang="en-US" altLang="zh-CN" sz="3600" i="1" dirty="0">
                <a:latin typeface="Times New Roman" panose="02020603050405020304" pitchFamily="18" charset="0"/>
              </a:rPr>
              <a:t>f</a:t>
            </a:r>
            <a:r>
              <a:rPr lang="zh-CN" altLang="en-US" sz="3600" dirty="0"/>
              <a:t>是一个最大流，用以下方法定义</a:t>
            </a:r>
            <a:r>
              <a:rPr lang="en-US" altLang="zh-CN" sz="3600" i="1" dirty="0">
                <a:latin typeface="Times New Roman" panose="02020603050405020304" pitchFamily="18" charset="0"/>
              </a:rPr>
              <a:t>P</a:t>
            </a:r>
            <a:r>
              <a:rPr lang="zh-CN" altLang="en-US" sz="3600" dirty="0"/>
              <a:t>：</a:t>
            </a:r>
            <a:endParaRPr lang="zh-CN" altLang="en-US" sz="3600" dirty="0"/>
          </a:p>
          <a:p>
            <a:pPr eaLnBrk="1" hangingPunct="1">
              <a:buFontTx/>
              <a:buNone/>
            </a:pPr>
            <a:r>
              <a:rPr lang="zh-CN" altLang="en-US" sz="3600" dirty="0"/>
              <a:t>               令</a:t>
            </a:r>
            <a:r>
              <a:rPr lang="en-US" altLang="zh-CN" sz="3600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3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sym typeface="Symbol" panose="05050102010706020507" pitchFamily="18" charset="2"/>
              </a:rPr>
              <a:t>。如果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sym typeface="Symbol" panose="05050102010706020507" pitchFamily="18" charset="2"/>
              </a:rPr>
              <a:t>且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6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CN" sz="3600" dirty="0">
                <a:sym typeface="Symbol" panose="05050102010706020507" pitchFamily="18" charset="2"/>
              </a:rPr>
              <a:t>, </a:t>
            </a:r>
            <a:r>
              <a:rPr lang="zh-CN" altLang="en-US" sz="3600" dirty="0">
                <a:sym typeface="Symbol" panose="05050102010706020507" pitchFamily="18" charset="2"/>
              </a:rPr>
              <a:t>则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3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sym typeface="Symbol" panose="05050102010706020507" pitchFamily="18" charset="2"/>
              </a:rPr>
              <a:t>；如果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sym typeface="Symbol" panose="05050102010706020507" pitchFamily="18" charset="2"/>
              </a:rPr>
              <a:t>且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ji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en-US" altLang="zh-CN" sz="3600" dirty="0">
                <a:sym typeface="Symbol" panose="05050102010706020507" pitchFamily="18" charset="2"/>
              </a:rPr>
              <a:t>, </a:t>
            </a:r>
            <a:r>
              <a:rPr lang="zh-CN" altLang="en-US" sz="3600" dirty="0">
                <a:sym typeface="Symbol" panose="05050102010706020507" pitchFamily="18" charset="2"/>
              </a:rPr>
              <a:t>则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3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任何不在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中的顶点在     中。</a:t>
            </a:r>
            <a:endParaRPr lang="zh-CN" altLang="en-US" sz="3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22671" y="2898833"/>
          <a:ext cx="563882" cy="53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1" imgW="3657600" imgH="4876800" progId="Equation.DSMT4">
                  <p:embed/>
                </p:oleObj>
              </mc:Choice>
              <mc:Fallback>
                <p:oleObj name="Equation" r:id="rId1" imgW="3657600" imgH="487680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22671" y="2898833"/>
                        <a:ext cx="563882" cy="530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95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证明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dirty="0"/>
              <a:t>。</a:t>
            </a:r>
            <a:r>
              <a:rPr lang="en-US" altLang="zh-CN" dirty="0"/>
              <a:t>/*</a:t>
            </a:r>
            <a:r>
              <a:rPr lang="zh-CN" altLang="en-US" dirty="0">
                <a:solidFill>
                  <a:srgbClr val="7030A0"/>
                </a:solidFill>
              </a:rPr>
              <a:t>反证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  <a:endParaRPr lang="en-US" altLang="zh-CN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51" y="1219200"/>
            <a:ext cx="11488189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        </a:t>
            </a:r>
            <a:endParaRPr lang="zh-CN" altLang="en-US" sz="3200" dirty="0"/>
          </a:p>
          <a:p>
            <a:pPr eaLnBrk="1" hangingPunct="1">
              <a:buFontTx/>
              <a:buNone/>
              <a:defRPr/>
            </a:pPr>
            <a:r>
              <a:rPr lang="zh-CN" altLang="en-US" sz="3600" dirty="0"/>
              <a:t>          设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600" dirty="0"/>
              <a:t>是路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3600" dirty="0"/>
              <a:t>上所有向前弧上</a:t>
            </a:r>
            <a:r>
              <a:rPr lang="en-US" altLang="zh-CN" sz="3600" i="1" dirty="0">
                <a:latin typeface="Times New Roman" panose="02020603050405020304" pitchFamily="18" charset="0"/>
              </a:rPr>
              <a:t>c</a:t>
            </a:r>
            <a:r>
              <a:rPr lang="en-US" altLang="zh-CN" sz="3600" i="1" baseline="-25000" dirty="0">
                <a:latin typeface="Times New Roman" panose="02020603050405020304" pitchFamily="18" charset="0"/>
              </a:rPr>
              <a:t>i,i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sz="3600" i="1" dirty="0">
                <a:latin typeface="Times New Roman" panose="02020603050405020304" pitchFamily="18" charset="0"/>
              </a:rPr>
              <a:t>-f</a:t>
            </a:r>
            <a:r>
              <a:rPr lang="en-US" altLang="zh-CN" sz="3600" i="1" baseline="-25000" dirty="0">
                <a:latin typeface="Times New Roman" panose="02020603050405020304" pitchFamily="18" charset="0"/>
              </a:rPr>
              <a:t>i,i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+1</a:t>
            </a:r>
            <a:r>
              <a:rPr lang="zh-CN" altLang="en-US" sz="3600" dirty="0"/>
              <a:t>的最小值，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600" dirty="0"/>
              <a:t>是所有向后弧上</a:t>
            </a:r>
            <a:r>
              <a:rPr lang="en-US" altLang="zh-CN" sz="3600" i="1" dirty="0">
                <a:latin typeface="Times New Roman" panose="02020603050405020304" pitchFamily="18" charset="0"/>
              </a:rPr>
              <a:t>f</a:t>
            </a:r>
            <a:r>
              <a:rPr lang="en-US" altLang="zh-CN" sz="36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+1,</a:t>
            </a:r>
            <a:r>
              <a:rPr lang="en-US" altLang="zh-CN" sz="3600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3600" dirty="0"/>
              <a:t>的最小值， 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600" dirty="0">
                <a:latin typeface="Times New Roman" panose="02020603050405020304" pitchFamily="18" charset="0"/>
              </a:rPr>
              <a:t>=</a:t>
            </a:r>
            <a:r>
              <a:rPr lang="en-US" altLang="zh-CN" sz="3600" i="1" dirty="0">
                <a:latin typeface="Times New Roman" panose="02020603050405020304" pitchFamily="18" charset="0"/>
              </a:rPr>
              <a:t>min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dirty="0"/>
              <a:t>, 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</a:rPr>
              <a:t>), 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zh-CN" altLang="en-US" sz="3600" dirty="0"/>
              <a:t>向前弧上可增加流量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3600" dirty="0"/>
              <a:t>，在向后弧上可减少流量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3600" dirty="0"/>
              <a:t>，使得流</a:t>
            </a:r>
            <a:r>
              <a:rPr lang="en-US" altLang="zh-CN" sz="3600" i="1" dirty="0">
                <a:latin typeface="Times New Roman" panose="02020603050405020304" pitchFamily="18" charset="0"/>
              </a:rPr>
              <a:t>f</a:t>
            </a:r>
            <a:r>
              <a:rPr lang="zh-CN" altLang="en-US" sz="3600" dirty="0"/>
              <a:t>修改后得到的流</a:t>
            </a:r>
            <a:r>
              <a:rPr lang="en-US" altLang="zh-CN" sz="3600" i="1" dirty="0">
                <a:latin typeface="Times New Roman" panose="02020603050405020304" pitchFamily="18" charset="0"/>
              </a:rPr>
              <a:t>f’</a:t>
            </a:r>
            <a:r>
              <a:rPr lang="zh-CN" altLang="en-US" sz="3600" dirty="0"/>
              <a:t>仍满足流的条件，并且流的值增加</a:t>
            </a:r>
            <a:r>
              <a:rPr lang="zh-CN" altLang="en-US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3600" dirty="0"/>
              <a:t>，这与</a:t>
            </a:r>
            <a:r>
              <a:rPr lang="en-US" altLang="zh-CN" sz="3600" i="1" dirty="0">
                <a:latin typeface="Times New Roman" panose="02020603050405020304" pitchFamily="18" charset="0"/>
              </a:rPr>
              <a:t>f</a:t>
            </a:r>
            <a:r>
              <a:rPr lang="zh-CN" altLang="en-US" sz="3600" dirty="0"/>
              <a:t>是最大流矛盾。因此</a:t>
            </a:r>
            <a:r>
              <a:rPr lang="en-US" altLang="zh-CN" sz="36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3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36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，于是得到分离</a:t>
            </a:r>
            <a:r>
              <a:rPr lang="en-US" altLang="zh-CN" sz="3600" i="1" dirty="0">
                <a:latin typeface="Times New Roman" panose="02020603050405020304" pitchFamily="18" charset="0"/>
              </a:rPr>
              <a:t>s</a:t>
            </a:r>
            <a:r>
              <a:rPr lang="zh-CN" altLang="en-US" sz="3600" dirty="0"/>
              <a:t>和</a:t>
            </a:r>
            <a:r>
              <a:rPr lang="en-US" altLang="zh-CN" sz="3600" i="1" dirty="0">
                <a:latin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的割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P,     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438101" y="4283133"/>
          <a:ext cx="438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1" imgW="152400" imgH="203200" progId="Equation.DSMT4">
                  <p:embed/>
                </p:oleObj>
              </mc:Choice>
              <mc:Fallback>
                <p:oleObj name="Equation" r:id="rId1" imgW="1524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101" y="4283133"/>
                        <a:ext cx="438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806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3" y="1143581"/>
            <a:ext cx="11728583" cy="51242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0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14.2.3</a:t>
            </a:r>
            <a:endParaRPr lang="en-US" altLang="zh-C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可行流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是最大流当且仅当不存在从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的关于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的增广路。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14.2.2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及其证明以及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14.2.3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方法是寻找网络最大流的基本方法，其思想是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每次通过寻找一条增广路来增加可行流的值，反复直至无法再找到增广路时，即获得网络的最大流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。而此时必然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从源点到汇点的所有路中都至少有一条弧的饱和的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 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计算网络最大流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14.2.1  </a:t>
            </a:r>
            <a:r>
              <a:rPr lang="zh-CN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网络最大流</a:t>
            </a:r>
            <a:endParaRPr lang="en-US" altLang="zh-CN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14.2.2  </a:t>
            </a:r>
            <a:r>
              <a:rPr lang="zh-CN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最小费用最大流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600" dirty="0"/>
              <a:t>两个过程：</a:t>
            </a:r>
            <a:r>
              <a:rPr lang="zh-CN" altLang="en-US" sz="3600" dirty="0">
                <a:solidFill>
                  <a:srgbClr val="C00000"/>
                </a:solidFill>
              </a:rPr>
              <a:t>标号过程</a:t>
            </a:r>
            <a:r>
              <a:rPr lang="zh-CN" altLang="en-US" sz="3600" dirty="0"/>
              <a:t>和</a:t>
            </a:r>
            <a:r>
              <a:rPr lang="zh-CN" altLang="en-US" sz="3600" dirty="0">
                <a:solidFill>
                  <a:srgbClr val="C00000"/>
                </a:solidFill>
              </a:rPr>
              <a:t>增广过程</a:t>
            </a:r>
            <a:endParaRPr lang="zh-CN" altLang="en-US" sz="3600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sz="3600" dirty="0"/>
              <a:t>通过标号过程找一条增广路，再由增广过程确定网络流量的增量，并且去掉标号。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71475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891" y="685800"/>
            <a:ext cx="10282844" cy="5867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标号过程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给定初始流，不妨设初始流的值为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；给发点标号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=+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选择一个已标号的顶点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的所有未标号的相邻点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，按下列规则标号：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如果弧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未标号，当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时，则点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标号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q=min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；当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时，则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不标号。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如果弧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未标号，当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时，则点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标号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p,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；当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时，则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点不标号。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重复第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步直到收点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被标号为止，或不再有顶点可以标号为止。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0010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点给出标号，说明存在一条增广路，则转向增广过程。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点未被标号，说明不存在增广路，则算法结束，所得的流为最大流。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23850"/>
            <a:ext cx="7772400" cy="7620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956" y="1255222"/>
            <a:ext cx="10424160" cy="52979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增广过程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如果在收点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已标号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，已知其中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=min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yt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则存在一条从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的增广路</a:t>
            </a:r>
            <a:r>
              <a:rPr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，使得沿增广路</a:t>
            </a:r>
            <a:r>
              <a:rPr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在向前弧上流量增加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，在向后弧上流量减少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，于是得到新的流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，且有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。然后去掉顶点上标号。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重新进行标号过程。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如果在收点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没有标号，标号算法结束，用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表示所有已标号的顶点集，   表示所有未标号的顶点集，于是得到的       便是最小割，它的容量等于最大流的值。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681153" y="5311832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1" imgW="152400" imgH="203200" progId="Equation.DSMT4">
                  <p:embed/>
                </p:oleObj>
              </mc:Choice>
              <mc:Fallback>
                <p:oleObj name="Equation" r:id="rId1" imgW="1524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153" y="5311832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403465" y="5766146"/>
          <a:ext cx="685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3" imgW="406400" imgH="241300" progId="Equation.DSMT4">
                  <p:embed/>
                </p:oleObj>
              </mc:Choice>
              <mc:Fallback>
                <p:oleObj name="Equation" r:id="rId3" imgW="4064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465" y="5766146"/>
                        <a:ext cx="685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6626"/>
            <a:ext cx="11438313" cy="661693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计算最大流的关键在于怎样找增广路，因此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Ford-Fulkerson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也有多种算法实现。寻找一条增广路的常用方法有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，标号搜索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（类似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算法的标号法）。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Edmonds-Karp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算法（简称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算法）每次通过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，在网络上找一条从源点到汇点的最短增广路，然后增加可行流的值，当通过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无法找到增广路时，算法结束。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算法的时间复杂度为为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|*|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14.2.1.1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Network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ACM Southeastern Europe 2003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en-US" altLang="zh-CN" b="1" dirty="0" err="1"/>
              <a:t>POJ</a:t>
            </a:r>
            <a:r>
              <a:rPr lang="en-US" altLang="zh-CN" b="1" dirty="0"/>
              <a:t> 1459</a:t>
            </a:r>
            <a:r>
              <a:rPr lang="zh-CN" altLang="zh-CN" b="1" dirty="0"/>
              <a:t>，</a:t>
            </a:r>
            <a:r>
              <a:rPr lang="en-US" altLang="zh-CN" b="1" dirty="0" err="1"/>
              <a:t>ZOJ</a:t>
            </a:r>
            <a:r>
              <a:rPr lang="en-US" altLang="zh-CN" b="1" dirty="0"/>
              <a:t> 1734</a:t>
            </a:r>
            <a:r>
              <a:rPr lang="zh-CN" altLang="zh-CN" b="1" dirty="0"/>
              <a:t>，</a:t>
            </a:r>
            <a:r>
              <a:rPr lang="en-US" altLang="zh-CN" b="1" dirty="0" err="1"/>
              <a:t>UVA</a:t>
            </a:r>
            <a:r>
              <a:rPr lang="en-US" altLang="zh-CN" b="1" dirty="0"/>
              <a:t> 2760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801368"/>
            <a:ext cx="10853123" cy="457200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195374"/>
            <a:ext cx="10802112" cy="6223714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92024"/>
            <a:ext cx="10863072" cy="6400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14.2.1  </a:t>
            </a:r>
            <a:r>
              <a:rPr lang="zh-CN" altLang="zh-CN" b="1" dirty="0">
                <a:solidFill>
                  <a:srgbClr val="C00000"/>
                </a:solidFill>
              </a:rPr>
              <a:t>网络最大流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14.2.1</a:t>
            </a:r>
            <a:r>
              <a:rPr lang="zh-CN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（网络）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设连通无自环的带权有向图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中有两个不同节点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，且在弧集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上定义一个非负整数值函数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，称该有向图为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被称为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源点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为被称为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汇点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以外其他节点称为中间点；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容量函数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，弧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上的容量为</a:t>
            </a:r>
            <a:r>
              <a:rPr lang="en-US" altLang="zh-C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试题解析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690688"/>
            <a:ext cx="10995693" cy="463696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14.2.1.2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PIGS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试题来源：</a:t>
            </a:r>
            <a:r>
              <a:rPr lang="en-US" altLang="zh-CN" b="1" dirty="0"/>
              <a:t>Croatia </a:t>
            </a:r>
            <a:r>
              <a:rPr lang="en-US" altLang="zh-CN" b="1" dirty="0" err="1"/>
              <a:t>OI</a:t>
            </a:r>
            <a:r>
              <a:rPr lang="en-US" altLang="zh-CN" b="1" dirty="0"/>
              <a:t> 2002 Final Exam - First day</a:t>
            </a:r>
            <a:endParaRPr lang="zh-CN" altLang="zh-CN" dirty="0"/>
          </a:p>
          <a:p>
            <a:r>
              <a:rPr lang="zh-CN" altLang="zh-CN" b="1" dirty="0"/>
              <a:t>在线测试：</a:t>
            </a:r>
            <a:r>
              <a:rPr lang="pl-PL" altLang="zh-CN" b="1" dirty="0"/>
              <a:t>POJ </a:t>
            </a:r>
            <a:r>
              <a:rPr lang="en-US" altLang="zh-CN" b="1" dirty="0"/>
              <a:t>1149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Mirko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在一家大型养猪场工作，这家养猪场有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间可上锁的猪舍，但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Mirko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无法对任何一间猪舍上锁，因为他没钥匙。顾客一个接一个地到养猪场来，每个人都有一些猪舍的钥匙，他们要来买一定数量的猪。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每天早晨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Mirko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所关心的数据是这一天要来养猪场的顾客，以便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Mirko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做好销售计划，给出要卖的猪的最大数字。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确切地讲，过程如下：顾客到养猪场，打开所有他有钥匙的猪舍，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Mirko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从被打开的猪舍里卖一定数量的猪给顾客，并且如果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Mirko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需要，他在被打开的猪舍中重新分配剩余的猪。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在每间猪舍中猪的数量没有限制。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请编写程序，给出在一天中，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Mirko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可以卖出的猪的最大数量。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输入的第一行给出两个整数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1≤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1000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1≤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≤100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，分别是猪舍的数量和顾客的数量。猪舍编号从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，顾客编号从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下一行给出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个整数，表示每间猪舍在初始时猪的数量。每间猪舍里猪的数量大于等于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，小于等于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行按如下形式给出顾客的记录（第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个顾客的记录在第（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）行）：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表示顾客拥有的猪舍的钥匙编号为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（按非递减序排列），并且要买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头猪。数字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输出的第一行且唯一的一行给出要卖猪的头数。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试题解析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5341"/>
            <a:ext cx="10515600" cy="4431906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，指定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，其它节点作为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中间点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，弧旁的数字为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容量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5" y="1799658"/>
            <a:ext cx="11228739" cy="4377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9"/>
          <p:cNvSpPr>
            <a:spLocks noGrp="1" noChangeArrowheads="1"/>
          </p:cNvSpPr>
          <p:nvPr>
            <p:ph type="title"/>
          </p:nvPr>
        </p:nvSpPr>
        <p:spPr>
          <a:xfrm>
            <a:off x="2209800" y="119064"/>
            <a:ext cx="7772400" cy="701675"/>
          </a:xfrm>
        </p:spPr>
        <p:txBody>
          <a:bodyPr/>
          <a:lstStyle/>
          <a:p>
            <a:pPr eaLnBrk="1" hangingPunct="1"/>
            <a:endParaRPr lang="zh-CN" altLang="zh-CN" sz="4000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07075" y="981074"/>
            <a:ext cx="10997739" cy="562754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14.2.2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（流量）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在网络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的弧集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上定义一个非负整数值函数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为网络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称为弧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流量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。若无弧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。设流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满足下列条件：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容量限制条件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：对每一条弧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平衡条件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：除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外的每个中间点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ki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=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32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，对于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  <a:defRPr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  <a:defRPr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则称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为网络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的一个可行流，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的值，或称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流量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。若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中无可行流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，则称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最大流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1444" name="Object 1028"/>
          <p:cNvGraphicFramePr>
            <a:graphicFrameLocks noGrp="1" noChangeAspect="1"/>
          </p:cNvGraphicFramePr>
          <p:nvPr>
            <p:ph sz="half" idx="2"/>
          </p:nvPr>
        </p:nvGraphicFramePr>
        <p:xfrm>
          <a:off x="3937461" y="4272742"/>
          <a:ext cx="5906982" cy="1241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" imgW="2057400" imgH="508000" progId="Equation.DSMT4">
                  <p:embed/>
                </p:oleObj>
              </mc:Choice>
              <mc:Fallback>
                <p:oleObj name="Equation" r:id="rId1" imgW="2057400" imgH="5080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461" y="4272742"/>
                        <a:ext cx="5906982" cy="1241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682"/>
            <a:ext cx="10515600" cy="476658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9" y="2019993"/>
            <a:ext cx="10912297" cy="438911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763379"/>
            <a:ext cx="10622280" cy="4662360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de11394-528b-4ef5-9e8e-513e8916a9c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3952</Words>
  <Application>WPS 演示</Application>
  <PresentationFormat>宽屏</PresentationFormat>
  <Paragraphs>166</Paragraphs>
  <Slides>45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45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Symbol</vt:lpstr>
      <vt:lpstr>Calibri Light</vt:lpstr>
      <vt:lpstr>Calibri</vt:lpstr>
      <vt:lpstr>微软雅黑</vt:lpstr>
      <vt:lpstr>Arial Unicode MS</vt:lpstr>
      <vt:lpstr>等线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第14章 二分图、网络流算法编程</vt:lpstr>
      <vt:lpstr>第14章 二分图、网络流算法编程</vt:lpstr>
      <vt:lpstr>14.2 计算网络最大流</vt:lpstr>
      <vt:lpstr>14.2.1  网络最大流</vt:lpstr>
      <vt:lpstr>网络，指定S为源点，T为汇点，其它节点作为中间点，弧旁的数字为容量cij。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图（a）中，S-A-C-B-D-E-T 为一条增广路；其中，(C, B)为后向弧，其它为前向弧。后向弧(C, B)的流量“退流”后变为0（图（b））。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证明tP。/*反证*/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14.2.1.1 Power Network</vt:lpstr>
      <vt:lpstr>PowerPoint 演示文稿</vt:lpstr>
      <vt:lpstr>PowerPoint 演示文稿</vt:lpstr>
      <vt:lpstr>PowerPoint 演示文稿</vt:lpstr>
      <vt:lpstr>试题解析</vt:lpstr>
      <vt:lpstr>14.2.1.2 PIGS</vt:lpstr>
      <vt:lpstr>PowerPoint 演示文稿</vt:lpstr>
      <vt:lpstr>PowerPoint 演示文稿</vt:lpstr>
      <vt:lpstr>试题解析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WPS_1646308008</cp:lastModifiedBy>
  <cp:revision>87</cp:revision>
  <cp:lastPrinted>2020-08-17T15:09:00Z</cp:lastPrinted>
  <dcterms:created xsi:type="dcterms:W3CDTF">2020-08-07T02:54:00Z</dcterms:created>
  <dcterms:modified xsi:type="dcterms:W3CDTF">2023-07-13T00:33:02Z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4375D3A260804C769BA00D3F96D3CC4F_13</vt:lpwstr>
  </property>
  <property fmtid="{D5CDD505-2E9C-101B-9397-08002B2CF9AE}" pid="3" name="KSOProductBuildVer">
    <vt:lpwstr>2052-11.1.0.14309</vt:lpwstr>
  </property>
</Properties>
</file>